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77" r:id="rId29"/>
  </p:sldIdLst>
  <p:sldSz cx="9144000" cy="6858000" type="screen4x3"/>
  <p:notesSz cx="6858000" cy="9144000"/>
  <p:defaultTextStyle>
    <a:defPPr>
      <a:defRPr lang="cy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53" autoAdjust="0"/>
  </p:normalViewPr>
  <p:slideViewPr>
    <p:cSldViewPr>
      <p:cViewPr varScale="1">
        <p:scale>
          <a:sx n="86" d="100"/>
          <a:sy n="86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y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2120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54450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31361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21002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6011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37716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2938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408216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6467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108612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y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y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0150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y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y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D5AA-F4FF-4C77-9CF8-C9BD53D09FA9}" type="datetimeFigureOut">
              <a:rPr lang="cy-GB" smtClean="0"/>
              <a:t>03/09/20</a:t>
            </a:fld>
            <a:endParaRPr lang="cy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y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0A2F-FD88-49F1-B51A-F3098148A194}" type="slidenum">
              <a:rPr lang="cy-GB" smtClean="0"/>
              <a:t>‹#›</a:t>
            </a:fld>
            <a:endParaRPr lang="cy-GB"/>
          </a:p>
        </p:txBody>
      </p:sp>
    </p:spTree>
    <p:extLst>
      <p:ext uri="{BB962C8B-B14F-4D97-AF65-F5344CB8AC3E}">
        <p14:creationId xmlns:p14="http://schemas.microsoft.com/office/powerpoint/2010/main" val="23462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y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8784976" cy="33398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e-NP" sz="4800" dirty="0" smtClean="0">
                <a:cs typeface="Kalimati" pitchFamily="2"/>
              </a:rPr>
              <a:t>जग्गावाला र मोही एवं हदबन्दी </a:t>
            </a:r>
            <a:r>
              <a:rPr lang="ne-NP" dirty="0" smtClean="0">
                <a:cs typeface="Kalimati" pitchFamily="2"/>
              </a:rPr>
              <a:t>सम्बन्धी ब्यवस्था</a:t>
            </a:r>
            <a:endParaRPr lang="cy-GB" dirty="0">
              <a:cs typeface="Kalimati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360040"/>
          </a:xfrm>
        </p:spPr>
        <p:txBody>
          <a:bodyPr>
            <a:normAutofit fontScale="70000" lnSpcReduction="20000"/>
          </a:bodyPr>
          <a:lstStyle/>
          <a:p>
            <a:r>
              <a:rPr lang="ne-NP" dirty="0" smtClean="0"/>
              <a:t>सम्मरबहादुर सिंह ठकुरी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252976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048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ne-NP" dirty="0" smtClean="0"/>
              <a:t>यसरी हदभन्दा बढी जग्गा सरकारले प्राप्त गर्दछ।</a:t>
            </a:r>
          </a:p>
          <a:p>
            <a:pPr algn="just"/>
            <a:r>
              <a:rPr lang="ne-NP" dirty="0" smtClean="0"/>
              <a:t>त्यसरी प्राप्त गरेको जग्गाको भोगचलन र तिरोतिरान साविक जग्गावालाले तिर्नु पर्ने ब्यवस्था रहेको । </a:t>
            </a:r>
          </a:p>
          <a:p>
            <a:pPr algn="just"/>
            <a:r>
              <a:rPr lang="ne-NP" dirty="0" smtClean="0"/>
              <a:t>२०७२।६।१४ पछि त्यसरी प्राप्त भएको जग्गा नेपाल सरकारमा कायम गर्नु पर्ने ब्यवस्था रहेको।</a:t>
            </a:r>
          </a:p>
          <a:p>
            <a:pPr algn="just"/>
            <a:r>
              <a:rPr lang="ne-NP" dirty="0" smtClean="0"/>
              <a:t>प्राप्त भएको जग्गा ऐनको दफा १९ तथा निययमावलीको नियम २१ बमोजिम क्षतिपूर्ति मूल्य निर्धारण समितिले निर्धारण गरेको दरले दिइने ब्यवस्था रहेको । </a:t>
            </a:r>
          </a:p>
          <a:p>
            <a:pPr algn="just"/>
            <a:r>
              <a:rPr lang="ne-NP" dirty="0" smtClean="0"/>
              <a:t>यसरी मूल्य निर्धारण गर्दा रजिष्ट्रेशन प्रयोजनको लागि निर्धारित न्यूनतम मूल्याङकनको ३० देखि ५० प्रतिशत भित्र हुने।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143819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ne-NP" dirty="0"/>
              <a:t>फाँटवारी बुझाउदा कसैले जग्गा लुकाएको उजुरी परी सो कुरा ठहर हुन आएमा त्यस्ता जग्गावालालाई क्षतिपूर्ति नदिने गरी त्यस्तो लुकाएको जग्गा </a:t>
            </a:r>
            <a:r>
              <a:rPr lang="ne-NP" dirty="0">
                <a:solidFill>
                  <a:srgbClr val="00B0F0"/>
                </a:solidFill>
              </a:rPr>
              <a:t>जफत </a:t>
            </a:r>
            <a:r>
              <a:rPr lang="ne-NP" dirty="0"/>
              <a:t>गरिने ।</a:t>
            </a:r>
          </a:p>
          <a:p>
            <a:pPr algn="just"/>
            <a:r>
              <a:rPr lang="ne-NP" dirty="0"/>
              <a:t>उजुरीकर्तालाई जफत भएको जग्गा </a:t>
            </a:r>
            <a:r>
              <a:rPr lang="ne-NP" dirty="0">
                <a:solidFill>
                  <a:srgbClr val="C00000"/>
                </a:solidFill>
              </a:rPr>
              <a:t>२५ </a:t>
            </a:r>
            <a:r>
              <a:rPr lang="ne-NP" dirty="0"/>
              <a:t>प्रतिशत पुरस्कार दिइने ब्यवस्था रहेको ।</a:t>
            </a:r>
            <a:endParaRPr lang="cy-GB" dirty="0"/>
          </a:p>
          <a:p>
            <a:pPr algn="just"/>
            <a:r>
              <a:rPr lang="ne-NP" dirty="0" smtClean="0"/>
              <a:t>जफत तथा प्राप्त भएको जग्गा नेपाल सरकारको नाउँमा ल्याउने ब्यवस्था भए पछि त्यस्ता बिक्रिवितरण गर्न बाँकी रहेको जग्गाको अभिलेख लिन शुरु गरिएको ।</a:t>
            </a:r>
          </a:p>
          <a:p>
            <a:pPr algn="just"/>
            <a:r>
              <a:rPr lang="ne-NP" dirty="0" smtClean="0"/>
              <a:t>२०७३ सालमा लिइएको बिवरण अनुसार तराईको १९ जिल्लामा २१९४ विगाहा र पहाड तथा काठमाण्डौ उपत्यका समेत १६ जिल्लामा ९०३७ रोपनी जग्गा रहेको पाइएको । </a:t>
            </a:r>
          </a:p>
          <a:p>
            <a:pPr algn="just"/>
            <a:r>
              <a:rPr lang="ne-NP" dirty="0" smtClean="0"/>
              <a:t>यी जग्गाहरु साविक जग्गावालामा हदबन्दी परेका तर हालवालामा हदभित्र रहेका जग्गा 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96379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rmAutofit fontScale="90000"/>
          </a:bodyPr>
          <a:lstStyle/>
          <a:p>
            <a:r>
              <a:rPr lang="ne-NP" dirty="0" smtClean="0">
                <a:solidFill>
                  <a:srgbClr val="00B0F0"/>
                </a:solidFill>
                <a:cs typeface="Kalimati" pitchFamily="2"/>
              </a:rPr>
              <a:t>मोही र जग्गा बाँडफाड सम्बन्धी ब्यवस्थाः</a:t>
            </a:r>
            <a:endParaRPr lang="cy-GB" dirty="0">
              <a:solidFill>
                <a:srgbClr val="00B0F0"/>
              </a:solidFill>
              <a:cs typeface="Kalimati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</p:spPr>
        <p:txBody>
          <a:bodyPr>
            <a:normAutofit fontScale="92500" lnSpcReduction="10000"/>
          </a:bodyPr>
          <a:lstStyle/>
          <a:p>
            <a:r>
              <a:rPr lang="ne-NP" dirty="0" smtClean="0"/>
              <a:t>मोहीको हक र दायित्वः</a:t>
            </a:r>
          </a:p>
          <a:p>
            <a:pPr lvl="1" algn="just"/>
            <a:r>
              <a:rPr lang="ne-NP" dirty="0" smtClean="0"/>
              <a:t>मोहीले कमाई आएको जग्गामा मोही पछि निजको एकासंगोलका नाता मध्ये जग्गाधनीले पत्याएको ब्यक्तिलाई हक हुने ब्यवस्थामा अहिले </a:t>
            </a:r>
            <a:r>
              <a:rPr lang="ne-NP" dirty="0" smtClean="0">
                <a:solidFill>
                  <a:srgbClr val="7030A0"/>
                </a:solidFill>
              </a:rPr>
              <a:t>हुने</a:t>
            </a:r>
            <a:r>
              <a:rPr lang="ne-NP" dirty="0" smtClean="0"/>
              <a:t> भएको आठौं संशोधनले अपुताली सम्बन्धी प्रचलित कानून बमोजिमको हकवालाई भन्ने ब्यवस्था रहेको । </a:t>
            </a:r>
          </a:p>
          <a:p>
            <a:pPr lvl="1" algn="just">
              <a:buFont typeface="Arial" pitchFamily="34" charset="0"/>
              <a:buChar char="•"/>
            </a:pPr>
            <a:r>
              <a:rPr lang="ne-NP" dirty="0" smtClean="0"/>
              <a:t>मोही लागेको जग्गामा जग्गा बाँडफाडका लागि कुनै एकपक्षले निवेदन दिएमा जग्गाधनी र मोहीलाई आधा आधा बाडिदिनु पर्छ भन्ने रहेकोमा </a:t>
            </a:r>
            <a:r>
              <a:rPr lang="ne-NP" dirty="0" smtClean="0">
                <a:solidFill>
                  <a:srgbClr val="FF0000"/>
                </a:solidFill>
              </a:rPr>
              <a:t>नरमकरम</a:t>
            </a:r>
            <a:r>
              <a:rPr lang="ne-NP" dirty="0" smtClean="0"/>
              <a:t> मिलाई बाँडफाड गरिदिने ब्यवस्था रहेको ।</a:t>
            </a:r>
          </a:p>
          <a:p>
            <a:pPr lvl="1" algn="just">
              <a:buFont typeface="Arial" pitchFamily="34" charset="0"/>
              <a:buChar char="•"/>
            </a:pPr>
            <a:r>
              <a:rPr lang="ne-NP" dirty="0" smtClean="0"/>
              <a:t>त्यसैगरी निजीगुठी जनिएको जग्गा बाँडफाड गर्दा निजी गुठी </a:t>
            </a:r>
            <a:r>
              <a:rPr lang="ne-NP" dirty="0" smtClean="0">
                <a:solidFill>
                  <a:srgbClr val="FF0000"/>
                </a:solidFill>
              </a:rPr>
              <a:t>दुवैको श्रेस्तामा जनाइदिने </a:t>
            </a:r>
            <a:r>
              <a:rPr lang="ne-NP" dirty="0" smtClean="0"/>
              <a:t>भन्ने मन्त्रीस्तरीय मिति २०५५।३।२२ को निर्णय बमोजिम भएको परिपत्रको सट्टा </a:t>
            </a:r>
            <a:r>
              <a:rPr lang="ne-NP" dirty="0" smtClean="0">
                <a:solidFill>
                  <a:srgbClr val="FF0000"/>
                </a:solidFill>
              </a:rPr>
              <a:t>जग्गाधनीको पूर्जामा मात्र जनाउने </a:t>
            </a:r>
            <a:r>
              <a:rPr lang="ne-NP" dirty="0" smtClean="0"/>
              <a:t>गरी </a:t>
            </a:r>
            <a:r>
              <a:rPr lang="ne-NP" dirty="0"/>
              <a:t>आठौ संशोधन </a:t>
            </a:r>
            <a:r>
              <a:rPr lang="ne-NP" dirty="0" smtClean="0">
                <a:solidFill>
                  <a:srgbClr val="7030A0"/>
                </a:solidFill>
              </a:rPr>
              <a:t>हुने</a:t>
            </a:r>
            <a:r>
              <a:rPr lang="ne-NP" dirty="0" smtClean="0"/>
              <a:t> भएको ।</a:t>
            </a:r>
          </a:p>
        </p:txBody>
      </p:sp>
    </p:spTree>
    <p:extLst>
      <p:ext uri="{BB962C8B-B14F-4D97-AF65-F5344CB8AC3E}">
        <p14:creationId xmlns:p14="http://schemas.microsoft.com/office/powerpoint/2010/main" val="199702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6192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ne-NP" dirty="0" smtClean="0"/>
              <a:t>मोहीले जग्गा जोतभोग नगरेमा त्यस्तो जग्गाको स्वामित्व नेपाल सरकारमा ल्याई मोहीको लगत कट्टा गरिने। </a:t>
            </a:r>
            <a:r>
              <a:rPr lang="ne-NP" sz="1800" dirty="0" smtClean="0"/>
              <a:t>आठौ संशोधनबाट १५</a:t>
            </a:r>
            <a:r>
              <a:rPr lang="en-GB" sz="1800" dirty="0" smtClean="0"/>
              <a:t>(</a:t>
            </a:r>
            <a:r>
              <a:rPr lang="ne-NP" sz="1800" dirty="0" smtClean="0"/>
              <a:t>क२</a:t>
            </a:r>
            <a:r>
              <a:rPr lang="en-GB" sz="1800" dirty="0" smtClean="0"/>
              <a:t>)</a:t>
            </a:r>
            <a:r>
              <a:rPr lang="ne-NP" sz="1800" dirty="0" smtClean="0"/>
              <a:t> थपः </a:t>
            </a:r>
            <a:r>
              <a:rPr lang="ne-NP" sz="1800" dirty="0" smtClean="0">
                <a:solidFill>
                  <a:srgbClr val="7030A0"/>
                </a:solidFill>
              </a:rPr>
              <a:t>हुने</a:t>
            </a:r>
            <a:endParaRPr lang="en-GB" dirty="0" smtClean="0">
              <a:solidFill>
                <a:srgbClr val="7030A0"/>
              </a:solidFill>
            </a:endParaRPr>
          </a:p>
          <a:p>
            <a:pPr algn="just"/>
            <a:r>
              <a:rPr lang="ne-NP" dirty="0" smtClean="0"/>
              <a:t>जग्गा बाँडफाँड गर्दा नेपाल सरकारमा स्वामित्व आउने जग्गा प्राविधिकरुपले कि का गर्न नमिलेमा मूल्यनिर्धारण समितिले निर्धारण गरेको मूल्य राजश्व खातामा जम्मा गर्न लगाई पुरै जग्गा मोहीको नाउमा दिन </a:t>
            </a:r>
            <a:r>
              <a:rPr lang="ne-NP" dirty="0"/>
              <a:t>सकिने । </a:t>
            </a:r>
            <a:r>
              <a:rPr lang="ne-NP" sz="1700" dirty="0">
                <a:solidFill>
                  <a:srgbClr val="7030A0"/>
                </a:solidFill>
              </a:rPr>
              <a:t>आठौ </a:t>
            </a:r>
            <a:r>
              <a:rPr lang="ne-NP" sz="1700" dirty="0" smtClean="0">
                <a:solidFill>
                  <a:srgbClr val="7030A0"/>
                </a:solidFill>
              </a:rPr>
              <a:t>संशोधनबाट हुने </a:t>
            </a:r>
            <a:endParaRPr lang="ne-NP" dirty="0" smtClean="0">
              <a:solidFill>
                <a:srgbClr val="7030A0"/>
              </a:solidFill>
            </a:endParaRPr>
          </a:p>
          <a:p>
            <a:pPr algn="just"/>
            <a:r>
              <a:rPr lang="ne-NP" dirty="0" smtClean="0"/>
              <a:t>मोही लागेको जग्गा बाँडफाँड गर्ने सिलसिलामा पछिल्लो पटक निवेदन दिने म्याद २०७६ साल फाल्गुण मसान्तसम्म रहेको । </a:t>
            </a:r>
          </a:p>
          <a:p>
            <a:pPr algn="just"/>
            <a:r>
              <a:rPr lang="ne-NP" dirty="0" smtClean="0"/>
              <a:t>त्यसरी निवेदन परेकोमा बाँडफाँडको काम टुङगाउने म्याद २०७७ साल भदौ मसान्तसम्म कायम रहेको । 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329802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504056"/>
          </a:xfrm>
        </p:spPr>
        <p:txBody>
          <a:bodyPr>
            <a:noAutofit/>
          </a:bodyPr>
          <a:lstStyle/>
          <a:p>
            <a:r>
              <a:rPr lang="ne-NP" sz="3200" dirty="0" smtClean="0">
                <a:solidFill>
                  <a:srgbClr val="FF0000"/>
                </a:solidFill>
              </a:rPr>
              <a:t>जग्गाको हदबन्दी छुट दिने सम्बन्धी आदेश २०७४</a:t>
            </a:r>
            <a:endParaRPr lang="cy-GB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</p:spPr>
        <p:txBody>
          <a:bodyPr/>
          <a:lstStyle/>
          <a:p>
            <a:r>
              <a:rPr lang="ne-NP" dirty="0" smtClean="0"/>
              <a:t>यस सम्बन्धी आदेश २०६८ को तुलनामा केही फरक रहेको देखिन्छ । </a:t>
            </a:r>
          </a:p>
          <a:p>
            <a:pPr algn="just"/>
            <a:r>
              <a:rPr lang="ne-NP" dirty="0" smtClean="0"/>
              <a:t>हदभन्दा बढी जग्गा खरिद गर्दा अहिले छुटलिने उद्योग जुन निकायमा दर्ता भएको छ सोही निकायमा निवदेन दिनु पर्दछ । यस अघि २०६८ को आदेशमा भूमिसुधार कार्यालयमा दिने ब्यवस्था रहेको । </a:t>
            </a:r>
          </a:p>
          <a:p>
            <a:pPr algn="just"/>
            <a:r>
              <a:rPr lang="ne-NP" dirty="0" smtClean="0"/>
              <a:t>निवेदन दिंदा संलग्न गर्नु पर्ने कागजतका साथै जग्गाको बिबरण जग्गाधनीको नाउँ जग्गा रहेको स्थान र क्षेत्रफल उल्लेख गरेको हुनु पर्ने। </a:t>
            </a:r>
            <a:r>
              <a:rPr lang="ne-NP" sz="2000" dirty="0" smtClean="0"/>
              <a:t>बुंदा</a:t>
            </a:r>
            <a:r>
              <a:rPr lang="ne-NP" sz="1800" dirty="0" smtClean="0"/>
              <a:t> ३</a:t>
            </a:r>
            <a:endParaRPr lang="ne-NP" dirty="0" smtClean="0"/>
          </a:p>
          <a:p>
            <a:pPr marL="0" indent="0" algn="just">
              <a:buNone/>
            </a:pP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164400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lnSpcReduction="10000"/>
          </a:bodyPr>
          <a:lstStyle/>
          <a:p>
            <a:pPr algn="just"/>
            <a:r>
              <a:rPr lang="ne-NP" dirty="0" smtClean="0"/>
              <a:t>उद्योग दर्ता गर्ने निकायले हदबन्दी भन्दा बढी जग्गा खरिद गर्न दिन उपुक्त हो वा होइन यकिन गरी सूचित आदेशको अनुसूची १ मा उल्लिखित शर्त भराई सिफारिश सहित भूमि ब्यवस्था सहकारी तथा गरिवी निवारण मन्त्रालयमा पठाउनु पर्ने ।</a:t>
            </a:r>
          </a:p>
          <a:p>
            <a:pPr algn="just"/>
            <a:r>
              <a:rPr lang="ne-NP" dirty="0" smtClean="0"/>
              <a:t>त्यसरी निवेदन सहित प्राप्त भए पछि मन्त्रालयले भूमि ब्यवस्थापन तथा अभिलेख बिभागमा र बिभागले सम्बन्धित कार्यालयमा पठाउनु पर्ने । </a:t>
            </a:r>
          </a:p>
          <a:p>
            <a:pPr algn="just"/>
            <a:r>
              <a:rPr lang="ne-NP" dirty="0" smtClean="0"/>
              <a:t>कार्यालयले खासगरी जग्गाको </a:t>
            </a:r>
            <a:r>
              <a:rPr lang="ne-NP" dirty="0" smtClean="0">
                <a:solidFill>
                  <a:srgbClr val="7030A0"/>
                </a:solidFill>
              </a:rPr>
              <a:t>कि</a:t>
            </a:r>
            <a:r>
              <a:rPr lang="en-GB" dirty="0" smtClean="0">
                <a:solidFill>
                  <a:srgbClr val="7030A0"/>
                </a:solidFill>
              </a:rPr>
              <a:t>.</a:t>
            </a:r>
            <a:r>
              <a:rPr lang="ne-NP" dirty="0" smtClean="0">
                <a:solidFill>
                  <a:srgbClr val="7030A0"/>
                </a:solidFill>
              </a:rPr>
              <a:t> नं</a:t>
            </a:r>
            <a:r>
              <a:rPr lang="en-GB" dirty="0" smtClean="0">
                <a:solidFill>
                  <a:srgbClr val="7030A0"/>
                </a:solidFill>
              </a:rPr>
              <a:t>. </a:t>
            </a:r>
            <a:r>
              <a:rPr lang="ne-NP" dirty="0" smtClean="0">
                <a:solidFill>
                  <a:srgbClr val="7030A0"/>
                </a:solidFill>
              </a:rPr>
              <a:t>क्षेत्रफल विरह हकहिस्सा मोही रैकर गुठी र रोक्काको </a:t>
            </a:r>
            <a:r>
              <a:rPr lang="ne-NP" dirty="0" smtClean="0"/>
              <a:t>अवस्था यकिन गरी राय सहित बिभाग पठाउने  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161092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408712"/>
          </a:xfrm>
        </p:spPr>
        <p:txBody>
          <a:bodyPr>
            <a:normAutofit lnSpcReduction="10000"/>
          </a:bodyPr>
          <a:lstStyle/>
          <a:p>
            <a:pPr algn="just"/>
            <a:r>
              <a:rPr lang="ne-NP" dirty="0" smtClean="0"/>
              <a:t>मन्त्रालयले कार्यालय र विभागीय राय सहित फाइल प्राप्त भए पछि अनुसूची २ मा तोकिएका उद्योगलाई तोकिएको हदसम्म शर्त पालना गर्ने गरी अवधि तोकी जग्गा खरिद गर्न स्वीकृति दिनसक्ने । </a:t>
            </a:r>
          </a:p>
          <a:p>
            <a:pPr algn="just"/>
            <a:r>
              <a:rPr lang="ne-NP" dirty="0" smtClean="0"/>
              <a:t>अनुसूची २ मा बर्गिकरण गरिएका उद्योग र तोकिएको हदभन्दा बढी जग्गा खरिद गर्नु पर्ने भएमा म</a:t>
            </a:r>
            <a:r>
              <a:rPr lang="en-GB" dirty="0" smtClean="0"/>
              <a:t>.</a:t>
            </a:r>
            <a:r>
              <a:rPr lang="ne-NP" dirty="0" smtClean="0"/>
              <a:t> प</a:t>
            </a:r>
            <a:r>
              <a:rPr lang="en-GB" dirty="0" smtClean="0"/>
              <a:t>.</a:t>
            </a:r>
            <a:r>
              <a:rPr lang="ne-NP" dirty="0" smtClean="0"/>
              <a:t> को निर्णयानुसार हुने ।</a:t>
            </a:r>
            <a:endParaRPr lang="en-GB" dirty="0" smtClean="0"/>
          </a:p>
          <a:p>
            <a:pPr algn="just"/>
            <a:r>
              <a:rPr lang="ne-NP" dirty="0" smtClean="0"/>
              <a:t>तोकिएको अवधि भित्र जग्गा खरिद गर्न नसकेमा म्याद सकिनु भन्दा ३ महिना अगावै कारण सहित निवेदन दिनु पर्ने ।</a:t>
            </a:r>
          </a:p>
          <a:p>
            <a:pPr algn="just"/>
            <a:r>
              <a:rPr lang="ne-NP" dirty="0" smtClean="0"/>
              <a:t>उपयुक्त भएमा पुनः म्याद थप नहुने गरी बढीमा २ बर्षको म्याद मन्त्रालयले थप गर्न सक्ने ।</a:t>
            </a:r>
          </a:p>
          <a:p>
            <a:pPr algn="just"/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206517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480720"/>
          </a:xfrm>
        </p:spPr>
        <p:txBody>
          <a:bodyPr>
            <a:normAutofit fontScale="92500"/>
          </a:bodyPr>
          <a:lstStyle/>
          <a:p>
            <a:pPr algn="just"/>
            <a:r>
              <a:rPr lang="ne-NP" dirty="0" smtClean="0"/>
              <a:t>संचालनमा रहेका कुनै उद्योगले तोकिएको हदभन्दा बढी जग्गा अनुमति नलिई खरिद गरेको रहेछ भने निम्न शर्तका आधारमा एकपटकलाई राख्न छुट दिने ब्यवस्थाः</a:t>
            </a:r>
          </a:p>
          <a:p>
            <a:pPr lvl="1" algn="just"/>
            <a:r>
              <a:rPr lang="ne-NP" dirty="0" smtClean="0"/>
              <a:t>सम्झौतामा तोकिएको अबधि पछि त्यस्ता आयोजनाको दायित्व बिना नेपाल सरकारमा स्वामित्व आउने भएमा ।</a:t>
            </a:r>
          </a:p>
          <a:p>
            <a:pPr lvl="1" algn="just"/>
            <a:r>
              <a:rPr lang="ne-NP" dirty="0" smtClean="0"/>
              <a:t>आबश्यक पर्ने जग्गाको हदको बिवरण शुरुमै उद्योग दर्ता गर्ने निकायमा शुरुमा पेश गरेको भए </a:t>
            </a:r>
          </a:p>
          <a:p>
            <a:pPr lvl="1" algn="just"/>
            <a:r>
              <a:rPr lang="ne-NP" dirty="0" smtClean="0"/>
              <a:t>सम्बन्धित मन्त्रालयको सिफारिश भएमा </a:t>
            </a:r>
          </a:p>
          <a:p>
            <a:pPr lvl="1" algn="just"/>
            <a:r>
              <a:rPr lang="ne-NP" dirty="0" smtClean="0"/>
              <a:t>एकपटकको लागि मन्त्रालयले राख्ने स्वीकृति दिन सक्नेछ </a:t>
            </a:r>
          </a:p>
          <a:p>
            <a:pPr lvl="1" algn="just"/>
            <a:r>
              <a:rPr lang="ne-NP" dirty="0" smtClean="0"/>
              <a:t>त्यस्तो छुटको सिमा अनुसूची २ मा तोकिएको हदसम्म मात्र हुने ।</a:t>
            </a:r>
          </a:p>
          <a:p>
            <a:pPr lvl="1" algn="just"/>
            <a:r>
              <a:rPr lang="ne-NP" dirty="0" smtClean="0"/>
              <a:t>यो ब्यवस्था खासगरी उर्जामूलक उद्योगको लागि मात्र।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111565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63272" cy="648072"/>
          </a:xfrm>
        </p:spPr>
        <p:txBody>
          <a:bodyPr>
            <a:noAutofit/>
          </a:bodyPr>
          <a:lstStyle/>
          <a:p>
            <a:r>
              <a:rPr lang="ne-NP" sz="3200" dirty="0" smtClean="0">
                <a:solidFill>
                  <a:srgbClr val="FF0000"/>
                </a:solidFill>
              </a:rPr>
              <a:t>सूचित आदेशको अनुसूचि २ मा भएको ब्यवस्थाः</a:t>
            </a:r>
            <a:endParaRPr lang="cy-GB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>
            <a:normAutofit fontScale="92500" lnSpcReduction="10000"/>
          </a:bodyPr>
          <a:lstStyle/>
          <a:p>
            <a:r>
              <a:rPr lang="ne-NP" dirty="0" smtClean="0"/>
              <a:t>छूट पाउने उद्योग प्रतिष्ठानहरुः</a:t>
            </a:r>
          </a:p>
          <a:p>
            <a:pPr lvl="1"/>
            <a:r>
              <a:rPr lang="ne-NP" dirty="0" smtClean="0"/>
              <a:t>उत्पादन मूलक </a:t>
            </a:r>
            <a:r>
              <a:rPr lang="en-GB" sz="2200" dirty="0" smtClean="0"/>
              <a:t>(</a:t>
            </a:r>
            <a:r>
              <a:rPr lang="ne-NP" sz="2200" dirty="0" smtClean="0"/>
              <a:t>सिमेणट</a:t>
            </a:r>
            <a:r>
              <a:rPr lang="en-GB" sz="2200" dirty="0" smtClean="0"/>
              <a:t>,</a:t>
            </a:r>
            <a:r>
              <a:rPr lang="ne-NP" sz="2200" dirty="0" smtClean="0"/>
              <a:t> चिनी</a:t>
            </a:r>
            <a:r>
              <a:rPr lang="en-GB" sz="2200" dirty="0" smtClean="0"/>
              <a:t>,</a:t>
            </a:r>
            <a:r>
              <a:rPr lang="ne-NP" sz="2200" dirty="0" smtClean="0"/>
              <a:t> रासायनिक</a:t>
            </a:r>
            <a:r>
              <a:rPr lang="en-GB" sz="2200" dirty="0" smtClean="0"/>
              <a:t>,</a:t>
            </a:r>
            <a:r>
              <a:rPr lang="ne-NP" sz="2200" dirty="0" smtClean="0"/>
              <a:t> मल</a:t>
            </a:r>
            <a:r>
              <a:rPr lang="en-GB" sz="2200" dirty="0" smtClean="0"/>
              <a:t>)</a:t>
            </a:r>
            <a:endParaRPr lang="ne-NP" sz="2200" dirty="0" smtClean="0"/>
          </a:p>
          <a:p>
            <a:pPr lvl="1"/>
            <a:r>
              <a:rPr lang="ne-NP" dirty="0" smtClean="0"/>
              <a:t>उर्जामूलक </a:t>
            </a:r>
            <a:r>
              <a:rPr lang="en-GB" sz="2200" dirty="0" smtClean="0"/>
              <a:t>(</a:t>
            </a:r>
            <a:r>
              <a:rPr lang="ne-NP" sz="2200" dirty="0" smtClean="0"/>
              <a:t>जलबिद्धुत</a:t>
            </a:r>
            <a:r>
              <a:rPr lang="en-GB" sz="2200" dirty="0" smtClean="0"/>
              <a:t>,</a:t>
            </a:r>
            <a:r>
              <a:rPr lang="ne-NP" sz="2200" dirty="0" smtClean="0"/>
              <a:t> सौर्य</a:t>
            </a:r>
            <a:r>
              <a:rPr lang="en-GB" sz="2200" dirty="0" smtClean="0"/>
              <a:t>,</a:t>
            </a:r>
            <a:r>
              <a:rPr lang="ne-NP" sz="2200" dirty="0" smtClean="0"/>
              <a:t> </a:t>
            </a:r>
            <a:r>
              <a:rPr lang="ne-NP" sz="2200" dirty="0"/>
              <a:t>प्राकृतिक ग्यास</a:t>
            </a:r>
            <a:r>
              <a:rPr lang="en-GB" sz="2200" dirty="0"/>
              <a:t>)</a:t>
            </a:r>
            <a:endParaRPr lang="ne-NP" sz="2200" dirty="0"/>
          </a:p>
          <a:p>
            <a:pPr lvl="1"/>
            <a:endParaRPr lang="ne-NP" sz="2200" dirty="0">
              <a:solidFill>
                <a:srgbClr val="FF0000"/>
              </a:solidFill>
            </a:endParaRPr>
          </a:p>
          <a:p>
            <a:pPr lvl="1"/>
            <a:r>
              <a:rPr lang="ne-NP" dirty="0" smtClean="0"/>
              <a:t>कृषि तथा बनजन्य </a:t>
            </a:r>
            <a:r>
              <a:rPr lang="en-GB" sz="2200" dirty="0" smtClean="0"/>
              <a:t>(</a:t>
            </a:r>
            <a:r>
              <a:rPr lang="ne-NP" sz="2200" dirty="0" smtClean="0"/>
              <a:t>फलफूल</a:t>
            </a:r>
            <a:r>
              <a:rPr lang="en-GB" sz="2200" dirty="0" smtClean="0"/>
              <a:t>,</a:t>
            </a:r>
            <a:r>
              <a:rPr lang="ne-NP" sz="2200" dirty="0" smtClean="0"/>
              <a:t> मत्स्यपालन</a:t>
            </a:r>
            <a:r>
              <a:rPr lang="en-GB" sz="2200" dirty="0" smtClean="0"/>
              <a:t>,</a:t>
            </a:r>
            <a:r>
              <a:rPr lang="ne-NP" sz="2200" dirty="0" smtClean="0"/>
              <a:t> कफि</a:t>
            </a:r>
            <a:r>
              <a:rPr lang="en-GB" sz="2200" dirty="0" smtClean="0"/>
              <a:t>,</a:t>
            </a:r>
            <a:r>
              <a:rPr lang="ne-NP" sz="2200" dirty="0" smtClean="0"/>
              <a:t> अलैची</a:t>
            </a:r>
            <a:r>
              <a:rPr lang="en-GB" sz="2200" dirty="0" smtClean="0"/>
              <a:t>,</a:t>
            </a:r>
            <a:r>
              <a:rPr lang="ne-NP" sz="2200" dirty="0" smtClean="0"/>
              <a:t> चिया</a:t>
            </a:r>
            <a:r>
              <a:rPr lang="en-GB" sz="2200" dirty="0" smtClean="0"/>
              <a:t>,</a:t>
            </a:r>
            <a:r>
              <a:rPr lang="ne-NP" sz="2200" dirty="0" smtClean="0"/>
              <a:t> जडिबुटी</a:t>
            </a:r>
            <a:r>
              <a:rPr lang="en-GB" sz="2200" dirty="0" smtClean="0"/>
              <a:t>,</a:t>
            </a:r>
            <a:r>
              <a:rPr lang="ne-NP" sz="2200" dirty="0" smtClean="0"/>
              <a:t> पुष्प</a:t>
            </a:r>
            <a:r>
              <a:rPr lang="en-GB" sz="2200" dirty="0" smtClean="0"/>
              <a:t>,</a:t>
            </a:r>
            <a:r>
              <a:rPr lang="ne-NP" sz="2200" dirty="0" smtClean="0"/>
              <a:t> तरकारी</a:t>
            </a:r>
            <a:r>
              <a:rPr lang="en-GB" sz="2200" dirty="0" smtClean="0"/>
              <a:t>,</a:t>
            </a:r>
            <a:r>
              <a:rPr lang="ne-NP" sz="2200" dirty="0" smtClean="0"/>
              <a:t> लोक्ता</a:t>
            </a:r>
            <a:r>
              <a:rPr lang="en-GB" sz="2200" dirty="0" smtClean="0"/>
              <a:t>,</a:t>
            </a:r>
            <a:r>
              <a:rPr lang="ne-NP" sz="2200" dirty="0" smtClean="0"/>
              <a:t> रवर</a:t>
            </a:r>
            <a:r>
              <a:rPr lang="en-GB" sz="2200" dirty="0" smtClean="0"/>
              <a:t>,</a:t>
            </a:r>
            <a:r>
              <a:rPr lang="ne-NP" sz="2200" dirty="0" smtClean="0"/>
              <a:t> उखु</a:t>
            </a:r>
            <a:r>
              <a:rPr lang="en-GB" sz="2200" dirty="0" smtClean="0"/>
              <a:t>,</a:t>
            </a:r>
            <a:r>
              <a:rPr lang="ne-NP" sz="2200" dirty="0" smtClean="0"/>
              <a:t> सहकारीखेती पशुपंक्षी पालन</a:t>
            </a:r>
            <a:r>
              <a:rPr lang="en-GB" sz="2200" dirty="0" smtClean="0"/>
              <a:t>)</a:t>
            </a:r>
            <a:endParaRPr lang="ne-NP" sz="2200" dirty="0"/>
          </a:p>
          <a:p>
            <a:pPr lvl="1"/>
            <a:endParaRPr lang="ne-NP" dirty="0" smtClean="0"/>
          </a:p>
          <a:p>
            <a:pPr lvl="1"/>
            <a:r>
              <a:rPr lang="ne-NP" dirty="0" smtClean="0"/>
              <a:t>पर्यटन </a:t>
            </a:r>
            <a:r>
              <a:rPr lang="en-GB" sz="2200" dirty="0" smtClean="0"/>
              <a:t>(</a:t>
            </a:r>
            <a:r>
              <a:rPr lang="ne-NP" sz="2200" dirty="0" smtClean="0"/>
              <a:t>होटल</a:t>
            </a:r>
            <a:r>
              <a:rPr lang="en-GB" sz="2200" dirty="0" smtClean="0"/>
              <a:t>,</a:t>
            </a:r>
            <a:r>
              <a:rPr lang="ne-NP" sz="2200" dirty="0" smtClean="0"/>
              <a:t> रिशोर्ट</a:t>
            </a:r>
            <a:r>
              <a:rPr lang="en-GB" sz="2200" dirty="0" smtClean="0"/>
              <a:t>,</a:t>
            </a:r>
            <a:r>
              <a:rPr lang="ne-NP" sz="2200" dirty="0" smtClean="0"/>
              <a:t> गल्फ</a:t>
            </a:r>
            <a:r>
              <a:rPr lang="en-GB" sz="2200" dirty="0" smtClean="0"/>
              <a:t>,</a:t>
            </a:r>
            <a:r>
              <a:rPr lang="ne-NP" sz="2200" dirty="0" smtClean="0"/>
              <a:t> पार्क</a:t>
            </a:r>
            <a:r>
              <a:rPr lang="en-GB" sz="2200" dirty="0" smtClean="0"/>
              <a:t>,</a:t>
            </a:r>
            <a:r>
              <a:rPr lang="ne-NP" sz="2200" dirty="0" smtClean="0"/>
              <a:t> फोहरमैला</a:t>
            </a:r>
            <a:r>
              <a:rPr lang="en-GB" sz="2200" dirty="0" smtClean="0"/>
              <a:t>,</a:t>
            </a:r>
            <a:r>
              <a:rPr lang="ne-NP" sz="2200" dirty="0" smtClean="0"/>
              <a:t> जातीय संग्राहलय</a:t>
            </a:r>
            <a:r>
              <a:rPr lang="en-GB" sz="2200" dirty="0" smtClean="0"/>
              <a:t>)</a:t>
            </a:r>
            <a:endParaRPr lang="ne-NP" sz="2200" dirty="0"/>
          </a:p>
          <a:p>
            <a:pPr lvl="1"/>
            <a:endParaRPr lang="ne-NP" dirty="0" smtClean="0"/>
          </a:p>
          <a:p>
            <a:pPr lvl="1"/>
            <a:r>
              <a:rPr lang="ne-NP" dirty="0" smtClean="0"/>
              <a:t>सेवा </a:t>
            </a:r>
            <a:r>
              <a:rPr lang="en-GB" sz="2200" dirty="0" smtClean="0"/>
              <a:t>(</a:t>
            </a:r>
            <a:r>
              <a:rPr lang="ne-NP" sz="2200" dirty="0" smtClean="0"/>
              <a:t>चलचित्र</a:t>
            </a:r>
            <a:r>
              <a:rPr lang="en-GB" sz="2200" dirty="0" smtClean="0"/>
              <a:t>,</a:t>
            </a:r>
            <a:r>
              <a:rPr lang="ne-NP" sz="2200" dirty="0" smtClean="0"/>
              <a:t> बृद्धाश्रम</a:t>
            </a:r>
            <a:r>
              <a:rPr lang="en-GB" sz="2200" dirty="0" smtClean="0"/>
              <a:t>,</a:t>
            </a:r>
            <a:r>
              <a:rPr lang="ne-NP" sz="2200" dirty="0" smtClean="0"/>
              <a:t> अस्पताल</a:t>
            </a:r>
            <a:r>
              <a:rPr lang="en-GB" sz="2200" dirty="0" smtClean="0"/>
              <a:t>,</a:t>
            </a:r>
            <a:r>
              <a:rPr lang="ne-NP" sz="2200" dirty="0" smtClean="0"/>
              <a:t> शिक्षण संस्था</a:t>
            </a:r>
            <a:r>
              <a:rPr lang="en-GB" sz="2200" dirty="0" smtClean="0"/>
              <a:t>)</a:t>
            </a:r>
            <a:endParaRPr lang="ne-NP" sz="2200" dirty="0"/>
          </a:p>
          <a:p>
            <a:pPr lvl="1"/>
            <a:endParaRPr lang="ne-NP" sz="2200" dirty="0"/>
          </a:p>
          <a:p>
            <a:pPr lvl="1"/>
            <a:r>
              <a:rPr lang="ne-NP" dirty="0" smtClean="0"/>
              <a:t>निर्माण </a:t>
            </a:r>
            <a:r>
              <a:rPr lang="en-GB" sz="2200" dirty="0" smtClean="0"/>
              <a:t>(</a:t>
            </a:r>
            <a:r>
              <a:rPr lang="ne-NP" sz="2200" dirty="0" smtClean="0"/>
              <a:t>बिकास पूर्बाधार</a:t>
            </a:r>
            <a:r>
              <a:rPr lang="en-GB" sz="2200" dirty="0" smtClean="0"/>
              <a:t>,</a:t>
            </a:r>
            <a:r>
              <a:rPr lang="ne-NP" sz="2200" dirty="0" smtClean="0"/>
              <a:t> निर्माण ब्यवसाय </a:t>
            </a:r>
            <a:r>
              <a:rPr lang="en-GB" sz="2200" dirty="0" smtClean="0"/>
              <a:t>)</a:t>
            </a:r>
            <a:endParaRPr lang="ne-NP" sz="2200" dirty="0"/>
          </a:p>
          <a:p>
            <a:pPr lvl="1"/>
            <a:endParaRPr lang="ne-NP" dirty="0" smtClean="0"/>
          </a:p>
          <a:p>
            <a:pPr lvl="1"/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233652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/>
          </a:bodyPr>
          <a:lstStyle/>
          <a:p>
            <a:pPr algn="just"/>
            <a:r>
              <a:rPr lang="ne-NP" dirty="0" smtClean="0"/>
              <a:t>क्षेत्र तोक्दा काठमाण्डौ </a:t>
            </a:r>
            <a:r>
              <a:rPr lang="ne-NP" dirty="0" smtClean="0">
                <a:solidFill>
                  <a:srgbClr val="FF0000"/>
                </a:solidFill>
              </a:rPr>
              <a:t>उपत्यका</a:t>
            </a:r>
            <a:r>
              <a:rPr lang="en-GB" dirty="0" smtClean="0"/>
              <a:t>,</a:t>
            </a:r>
            <a:r>
              <a:rPr lang="ne-NP" dirty="0" smtClean="0"/>
              <a:t> </a:t>
            </a:r>
            <a:r>
              <a:rPr lang="ne-NP" dirty="0" smtClean="0">
                <a:solidFill>
                  <a:srgbClr val="FF0000"/>
                </a:solidFill>
              </a:rPr>
              <a:t>भित्रिमधेश</a:t>
            </a:r>
            <a:r>
              <a:rPr lang="ne-NP" dirty="0" smtClean="0"/>
              <a:t> तथा तराई र उपत्यका बाहेक सम्पूर्ण </a:t>
            </a:r>
            <a:r>
              <a:rPr lang="ne-NP" dirty="0" smtClean="0">
                <a:solidFill>
                  <a:srgbClr val="FF0000"/>
                </a:solidFill>
              </a:rPr>
              <a:t>पहाडी</a:t>
            </a:r>
            <a:r>
              <a:rPr lang="ne-NP" dirty="0" smtClean="0"/>
              <a:t> क्षेत्र गरी ३ क्षेत्रमा बर्गीकरण गरिएको । </a:t>
            </a:r>
          </a:p>
          <a:p>
            <a:pPr algn="just"/>
            <a:r>
              <a:rPr lang="ne-NP" dirty="0" smtClean="0"/>
              <a:t>उद्योगको बर्गीकरण साना</a:t>
            </a:r>
            <a:r>
              <a:rPr lang="en-GB" dirty="0" smtClean="0"/>
              <a:t>,</a:t>
            </a:r>
            <a:r>
              <a:rPr lang="ne-NP" dirty="0" smtClean="0"/>
              <a:t> मझौला र ठूला गरी ३ किसिममा बर्गीकरण गरिएको ।</a:t>
            </a:r>
          </a:p>
          <a:p>
            <a:pPr algn="just"/>
            <a:r>
              <a:rPr lang="ne-NP" dirty="0" smtClean="0">
                <a:solidFill>
                  <a:srgbClr val="FF0000"/>
                </a:solidFill>
              </a:rPr>
              <a:t>पहाडी क्षेत्रमा </a:t>
            </a:r>
            <a:r>
              <a:rPr lang="ne-NP" dirty="0" smtClean="0"/>
              <a:t>खुलेका फलफूल खेती</a:t>
            </a:r>
            <a:r>
              <a:rPr lang="en-GB" dirty="0" smtClean="0"/>
              <a:t>,</a:t>
            </a:r>
            <a:r>
              <a:rPr lang="ne-NP" dirty="0" smtClean="0"/>
              <a:t> कफी अलैची र सहकारी खेतिका </a:t>
            </a:r>
            <a:r>
              <a:rPr lang="ne-NP" dirty="0" smtClean="0">
                <a:solidFill>
                  <a:srgbClr val="FF0000"/>
                </a:solidFill>
              </a:rPr>
              <a:t>साना</a:t>
            </a:r>
            <a:r>
              <a:rPr lang="ne-NP" dirty="0" smtClean="0"/>
              <a:t> उद्योगको लागि सवैभन्दा बढी ५०० रोपनी सम्म छूट रहेको । तिनै क्षेत्रका </a:t>
            </a:r>
            <a:r>
              <a:rPr lang="ne-NP" dirty="0" smtClean="0">
                <a:solidFill>
                  <a:srgbClr val="FF0000"/>
                </a:solidFill>
              </a:rPr>
              <a:t>मझौला</a:t>
            </a:r>
            <a:r>
              <a:rPr lang="ne-NP" dirty="0" smtClean="0"/>
              <a:t> उद्योगका लागि बढीमा १००० रोपनीसम्म र </a:t>
            </a:r>
            <a:r>
              <a:rPr lang="ne-NP" dirty="0" smtClean="0">
                <a:solidFill>
                  <a:srgbClr val="FF0000"/>
                </a:solidFill>
              </a:rPr>
              <a:t>ठूला</a:t>
            </a:r>
            <a:r>
              <a:rPr lang="ne-NP" dirty="0" smtClean="0"/>
              <a:t> उद्योगका लागि १५०० रोपनीसम्म छुट दिने ब्यवस्था रहेको 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5007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ne-NP" dirty="0" smtClean="0"/>
              <a:t>जग्गावाला भन्नालेः</a:t>
            </a:r>
            <a:endParaRPr lang="cy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/>
          <a:lstStyle/>
          <a:p>
            <a:r>
              <a:rPr lang="ne-NP" dirty="0" smtClean="0"/>
              <a:t>सामान्य भाषामा जग्गावाला भन्नाले जग्गाको धनीलाई बुझाउछ ।</a:t>
            </a:r>
          </a:p>
          <a:p>
            <a:r>
              <a:rPr lang="ne-NP" dirty="0" smtClean="0"/>
              <a:t>भूमिसम्बन्धी ऐन २०२१ मा जग्गावालाको अर्थ र परिभाषा अलि बृहत्त रहेको छ । </a:t>
            </a:r>
          </a:p>
          <a:p>
            <a:pPr algn="just"/>
            <a:r>
              <a:rPr lang="ne-NP" dirty="0" smtClean="0"/>
              <a:t>सरकारमा तिरो </a:t>
            </a:r>
            <a:r>
              <a:rPr lang="en-GB" dirty="0" smtClean="0"/>
              <a:t>(</a:t>
            </a:r>
            <a:r>
              <a:rPr lang="ne-NP" dirty="0" smtClean="0"/>
              <a:t>पोत</a:t>
            </a:r>
            <a:r>
              <a:rPr lang="en-GB" dirty="0" smtClean="0"/>
              <a:t>)</a:t>
            </a:r>
            <a:r>
              <a:rPr lang="ne-NP" dirty="0" smtClean="0"/>
              <a:t> बुझाउने गरी कुनै जग्गामा आफ्नो हक र अधिकार स्थापित भएको ब्यक्तिलाई जग्गावाल</a:t>
            </a:r>
            <a:r>
              <a:rPr lang="ne-NP" dirty="0"/>
              <a:t>ा</a:t>
            </a:r>
            <a:r>
              <a:rPr lang="ne-NP" dirty="0" smtClean="0"/>
              <a:t> भनिएको</a:t>
            </a:r>
            <a:r>
              <a:rPr lang="en-GB" dirty="0" smtClean="0"/>
              <a:t>,</a:t>
            </a:r>
          </a:p>
          <a:p>
            <a:pPr algn="just"/>
            <a:r>
              <a:rPr lang="ne-NP" dirty="0" smtClean="0"/>
              <a:t>बिर्ता उन्मूलन ऐन २०१६ बमोजिम बिर्ता जग्गा रै</a:t>
            </a:r>
            <a:r>
              <a:rPr lang="en-GB" dirty="0" smtClean="0"/>
              <a:t>. </a:t>
            </a:r>
            <a:r>
              <a:rPr lang="ne-NP" dirty="0" smtClean="0"/>
              <a:t>प</a:t>
            </a:r>
            <a:r>
              <a:rPr lang="en-GB" dirty="0" smtClean="0"/>
              <a:t>.</a:t>
            </a:r>
            <a:r>
              <a:rPr lang="ne-NP" dirty="0" smtClean="0"/>
              <a:t> मा दर्ता भई सो जग्गामा स्थापित हक र दायित्व भएको ब्यक्ति 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135712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ne-NP" dirty="0" smtClean="0">
                <a:solidFill>
                  <a:srgbClr val="FF0000"/>
                </a:solidFill>
              </a:rPr>
              <a:t>काठमाण्डौ उपत्यकामा </a:t>
            </a:r>
            <a:r>
              <a:rPr lang="ne-NP" dirty="0" smtClean="0"/>
              <a:t>खुलेका पुष्प तथा तरकारी पशुपालन र चरन</a:t>
            </a:r>
            <a:r>
              <a:rPr lang="en-GB" dirty="0" smtClean="0"/>
              <a:t>,</a:t>
            </a:r>
            <a:r>
              <a:rPr lang="ne-NP" dirty="0" smtClean="0"/>
              <a:t> गल्फ</a:t>
            </a:r>
            <a:r>
              <a:rPr lang="en-GB" dirty="0" smtClean="0"/>
              <a:t>,</a:t>
            </a:r>
            <a:r>
              <a:rPr lang="ne-NP" dirty="0" smtClean="0"/>
              <a:t> बृद्धाश्रम</a:t>
            </a:r>
            <a:r>
              <a:rPr lang="en-GB" dirty="0" smtClean="0"/>
              <a:t>,</a:t>
            </a:r>
            <a:r>
              <a:rPr lang="ne-NP" dirty="0" smtClean="0"/>
              <a:t> अस्पताल र निर्माण उद्योगको लागि १०० रोपनीसम्म</a:t>
            </a:r>
            <a:r>
              <a:rPr lang="en-GB" dirty="0" smtClean="0"/>
              <a:t>,</a:t>
            </a:r>
            <a:r>
              <a:rPr lang="ne-NP" dirty="0" smtClean="0"/>
              <a:t> शिक्षण संस्था र होटलको लागि १५० रोपनीसम्म</a:t>
            </a:r>
            <a:r>
              <a:rPr lang="en-GB" dirty="0" smtClean="0"/>
              <a:t>,</a:t>
            </a:r>
            <a:r>
              <a:rPr lang="ne-NP" dirty="0" smtClean="0"/>
              <a:t> जातीय संग्राहलयको लागि २००रोपनीसम्म र सामुदायिक पार्कको लागि ७५ रोपनीसम्म छुटको माथिल्लो हद तोकिएको । सो बाहेक अन्य उद्येगको लागि छूट नभएको । </a:t>
            </a:r>
          </a:p>
          <a:p>
            <a:pPr algn="just"/>
            <a:r>
              <a:rPr lang="ne-NP" dirty="0" smtClean="0">
                <a:solidFill>
                  <a:srgbClr val="FF0000"/>
                </a:solidFill>
              </a:rPr>
              <a:t>तराई तथा भित्रिमधेशका </a:t>
            </a:r>
            <a:r>
              <a:rPr lang="ne-NP" dirty="0" smtClean="0"/>
              <a:t>कृषि तथा सहकारी खेतीका </a:t>
            </a:r>
            <a:r>
              <a:rPr lang="ne-NP" dirty="0" smtClean="0">
                <a:solidFill>
                  <a:srgbClr val="FF0000"/>
                </a:solidFill>
              </a:rPr>
              <a:t>साना</a:t>
            </a:r>
            <a:r>
              <a:rPr lang="ne-NP" dirty="0" smtClean="0"/>
              <a:t> उद्येगका लागि ५० बिगाहासम्म</a:t>
            </a:r>
            <a:r>
              <a:rPr lang="en-GB" dirty="0" smtClean="0"/>
              <a:t>,</a:t>
            </a:r>
            <a:r>
              <a:rPr lang="ne-NP" dirty="0" smtClean="0"/>
              <a:t> फलफूल र रबर खेतीका </a:t>
            </a:r>
            <a:r>
              <a:rPr lang="ne-NP" dirty="0" smtClean="0">
                <a:solidFill>
                  <a:srgbClr val="FF0000"/>
                </a:solidFill>
              </a:rPr>
              <a:t>मझौला</a:t>
            </a:r>
            <a:r>
              <a:rPr lang="ne-NP" dirty="0" smtClean="0"/>
              <a:t> उद्येगका लागि १०० विगाहासम्म</a:t>
            </a:r>
            <a:r>
              <a:rPr lang="en-GB" dirty="0" smtClean="0"/>
              <a:t>,</a:t>
            </a:r>
            <a:r>
              <a:rPr lang="ne-NP" dirty="0" smtClean="0"/>
              <a:t> सहकारीका </a:t>
            </a:r>
            <a:r>
              <a:rPr lang="ne-NP" dirty="0">
                <a:solidFill>
                  <a:srgbClr val="FF0000"/>
                </a:solidFill>
              </a:rPr>
              <a:t>मझौला</a:t>
            </a:r>
            <a:r>
              <a:rPr lang="ne-NP" dirty="0" smtClean="0"/>
              <a:t> उद्येगका लागि २००बिगाहसम्म र उखुखेतीका लागि ३०० बिगाहासम्म छूटको ब्यवस्था रहेको 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345573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6336704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ne-NP" dirty="0" smtClean="0"/>
              <a:t>मधेश तथा तराईका सिमेण्ट तथा चिनी उद्योग</a:t>
            </a:r>
            <a:r>
              <a:rPr lang="en-GB" dirty="0" smtClean="0"/>
              <a:t>,</a:t>
            </a:r>
            <a:r>
              <a:rPr lang="ne-NP" dirty="0" smtClean="0"/>
              <a:t> मत्स्यपालन</a:t>
            </a:r>
            <a:r>
              <a:rPr lang="en-GB" dirty="0" smtClean="0"/>
              <a:t>,</a:t>
            </a:r>
            <a:r>
              <a:rPr lang="ne-NP" dirty="0" smtClean="0"/>
              <a:t> जडीबुटी</a:t>
            </a:r>
            <a:r>
              <a:rPr lang="en-GB" dirty="0" smtClean="0"/>
              <a:t>,</a:t>
            </a:r>
            <a:r>
              <a:rPr lang="ne-NP" dirty="0" smtClean="0"/>
              <a:t> पशुपंक्षीपालन</a:t>
            </a:r>
            <a:r>
              <a:rPr lang="en-GB" dirty="0" smtClean="0"/>
              <a:t>,</a:t>
            </a:r>
            <a:r>
              <a:rPr lang="ne-NP" dirty="0" smtClean="0"/>
              <a:t> चलचित्रसिटी</a:t>
            </a:r>
            <a:r>
              <a:rPr lang="en-GB" dirty="0" smtClean="0"/>
              <a:t>,</a:t>
            </a:r>
            <a:r>
              <a:rPr lang="ne-NP" dirty="0" smtClean="0"/>
              <a:t> पूर्बाधार र निर्माण ब्यवसायका </a:t>
            </a:r>
            <a:r>
              <a:rPr lang="ne-NP" dirty="0">
                <a:solidFill>
                  <a:srgbClr val="FF0000"/>
                </a:solidFill>
              </a:rPr>
              <a:t>ठूला उद्योगलाई </a:t>
            </a:r>
            <a:r>
              <a:rPr lang="ne-NP" dirty="0" smtClean="0"/>
              <a:t>५० बिगाहासम्म छुट । फलफूल तथा चियाका </a:t>
            </a:r>
            <a:r>
              <a:rPr lang="ne-NP" dirty="0">
                <a:solidFill>
                  <a:srgbClr val="FF0000"/>
                </a:solidFill>
              </a:rPr>
              <a:t>ठूला</a:t>
            </a:r>
            <a:r>
              <a:rPr lang="ne-NP" dirty="0" smtClean="0"/>
              <a:t> उद्योगलाई १५० विगाहासम्म र उखु खेतीका ठूला उद्योगलाई ३०० बिगाहसम्म छुट दिने । त्यस्तै </a:t>
            </a:r>
            <a:r>
              <a:rPr lang="ne-NP" dirty="0">
                <a:solidFill>
                  <a:srgbClr val="FF0000"/>
                </a:solidFill>
              </a:rPr>
              <a:t>ठूला उद्योग </a:t>
            </a:r>
            <a:r>
              <a:rPr lang="ne-NP" dirty="0" smtClean="0"/>
              <a:t>अन्तरगतका अस्पताललाई २० बिगाहासम्म र शिक्षण संस्थालाई ३० बिगाहासम्म छुट दिने ।</a:t>
            </a:r>
          </a:p>
          <a:p>
            <a:pPr algn="just"/>
            <a:r>
              <a:rPr lang="ne-NP" dirty="0" smtClean="0">
                <a:solidFill>
                  <a:srgbClr val="00B0F0"/>
                </a:solidFill>
              </a:rPr>
              <a:t>तीनै क्षेत्रमा अधिकतम सिमा नतोकिएका </a:t>
            </a:r>
            <a:r>
              <a:rPr lang="ne-NP" dirty="0" smtClean="0"/>
              <a:t>र उद्योगको बिस्तृत परियोजना प्रतिवेदनमा उल्लेख भए अनुसारको क्षेत्रफलसम्म छुट पाउने उद्योगमा सवै प्रकारका </a:t>
            </a:r>
            <a:r>
              <a:rPr lang="ne-NP" dirty="0" smtClean="0">
                <a:solidFill>
                  <a:srgbClr val="FF0000"/>
                </a:solidFill>
              </a:rPr>
              <a:t>खानी</a:t>
            </a:r>
            <a:r>
              <a:rPr lang="ne-NP" dirty="0" smtClean="0"/>
              <a:t> उद्योग </a:t>
            </a:r>
            <a:r>
              <a:rPr lang="ne-NP" dirty="0" smtClean="0">
                <a:solidFill>
                  <a:srgbClr val="FF0000"/>
                </a:solidFill>
              </a:rPr>
              <a:t>जलबिद्धुत</a:t>
            </a:r>
            <a:r>
              <a:rPr lang="ne-NP" dirty="0" smtClean="0"/>
              <a:t> </a:t>
            </a:r>
            <a:r>
              <a:rPr lang="ne-NP" dirty="0">
                <a:solidFill>
                  <a:srgbClr val="FF0000"/>
                </a:solidFill>
              </a:rPr>
              <a:t>सौर्य</a:t>
            </a:r>
            <a:r>
              <a:rPr lang="ne-NP" dirty="0" smtClean="0"/>
              <a:t> </a:t>
            </a:r>
            <a:r>
              <a:rPr lang="ne-NP" dirty="0">
                <a:solidFill>
                  <a:srgbClr val="FF0000"/>
                </a:solidFill>
              </a:rPr>
              <a:t>प्राकृतिक ग्यास </a:t>
            </a:r>
            <a:r>
              <a:rPr lang="ne-NP" dirty="0" smtClean="0"/>
              <a:t>तथा </a:t>
            </a:r>
            <a:r>
              <a:rPr lang="ne-NP" dirty="0">
                <a:solidFill>
                  <a:srgbClr val="FF0000"/>
                </a:solidFill>
              </a:rPr>
              <a:t>पेट्रोल उत्खननका </a:t>
            </a:r>
            <a:r>
              <a:rPr lang="ne-NP" dirty="0" smtClean="0"/>
              <a:t>उद्योगहरु।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395951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e-NP" sz="3600" dirty="0" smtClean="0"/>
              <a:t>भूमिसम्बन्धी ऐनमा जान्नै पर्ने कुराहरुः</a:t>
            </a:r>
            <a:endParaRPr lang="cy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3285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ne-NP" sz="2400" dirty="0" smtClean="0"/>
              <a:t>ऐनमा भएको पछिल्लो संशोधन</a:t>
            </a:r>
            <a:r>
              <a:rPr lang="en-GB" sz="2400" dirty="0" smtClean="0"/>
              <a:t>(</a:t>
            </a:r>
            <a:r>
              <a:rPr lang="ne-NP" sz="2400" dirty="0" smtClean="0"/>
              <a:t>छैटौ र आठौं</a:t>
            </a:r>
            <a:r>
              <a:rPr lang="en-GB" sz="2400" dirty="0" smtClean="0"/>
              <a:t>)</a:t>
            </a:r>
            <a:r>
              <a:rPr lang="ne-NP" sz="2400" dirty="0" smtClean="0"/>
              <a:t> ले साविकको केही ब्यबस्थालाई परिबर्तन गरेको छ ।</a:t>
            </a:r>
          </a:p>
          <a:p>
            <a:pPr algn="just">
              <a:lnSpc>
                <a:spcPct val="150000"/>
              </a:lnSpc>
            </a:pPr>
            <a:r>
              <a:rPr lang="ne-NP" sz="2400" dirty="0" smtClean="0"/>
              <a:t>हदबन्दी छानबिन टुंगो नलागेसम्म रोक्का राख्नु पर्ने ।</a:t>
            </a:r>
          </a:p>
          <a:p>
            <a:pPr algn="just">
              <a:lnSpc>
                <a:spcPct val="150000"/>
              </a:lnSpc>
            </a:pPr>
            <a:r>
              <a:rPr lang="ne-NP" sz="2400" dirty="0" smtClean="0"/>
              <a:t>मोहीको लागि तोकिएको हदबन्दी अन्त्य गरिएको ।</a:t>
            </a:r>
          </a:p>
          <a:p>
            <a:pPr algn="just">
              <a:lnSpc>
                <a:spcPct val="150000"/>
              </a:lnSpc>
            </a:pPr>
            <a:r>
              <a:rPr lang="ne-NP" sz="2400" dirty="0" smtClean="0"/>
              <a:t>सवैले फाँटवारी बुझाउनु पर्नेमा अव हदभन्दा बढी जग्गा हुनेले मात्र बुझाए हुने ।</a:t>
            </a:r>
          </a:p>
          <a:p>
            <a:pPr algn="just">
              <a:lnSpc>
                <a:spcPct val="150000"/>
              </a:lnSpc>
            </a:pPr>
            <a:r>
              <a:rPr lang="ne-NP" sz="2400" dirty="0" smtClean="0"/>
              <a:t>हदबन्दीमा प्रयोग हुने प्राप्ति र जफत को अर्थ अलग अलग रहेको।</a:t>
            </a:r>
          </a:p>
          <a:p>
            <a:pPr algn="just">
              <a:lnSpc>
                <a:spcPct val="150000"/>
              </a:lnSpc>
            </a:pPr>
            <a:r>
              <a:rPr lang="ne-NP" sz="2400" dirty="0" smtClean="0"/>
              <a:t>जग्गा लुकाउने उपर उजुर गर्नेलाई २५ प्रतिशत बराबरको रकम पुरस्कार दिइने । </a:t>
            </a:r>
          </a:p>
          <a:p>
            <a:pPr algn="just">
              <a:lnSpc>
                <a:spcPct val="150000"/>
              </a:lnSpc>
            </a:pPr>
            <a:endParaRPr lang="cy-GB" sz="2400" dirty="0"/>
          </a:p>
        </p:txBody>
      </p:sp>
    </p:spTree>
    <p:extLst>
      <p:ext uri="{BB962C8B-B14F-4D97-AF65-F5344CB8AC3E}">
        <p14:creationId xmlns:p14="http://schemas.microsoft.com/office/powerpoint/2010/main" val="63686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ne-NP" dirty="0" smtClean="0"/>
              <a:t>हदभन्दा बढीको जग्गा बिक्री गर्दा मुक्त कमैया दलित र आदिबासी जनजातिलाई प्राथमिकता दिइने । </a:t>
            </a:r>
          </a:p>
          <a:p>
            <a:pPr>
              <a:lnSpc>
                <a:spcPct val="150000"/>
              </a:lnSpc>
            </a:pPr>
            <a:r>
              <a:rPr lang="ne-NP" dirty="0" smtClean="0"/>
              <a:t>मोही लागेको जग्गा हदभन्दा बढी भए मोहीको भाग छुट्याई बाँकी जग्गा नेपाल सरकारको नाउमा ल्याइने । </a:t>
            </a:r>
          </a:p>
          <a:p>
            <a:pPr>
              <a:lnSpc>
                <a:spcPct val="150000"/>
              </a:lnSpc>
            </a:pPr>
            <a:r>
              <a:rPr lang="ne-NP" dirty="0" smtClean="0"/>
              <a:t>मोही लागेको जग्गा नजोतेमा त्यस्तो जग्गा नेपाल सरकारको नाउँमा ल्याइने  । </a:t>
            </a:r>
            <a:r>
              <a:rPr lang="en-GB" sz="2200" dirty="0" smtClean="0"/>
              <a:t>(</a:t>
            </a:r>
            <a:r>
              <a:rPr lang="ne-NP" sz="2200" dirty="0" smtClean="0"/>
              <a:t>आठौ संशोधनबाट</a:t>
            </a:r>
            <a:r>
              <a:rPr lang="en-GB" sz="2200" dirty="0" smtClean="0"/>
              <a:t>)</a:t>
            </a:r>
            <a:r>
              <a:rPr lang="ne-NP" sz="2200" dirty="0" smtClean="0"/>
              <a:t> </a:t>
            </a:r>
            <a:endParaRPr lang="cy-GB" sz="2200" dirty="0"/>
          </a:p>
        </p:txBody>
      </p:sp>
    </p:spTree>
    <p:extLst>
      <p:ext uri="{BB962C8B-B14F-4D97-AF65-F5344CB8AC3E}">
        <p14:creationId xmlns:p14="http://schemas.microsoft.com/office/powerpoint/2010/main" val="387389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40871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ne-NP" sz="2800" u="sng" dirty="0" smtClean="0"/>
              <a:t>मोही नामसारीः </a:t>
            </a:r>
            <a:r>
              <a:rPr lang="ne-NP" sz="2800" dirty="0" smtClean="0"/>
              <a:t>आठौं संशोधन पछि मोहीको मृत्यु भएमा अपुताली सम्बन्धी ब्यवस्थामा भए बमोजिम नामसारी हुने ब्यबस्था गरिएको । त्यस अघि भएका परिवार मध्ये जग्गाधनीले पत्ताएको ब्यक्तिमा नामसारी हुने ब्यबस्था थियो । </a:t>
            </a:r>
          </a:p>
          <a:p>
            <a:pPr algn="just">
              <a:lnSpc>
                <a:spcPct val="160000"/>
              </a:lnSpc>
            </a:pPr>
            <a:r>
              <a:rPr lang="ne-NP" sz="2800" u="sng" dirty="0" smtClean="0"/>
              <a:t>जग्गा बाँडफांड सम्बन्धीः</a:t>
            </a:r>
          </a:p>
          <a:p>
            <a:pPr algn="just">
              <a:lnSpc>
                <a:spcPct val="160000"/>
              </a:lnSpc>
            </a:pPr>
            <a:r>
              <a:rPr lang="ne-NP" sz="2800" dirty="0" smtClean="0"/>
              <a:t>बाँडफाँडको लागि निवेदन दिने र फर्छौट गर्ने समय र अवधि नेपाल सरकारले राजपत्रमा सूचना निकाले बमोजिम हुने । </a:t>
            </a:r>
          </a:p>
          <a:p>
            <a:pPr algn="just">
              <a:lnSpc>
                <a:spcPct val="160000"/>
              </a:lnSpc>
            </a:pPr>
            <a:r>
              <a:rPr lang="ne-NP" sz="2800" dirty="0" smtClean="0"/>
              <a:t>जग्गाधनी र मोही बीच जग्गाको बाँडफाँड गर्दा असल कमसल मिलाई क्षेत्रफल वा मूल्यको आधारमा आधा आधा हुने गरी बाँडफाँड गर्नु पर्ने । </a:t>
            </a:r>
            <a:r>
              <a:rPr lang="ne-NP" sz="2800" dirty="0" smtClean="0">
                <a:solidFill>
                  <a:srgbClr val="FF0000"/>
                </a:solidFill>
              </a:rPr>
              <a:t>पहिले नरमगरमा मिलाई भन्ने रहेको </a:t>
            </a:r>
            <a:r>
              <a:rPr lang="ne-NP" sz="2800" dirty="0" smtClean="0"/>
              <a:t>।  </a:t>
            </a:r>
            <a:endParaRPr lang="cy-GB" sz="2800" dirty="0"/>
          </a:p>
        </p:txBody>
      </p:sp>
    </p:spTree>
    <p:extLst>
      <p:ext uri="{BB962C8B-B14F-4D97-AF65-F5344CB8AC3E}">
        <p14:creationId xmlns:p14="http://schemas.microsoft.com/office/powerpoint/2010/main" val="152552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ne-NP" sz="2800" dirty="0" smtClean="0"/>
              <a:t>मोहीले बनाएको घर मोहीकै हुने । बाँडफाँड गर्दा सो बमोजिम गर्नु पर्ने । </a:t>
            </a:r>
          </a:p>
          <a:p>
            <a:pPr algn="just">
              <a:lnSpc>
                <a:spcPct val="150000"/>
              </a:lnSpc>
            </a:pPr>
            <a:r>
              <a:rPr lang="ne-NP" sz="2800" dirty="0" smtClean="0"/>
              <a:t>बाँडफाँड गर्दा नेपाल सरकारको नाउँमा आउने जग्गा कित्ताकाट गर्न प्राविधिक रुपले नमिलेमा समितिले निर्धारण गरेको रकम राजश्वमा जम्मा गरेपछि पुरै जग्गा मोहीको नाउँमा एकलौटी कायम गरिदिने। २६ङ३ </a:t>
            </a:r>
          </a:p>
          <a:p>
            <a:pPr algn="just">
              <a:lnSpc>
                <a:spcPct val="150000"/>
              </a:lnSpc>
            </a:pPr>
            <a:r>
              <a:rPr lang="ne-NP" sz="2800" dirty="0" smtClean="0"/>
              <a:t>जग्गाधनी र मोही बीच जग्गाको बाँडफाँड गर्दा प्राबिधिक कारणले गर्दा निर्धारित मापदण्ड अनुसार कि</a:t>
            </a:r>
            <a:r>
              <a:rPr lang="en-GB" sz="2800" dirty="0" smtClean="0"/>
              <a:t>.</a:t>
            </a:r>
            <a:r>
              <a:rPr lang="ne-NP" sz="2800" dirty="0" smtClean="0"/>
              <a:t> का</a:t>
            </a:r>
            <a:r>
              <a:rPr lang="en-GB" sz="2800" dirty="0" smtClean="0"/>
              <a:t>.</a:t>
            </a:r>
            <a:r>
              <a:rPr lang="ne-NP" sz="2800" dirty="0" smtClean="0"/>
              <a:t> गर्न नमिले त्यस्तो जग्गा जग्गाधनी र मोहीको नाउमा संयुक्त पूर्जा बनाईदिने  । </a:t>
            </a:r>
            <a:r>
              <a:rPr lang="en-GB" sz="2800" dirty="0" smtClean="0"/>
              <a:t>(</a:t>
            </a:r>
            <a:r>
              <a:rPr lang="ne-NP" sz="2800" dirty="0" smtClean="0"/>
              <a:t>२६ञ</a:t>
            </a:r>
            <a:r>
              <a:rPr lang="en-GB" sz="2800" dirty="0" smtClean="0"/>
              <a:t>)</a:t>
            </a:r>
            <a:endParaRPr lang="ne-NP" sz="2800" dirty="0" smtClean="0"/>
          </a:p>
          <a:p>
            <a:pPr algn="just">
              <a:lnSpc>
                <a:spcPct val="150000"/>
              </a:lnSpc>
            </a:pPr>
            <a:r>
              <a:rPr lang="ne-NP" sz="2800" dirty="0" smtClean="0"/>
              <a:t>श्रेस्तामा रहेको निजी गुठी जग्गा बाँडफाँड गर्दा जग्गाधनीको श्रेस्तामा मात्र निजी गुठी जनाई दिने । यस अघि दुवैमा जनाउने ब्यबस्था रहेको थियो । </a:t>
            </a:r>
          </a:p>
        </p:txBody>
      </p:sp>
    </p:spTree>
    <p:extLst>
      <p:ext uri="{BB962C8B-B14F-4D97-AF65-F5344CB8AC3E}">
        <p14:creationId xmlns:p14="http://schemas.microsoft.com/office/powerpoint/2010/main" val="4105460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435280" cy="593752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e-NP" sz="2800" dirty="0" smtClean="0"/>
              <a:t>अधिकतम हदबन्दीमा छुट पाउने ब्यबस्थामा आठौं संशोधनले केही संशोधन गरेको छ ।</a:t>
            </a:r>
          </a:p>
          <a:p>
            <a:pPr>
              <a:lnSpc>
                <a:spcPct val="150000"/>
              </a:lnSpc>
            </a:pPr>
            <a:r>
              <a:rPr lang="ne-NP" sz="2800" dirty="0" smtClean="0"/>
              <a:t>केही संस्थाको परिभाषा गरी छुटको ब्यबस्था गरेको छ। घरजग्गा ब्यबसायी र कृषि ब्यबसायी सम्बन्धी प्रतिष्ठानलाई पनि छुट दिने ब्यबस्था गरेको छ । </a:t>
            </a:r>
          </a:p>
          <a:p>
            <a:pPr>
              <a:lnSpc>
                <a:spcPct val="150000"/>
              </a:lnSpc>
            </a:pPr>
            <a:r>
              <a:rPr lang="ne-NP" sz="2800" dirty="0" smtClean="0"/>
              <a:t>यसले दफा १२ अनुसार सूचित आदेशद्धार हदबन्दी छुटदिने आदेश २०७४ संशोधनको प्रक्रियामा रहेको छ । </a:t>
            </a:r>
          </a:p>
          <a:p>
            <a:pPr>
              <a:lnSpc>
                <a:spcPct val="150000"/>
              </a:lnSpc>
            </a:pPr>
            <a:r>
              <a:rPr lang="ne-NP" sz="2800" dirty="0"/>
              <a:t>अनिवार्य बचत र ऋणको ब्यबस्थाको परिच्छेद ९ को साविकको ब्यबस्थालाई आठौं संशोधनले झिकिदिएको छ।</a:t>
            </a:r>
            <a:endParaRPr lang="cy-GB" sz="2800" dirty="0"/>
          </a:p>
          <a:p>
            <a:pPr>
              <a:lnSpc>
                <a:spcPct val="150000"/>
              </a:lnSpc>
            </a:pPr>
            <a:endParaRPr lang="cy-GB" sz="2800" dirty="0"/>
          </a:p>
        </p:txBody>
      </p:sp>
    </p:spTree>
    <p:extLst>
      <p:ext uri="{BB962C8B-B14F-4D97-AF65-F5344CB8AC3E}">
        <p14:creationId xmlns:p14="http://schemas.microsoft.com/office/powerpoint/2010/main" val="262725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ne-NP" sz="2800" dirty="0" smtClean="0"/>
              <a:t>रावल आयोग लगायतका आयोगबाट भएका रोक्का सम्न्धमा छानविन गरी सिफारिश गर्न मन्त्रालयले समिति वा कार्यदल गठन गरी सो को सिफारिशमा रोक्का सम्बन्धी टुंगो लगाउन सक्ने ब्यबस्था रहेको । दफा ५२ च</a:t>
            </a:r>
          </a:p>
          <a:p>
            <a:pPr algn="just">
              <a:lnSpc>
                <a:spcPct val="150000"/>
              </a:lnSpc>
            </a:pPr>
            <a:r>
              <a:rPr lang="ne-NP" sz="2800" dirty="0" smtClean="0"/>
              <a:t>भूमिहीन सुकुम्बासीलाई जग्गा उपलव्ध गराउन नेपाल सरकारले एक आयोग गठन गर्न सक्ने ब्यबस्था गरेको </a:t>
            </a:r>
            <a:r>
              <a:rPr lang="en-GB" sz="2800" dirty="0" smtClean="0"/>
              <a:t>(</a:t>
            </a:r>
            <a:r>
              <a:rPr lang="ne-NP" sz="2800" dirty="0" smtClean="0"/>
              <a:t>५२ च</a:t>
            </a:r>
            <a:r>
              <a:rPr lang="en-GB" sz="2800" dirty="0" smtClean="0"/>
              <a:t>)</a:t>
            </a:r>
            <a:endParaRPr lang="cy-GB" sz="2800" dirty="0"/>
          </a:p>
        </p:txBody>
      </p:sp>
    </p:spTree>
    <p:extLst>
      <p:ext uri="{BB962C8B-B14F-4D97-AF65-F5344CB8AC3E}">
        <p14:creationId xmlns:p14="http://schemas.microsoft.com/office/powerpoint/2010/main" val="232317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ne-NP" sz="6000" dirty="0" smtClean="0">
                <a:cs typeface="Kalimati" pitchFamily="2"/>
              </a:rPr>
              <a:t>समाप्त</a:t>
            </a:r>
            <a:endParaRPr lang="cy-GB" sz="6000" dirty="0">
              <a:cs typeface="Kalimati" pitchFamily="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92696"/>
            <a:ext cx="417646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1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5721499"/>
          </a:xfrm>
        </p:spPr>
        <p:txBody>
          <a:bodyPr/>
          <a:lstStyle/>
          <a:p>
            <a:pPr algn="just"/>
            <a:r>
              <a:rPr lang="ne-NP" dirty="0" smtClean="0"/>
              <a:t>बिर्ता उन्मूलन ऐन २०१६ को दफा ६</a:t>
            </a:r>
            <a:r>
              <a:rPr lang="en-GB" dirty="0" smtClean="0"/>
              <a:t>(</a:t>
            </a:r>
            <a:r>
              <a:rPr lang="ne-NP" dirty="0" smtClean="0"/>
              <a:t>५</a:t>
            </a:r>
            <a:r>
              <a:rPr lang="en-GB" dirty="0" smtClean="0"/>
              <a:t>)</a:t>
            </a:r>
            <a:r>
              <a:rPr lang="ne-NP" dirty="0" smtClean="0"/>
              <a:t>बमोजिम जिमिदारी जग्गामा रहेको हक र दायित्व भएका जिम्दार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किपट जग्गा रैकरमा परिणत भइसकेपछि त्यस्तो जग्गामा तिरो वा पोत तिरी भोग गर्ने हक र दायित्व भएको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कुनै जग्गा आफ्नो नाउँमा दर्ता गराउन हक पुगेको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भोग वा दृष्टिबन्धकीमा लिई भोगचलन गरुन्जेलसम्मको ब्यक्ति</a:t>
            </a:r>
            <a:r>
              <a:rPr lang="en-GB" dirty="0" smtClean="0"/>
              <a:t>,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75714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Autofit/>
          </a:bodyPr>
          <a:lstStyle/>
          <a:p>
            <a:r>
              <a:rPr lang="ne-NP" sz="4800" dirty="0" smtClean="0">
                <a:solidFill>
                  <a:srgbClr val="00B0F0"/>
                </a:solidFill>
              </a:rPr>
              <a:t>मोही</a:t>
            </a:r>
            <a:endParaRPr lang="cy-GB" sz="4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616624"/>
          </a:xfrm>
        </p:spPr>
        <p:txBody>
          <a:bodyPr>
            <a:normAutofit lnSpcReduction="10000"/>
          </a:bodyPr>
          <a:lstStyle/>
          <a:p>
            <a:pPr algn="just"/>
            <a:r>
              <a:rPr lang="ne-NP" dirty="0" smtClean="0"/>
              <a:t>सिधा भाषामा अर्काको जग्गा कमाउने किसानलाई मोही भनिन्छ । अर्थात खेतीमा लागेको  ब्यक्तिलाई किसान भनी सम्झनु पर्छ।</a:t>
            </a:r>
          </a:p>
          <a:p>
            <a:pPr algn="just"/>
            <a:r>
              <a:rPr lang="ne-NP" dirty="0" smtClean="0"/>
              <a:t>मोही हुनको लागि भूमिसम्बन्धी नियम २०२१ को नियम ३ को अनुसूची १ बमोजिम जग्गा कमाउने लगतमा नाम भएको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भूमिसम्बन्धी नियमको नियम ९ बमोजिमको अनुसूची ४ बमोजिम जोताहको अस्थायी निस्सा प्राप्त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नियम ९</a:t>
            </a:r>
            <a:r>
              <a:rPr lang="en-GB" dirty="0" smtClean="0"/>
              <a:t>(</a:t>
            </a:r>
            <a:r>
              <a:rPr lang="ne-NP" dirty="0" smtClean="0"/>
              <a:t>१</a:t>
            </a:r>
            <a:r>
              <a:rPr lang="en-GB" dirty="0" smtClean="0"/>
              <a:t>)</a:t>
            </a:r>
            <a:r>
              <a:rPr lang="ne-NP" dirty="0" smtClean="0"/>
              <a:t> बमोजिम मोहियानी हकको प्रमाणपत्र प्राप्त गरेको ब्यक्ति</a:t>
            </a:r>
            <a:r>
              <a:rPr lang="en-GB" dirty="0" smtClean="0"/>
              <a:t>,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51548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r>
              <a:rPr lang="ne-NP" dirty="0" smtClean="0"/>
              <a:t>गुठी संस्थान ऐन २०३३ बमोजिमको राजगुठी अन्तर्गतको गुठी अधिनस्थ जग्गा कमाउने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भूमिसम्बन्धी ऐनमा तेश्रो संशोधन २०५३ हुनु अघि कायम भएका जग्गा कमाउने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मिति २०२५।७।९ भन्दा पहिले नेपाल सरकारको जग्गा कमाउने ब्यक्ति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मालपोत कार्यालयमा दर्ता प्रमाणित रहेको श्रेस्ता तथा जग्गाधनी दर्ता प्रमाण पूजाको मोही</a:t>
            </a:r>
            <a:r>
              <a:rPr lang="en-GB" dirty="0" smtClean="0"/>
              <a:t> </a:t>
            </a:r>
            <a:r>
              <a:rPr lang="ne-NP" dirty="0" smtClean="0"/>
              <a:t>महलमा उल्लेखित ब्यक्ति</a:t>
            </a:r>
            <a:r>
              <a:rPr lang="en-GB" dirty="0" smtClean="0"/>
              <a:t> </a:t>
            </a:r>
            <a:r>
              <a:rPr lang="ne-NP" dirty="0" smtClean="0"/>
              <a:t>पनि बुझिने ।</a:t>
            </a:r>
          </a:p>
          <a:p>
            <a:pPr algn="just"/>
            <a:r>
              <a:rPr lang="ne-NP" dirty="0" smtClean="0"/>
              <a:t>नापजाँच गर्दा क्षेत्रीय किताब वा फिल्डबुकको मोही महलमा उल्लेखित ब्यक्ति पनि बुझिने ।</a:t>
            </a:r>
          </a:p>
          <a:p>
            <a:pPr algn="just"/>
            <a:endParaRPr lang="ne-NP" dirty="0" smtClean="0"/>
          </a:p>
          <a:p>
            <a:pPr algn="just"/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1864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62883"/>
              </p:ext>
            </p:extLst>
          </p:nvPr>
        </p:nvGraphicFramePr>
        <p:xfrm>
          <a:off x="126257" y="980727"/>
          <a:ext cx="9036497" cy="568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36"/>
                <a:gridCol w="1832760"/>
                <a:gridCol w="1172998"/>
                <a:gridCol w="1520487"/>
                <a:gridCol w="825510"/>
                <a:gridCol w="825510"/>
                <a:gridCol w="1172998"/>
                <a:gridCol w="1172998"/>
              </a:tblGrid>
              <a:tr h="354906">
                <a:tc rowSpan="2">
                  <a:txBody>
                    <a:bodyPr/>
                    <a:lstStyle/>
                    <a:p>
                      <a:r>
                        <a:rPr lang="ne-NP" sz="2400" dirty="0" smtClean="0"/>
                        <a:t>सि नं</a:t>
                      </a:r>
                      <a:endParaRPr lang="cy-GB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e-NP" sz="2400" dirty="0" smtClean="0"/>
                        <a:t>क्षेत्र</a:t>
                      </a:r>
                      <a:endParaRPr lang="cy-GB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ne-NP" sz="1600" dirty="0" smtClean="0"/>
                        <a:t>२०५८</a:t>
                      </a:r>
                      <a:endParaRPr lang="cy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e-NP" sz="1600" dirty="0" smtClean="0"/>
                        <a:t>२०२१</a:t>
                      </a:r>
                      <a:endParaRPr lang="cy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ne-NP" sz="1600" dirty="0" smtClean="0"/>
                        <a:t>मोहीको हद</a:t>
                      </a:r>
                      <a:endParaRPr lang="cy-GB" sz="1600" dirty="0"/>
                    </a:p>
                  </a:txBody>
                  <a:tcPr/>
                </a:tc>
              </a:tr>
              <a:tr h="976723">
                <a:tc v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tabLst>
                          <a:tab pos="363538" algn="l"/>
                          <a:tab pos="901700" algn="l"/>
                        </a:tabLst>
                      </a:pPr>
                      <a:r>
                        <a:rPr lang="ne-NP" sz="1600" dirty="0" smtClean="0"/>
                        <a:t>जग्गाधनीले राख्न पाउने हद</a:t>
                      </a:r>
                      <a:endParaRPr lang="cy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1600" dirty="0" smtClean="0"/>
                        <a:t>जग्गाधनीले राख्न पाउने हद घरबारी समेत</a:t>
                      </a:r>
                      <a:endParaRPr lang="cy-GB" sz="1600" dirty="0" smtClean="0"/>
                    </a:p>
                    <a:p>
                      <a:endParaRPr lang="cy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</a:tr>
              <a:tr h="334876">
                <a:tc>
                  <a:txBody>
                    <a:bodyPr/>
                    <a:lstStyle/>
                    <a:p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 smtClean="0">
                          <a:solidFill>
                            <a:srgbClr val="FF0000"/>
                          </a:solidFill>
                        </a:rPr>
                        <a:t>हद</a:t>
                      </a:r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 smtClean="0">
                          <a:solidFill>
                            <a:srgbClr val="FF0000"/>
                          </a:solidFill>
                        </a:rPr>
                        <a:t>घरबारी</a:t>
                      </a:r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dirty="0" smtClean="0">
                          <a:solidFill>
                            <a:srgbClr val="FF0000"/>
                          </a:solidFill>
                        </a:rPr>
                        <a:t>जम्मा</a:t>
                      </a:r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y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20910">
                <a:tc>
                  <a:txBody>
                    <a:bodyPr/>
                    <a:lstStyle/>
                    <a:p>
                      <a:r>
                        <a:rPr lang="ne-NP" dirty="0" smtClean="0"/>
                        <a:t>१</a:t>
                      </a:r>
                      <a:endParaRPr lang="cy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NP" sz="2000" b="1" dirty="0" smtClean="0"/>
                        <a:t>भित्रीमधेस लगायत सम्मूर्ण तराई क्षेत्रमा</a:t>
                      </a:r>
                      <a:endParaRPr lang="cy-GB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१० विगाहा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१ बिगाहा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1800" b="1" dirty="0" smtClean="0"/>
                        <a:t>११ विगाहा</a:t>
                      </a:r>
                      <a:endParaRPr lang="cy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२५ वि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३ वि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४ वि</a:t>
                      </a:r>
                      <a:endParaRPr lang="cy-GB" sz="2000" b="1" dirty="0"/>
                    </a:p>
                  </a:txBody>
                  <a:tcPr/>
                </a:tc>
              </a:tr>
              <a:tr h="641846">
                <a:tc>
                  <a:txBody>
                    <a:bodyPr/>
                    <a:lstStyle/>
                    <a:p>
                      <a:r>
                        <a:rPr lang="ne-NP" dirty="0" smtClean="0"/>
                        <a:t>२</a:t>
                      </a:r>
                      <a:endParaRPr lang="cy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काठमाण्डौ उपत्यकामा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२५ रोपनी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५ रोपनी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३० रो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५० वि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८ वि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१०वि</a:t>
                      </a:r>
                      <a:endParaRPr lang="cy-GB" sz="2000" b="1" dirty="0"/>
                    </a:p>
                  </a:txBody>
                  <a:tcPr/>
                </a:tc>
              </a:tr>
              <a:tr h="1258183">
                <a:tc>
                  <a:txBody>
                    <a:bodyPr/>
                    <a:lstStyle/>
                    <a:p>
                      <a:r>
                        <a:rPr lang="ne-NP" dirty="0" smtClean="0"/>
                        <a:t>३</a:t>
                      </a:r>
                      <a:endParaRPr lang="cy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अन्य पहाडी क्षेत्रमा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७० रोपनी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५ रोपनी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७५ रो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८०रो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१६रो</a:t>
                      </a:r>
                      <a:endParaRPr lang="cy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e-NP" sz="2000" b="1" dirty="0" smtClean="0"/>
                        <a:t>२०            </a:t>
                      </a:r>
                    </a:p>
                    <a:p>
                      <a:endParaRPr lang="ne-NP" sz="2000" b="1" dirty="0" smtClean="0"/>
                    </a:p>
                  </a:txBody>
                  <a:tcPr/>
                </a:tc>
              </a:tr>
              <a:tr h="936104">
                <a:tc gridSpan="8">
                  <a:txBody>
                    <a:bodyPr/>
                    <a:lstStyle/>
                    <a:p>
                      <a:endParaRPr lang="cy-GB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y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e-N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Autofit/>
          </a:bodyPr>
          <a:lstStyle/>
          <a:p>
            <a:pPr>
              <a:tabLst>
                <a:tab pos="4208463" algn="l"/>
              </a:tabLst>
            </a:pPr>
            <a:r>
              <a:rPr lang="ne-NP" sz="2800" b="1" dirty="0" smtClean="0">
                <a:solidFill>
                  <a:schemeClr val="accent2"/>
                </a:solidFill>
                <a:latin typeface="Preeti" pitchFamily="2" charset="0"/>
              </a:rPr>
              <a:t>भूमिसम्बन्धी ऐन २०२१ मा भएको हदबन्दी ब्यवस्थाः</a:t>
            </a:r>
            <a:endParaRPr lang="cy-GB" sz="2800" dirty="0"/>
          </a:p>
        </p:txBody>
      </p:sp>
    </p:spTree>
    <p:extLst>
      <p:ext uri="{BB962C8B-B14F-4D97-AF65-F5344CB8AC3E}">
        <p14:creationId xmlns:p14="http://schemas.microsoft.com/office/powerpoint/2010/main" val="32947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557445"/>
            <a:ext cx="8712968" cy="731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ne-NP" sz="2000" b="1" dirty="0" smtClean="0">
                <a:solidFill>
                  <a:srgbClr val="FF0000"/>
                </a:solidFill>
                <a:latin typeface="Preeti" pitchFamily="2" charset="0"/>
                <a:cs typeface="Kalimati" pitchFamily="2"/>
              </a:rPr>
              <a:t>भूमिसम्बन्धी ऐनमा </a:t>
            </a:r>
            <a:r>
              <a:rPr lang="ne-NP" sz="2000" b="1" dirty="0" smtClean="0">
                <a:solidFill>
                  <a:srgbClr val="00B0F0"/>
                </a:solidFill>
                <a:latin typeface="Preeti" pitchFamily="2" charset="0"/>
                <a:cs typeface="Kalimati" pitchFamily="2"/>
              </a:rPr>
              <a:t>भएको</a:t>
            </a:r>
            <a:r>
              <a:rPr lang="ne-NP" sz="2000" b="1" dirty="0" smtClean="0">
                <a:solidFill>
                  <a:srgbClr val="FF0000"/>
                </a:solidFill>
                <a:latin typeface="Preeti" pitchFamily="2" charset="0"/>
                <a:cs typeface="Kalimati" pitchFamily="2"/>
              </a:rPr>
              <a:t> आठौं संशोधनले मोहीको हदबन्दीलाई जग्गाधनीको हदबन्दी सरह कायम गरिएको </a:t>
            </a:r>
            <a:r>
              <a:rPr lang="ne-NP" sz="2000" b="1" dirty="0" smtClean="0">
                <a:latin typeface="Preeti" pitchFamily="2" charset="0"/>
                <a:cs typeface="Kalimati" pitchFamily="2"/>
              </a:rPr>
              <a:t>। 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  <a:tabLst>
                <a:tab pos="3406775" algn="l"/>
                <a:tab pos="3671888" algn="l"/>
              </a:tabLst>
            </a:pPr>
            <a:r>
              <a:rPr lang="ne-NP" sz="2000" b="1" dirty="0" smtClean="0">
                <a:latin typeface="Preeti" pitchFamily="2" charset="0"/>
                <a:cs typeface="Kalimati" pitchFamily="2"/>
              </a:rPr>
              <a:t>कुनै </a:t>
            </a:r>
            <a:r>
              <a:rPr lang="ne-NP" sz="2000" b="1" dirty="0">
                <a:latin typeface="Preeti" pitchFamily="2" charset="0"/>
                <a:cs typeface="Kalimati" pitchFamily="2"/>
              </a:rPr>
              <a:t>ब्यक्ति वा निजको परिवारले जग्गावाला तथा मोहीको हैसियतले नेपालभरमा जम्मा १० बिगाहामा </a:t>
            </a:r>
            <a:r>
              <a:rPr lang="ne-NP" sz="2000" b="1" dirty="0" smtClean="0">
                <a:latin typeface="Preeti" pitchFamily="2" charset="0"/>
                <a:cs typeface="Kalimati" pitchFamily="2"/>
              </a:rPr>
              <a:t>नबढ्ने गरी </a:t>
            </a:r>
            <a:r>
              <a:rPr lang="ne-NP" sz="2000" b="1" dirty="0">
                <a:latin typeface="Preeti" pitchFamily="2" charset="0"/>
                <a:cs typeface="Kalimati" pitchFamily="2"/>
              </a:rPr>
              <a:t>उपरोक्त बमोजिम जग्गा राख्न पाउने ब्यवस्था दफा ७ मा गरेको छ । 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ne-NP" sz="2000" b="1" dirty="0">
                <a:latin typeface="Preeti" pitchFamily="2" charset="0"/>
                <a:cs typeface="Kalimati" pitchFamily="2"/>
              </a:rPr>
              <a:t>भूमिसम्बन्धी ऐन २०२१ को दफा १२ बमोजिम केही कानूनी ब्यक्तिले माथि तोकिएको हदभन्दा पनि बढी जग्गा नेपाल सरकारले जारी गरेको सूचित आदेशको आधारमा  हदबन्दी छुट पाउने व्यवस्था रहेको छ ।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ne-NP" sz="2000" b="1" dirty="0">
                <a:latin typeface="Preeti" pitchFamily="2" charset="0"/>
                <a:cs typeface="Kalimati" pitchFamily="2"/>
              </a:rPr>
              <a:t>भूमिसुधार तथा व्यवस्था मन्त्रालयबाट हदबन्दी भन्दा बढी जग्गा राख्न पाउने आदेश २०७४ जारी भएको छ </a:t>
            </a:r>
            <a:r>
              <a:rPr lang="ne-NP" sz="2000" b="1" dirty="0" smtClean="0">
                <a:latin typeface="Preeti" pitchFamily="2" charset="0"/>
                <a:cs typeface="Kalimati" pitchFamily="2"/>
              </a:rPr>
              <a:t>।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ne-NP" sz="2000" b="1" dirty="0" smtClean="0">
                <a:solidFill>
                  <a:srgbClr val="FF0000"/>
                </a:solidFill>
                <a:latin typeface="Preeti" pitchFamily="2" charset="0"/>
                <a:cs typeface="Kalimati" pitchFamily="2"/>
              </a:rPr>
              <a:t>हदबन्दी छानबिन टुंगो नलागेसम्म रोक्का राख्नु पर्ने ब्यवस्था थप भएको</a:t>
            </a:r>
            <a:r>
              <a:rPr lang="en-GB" sz="2000" b="1" dirty="0" smtClean="0">
                <a:solidFill>
                  <a:srgbClr val="FF0000"/>
                </a:solidFill>
                <a:latin typeface="Preeti" pitchFamily="2" charset="0"/>
                <a:cs typeface="Kalimati" pitchFamily="2"/>
              </a:rPr>
              <a:t>  </a:t>
            </a:r>
            <a:r>
              <a:rPr lang="en-GB" sz="2000" b="1" dirty="0" smtClean="0">
                <a:latin typeface="Preeti" pitchFamily="2" charset="0"/>
                <a:cs typeface="Kalimati" pitchFamily="2"/>
              </a:rPr>
              <a:t>-cf7f} ;+</a:t>
            </a:r>
            <a:r>
              <a:rPr lang="en-GB" sz="2000" b="1" dirty="0" err="1" smtClean="0">
                <a:latin typeface="Preeti" pitchFamily="2" charset="0"/>
                <a:cs typeface="Kalimati" pitchFamily="2"/>
              </a:rPr>
              <a:t>zf</a:t>
            </a:r>
            <a:r>
              <a:rPr lang="en-GB" sz="2000" b="1" dirty="0" smtClean="0">
                <a:latin typeface="Preeti" pitchFamily="2" charset="0"/>
                <a:cs typeface="Kalimati" pitchFamily="2"/>
              </a:rPr>
              <a:t>]</a:t>
            </a:r>
            <a:r>
              <a:rPr lang="en-GB" sz="2000" b="1" dirty="0" err="1" smtClean="0">
                <a:latin typeface="Preeti" pitchFamily="2" charset="0"/>
                <a:cs typeface="Kalimati" pitchFamily="2"/>
              </a:rPr>
              <a:t>wg</a:t>
            </a:r>
            <a:r>
              <a:rPr lang="en-GB" sz="2000" b="1" dirty="0">
                <a:latin typeface="Preeti" pitchFamily="2" charset="0"/>
                <a:cs typeface="Kalimati" pitchFamily="2"/>
              </a:rPr>
              <a:t>_</a:t>
            </a:r>
            <a:endParaRPr lang="ne-NP" sz="2000" b="1" dirty="0" smtClean="0">
              <a:latin typeface="Preeti" pitchFamily="2" charset="0"/>
              <a:cs typeface="Kalimati" pitchFamily="2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ne-NP" sz="2000" b="1" dirty="0" smtClean="0">
              <a:latin typeface="Preeti" pitchFamily="2" charset="0"/>
              <a:cs typeface="Kalimati" pitchFamily="2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ne-NP" b="1" dirty="0">
              <a:latin typeface="Preeti" pitchFamily="2" charset="0"/>
              <a:cs typeface="Kalimati" pitchFamily="2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ne-NP" b="1" dirty="0">
              <a:latin typeface="Preeti" pitchFamily="2" charset="0"/>
              <a:cs typeface="Kalimat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71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836712"/>
          </a:xfrm>
        </p:spPr>
        <p:txBody>
          <a:bodyPr>
            <a:normAutofit/>
          </a:bodyPr>
          <a:lstStyle/>
          <a:p>
            <a:r>
              <a:rPr lang="ne-NP" dirty="0" smtClean="0">
                <a:solidFill>
                  <a:srgbClr val="00B0F0"/>
                </a:solidFill>
              </a:rPr>
              <a:t>हदबन्दी छुट</a:t>
            </a:r>
            <a:endParaRPr lang="cy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16624"/>
          </a:xfrm>
        </p:spPr>
        <p:txBody>
          <a:bodyPr>
            <a:normAutofit fontScale="92500" lnSpcReduction="20000"/>
          </a:bodyPr>
          <a:lstStyle/>
          <a:p>
            <a:r>
              <a:rPr lang="ne-NP" dirty="0" smtClean="0"/>
              <a:t>सूचित आदेशबाट हदबन्दी छुट पाउने बिषयः</a:t>
            </a:r>
          </a:p>
          <a:p>
            <a:pPr lvl="1"/>
            <a:r>
              <a:rPr lang="ne-NP" dirty="0" smtClean="0"/>
              <a:t>शिक्षण वा स्वास्थ्य संस्था</a:t>
            </a:r>
            <a:r>
              <a:rPr lang="en-GB" dirty="0" smtClean="0"/>
              <a:t>,</a:t>
            </a:r>
            <a:endParaRPr lang="ne-NP" dirty="0" smtClean="0"/>
          </a:p>
          <a:p>
            <a:pPr lvl="1"/>
            <a:r>
              <a:rPr lang="ne-NP" dirty="0" smtClean="0"/>
              <a:t>औद्योगिक काममा तोकिएको जग्गा</a:t>
            </a:r>
            <a:r>
              <a:rPr lang="en-GB" dirty="0" smtClean="0"/>
              <a:t>,</a:t>
            </a:r>
            <a:endParaRPr lang="ne-NP" dirty="0" smtClean="0"/>
          </a:p>
          <a:p>
            <a:pPr lvl="1"/>
            <a:r>
              <a:rPr lang="ne-NP" dirty="0" smtClean="0"/>
              <a:t>कृषि उद्योगको काममा तोकीएको जग्गा</a:t>
            </a:r>
            <a:r>
              <a:rPr lang="en-GB" dirty="0" smtClean="0"/>
              <a:t>,</a:t>
            </a:r>
            <a:endParaRPr lang="ne-NP" dirty="0" smtClean="0"/>
          </a:p>
          <a:p>
            <a:pPr lvl="1"/>
            <a:r>
              <a:rPr lang="ne-NP" dirty="0" smtClean="0"/>
              <a:t>सहकारी खेती गर्ने संस्था।</a:t>
            </a:r>
          </a:p>
          <a:p>
            <a:pPr lvl="1"/>
            <a:r>
              <a:rPr lang="ne-NP" dirty="0" smtClean="0">
                <a:solidFill>
                  <a:srgbClr val="FFFF00"/>
                </a:solidFill>
              </a:rPr>
              <a:t>आठौ संशोधनबाट ब्यवस्था भएको</a:t>
            </a:r>
          </a:p>
          <a:p>
            <a:r>
              <a:rPr lang="ne-NP" dirty="0" smtClean="0"/>
              <a:t>प्रदेश र स्थानीय तहको सरकारको नाउँमा रहको जग्गा हदबन्दी नलाग्ने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नेपाल सरकारको पूर्ण स्वामित्वमा रहेको सार्बजनिक संस्थानले भोगचलन वा प्राप्त गरेको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सूचित आदेशद्वार छुट पाएका सार्बजनिक संस्था उद्योग प्रतिष्ठान कंपनी वा आयोजनाले खरिद गरेको जग्गा</a:t>
            </a:r>
            <a:r>
              <a:rPr lang="en-GB" dirty="0" smtClean="0"/>
              <a:t>,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34857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ne-NP" dirty="0" smtClean="0">
                <a:solidFill>
                  <a:srgbClr val="00B0F0"/>
                </a:solidFill>
              </a:rPr>
              <a:t>हदबन्दी यकिन कसरी गर्ने </a:t>
            </a:r>
            <a:r>
              <a:rPr lang="en-GB" dirty="0" smtClean="0">
                <a:solidFill>
                  <a:srgbClr val="00B0F0"/>
                </a:solidFill>
              </a:rPr>
              <a:t>?</a:t>
            </a:r>
            <a:endParaRPr lang="cy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832648"/>
          </a:xfrm>
        </p:spPr>
        <p:txBody>
          <a:bodyPr>
            <a:normAutofit/>
          </a:bodyPr>
          <a:lstStyle/>
          <a:p>
            <a:pPr algn="just"/>
            <a:r>
              <a:rPr lang="ne-NP" dirty="0" smtClean="0"/>
              <a:t>ऐनको दफा १३ बमोजिम भूमिसुधार अधिकारीले तोकेको म्याद भित्र हदभन्दा बढी हुनेले अनुसूची ७ बमोजिमको फाँटवारी भरी आफ्नो जग्गा रहेको कुनै एक जिल्लामा मात्र दाखिला गर्नु पर्ने</a:t>
            </a:r>
            <a:r>
              <a:rPr lang="en-GB" dirty="0" smtClean="0"/>
              <a:t>,</a:t>
            </a:r>
            <a:endParaRPr lang="ne-NP" dirty="0" smtClean="0"/>
          </a:p>
          <a:p>
            <a:pPr algn="just"/>
            <a:r>
              <a:rPr lang="ne-NP" dirty="0" smtClean="0"/>
              <a:t>ऐनमा भएको छैटौ संशोधन मिति २०७२।६।१४ अगाडिसम्म सवैले फाँटवारी भर्नु पर्ने भएकोले यो काम हुन सकेन</a:t>
            </a:r>
            <a:r>
              <a:rPr lang="en-GB" dirty="0" smtClean="0"/>
              <a:t>,</a:t>
            </a:r>
          </a:p>
          <a:p>
            <a:pPr algn="just"/>
            <a:r>
              <a:rPr lang="ne-NP" dirty="0" smtClean="0"/>
              <a:t>नयाँ हदबन्दी लागू भएपछि फाँटवारी लिने कार्य एकपटक शुरु भएको तर पूर्ण नभएको</a:t>
            </a:r>
            <a:r>
              <a:rPr lang="en-GB" dirty="0" smtClean="0"/>
              <a:t>,</a:t>
            </a:r>
            <a:r>
              <a:rPr lang="ne-NP" dirty="0" smtClean="0"/>
              <a:t> </a:t>
            </a:r>
          </a:p>
          <a:p>
            <a:pPr algn="just"/>
            <a:r>
              <a:rPr lang="ne-NP" dirty="0" smtClean="0"/>
              <a:t>जग्गाको फाँटवारी पेश गर्दा राख्ने र छोड्ने जग्गा खुलाउनु पर्न् ।</a:t>
            </a: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35277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2027</Words>
  <Application>Microsoft Office PowerPoint</Application>
  <PresentationFormat>On-screen Show (4:3)</PresentationFormat>
  <Paragraphs>158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जग्गावाला र मोही एवं हदबन्दी सम्बन्धी ब्यवस्था</vt:lpstr>
      <vt:lpstr>जग्गावाला भन्नालेः</vt:lpstr>
      <vt:lpstr>PowerPoint Presentation</vt:lpstr>
      <vt:lpstr>मोही</vt:lpstr>
      <vt:lpstr>PowerPoint Presentation</vt:lpstr>
      <vt:lpstr>भूमिसम्बन्धी ऐन २०२१ मा भएको हदबन्दी ब्यवस्थाः</vt:lpstr>
      <vt:lpstr>PowerPoint Presentation</vt:lpstr>
      <vt:lpstr>हदबन्दी छुट</vt:lpstr>
      <vt:lpstr>हदबन्दी यकिन कसरी गर्ने ?</vt:lpstr>
      <vt:lpstr>PowerPoint Presentation</vt:lpstr>
      <vt:lpstr>PowerPoint Presentation</vt:lpstr>
      <vt:lpstr>मोही र जग्गा बाँडफाड सम्बन्धी ब्यवस्थाः</vt:lpstr>
      <vt:lpstr>PowerPoint Presentation</vt:lpstr>
      <vt:lpstr>जग्गाको हदबन्दी छुट दिने सम्बन्धी आदेश २०७४</vt:lpstr>
      <vt:lpstr>PowerPoint Presentation</vt:lpstr>
      <vt:lpstr>PowerPoint Presentation</vt:lpstr>
      <vt:lpstr>PowerPoint Presentation</vt:lpstr>
      <vt:lpstr>सूचित आदेशको अनुसूचि २ मा भएको ब्यवस्थाः</vt:lpstr>
      <vt:lpstr>PowerPoint Presentation</vt:lpstr>
      <vt:lpstr>PowerPoint Presentation</vt:lpstr>
      <vt:lpstr>PowerPoint Presentation</vt:lpstr>
      <vt:lpstr>भूमिसम्बन्धी ऐनमा जान्नै पर्ने कुराहरुः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समाप्त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जग्गावाला र मोही एवं हदबन्दी सम्बन्धी ब्यवस्था</dc:title>
  <dc:creator>sammar singh</dc:creator>
  <cp:lastModifiedBy>sammar singh</cp:lastModifiedBy>
  <cp:revision>74</cp:revision>
  <dcterms:created xsi:type="dcterms:W3CDTF">2020-02-05T13:00:39Z</dcterms:created>
  <dcterms:modified xsi:type="dcterms:W3CDTF">2020-09-03T06:51:06Z</dcterms:modified>
</cp:coreProperties>
</file>