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8" r:id="rId2"/>
    <p:sldId id="259" r:id="rId3"/>
    <p:sldId id="352" r:id="rId4"/>
    <p:sldId id="348" r:id="rId5"/>
    <p:sldId id="349" r:id="rId6"/>
    <p:sldId id="350" r:id="rId7"/>
    <p:sldId id="353" r:id="rId8"/>
    <p:sldId id="376" r:id="rId9"/>
    <p:sldId id="351" r:id="rId10"/>
    <p:sldId id="354" r:id="rId11"/>
    <p:sldId id="357" r:id="rId12"/>
    <p:sldId id="377" r:id="rId13"/>
    <p:sldId id="378" r:id="rId14"/>
    <p:sldId id="362" r:id="rId15"/>
    <p:sldId id="363" r:id="rId16"/>
    <p:sldId id="382" r:id="rId17"/>
    <p:sldId id="384" r:id="rId18"/>
    <p:sldId id="360" r:id="rId19"/>
    <p:sldId id="364" r:id="rId20"/>
    <p:sldId id="366" r:id="rId21"/>
    <p:sldId id="379" r:id="rId22"/>
    <p:sldId id="380" r:id="rId23"/>
    <p:sldId id="381" r:id="rId24"/>
    <p:sldId id="383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71BA"/>
    <a:srgbClr val="F25A59"/>
    <a:srgbClr val="F36060"/>
    <a:srgbClr val="BFF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1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F45FA-C2B1-4AB6-A9D8-215E6CB90FEF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D68C0-5EDE-459A-8F8A-9F25544F5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70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B18B2-8D5D-40F3-BD5E-670950223D4A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37814-7D48-40C1-9352-25348C6F2E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46E55-A6B8-40D8-8BFA-6DF469D7975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38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46E55-A6B8-40D8-8BFA-6DF469D797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52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46E55-A6B8-40D8-8BFA-6DF469D7975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25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46E55-A6B8-40D8-8BFA-6DF469D7975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91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46E55-A6B8-40D8-8BFA-6DF469D7975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66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46E55-A6B8-40D8-8BFA-6DF469D7975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68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46E55-A6B8-40D8-8BFA-6DF469D7975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30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46E55-A6B8-40D8-8BFA-6DF469D7975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57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46E55-A6B8-40D8-8BFA-6DF469D7975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75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46E55-A6B8-40D8-8BFA-6DF469D7975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2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46E55-A6B8-40D8-8BFA-6DF469D797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2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46E55-A6B8-40D8-8BFA-6DF469D7975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07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46E55-A6B8-40D8-8BFA-6DF469D7975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2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46E55-A6B8-40D8-8BFA-6DF469D7975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7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46E55-A6B8-40D8-8BFA-6DF469D7975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63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46E55-A6B8-40D8-8BFA-6DF469D7975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82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46E55-A6B8-40D8-8BFA-6DF469D7975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16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46E55-A6B8-40D8-8BFA-6DF469D797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5BB3-27FD-417A-83C8-1D4605C5643A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9D96-27D8-4D42-9F2A-539113F1A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8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5BB3-27FD-417A-83C8-1D4605C5643A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9D96-27D8-4D42-9F2A-539113F1A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1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5BB3-27FD-417A-83C8-1D4605C5643A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9D96-27D8-4D42-9F2A-539113F1A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3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5BB3-27FD-417A-83C8-1D4605C5643A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9D96-27D8-4D42-9F2A-539113F1A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4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5BB3-27FD-417A-83C8-1D4605C5643A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9D96-27D8-4D42-9F2A-539113F1A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6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5BB3-27FD-417A-83C8-1D4605C5643A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9D96-27D8-4D42-9F2A-539113F1A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5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5BB3-27FD-417A-83C8-1D4605C5643A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9D96-27D8-4D42-9F2A-539113F1A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9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5BB3-27FD-417A-83C8-1D4605C5643A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9D96-27D8-4D42-9F2A-539113F1A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8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5BB3-27FD-417A-83C8-1D4605C5643A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9D96-27D8-4D42-9F2A-539113F1A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2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5BB3-27FD-417A-83C8-1D4605C5643A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9D96-27D8-4D42-9F2A-539113F1A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6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5BB3-27FD-417A-83C8-1D4605C5643A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09D96-27D8-4D42-9F2A-539113F1A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1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B5BB3-27FD-417A-83C8-1D4605C5643A}" type="datetimeFigureOut">
              <a:rPr lang="en-US" smtClean="0"/>
              <a:pPr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09D96-27D8-4D42-9F2A-539113F1A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1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c.gov.np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09"/>
          <a:stretch/>
        </p:blipFill>
        <p:spPr>
          <a:xfrm>
            <a:off x="-93784" y="0"/>
            <a:ext cx="12285784" cy="6858000"/>
          </a:xfrm>
          <a:prstGeom prst="rect">
            <a:avLst/>
          </a:prstGeom>
        </p:spPr>
      </p:pic>
      <p:pic>
        <p:nvPicPr>
          <p:cNvPr id="10" name="Picture 9" descr="Arrow&#10;&#10;Description automatically generated with medium confidence">
            <a:extLst>
              <a:ext uri="{FF2B5EF4-FFF2-40B4-BE49-F238E27FC236}">
                <a16:creationId xmlns="" xmlns:a16="http://schemas.microsoft.com/office/drawing/2014/main" id="{2A54BA85-9943-4FE6-B871-68A3FF9FCE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542" y="56507"/>
            <a:ext cx="1158396" cy="974106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55599" y="1178560"/>
            <a:ext cx="11160292" cy="151498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ne-NP" sz="3200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Kalimati" panose="00000400000000000000" pitchFamily="2"/>
              </a:rPr>
              <a:t>भूमिहीन दलित, भूमिहीन सुकुम्बासीलाई जग्गा उपलब्ध गराउने तथा अव्यवस्थित बसोबासीलाई व्यवस्थापन गर्ने सम्बन्धी प्रस्तुति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Kalimati" panose="00000400000000000000" pitchFamily="2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498848" y="4080548"/>
            <a:ext cx="2743200" cy="6659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e-NP" sz="2400" b="1" dirty="0" smtClean="0">
                <a:solidFill>
                  <a:schemeClr val="tx1"/>
                </a:solidFill>
                <a:cs typeface="Kalimati" pitchFamily="2"/>
              </a:rPr>
              <a:t>२०७९</a:t>
            </a:r>
            <a:r>
              <a:rPr lang="en-US" sz="2400" b="1" dirty="0" smtClean="0">
                <a:solidFill>
                  <a:schemeClr val="tx1"/>
                </a:solidFill>
                <a:cs typeface="Kalimati" pitchFamily="2"/>
              </a:rPr>
              <a:t> </a:t>
            </a:r>
            <a:r>
              <a:rPr lang="ne-NP" sz="2400" b="1" dirty="0" smtClean="0">
                <a:solidFill>
                  <a:schemeClr val="tx1"/>
                </a:solidFill>
                <a:cs typeface="Kalimati" pitchFamily="2"/>
              </a:rPr>
              <a:t>भाद्र ०३</a:t>
            </a:r>
            <a:endParaRPr lang="en-US" sz="2400" b="1" dirty="0">
              <a:solidFill>
                <a:schemeClr val="tx1"/>
              </a:solidFill>
              <a:cs typeface="Kalimati" pitchFamily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37523" y="5798753"/>
            <a:ext cx="4208027" cy="934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ne" sz="20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Kalimati" panose="00000400000000000000" pitchFamily="2"/>
              </a:rPr>
              <a:t>राष्ट्रिय </a:t>
            </a:r>
            <a:r>
              <a:rPr lang="ne" sz="20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Kalimati" panose="00000400000000000000" pitchFamily="2"/>
              </a:rPr>
              <a:t>भूमि आयोग</a:t>
            </a:r>
            <a:r>
              <a:rPr lang="ne-NP" sz="20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Kalimati" panose="00000400000000000000" pitchFamily="2"/>
              </a:rPr>
              <a:t/>
            </a:r>
            <a:br>
              <a:rPr lang="ne-NP" sz="20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Kalimati" panose="00000400000000000000" pitchFamily="2"/>
              </a:rPr>
            </a:br>
            <a:r>
              <a:rPr lang="ne-NP" sz="20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Kalimati" panose="00000400000000000000" pitchFamily="2"/>
              </a:rPr>
              <a:t>जिल्ला समिति, सोलुखुम्बु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cs typeface="Kalimati" pitchFamily="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93656" y="5264046"/>
            <a:ext cx="2095763" cy="4687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e-NP" sz="2400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Kalimati" panose="00000400000000000000" pitchFamily="2"/>
              </a:rPr>
              <a:t>आयोजक </a:t>
            </a:r>
          </a:p>
        </p:txBody>
      </p:sp>
    </p:spTree>
    <p:extLst>
      <p:ext uri="{BB962C8B-B14F-4D97-AF65-F5344CB8AC3E}">
        <p14:creationId xmlns:p14="http://schemas.microsoft.com/office/powerpoint/2010/main" val="33750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123" y="215469"/>
            <a:ext cx="8551357" cy="69455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ne-NP" sz="4800" b="1" dirty="0" smtClean="0">
                <a:solidFill>
                  <a:srgbClr val="F36060"/>
                </a:solidFill>
                <a:cs typeface="Kalimati" panose="00000400000000000000" pitchFamily="2"/>
              </a:rPr>
              <a:t>भूमिहीन सुकुम्बासीको सम्बन्धमा</a:t>
            </a:r>
            <a:endParaRPr lang="ne-NP" sz="4800" b="1" dirty="0" smtClean="0">
              <a:solidFill>
                <a:srgbClr val="F36060"/>
              </a:solidFill>
              <a:cs typeface="Kalimati" panose="00000400000000000000" pitchFamily="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42123" y="1264920"/>
            <a:ext cx="4848037" cy="30480"/>
          </a:xfrm>
          <a:prstGeom prst="line">
            <a:avLst/>
          </a:prstGeom>
          <a:ln w="76200">
            <a:solidFill>
              <a:srgbClr val="F2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77971" y="1650297"/>
            <a:ext cx="8956111" cy="50423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ne-NP" sz="3200" b="1" dirty="0" smtClean="0">
                <a:cs typeface="Kalimati" panose="00000400000000000000" pitchFamily="2"/>
              </a:rPr>
              <a:t>५२ख. भूमिहीन सकुम्बासीलाई जग्गा उपलब्ध गराउने</a:t>
            </a:r>
          </a:p>
          <a:p>
            <a:pPr>
              <a:lnSpc>
                <a:spcPct val="100000"/>
              </a:lnSpc>
            </a:pPr>
            <a:endParaRPr lang="ne-NP" sz="3200" b="1" dirty="0" smtClean="0">
              <a:cs typeface="Kalimati" panose="00000400000000000000" pitchFamily="2"/>
            </a:endParaRPr>
          </a:p>
          <a:p>
            <a:pPr>
              <a:lnSpc>
                <a:spcPct val="100000"/>
              </a:lnSpc>
            </a:pPr>
            <a:r>
              <a:rPr lang="ne-NP" sz="2800" dirty="0" smtClean="0">
                <a:cs typeface="Kalimati" panose="00000400000000000000" pitchFamily="2"/>
              </a:rPr>
              <a:t>(१) प्रचलित कानुनमा जुनसुकै कुरा लेखिएको भए तापनी </a:t>
            </a:r>
            <a:r>
              <a:rPr lang="ne-NP" sz="2800" u="sng" dirty="0" smtClean="0">
                <a:cs typeface="Kalimati" panose="00000400000000000000" pitchFamily="2"/>
              </a:rPr>
              <a:t>भूमिहीन </a:t>
            </a:r>
            <a:r>
              <a:rPr lang="ne-NP" sz="2800" u="sng" dirty="0" smtClean="0">
                <a:cs typeface="Kalimati" panose="00000400000000000000" pitchFamily="2"/>
              </a:rPr>
              <a:t>सकुम्बासीलाई एकपटकका लागि</a:t>
            </a:r>
            <a:r>
              <a:rPr lang="ne-NP" sz="2800" dirty="0" smtClean="0">
                <a:cs typeface="Kalimati" panose="00000400000000000000" pitchFamily="2"/>
              </a:rPr>
              <a:t> नेपाल सरकारले </a:t>
            </a:r>
            <a:r>
              <a:rPr lang="ne-NP" sz="2800" dirty="0" smtClean="0">
                <a:cs typeface="Kalimati" panose="00000400000000000000" pitchFamily="2"/>
              </a:rPr>
              <a:t>निजहरुले आवाद कमोत गर्दै आएको स्थानमा वा नेपाल सरकारले उपयुक्त ठहर्याएको अन्य कुनै सरकारी जग्गामा तोकिएको क्षेत्रफलको हदमा नबढ्ने गरी </a:t>
            </a:r>
            <a:r>
              <a:rPr lang="ne-NP" sz="2800" u="sng" dirty="0" smtClean="0">
                <a:cs typeface="Kalimati" panose="00000400000000000000" pitchFamily="2"/>
              </a:rPr>
              <a:t>जग्गा </a:t>
            </a:r>
            <a:r>
              <a:rPr lang="ne-NP" sz="2800" u="sng" dirty="0" smtClean="0">
                <a:cs typeface="Kalimati" panose="00000400000000000000" pitchFamily="2"/>
              </a:rPr>
              <a:t>उपलब्ध </a:t>
            </a:r>
            <a:r>
              <a:rPr lang="ne-NP" sz="2800" u="sng" dirty="0" smtClean="0">
                <a:cs typeface="Kalimati" panose="00000400000000000000" pitchFamily="2"/>
              </a:rPr>
              <a:t>गराउनेछ।</a:t>
            </a:r>
            <a:endParaRPr lang="ne-NP" sz="2800" u="sng" dirty="0" smtClean="0">
              <a:cs typeface="Kalimati" panose="00000400000000000000" pitchFamily="2"/>
            </a:endParaRPr>
          </a:p>
          <a:p>
            <a:pPr>
              <a:lnSpc>
                <a:spcPct val="100000"/>
              </a:lnSpc>
            </a:pPr>
            <a:r>
              <a:rPr lang="ne-NP" sz="2800" dirty="0" smtClean="0">
                <a:cs typeface="Kalimati" panose="00000400000000000000" pitchFamily="2"/>
              </a:rPr>
              <a:t> </a:t>
            </a:r>
            <a:endParaRPr lang="ne-NP" b="1" dirty="0" smtClean="0">
              <a:cs typeface="Kalimati" panose="00000400000000000000" pitchFamily="2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e-NP" b="1" dirty="0" smtClean="0">
              <a:cs typeface="Kalimati" panose="00000400000000000000" pitchFamily="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793481" y="0"/>
            <a:ext cx="3564120" cy="3796496"/>
            <a:chOff x="7671816" y="786384"/>
            <a:chExt cx="4334481" cy="4745736"/>
          </a:xfrm>
        </p:grpSpPr>
        <p:sp>
          <p:nvSpPr>
            <p:cNvPr id="4" name="Rectangle 3"/>
            <p:cNvSpPr/>
            <p:nvPr/>
          </p:nvSpPr>
          <p:spPr>
            <a:xfrm>
              <a:off x="7671816" y="786384"/>
              <a:ext cx="4133088" cy="4745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330410" y="1003111"/>
              <a:ext cx="3675887" cy="423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e-NP" sz="1600" b="1" dirty="0" smtClean="0"/>
                <a:t>भूमि सम्बन्धी ऐन, २०२१</a:t>
              </a:r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64423" y="4579418"/>
              <a:ext cx="3675887" cy="558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e-NP" sz="1100" b="1" dirty="0" smtClean="0"/>
                <a:t>भूमि सम्बन्धी (आठौं संसोधन) ऐन, २०७६</a:t>
              </a:r>
              <a:endParaRPr lang="en-US" sz="1100" b="1" dirty="0" smtClean="0"/>
            </a:p>
            <a:p>
              <a:pPr algn="ctr"/>
              <a:r>
                <a:rPr lang="ne-NP" sz="1100" b="1" dirty="0" smtClean="0"/>
                <a:t>२०७६-१०-२८  </a:t>
              </a:r>
              <a:endParaRPr lang="en-US" sz="1100" b="1" dirty="0"/>
            </a:p>
          </p:txBody>
        </p:sp>
        <p:pic>
          <p:nvPicPr>
            <p:cNvPr id="1026" name="Picture 2" descr="Emblem of Nepal (2020).sv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9784" y="2066242"/>
              <a:ext cx="1499489" cy="12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292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42123" y="1264920"/>
            <a:ext cx="4848037" cy="30480"/>
          </a:xfrm>
          <a:prstGeom prst="line">
            <a:avLst/>
          </a:prstGeom>
          <a:ln w="76200">
            <a:solidFill>
              <a:srgbClr val="F2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77971" y="1650297"/>
            <a:ext cx="8956111" cy="50423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ne-NP" sz="3200" b="1" dirty="0" smtClean="0">
                <a:cs typeface="Kalimati" panose="00000400000000000000" pitchFamily="2"/>
              </a:rPr>
              <a:t>५२ख. भूमिहीन सकुम्बासीलाई जग्गा उपलब्ध गराउने</a:t>
            </a:r>
          </a:p>
          <a:p>
            <a:pPr>
              <a:lnSpc>
                <a:spcPct val="100000"/>
              </a:lnSpc>
            </a:pPr>
            <a:endParaRPr lang="ne-NP" sz="3200" b="1" dirty="0" smtClean="0">
              <a:cs typeface="Kalimati" panose="00000400000000000000" pitchFamily="2"/>
            </a:endParaRPr>
          </a:p>
          <a:p>
            <a:pPr>
              <a:lnSpc>
                <a:spcPct val="100000"/>
              </a:lnSpc>
            </a:pPr>
            <a:r>
              <a:rPr lang="ne-NP" sz="2800" dirty="0" smtClean="0">
                <a:cs typeface="Kalimati" panose="00000400000000000000" pitchFamily="2"/>
              </a:rPr>
              <a:t>(३) यस दफा बमोजिम भूमिहिन सकुम्बासीलाई उपलब्ध गराइएको जग्गा </a:t>
            </a:r>
            <a:r>
              <a:rPr lang="ne-NP" sz="2800" u="sng" dirty="0" smtClean="0">
                <a:uFill>
                  <a:solidFill>
                    <a:srgbClr val="C00000"/>
                  </a:solidFill>
                </a:uFill>
                <a:cs typeface="Kalimati" panose="00000400000000000000" pitchFamily="2"/>
              </a:rPr>
              <a:t>अंशवण्डा र अपुतालीको अवस्थामा बाहेक अन्य कुनै प्रकियाबाट दश बर्षसम्म हस्तान्तरण गर्न पाइने छैन</a:t>
            </a:r>
            <a:r>
              <a:rPr lang="ne-NP" sz="2800" dirty="0" smtClean="0">
                <a:cs typeface="Kalimati" panose="00000400000000000000" pitchFamily="2"/>
              </a:rPr>
              <a:t> र सो अवधि पश्चात समेत त्यस्तो जग्गा स्वामित्ववित्हीन हुने गरी कुनै व्यहोराले हक हस्तान्तरण गर्न पाइने छैन।</a:t>
            </a:r>
            <a:endParaRPr lang="ne-NP" b="1" dirty="0" smtClean="0">
              <a:cs typeface="Kalimati" panose="00000400000000000000" pitchFamily="2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e-NP" b="1" dirty="0" smtClean="0">
              <a:cs typeface="Kalimati" panose="00000400000000000000" pitchFamily="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793481" y="0"/>
            <a:ext cx="3564120" cy="3796496"/>
            <a:chOff x="7671816" y="786384"/>
            <a:chExt cx="4334481" cy="4745736"/>
          </a:xfrm>
        </p:grpSpPr>
        <p:sp>
          <p:nvSpPr>
            <p:cNvPr id="4" name="Rectangle 3"/>
            <p:cNvSpPr/>
            <p:nvPr/>
          </p:nvSpPr>
          <p:spPr>
            <a:xfrm>
              <a:off x="7671816" y="786384"/>
              <a:ext cx="4133088" cy="4745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330410" y="1003111"/>
              <a:ext cx="3675887" cy="423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e-NP" sz="1600" b="1" dirty="0" smtClean="0"/>
                <a:t>भूमि सम्बन्धी ऐन, २०२१</a:t>
              </a:r>
              <a:endParaRPr lang="en-US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64423" y="4579418"/>
              <a:ext cx="3675887" cy="558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e-NP" sz="1100" b="1" dirty="0" smtClean="0"/>
                <a:t>भूमि सम्बन्धी (आठौं संसोधन) ऐन, २०७६</a:t>
              </a:r>
              <a:endParaRPr lang="en-US" sz="1100" b="1" dirty="0" smtClean="0"/>
            </a:p>
            <a:p>
              <a:pPr algn="ctr"/>
              <a:r>
                <a:rPr lang="ne-NP" sz="1100" b="1" dirty="0" smtClean="0"/>
                <a:t>२०७६-१०-२८  </a:t>
              </a:r>
              <a:endParaRPr lang="en-US" sz="1100" b="1" dirty="0"/>
            </a:p>
          </p:txBody>
        </p:sp>
        <p:pic>
          <p:nvPicPr>
            <p:cNvPr id="1026" name="Picture 2" descr="Emblem of Nepal (2020).sv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9784" y="2066242"/>
              <a:ext cx="1499489" cy="12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itle 1"/>
          <p:cNvSpPr txBox="1">
            <a:spLocks/>
          </p:cNvSpPr>
          <p:nvPr/>
        </p:nvSpPr>
        <p:spPr>
          <a:xfrm>
            <a:off x="242123" y="215469"/>
            <a:ext cx="8551357" cy="694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ne-NP" sz="4800" b="1" smtClean="0">
                <a:solidFill>
                  <a:srgbClr val="F36060"/>
                </a:solidFill>
                <a:cs typeface="Kalimati" panose="00000400000000000000" pitchFamily="2"/>
              </a:rPr>
              <a:t>भूमिहीन सुकुम्बासीको सम्बन्धमा</a:t>
            </a:r>
            <a:endParaRPr lang="ne-NP" sz="4800" b="1" dirty="0" smtClean="0">
              <a:solidFill>
                <a:srgbClr val="F36060"/>
              </a:solidFill>
              <a:cs typeface="Kalimati" panose="00000400000000000000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9243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42123" y="1264920"/>
            <a:ext cx="4848037" cy="30480"/>
          </a:xfrm>
          <a:prstGeom prst="line">
            <a:avLst/>
          </a:prstGeom>
          <a:ln w="76200">
            <a:solidFill>
              <a:srgbClr val="F2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242123" y="1359028"/>
            <a:ext cx="11658758" cy="1767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ne-NP" sz="3200" b="1" dirty="0" smtClean="0">
                <a:cs typeface="Kalimati" panose="00000400000000000000" pitchFamily="2"/>
              </a:rPr>
              <a:t>५२ख. भूमिहीन सकुम्बासीलाई जग्गा उपलब्ध गराउने</a:t>
            </a:r>
          </a:p>
          <a:p>
            <a:pPr>
              <a:lnSpc>
                <a:spcPct val="100000"/>
              </a:lnSpc>
            </a:pPr>
            <a:endParaRPr lang="ne-NP" sz="4000" b="1" dirty="0" smtClean="0">
              <a:cs typeface="Kalimati" panose="00000400000000000000" pitchFamily="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068559" y="0"/>
            <a:ext cx="2289041" cy="1981200"/>
            <a:chOff x="7671816" y="786384"/>
            <a:chExt cx="4334481" cy="4745736"/>
          </a:xfrm>
        </p:grpSpPr>
        <p:sp>
          <p:nvSpPr>
            <p:cNvPr id="4" name="Rectangle 3"/>
            <p:cNvSpPr/>
            <p:nvPr/>
          </p:nvSpPr>
          <p:spPr>
            <a:xfrm>
              <a:off x="7671816" y="786384"/>
              <a:ext cx="4133088" cy="4745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330411" y="1003111"/>
              <a:ext cx="3675886" cy="626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e-NP" sz="1050" b="1" dirty="0" smtClean="0"/>
                <a:t>भूमि सम्बन्धी ऐन, २०२१</a:t>
              </a:r>
              <a:endParaRPr lang="en-US" sz="105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64423" y="4579418"/>
              <a:ext cx="3675886" cy="810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e-NP" sz="800" b="1" dirty="0" smtClean="0"/>
                <a:t>भूमि सम्बन्धी (आठौं संसोधन) ऐन, २०७६</a:t>
              </a:r>
              <a:endParaRPr lang="en-US" sz="800" b="1" dirty="0" smtClean="0"/>
            </a:p>
            <a:p>
              <a:pPr algn="ctr"/>
              <a:r>
                <a:rPr lang="ne-NP" sz="800" b="1" dirty="0" smtClean="0"/>
                <a:t>२०७६-१०-२८  </a:t>
              </a:r>
              <a:endParaRPr lang="en-US" sz="800" b="1" dirty="0"/>
            </a:p>
          </p:txBody>
        </p:sp>
        <p:pic>
          <p:nvPicPr>
            <p:cNvPr id="1026" name="Picture 2" descr="Emblem of Nepal (2020).sv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9784" y="2066242"/>
              <a:ext cx="1499489" cy="12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588" y="2336097"/>
            <a:ext cx="9458013" cy="423768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3" name="Right Arrow Callout 12"/>
          <p:cNvSpPr/>
          <p:nvPr/>
        </p:nvSpPr>
        <p:spPr>
          <a:xfrm>
            <a:off x="0" y="3274461"/>
            <a:ext cx="2574588" cy="1658645"/>
          </a:xfrm>
          <a:prstGeom prst="righ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3664314"/>
            <a:ext cx="1838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2800" b="1" dirty="0" smtClean="0"/>
              <a:t>भूमिहीन </a:t>
            </a:r>
            <a:r>
              <a:rPr lang="ne-NP" sz="2800" b="1" dirty="0" smtClean="0"/>
              <a:t>सुकुम्बासी ?</a:t>
            </a:r>
            <a:endParaRPr lang="en-US" sz="2800" b="1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42123" y="215469"/>
            <a:ext cx="8551357" cy="694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ne-NP" sz="4800" b="1" smtClean="0">
                <a:solidFill>
                  <a:srgbClr val="F36060"/>
                </a:solidFill>
                <a:cs typeface="Kalimati" panose="00000400000000000000" pitchFamily="2"/>
              </a:rPr>
              <a:t>भूमिहीन सुकुम्बासीको सम्बन्धमा</a:t>
            </a:r>
            <a:endParaRPr lang="ne-NP" sz="4800" b="1" dirty="0" smtClean="0">
              <a:solidFill>
                <a:srgbClr val="F36060"/>
              </a:solidFill>
              <a:cs typeface="Kalimati" panose="00000400000000000000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777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3796" y="756391"/>
            <a:ext cx="8095323" cy="1752299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808925"/>
              </p:ext>
            </p:extLst>
          </p:nvPr>
        </p:nvGraphicFramePr>
        <p:xfrm>
          <a:off x="1381961" y="2656224"/>
          <a:ext cx="7392243" cy="4096298"/>
        </p:xfrm>
        <a:graphic>
          <a:graphicData uri="http://schemas.openxmlformats.org/drawingml/2006/table">
            <a:tbl>
              <a:tblPr/>
              <a:tblGrid>
                <a:gridCol w="4325126"/>
                <a:gridCol w="841361"/>
                <a:gridCol w="2225756"/>
              </a:tblGrid>
              <a:tr h="50522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ne-NP" sz="1400" b="1" i="0" u="none" strike="noStrike" dirty="0" smtClean="0">
                          <a:solidFill>
                            <a:srgbClr val="002060"/>
                          </a:solidFill>
                          <a:latin typeface="Kalimati"/>
                          <a:cs typeface="Kalimati" pitchFamily="2"/>
                        </a:rPr>
                        <a:t>आवास वा कृषि प्रयोजन </a:t>
                      </a:r>
                      <a:endParaRPr lang="ne-IN" sz="1400" b="1" i="0" u="none" strike="noStrike" dirty="0">
                        <a:solidFill>
                          <a:srgbClr val="002060"/>
                        </a:solidFill>
                        <a:latin typeface="Kalimati"/>
                        <a:cs typeface="Kalimati" pitchFamily="2"/>
                      </a:endParaRPr>
                    </a:p>
                  </a:txBody>
                  <a:tcPr marL="7756" marR="7756" marT="77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018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ne-NP" sz="1400" b="1" i="0" u="none" strike="noStrike" dirty="0" smtClean="0">
                          <a:solidFill>
                            <a:srgbClr val="000000"/>
                          </a:solidFill>
                          <a:latin typeface="Kalimati"/>
                        </a:rPr>
                        <a:t>क्षेत्र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Kalimati"/>
                      </a:endParaRPr>
                    </a:p>
                  </a:txBody>
                  <a:tcPr marL="7756" marR="7756" marT="77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e-IN" sz="1400" b="1" i="0" u="none" strike="noStrike" dirty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आवास प्रयोजन</a:t>
                      </a:r>
                    </a:p>
                  </a:txBody>
                  <a:tcPr marL="7756" marR="7756" marT="77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e-IN" sz="1400" b="1" i="0" u="none" strike="noStrike" dirty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कृषि </a:t>
                      </a:r>
                      <a:r>
                        <a:rPr lang="ne-IN" sz="1400" b="1" i="0" u="none" strike="noStrike" dirty="0" smtClean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प्रयोजन</a:t>
                      </a:r>
                      <a:r>
                        <a:rPr lang="ne-NP" sz="1400" b="1" i="0" u="none" strike="noStrike" dirty="0" smtClean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 (कृषि बाहेक अन्यमा प्रयोग गर्न नपाइने)</a:t>
                      </a:r>
                      <a:endParaRPr lang="ne-IN" sz="1400" b="1" i="0" u="none" strike="noStrike" dirty="0">
                        <a:solidFill>
                          <a:srgbClr val="000000"/>
                        </a:solidFill>
                        <a:latin typeface="Kalimati"/>
                        <a:cs typeface="Kalimati" pitchFamily="2"/>
                      </a:endParaRPr>
                    </a:p>
                  </a:txBody>
                  <a:tcPr marL="7756" marR="7756" marT="77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0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e-IN" sz="1400" b="1" i="0" u="none" strike="noStrike" dirty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व.मि.</a:t>
                      </a:r>
                    </a:p>
                  </a:txBody>
                  <a:tcPr marL="7756" marR="7756" marT="77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e-IN" sz="1400" b="1" i="0" u="none" strike="noStrike" dirty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व.मि.</a:t>
                      </a:r>
                    </a:p>
                  </a:txBody>
                  <a:tcPr marL="7756" marR="7756" marT="77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41528">
                <a:tc>
                  <a:txBody>
                    <a:bodyPr/>
                    <a:lstStyle/>
                    <a:p>
                      <a:pPr algn="ctr" fontAlgn="ctr"/>
                      <a:r>
                        <a:rPr lang="ne-IN" sz="1600" dirty="0"/>
                        <a:t>काठमाण्डौं उपत्यका र महानगरपालिका, उपमहानगरपालिका तथा नगरपालिकाको शहरी क्षेत्रमा</a:t>
                      </a:r>
                    </a:p>
                  </a:txBody>
                  <a:tcPr marL="7756" marR="7756" marT="77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e-IN" sz="1400" b="0" i="0" u="none" strike="noStrike" dirty="0" smtClean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१३०.०</a:t>
                      </a:r>
                      <a:endParaRPr lang="ne-IN" sz="1400" b="0" i="0" u="none" strike="noStrike" dirty="0">
                        <a:solidFill>
                          <a:srgbClr val="000000"/>
                        </a:solidFill>
                        <a:latin typeface="Kalimati"/>
                        <a:cs typeface="Kalimati" pitchFamily="2"/>
                      </a:endParaRPr>
                    </a:p>
                  </a:txBody>
                  <a:tcPr marL="7756" marR="7756" marT="77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ne-IN" sz="1400" b="0" i="0" u="none" strike="noStrike" dirty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उपलब्ध नहुने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 </a:t>
                      </a:r>
                    </a:p>
                  </a:txBody>
                  <a:tcPr marL="7756" marR="7756" marT="77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53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e-IN" sz="1600" dirty="0" smtClean="0"/>
                        <a:t>काठमाण्डौं उपत्यका र महानगरपालिका, उपमहानगरपालिका तथा नगरपालिकाको शहरी क्षेत्र</a:t>
                      </a:r>
                      <a:r>
                        <a:rPr lang="ne-NP" sz="1600" dirty="0" smtClean="0"/>
                        <a:t> बाहेकको क्षेत्र </a:t>
                      </a:r>
                      <a:endParaRPr lang="ne-IN" sz="1600" dirty="0"/>
                    </a:p>
                  </a:txBody>
                  <a:tcPr marL="7756" marR="7756" marT="77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ne-IN" sz="1800" b="1" i="0" u="none" strike="noStrike" dirty="0" smtClean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३४०.०</a:t>
                      </a:r>
                      <a:endParaRPr lang="ne-IN" sz="1800" b="1" i="0" u="none" strike="noStrike" dirty="0">
                        <a:solidFill>
                          <a:srgbClr val="000000"/>
                        </a:solidFill>
                        <a:latin typeface="Kalimati"/>
                        <a:cs typeface="Kalimati" pitchFamily="2"/>
                      </a:endParaRPr>
                    </a:p>
                  </a:txBody>
                  <a:tcPr marL="7756" marR="7756" marT="77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Kalimati"/>
                        <a:cs typeface="Kalimati" pitchFamily="2"/>
                      </a:endParaRPr>
                    </a:p>
                  </a:txBody>
                  <a:tcPr marL="7756" marR="7756" marT="77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327">
                <a:tc>
                  <a:txBody>
                    <a:bodyPr/>
                    <a:lstStyle/>
                    <a:p>
                      <a:pPr algn="ctr" fontAlgn="ctr"/>
                      <a:r>
                        <a:rPr lang="ne-IN" sz="1600" dirty="0"/>
                        <a:t>तराई र भित्री मधेशमा</a:t>
                      </a:r>
                    </a:p>
                  </a:txBody>
                  <a:tcPr marL="7756" marR="7756" marT="77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e-IN" sz="1400" b="0" i="0" u="none" strike="noStrike" dirty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२०००.००</a:t>
                      </a:r>
                    </a:p>
                  </a:txBody>
                  <a:tcPr marL="7756" marR="7756" marT="77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327">
                <a:tc>
                  <a:txBody>
                    <a:bodyPr/>
                    <a:lstStyle/>
                    <a:p>
                      <a:pPr algn="ctr" fontAlgn="ctr"/>
                      <a:r>
                        <a:rPr lang="ne-IN" sz="2400" b="1" dirty="0"/>
                        <a:t>हिमाल र पहाड</a:t>
                      </a:r>
                    </a:p>
                  </a:txBody>
                  <a:tcPr marL="7756" marR="7756" marT="77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e-IN" sz="1800" b="1" i="0" u="none" strike="noStrike" dirty="0">
                          <a:solidFill>
                            <a:srgbClr val="000000"/>
                          </a:solidFill>
                          <a:latin typeface="Kalimati"/>
                          <a:cs typeface="Kalimati" pitchFamily="2"/>
                        </a:rPr>
                        <a:t>३०००.००</a:t>
                      </a:r>
                    </a:p>
                  </a:txBody>
                  <a:tcPr marL="7756" marR="7756" marT="77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59720" y="550291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z="1000" smtClean="0"/>
              <a:pPr/>
              <a:t>7</a:t>
            </a:fld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9197368" y="134893"/>
            <a:ext cx="2829560" cy="30706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8774204" y="270303"/>
            <a:ext cx="3675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1600" b="1" dirty="0" smtClean="0"/>
              <a:t>भूमि सम्बन्धी </a:t>
            </a:r>
            <a:r>
              <a:rPr lang="ne-NP" sz="1600" b="1" dirty="0" smtClean="0"/>
              <a:t>नियमहरु, </a:t>
            </a:r>
            <a:r>
              <a:rPr lang="ne-NP" sz="1600" b="1" dirty="0" smtClean="0"/>
              <a:t>२०२१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241013" y="2487519"/>
            <a:ext cx="26610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1100" b="1" dirty="0" smtClean="0"/>
              <a:t>भूमि सम्बन्धी </a:t>
            </a:r>
            <a:r>
              <a:rPr lang="ne-NP" sz="1100" b="1" dirty="0" smtClean="0"/>
              <a:t>(उन्नाइसौँ संसोधन</a:t>
            </a:r>
            <a:r>
              <a:rPr lang="ne-NP" sz="1100" b="1" dirty="0" smtClean="0"/>
              <a:t>) </a:t>
            </a:r>
            <a:r>
              <a:rPr lang="ne-NP" sz="1100" b="1" dirty="0" smtClean="0"/>
              <a:t>नियमहरु, ०७८</a:t>
            </a:r>
            <a:endParaRPr lang="en-US" sz="1100" b="1" dirty="0" smtClean="0"/>
          </a:p>
          <a:p>
            <a:pPr algn="ctr"/>
            <a:r>
              <a:rPr lang="ne-NP" sz="1100" b="1" dirty="0" smtClean="0"/>
              <a:t>२०७८-०२-१०  </a:t>
            </a:r>
            <a:endParaRPr lang="en-US" sz="1100" b="1" dirty="0"/>
          </a:p>
        </p:txBody>
      </p:sp>
      <p:pic>
        <p:nvPicPr>
          <p:cNvPr id="10" name="Picture 2" descr="Emblem of Nepal (2020)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277" y="828684"/>
            <a:ext cx="1499489" cy="125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243258" y="-165073"/>
            <a:ext cx="11658758" cy="1767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ne-NP" sz="3200" b="1" u="sng" dirty="0" smtClean="0">
                <a:solidFill>
                  <a:srgbClr val="F25A59"/>
                </a:solidFill>
                <a:cs typeface="Kalimati" panose="00000400000000000000" pitchFamily="2"/>
              </a:rPr>
              <a:t>कति जग्गा उपलब्ध हुने? </a:t>
            </a:r>
            <a:endParaRPr lang="ne-NP" sz="3200" b="1" u="sng" dirty="0" smtClean="0">
              <a:solidFill>
                <a:srgbClr val="F25A59"/>
              </a:solidFill>
              <a:cs typeface="Kalimati" panose="00000400000000000000" pitchFamily="2"/>
            </a:endParaRPr>
          </a:p>
          <a:p>
            <a:pPr>
              <a:lnSpc>
                <a:spcPct val="100000"/>
              </a:lnSpc>
            </a:pPr>
            <a:endParaRPr lang="ne-NP" sz="4000" b="1" dirty="0" smtClean="0">
              <a:solidFill>
                <a:srgbClr val="F25A59"/>
              </a:solidFill>
              <a:cs typeface="Kalimati" panose="00000400000000000000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571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123" y="215469"/>
            <a:ext cx="8551357" cy="69455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ne-NP" sz="4800" b="1" dirty="0" smtClean="0">
                <a:solidFill>
                  <a:srgbClr val="F36060"/>
                </a:solidFill>
                <a:cs typeface="Kalimati" panose="00000400000000000000" pitchFamily="2"/>
              </a:rPr>
              <a:t>अव्यवस्थित बसोबासी सम्बन्धमा</a:t>
            </a:r>
            <a:endParaRPr lang="ne-NP" sz="4800" b="1" dirty="0" smtClean="0">
              <a:solidFill>
                <a:srgbClr val="F36060"/>
              </a:solidFill>
              <a:cs typeface="Kalimati" panose="00000400000000000000" pitchFamily="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42123" y="1264920"/>
            <a:ext cx="4848037" cy="30480"/>
          </a:xfrm>
          <a:prstGeom prst="line">
            <a:avLst/>
          </a:prstGeom>
          <a:ln w="76200">
            <a:solidFill>
              <a:srgbClr val="F2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77531" y="1114889"/>
            <a:ext cx="11658758" cy="1614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ne-NP" sz="3200" b="1" dirty="0" smtClean="0">
                <a:cs typeface="Kalimati" panose="00000400000000000000" pitchFamily="2"/>
              </a:rPr>
              <a:t>५२ग. अव्यवस्थित बसोबासीलाई व्यवस्थापन गर्ने-</a:t>
            </a:r>
            <a:r>
              <a:rPr lang="ne-NP" sz="2800" dirty="0" smtClean="0">
                <a:cs typeface="Kalimati" panose="00000400000000000000" pitchFamily="2"/>
              </a:rPr>
              <a:t>।</a:t>
            </a:r>
            <a:endParaRPr lang="ne-NP" sz="5400" b="1" dirty="0" smtClean="0">
              <a:cs typeface="Kalimati" panose="00000400000000000000" pitchFamily="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068559" y="0"/>
            <a:ext cx="2289041" cy="1981200"/>
            <a:chOff x="7671816" y="786384"/>
            <a:chExt cx="4334481" cy="4745736"/>
          </a:xfrm>
        </p:grpSpPr>
        <p:sp>
          <p:nvSpPr>
            <p:cNvPr id="4" name="Rectangle 3"/>
            <p:cNvSpPr/>
            <p:nvPr/>
          </p:nvSpPr>
          <p:spPr>
            <a:xfrm>
              <a:off x="7671816" y="786384"/>
              <a:ext cx="4133088" cy="4745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330411" y="1003111"/>
              <a:ext cx="3675886" cy="626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e-NP" sz="1050" b="1" dirty="0" smtClean="0"/>
                <a:t>भूमि सम्बन्धी ऐन, २०२१</a:t>
              </a:r>
              <a:endParaRPr lang="en-US" sz="105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64423" y="4579418"/>
              <a:ext cx="3675886" cy="810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e-NP" sz="800" b="1" dirty="0" smtClean="0"/>
                <a:t>भूमि सम्बन्धी (आठौं संसोधन) ऐन, २०७६</a:t>
              </a:r>
              <a:endParaRPr lang="en-US" sz="800" b="1" dirty="0" smtClean="0"/>
            </a:p>
            <a:p>
              <a:pPr algn="ctr"/>
              <a:r>
                <a:rPr lang="ne-NP" sz="800" b="1" dirty="0" smtClean="0"/>
                <a:t>२०७६-१०-२८  </a:t>
              </a:r>
              <a:endParaRPr lang="en-US" sz="800" b="1" dirty="0"/>
            </a:p>
          </p:txBody>
        </p:sp>
        <p:pic>
          <p:nvPicPr>
            <p:cNvPr id="1026" name="Picture 2" descr="Emblem of Nepal (2020).sv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9784" y="2066242"/>
              <a:ext cx="1499489" cy="12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202" y="2729171"/>
            <a:ext cx="9403103" cy="284357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3" name="Right Arrow Callout 12"/>
          <p:cNvSpPr/>
          <p:nvPr/>
        </p:nvSpPr>
        <p:spPr>
          <a:xfrm>
            <a:off x="0" y="3274461"/>
            <a:ext cx="2702560" cy="1658645"/>
          </a:xfrm>
          <a:prstGeom prst="righ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101600" y="3626729"/>
            <a:ext cx="196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2800" b="1" dirty="0" smtClean="0"/>
              <a:t>अव्यवस्थित बोसोबासी?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6013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123" y="215469"/>
            <a:ext cx="8551357" cy="69455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ne-NP" sz="4800" b="1" dirty="0" smtClean="0">
                <a:solidFill>
                  <a:srgbClr val="F36060"/>
                </a:solidFill>
                <a:cs typeface="Kalimati" panose="00000400000000000000" pitchFamily="2"/>
              </a:rPr>
              <a:t>कानुनी व्यवस्था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42123" y="1264920"/>
            <a:ext cx="4848037" cy="30480"/>
          </a:xfrm>
          <a:prstGeom prst="line">
            <a:avLst/>
          </a:prstGeom>
          <a:ln w="76200">
            <a:solidFill>
              <a:srgbClr val="F2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77531" y="1114889"/>
            <a:ext cx="11658758" cy="1614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ne-NP" sz="3200" b="1" dirty="0" smtClean="0">
                <a:cs typeface="Kalimati" panose="00000400000000000000" pitchFamily="2"/>
              </a:rPr>
              <a:t>५२ग. अव्यवस्थित बसोबासीलाई व्यवस्थापन गर्ने-</a:t>
            </a:r>
            <a:r>
              <a:rPr lang="ne-NP" sz="2800" dirty="0" smtClean="0">
                <a:cs typeface="Kalimati" panose="00000400000000000000" pitchFamily="2"/>
              </a:rPr>
              <a:t>।</a:t>
            </a:r>
            <a:endParaRPr lang="ne-NP" sz="5400" b="1" dirty="0" smtClean="0">
              <a:cs typeface="Kalimati" panose="00000400000000000000" pitchFamily="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068559" y="0"/>
            <a:ext cx="2289041" cy="1981200"/>
            <a:chOff x="7671816" y="786384"/>
            <a:chExt cx="4334481" cy="4745736"/>
          </a:xfrm>
        </p:grpSpPr>
        <p:sp>
          <p:nvSpPr>
            <p:cNvPr id="4" name="Rectangle 3"/>
            <p:cNvSpPr/>
            <p:nvPr/>
          </p:nvSpPr>
          <p:spPr>
            <a:xfrm>
              <a:off x="7671816" y="786384"/>
              <a:ext cx="4133088" cy="4745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330411" y="1003111"/>
              <a:ext cx="3675886" cy="626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e-NP" sz="1050" b="1" dirty="0" smtClean="0"/>
                <a:t>भूमि सम्बन्धी ऐन, २०२१</a:t>
              </a:r>
              <a:endParaRPr lang="en-US" sz="105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64423" y="4579418"/>
              <a:ext cx="3675886" cy="810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e-NP" sz="800" b="1" dirty="0" smtClean="0"/>
                <a:t>भूमि सम्बन्धी (आठौं संसोधन) ऐन, २०७६</a:t>
              </a:r>
              <a:endParaRPr lang="en-US" sz="800" b="1" dirty="0" smtClean="0"/>
            </a:p>
            <a:p>
              <a:pPr algn="ctr"/>
              <a:r>
                <a:rPr lang="ne-NP" sz="800" b="1" dirty="0" smtClean="0"/>
                <a:t>२०७६-१०-२८  </a:t>
              </a:r>
              <a:endParaRPr lang="en-US" sz="800" b="1" dirty="0"/>
            </a:p>
          </p:txBody>
        </p:sp>
        <p:pic>
          <p:nvPicPr>
            <p:cNvPr id="1026" name="Picture 2" descr="Emblem of Nepal (2020).sv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9784" y="2066242"/>
              <a:ext cx="1499489" cy="12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249" y="2729171"/>
            <a:ext cx="10164732" cy="293927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066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0228" y="285825"/>
            <a:ext cx="7981772" cy="148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8500" y="1640883"/>
            <a:ext cx="7340838" cy="1038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190" y="2679108"/>
            <a:ext cx="11439970" cy="417889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43258" y="-165073"/>
            <a:ext cx="11658758" cy="1767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ne-NP" sz="3200" b="1" u="sng" dirty="0" smtClean="0">
                <a:solidFill>
                  <a:srgbClr val="F25A59"/>
                </a:solidFill>
                <a:cs typeface="Kalimati" panose="00000400000000000000" pitchFamily="2"/>
              </a:rPr>
              <a:t>कति जग्गा उपलब्ध हुने? </a:t>
            </a:r>
            <a:endParaRPr lang="ne-NP" sz="3200" b="1" u="sng" dirty="0" smtClean="0">
              <a:solidFill>
                <a:srgbClr val="F25A59"/>
              </a:solidFill>
              <a:cs typeface="Kalimati" panose="00000400000000000000" pitchFamily="2"/>
            </a:endParaRPr>
          </a:p>
          <a:p>
            <a:pPr>
              <a:lnSpc>
                <a:spcPct val="100000"/>
              </a:lnSpc>
            </a:pPr>
            <a:endParaRPr lang="ne-NP" sz="4000" b="1" dirty="0" smtClean="0">
              <a:solidFill>
                <a:srgbClr val="F25A59"/>
              </a:solidFill>
              <a:cs typeface="Kalimati" panose="00000400000000000000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33440" y="3454400"/>
            <a:ext cx="2397760" cy="3332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67520" y="5648960"/>
            <a:ext cx="2377440" cy="1137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367520" y="3434546"/>
            <a:ext cx="2377440" cy="741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8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0927"/>
          </a:xfrm>
        </p:spPr>
        <p:txBody>
          <a:bodyPr>
            <a:normAutofit/>
          </a:bodyPr>
          <a:lstStyle/>
          <a:p>
            <a:r>
              <a:rPr lang="ne-NP" sz="3600" u="sng" dirty="0" smtClean="0">
                <a:solidFill>
                  <a:srgbClr val="FF0000"/>
                </a:solidFill>
                <a:cs typeface="Kalimati" panose="00000400000000000000" pitchFamily="2"/>
              </a:rPr>
              <a:t>अन्य कानूनी व्यवस्थाहरु</a:t>
            </a:r>
            <a:endParaRPr lang="en-US" sz="3600" u="sng" dirty="0">
              <a:solidFill>
                <a:srgbClr val="FF0000"/>
              </a:solidFill>
              <a:cs typeface="Kalimati" panose="00000400000000000000" pitchFamily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1418602"/>
            <a:ext cx="11206480" cy="475836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ne-NP" sz="2400" b="1" dirty="0" smtClean="0">
                <a:cs typeface="Kalimati" panose="00000400000000000000" pitchFamily="2"/>
              </a:rPr>
              <a:t>भूमि </a:t>
            </a:r>
            <a:r>
              <a:rPr lang="ne-NP" sz="2400" b="1" dirty="0" smtClean="0">
                <a:cs typeface="Kalimati" panose="00000400000000000000" pitchFamily="2"/>
              </a:rPr>
              <a:t>सम्बन्धी ऐन, २०२१ </a:t>
            </a:r>
          </a:p>
          <a:p>
            <a:pPr>
              <a:lnSpc>
                <a:spcPct val="150000"/>
              </a:lnSpc>
            </a:pPr>
            <a:r>
              <a:rPr lang="ne-NP" sz="2400" dirty="0" smtClean="0">
                <a:cs typeface="Kalimati" panose="00000400000000000000" pitchFamily="2"/>
              </a:rPr>
              <a:t>भूमि सम्बन्धी नियमहरु, </a:t>
            </a:r>
            <a:r>
              <a:rPr lang="ne-NP" sz="2400" dirty="0" smtClean="0">
                <a:cs typeface="Kalimati" panose="00000400000000000000" pitchFamily="2"/>
              </a:rPr>
              <a:t>२०२१</a:t>
            </a:r>
          </a:p>
          <a:p>
            <a:pPr>
              <a:lnSpc>
                <a:spcPct val="150000"/>
              </a:lnSpc>
            </a:pPr>
            <a:r>
              <a:rPr lang="ne-NP" sz="2400" dirty="0">
                <a:cs typeface="Kalimati" panose="00000400000000000000" pitchFamily="2"/>
              </a:rPr>
              <a:t>राष्ट्रिय भूमि आयोग गठन आदेश, </a:t>
            </a:r>
            <a:r>
              <a:rPr lang="ne-NP" sz="2400" dirty="0" smtClean="0">
                <a:cs typeface="Kalimati" panose="00000400000000000000" pitchFamily="2"/>
              </a:rPr>
              <a:t>२०७८</a:t>
            </a:r>
            <a:endParaRPr lang="ne-NP" sz="2400" dirty="0" smtClean="0">
              <a:cs typeface="Kalimati" panose="00000400000000000000" pitchFamily="2"/>
            </a:endParaRPr>
          </a:p>
          <a:p>
            <a:pPr>
              <a:lnSpc>
                <a:spcPct val="150000"/>
              </a:lnSpc>
            </a:pPr>
            <a:r>
              <a:rPr lang="ne-NP" sz="2400" dirty="0" smtClean="0">
                <a:cs typeface="Kalimati" panose="00000400000000000000" pitchFamily="2"/>
              </a:rPr>
              <a:t>लगत संकलन सम्बन्धी कार्यविधि, २०७८ </a:t>
            </a:r>
          </a:p>
          <a:p>
            <a:pPr>
              <a:lnSpc>
                <a:spcPct val="150000"/>
              </a:lnSpc>
            </a:pPr>
            <a:r>
              <a:rPr lang="ne-NP" sz="2400" dirty="0" smtClean="0">
                <a:cs typeface="Kalimati" panose="00000400000000000000" pitchFamily="2"/>
              </a:rPr>
              <a:t>जग्गा वितरण गर्ने सम्बन्धी कार्यविधि, २०७८ </a:t>
            </a:r>
          </a:p>
          <a:p>
            <a:pPr>
              <a:lnSpc>
                <a:spcPct val="150000"/>
              </a:lnSpc>
            </a:pPr>
            <a:r>
              <a:rPr lang="ne-NP" sz="2400" dirty="0" smtClean="0">
                <a:cs typeface="Kalimati" panose="00000400000000000000" pitchFamily="2"/>
              </a:rPr>
              <a:t>पहिचान र </a:t>
            </a:r>
            <a:r>
              <a:rPr lang="ne-NP" sz="2400" dirty="0" smtClean="0">
                <a:cs typeface="Kalimati" panose="00000400000000000000" pitchFamily="2"/>
              </a:rPr>
              <a:t>प्रमानिकरणको </a:t>
            </a:r>
            <a:r>
              <a:rPr lang="ne-NP" sz="2400" dirty="0" smtClean="0">
                <a:cs typeface="Kalimati" panose="00000400000000000000" pitchFamily="2"/>
              </a:rPr>
              <a:t>आधार र मापदण्ड, २०७८</a:t>
            </a:r>
            <a:endParaRPr lang="en-US" sz="2400" dirty="0" smtClean="0">
              <a:cs typeface="Kalimati" panose="00000400000000000000" pitchFamily="2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2"/>
              </a:rPr>
              <a:t>www.nlc.gov.np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85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organizational stru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117" y="1508711"/>
            <a:ext cx="6637883" cy="46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83" y="2791029"/>
            <a:ext cx="8551357" cy="69455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ne-NP" sz="4800" b="1" dirty="0" smtClean="0">
                <a:solidFill>
                  <a:srgbClr val="F36060"/>
                </a:solidFill>
                <a:cs typeface="Kalimati" panose="00000400000000000000" pitchFamily="2"/>
              </a:rPr>
              <a:t>संरचनात्मक व्यवस्था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31683" y="3840480"/>
            <a:ext cx="4848037" cy="30480"/>
          </a:xfrm>
          <a:prstGeom prst="line">
            <a:avLst/>
          </a:prstGeom>
          <a:ln w="76200">
            <a:solidFill>
              <a:srgbClr val="F2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71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083" y="130125"/>
            <a:ext cx="8551357" cy="69455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ne-NP" sz="4000" b="1" dirty="0" smtClean="0">
                <a:solidFill>
                  <a:srgbClr val="F36060"/>
                </a:solidFill>
                <a:cs typeface="Kalimati" panose="00000400000000000000" pitchFamily="2"/>
              </a:rPr>
              <a:t>संरचनात्मक व्यवस्था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20967" y="914742"/>
            <a:ext cx="4848037" cy="30480"/>
          </a:xfrm>
          <a:prstGeom prst="line">
            <a:avLst/>
          </a:prstGeom>
          <a:ln w="76200">
            <a:solidFill>
              <a:srgbClr val="F2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0967" y="1304964"/>
            <a:ext cx="1061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2400" dirty="0" smtClean="0">
                <a:cs typeface="Kalimati" panose="00000400000000000000" pitchFamily="2"/>
              </a:rPr>
              <a:t>राष्ट्रिय भूमि आयोग गठन (दोस्रो संसोधनसमेत) आदेश, २०७८ </a:t>
            </a:r>
            <a:r>
              <a:rPr lang="ne-NP" sz="2400" dirty="0" smtClean="0">
                <a:cs typeface="Kalimati" panose="00000400000000000000" pitchFamily="2"/>
              </a:rPr>
              <a:t>बमोजिम</a:t>
            </a:r>
            <a:endParaRPr lang="en-US" sz="2400" dirty="0">
              <a:cs typeface="Kalimati" panose="00000400000000000000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07866" y="1990644"/>
            <a:ext cx="896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e-NP" sz="4800" b="1" dirty="0">
                <a:cs typeface="Kalimati" panose="00000400000000000000" pitchFamily="2"/>
              </a:rPr>
              <a:t>राष्ट्रिय भूमि </a:t>
            </a:r>
            <a:r>
              <a:rPr lang="ne-NP" sz="4800" b="1" dirty="0" smtClean="0">
                <a:cs typeface="Kalimati" panose="00000400000000000000" pitchFamily="2"/>
              </a:rPr>
              <a:t>आयोग</a:t>
            </a:r>
            <a:r>
              <a:rPr lang="en-US" sz="4800" b="1" dirty="0" smtClean="0">
                <a:cs typeface="Kalimati" panose="00000400000000000000" pitchFamily="2"/>
              </a:rPr>
              <a:t> – </a:t>
            </a:r>
            <a:r>
              <a:rPr lang="ne-NP" sz="3200" b="1" dirty="0" smtClean="0">
                <a:cs typeface="Kalimati" panose="00000400000000000000" pitchFamily="2"/>
              </a:rPr>
              <a:t>केन्द्रिय संरचना</a:t>
            </a:r>
            <a:endParaRPr lang="en-US" sz="4800" b="1" dirty="0">
              <a:cs typeface="Kalimati" panose="00000400000000000000" pitchFamily="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507423"/>
              </p:ext>
            </p:extLst>
          </p:nvPr>
        </p:nvGraphicFramePr>
        <p:xfrm>
          <a:off x="753946" y="2829124"/>
          <a:ext cx="11301205" cy="370978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49525"/>
                <a:gridCol w="8851680"/>
              </a:tblGrid>
              <a:tr h="483341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cs typeface="Kalimati" panose="00000400000000000000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cs typeface="Kalimati" panose="00000400000000000000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5720">
                <a:tc>
                  <a:txBody>
                    <a:bodyPr/>
                    <a:lstStyle/>
                    <a:p>
                      <a:pPr algn="ctr"/>
                      <a:r>
                        <a:rPr lang="ne-NP" sz="2800" b="1" dirty="0" smtClean="0">
                          <a:cs typeface="Kalimati" panose="00000400000000000000" pitchFamily="2"/>
                        </a:rPr>
                        <a:t>उद्देश्य</a:t>
                      </a:r>
                      <a:endParaRPr lang="en-US" sz="2800" b="1" dirty="0">
                        <a:cs typeface="Kalimati" panose="00000400000000000000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e-NP" sz="2000" dirty="0" smtClean="0">
                          <a:cs typeface="Kalimati" panose="00000400000000000000" pitchFamily="2"/>
                        </a:rPr>
                        <a:t>नेपालभरका </a:t>
                      </a:r>
                      <a:r>
                        <a:rPr lang="ne-NP" sz="2000" dirty="0" smtClean="0">
                          <a:cs typeface="Kalimati" panose="00000400000000000000" pitchFamily="2"/>
                        </a:rPr>
                        <a:t>भूमिहीन दलित, भूमिहीन</a:t>
                      </a:r>
                      <a:r>
                        <a:rPr lang="ne-NP" sz="2000" baseline="0" dirty="0" smtClean="0">
                          <a:cs typeface="Kalimati" panose="00000400000000000000" pitchFamily="2"/>
                        </a:rPr>
                        <a:t> सुकुम्बासीलाई जग्गा उपलब्ध गराउन तथा अव्यवस्थित बसोबासीको जग्गा व्यवस्थापन गर्ने</a:t>
                      </a:r>
                      <a:endParaRPr lang="en-US" sz="2000" dirty="0">
                        <a:cs typeface="Kalimati" panose="00000400000000000000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80727">
                <a:tc>
                  <a:txBody>
                    <a:bodyPr/>
                    <a:lstStyle/>
                    <a:p>
                      <a:pPr algn="ctr"/>
                      <a:r>
                        <a:rPr lang="ne-NP" sz="2800" b="1" dirty="0" smtClean="0">
                          <a:cs typeface="Kalimati" panose="00000400000000000000" pitchFamily="2"/>
                        </a:rPr>
                        <a:t>संरचना</a:t>
                      </a:r>
                      <a:endParaRPr lang="en-US" sz="2800" b="1" dirty="0">
                        <a:cs typeface="Kalimati" panose="00000400000000000000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e-NP" sz="2000" dirty="0" smtClean="0">
                          <a:cs typeface="Kalimati" panose="00000400000000000000" pitchFamily="2"/>
                        </a:rPr>
                        <a:t>क) नेपाल सरकारले नियुक्ति</a:t>
                      </a:r>
                      <a:r>
                        <a:rPr lang="ne-NP" sz="2000" baseline="0" dirty="0" smtClean="0">
                          <a:cs typeface="Kalimati" panose="00000400000000000000" pitchFamily="2"/>
                        </a:rPr>
                        <a:t> गरेको व्यक्ति – अध्यक्ष</a:t>
                      </a:r>
                    </a:p>
                    <a:p>
                      <a:pPr algn="l"/>
                      <a:r>
                        <a:rPr lang="ne-NP" sz="2000" baseline="0" dirty="0" smtClean="0">
                          <a:cs typeface="Kalimati" panose="00000400000000000000" pitchFamily="2"/>
                        </a:rPr>
                        <a:t>ख) नेपाल सरकारले नियुक्त गरेको व्यक्ति उपाध्यक्ष</a:t>
                      </a:r>
                    </a:p>
                    <a:p>
                      <a:pPr algn="l"/>
                      <a:r>
                        <a:rPr lang="ne-NP" sz="2000" baseline="0" dirty="0" smtClean="0">
                          <a:cs typeface="Kalimati" panose="00000400000000000000" pitchFamily="2"/>
                        </a:rPr>
                        <a:t>ग) नेपाल सरकारले नियुक्ति गरेको कम्तीमा तीन जना विज्ञ समेत सात जना – सदस्य</a:t>
                      </a:r>
                    </a:p>
                    <a:p>
                      <a:pPr algn="l"/>
                      <a:r>
                        <a:rPr lang="ne-NP" sz="2000" dirty="0" smtClean="0">
                          <a:cs typeface="Kalimati" panose="00000400000000000000" pitchFamily="2"/>
                        </a:rPr>
                        <a:t>ग(१) मन्त्रालयले</a:t>
                      </a:r>
                      <a:r>
                        <a:rPr lang="ne-NP" sz="2000" baseline="0" dirty="0" smtClean="0">
                          <a:cs typeface="Kalimati" panose="00000400000000000000" pitchFamily="2"/>
                        </a:rPr>
                        <a:t> तोकेको नापी विभागको उपमहानिर्देशक – सदस्य</a:t>
                      </a:r>
                    </a:p>
                    <a:p>
                      <a:pPr algn="l"/>
                      <a:r>
                        <a:rPr lang="ne-NP" sz="2000" dirty="0" smtClean="0">
                          <a:cs typeface="Kalimati" panose="00000400000000000000" pitchFamily="2"/>
                        </a:rPr>
                        <a:t>घ) मन्त्रालयले</a:t>
                      </a:r>
                      <a:r>
                        <a:rPr lang="ne-NP" sz="2000" baseline="0" dirty="0" smtClean="0">
                          <a:cs typeface="Kalimati" panose="00000400000000000000" pitchFamily="2"/>
                        </a:rPr>
                        <a:t> तोकेको राजपत्राङ्गित प्रथम श्रेणीको अधकृत -  सदस्य सचिव</a:t>
                      </a:r>
                      <a:endParaRPr lang="en-US" sz="2000" dirty="0">
                        <a:cs typeface="Kalimati" panose="00000400000000000000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71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79" y="253719"/>
            <a:ext cx="6264067" cy="694554"/>
          </a:xfrm>
        </p:spPr>
        <p:txBody>
          <a:bodyPr>
            <a:normAutofit/>
          </a:bodyPr>
          <a:lstStyle/>
          <a:p>
            <a:r>
              <a:rPr lang="ne-NP" sz="3600" dirty="0" smtClean="0">
                <a:cs typeface="Kalimati" panose="00000400000000000000" pitchFamily="2"/>
              </a:rPr>
              <a:t>प्रस्तुतिका </a:t>
            </a:r>
            <a:r>
              <a:rPr lang="ne-NP" sz="3600" dirty="0" smtClean="0">
                <a:cs typeface="Kalimati" panose="00000400000000000000" pitchFamily="2"/>
              </a:rPr>
              <a:t>विषयबस्तुहरु </a:t>
            </a:r>
            <a:endParaRPr lang="en-US" sz="3600" dirty="0">
              <a:cs typeface="Kalimati" panose="00000400000000000000" pitchFamily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679" y="948273"/>
            <a:ext cx="8885208" cy="577320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ne-NP" b="1" dirty="0" smtClean="0">
                <a:solidFill>
                  <a:srgbClr val="F36060"/>
                </a:solidFill>
                <a:latin typeface="+mj-lt"/>
                <a:ea typeface="+mj-ea"/>
                <a:cs typeface="Kalimati" panose="00000400000000000000" pitchFamily="2"/>
              </a:rPr>
              <a:t>संवैधानिक प्रतिवद्धताहरु  </a:t>
            </a:r>
          </a:p>
          <a:p>
            <a:pPr>
              <a:lnSpc>
                <a:spcPct val="170000"/>
              </a:lnSpc>
            </a:pPr>
            <a:r>
              <a:rPr lang="ne-NP" b="1" dirty="0" smtClean="0">
                <a:solidFill>
                  <a:srgbClr val="F36060"/>
                </a:solidFill>
                <a:latin typeface="+mj-lt"/>
                <a:ea typeface="+mj-ea"/>
                <a:cs typeface="Kalimati" panose="00000400000000000000" pitchFamily="2"/>
              </a:rPr>
              <a:t>कानूनी </a:t>
            </a:r>
            <a:r>
              <a:rPr lang="ne-NP" b="1" dirty="0">
                <a:solidFill>
                  <a:srgbClr val="F36060"/>
                </a:solidFill>
                <a:latin typeface="+mj-lt"/>
                <a:ea typeface="+mj-ea"/>
                <a:cs typeface="Kalimati" panose="00000400000000000000" pitchFamily="2"/>
              </a:rPr>
              <a:t>व्यवस्था </a:t>
            </a:r>
          </a:p>
          <a:p>
            <a:pPr>
              <a:lnSpc>
                <a:spcPct val="170000"/>
              </a:lnSpc>
            </a:pPr>
            <a:r>
              <a:rPr lang="ne-NP" b="1" dirty="0">
                <a:solidFill>
                  <a:srgbClr val="F36060"/>
                </a:solidFill>
                <a:latin typeface="+mj-lt"/>
                <a:ea typeface="+mj-ea"/>
                <a:cs typeface="Kalimati" panose="00000400000000000000" pitchFamily="2"/>
              </a:rPr>
              <a:t>संरचनात्मक व्यवस्था</a:t>
            </a:r>
          </a:p>
          <a:p>
            <a:pPr>
              <a:lnSpc>
                <a:spcPct val="170000"/>
              </a:lnSpc>
            </a:pPr>
            <a:r>
              <a:rPr lang="ne-NP" b="1" dirty="0">
                <a:solidFill>
                  <a:srgbClr val="F36060"/>
                </a:solidFill>
                <a:latin typeface="+mj-lt"/>
                <a:ea typeface="+mj-ea"/>
                <a:cs typeface="Kalimati" panose="00000400000000000000" pitchFamily="2"/>
              </a:rPr>
              <a:t>भूमिहीन दलित र भूमिहीन सुकुम्बासीलाई जग्गा वितरण गर्ने कार्यप्रक्रिया </a:t>
            </a:r>
          </a:p>
          <a:p>
            <a:pPr>
              <a:lnSpc>
                <a:spcPct val="170000"/>
              </a:lnSpc>
            </a:pPr>
            <a:r>
              <a:rPr lang="ne-NP" b="1" dirty="0">
                <a:solidFill>
                  <a:srgbClr val="F36060"/>
                </a:solidFill>
                <a:latin typeface="+mj-lt"/>
                <a:ea typeface="+mj-ea"/>
                <a:cs typeface="Kalimati" panose="00000400000000000000" pitchFamily="2"/>
              </a:rPr>
              <a:t>अव्यवस्थित बसोबसीको व्यवस्थापन / जग्गा उपलब्ध गराउने कार्यप्रक्रिया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083" y="130125"/>
            <a:ext cx="8551357" cy="69455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ne-NP" sz="4000" b="1" dirty="0" smtClean="0">
                <a:solidFill>
                  <a:srgbClr val="F36060"/>
                </a:solidFill>
                <a:cs typeface="Kalimati" panose="00000400000000000000" pitchFamily="2"/>
              </a:rPr>
              <a:t>संरचनात्मक व्यवस्था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20967" y="914742"/>
            <a:ext cx="4848037" cy="30480"/>
          </a:xfrm>
          <a:prstGeom prst="line">
            <a:avLst/>
          </a:prstGeom>
          <a:ln w="76200">
            <a:solidFill>
              <a:srgbClr val="F2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3137" y="1050525"/>
            <a:ext cx="1061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e-NP" sz="2400" dirty="0" smtClean="0">
                <a:cs typeface="Kalimati" panose="00000400000000000000" pitchFamily="2"/>
              </a:rPr>
              <a:t>राष्ट्रिय भूमि आयोग गठन (दोस्रो संसोधनसमेत) आदेश, २०७८ बमोजिम निम्न व्यवस्था गरिएको छ - </a:t>
            </a:r>
            <a:endParaRPr lang="en-US" sz="2400" dirty="0">
              <a:cs typeface="Kalimati" panose="00000400000000000000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968" y="1990644"/>
            <a:ext cx="11557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e-NP" sz="4400" b="1" dirty="0">
                <a:cs typeface="Kalimati" panose="00000400000000000000" pitchFamily="2"/>
              </a:rPr>
              <a:t>राष्ट्रिय भूमि </a:t>
            </a:r>
            <a:r>
              <a:rPr lang="ne-NP" sz="4400" b="1" dirty="0" smtClean="0">
                <a:cs typeface="Kalimati" panose="00000400000000000000" pitchFamily="2"/>
              </a:rPr>
              <a:t>आयोग, जिल्ला समिति</a:t>
            </a:r>
            <a:r>
              <a:rPr lang="en-US" sz="4400" b="1" dirty="0" smtClean="0">
                <a:cs typeface="Kalimati" panose="00000400000000000000" pitchFamily="2"/>
              </a:rPr>
              <a:t> – </a:t>
            </a:r>
            <a:r>
              <a:rPr lang="ne-NP" sz="2800" b="1" dirty="0" smtClean="0">
                <a:cs typeface="Kalimati" panose="00000400000000000000" pitchFamily="2"/>
              </a:rPr>
              <a:t>जिल्ला स्तरीय संरचना</a:t>
            </a:r>
            <a:endParaRPr lang="en-US" sz="4400" b="1" dirty="0">
              <a:cs typeface="Kalimati" panose="00000400000000000000" pitchFamily="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53946" y="2829124"/>
          <a:ext cx="11301205" cy="34284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49525"/>
                <a:gridCol w="8851680"/>
              </a:tblGrid>
              <a:tr h="483341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cs typeface="Kalimati" panose="00000400000000000000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cs typeface="Kalimati" panose="00000400000000000000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0039">
                <a:tc>
                  <a:txBody>
                    <a:bodyPr/>
                    <a:lstStyle/>
                    <a:p>
                      <a:pPr algn="ctr"/>
                      <a:r>
                        <a:rPr lang="ne-NP" sz="2800" b="1" dirty="0" smtClean="0">
                          <a:cs typeface="Kalimati" panose="00000400000000000000" pitchFamily="2"/>
                        </a:rPr>
                        <a:t>उद्देश्य</a:t>
                      </a:r>
                      <a:endParaRPr lang="en-US" sz="2800" b="1" dirty="0">
                        <a:cs typeface="Kalimati" panose="00000400000000000000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e-NP" sz="2000" dirty="0" smtClean="0">
                          <a:cs typeface="Kalimati" panose="00000400000000000000" pitchFamily="2"/>
                        </a:rPr>
                        <a:t>आयोगको काम,</a:t>
                      </a:r>
                      <a:r>
                        <a:rPr lang="ne-NP" sz="2000" baseline="0" dirty="0" smtClean="0">
                          <a:cs typeface="Kalimati" panose="00000400000000000000" pitchFamily="2"/>
                        </a:rPr>
                        <a:t> कारबाहीलाई सहयोग, समन्वय र सहजीकरण गर्ने</a:t>
                      </a:r>
                      <a:endParaRPr lang="en-US" sz="2000" dirty="0">
                        <a:cs typeface="Kalimati" panose="00000400000000000000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80727">
                <a:tc>
                  <a:txBody>
                    <a:bodyPr/>
                    <a:lstStyle/>
                    <a:p>
                      <a:pPr algn="ctr"/>
                      <a:r>
                        <a:rPr lang="ne-NP" sz="2800" b="1" dirty="0" smtClean="0">
                          <a:cs typeface="Kalimati" panose="00000400000000000000" pitchFamily="2"/>
                        </a:rPr>
                        <a:t>संरचना</a:t>
                      </a:r>
                      <a:endParaRPr lang="en-US" sz="2800" b="1" dirty="0">
                        <a:cs typeface="Kalimati" panose="00000400000000000000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e-NP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alimati" panose="00000400000000000000" pitchFamily="2"/>
                        </a:rPr>
                        <a:t>क) नेपाल सरकारले नियुक्ति गरेको व्यक्ति – अध्यक्ष</a:t>
                      </a:r>
                      <a:endParaRPr lang="en-US" sz="2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Kalimati" panose="00000400000000000000" pitchFamily="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ne-NP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alimati" panose="00000400000000000000" pitchFamily="2"/>
                        </a:rPr>
                        <a:t>ख) जिल्ला समन्वय अधिकारी – सदस्य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alimati" panose="00000400000000000000" pitchFamily="2"/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ne-NP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alimati" panose="00000400000000000000" pitchFamily="2"/>
                        </a:rPr>
                        <a:t>ग) प्रमुख, सम्वन्धित भूमिसुधार तथा मालपोत कार्यालय  -सदस्य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ne-NP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alimati" panose="00000400000000000000" pitchFamily="2"/>
                        </a:rPr>
                        <a:t>घ) अधिकृत प्रतिनिधि, जिल्ला प्रशासन कार्यालय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ne-NP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alimati" panose="00000400000000000000" pitchFamily="2"/>
                        </a:rPr>
                        <a:t>ङ) अधिकृत प्रतिनिधि, सम्बन्धित डिभिजन वन कार्यालयको अधिकृत   -सदस्य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ne-NP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alimati" panose="00000400000000000000" pitchFamily="2"/>
                        </a:rPr>
                        <a:t>च) नेपाल सरकारले मनोनित गरेको एक जना विज्ञ सहित तिन  जना  - सदस्य</a:t>
                      </a:r>
                      <a:endParaRPr lang="en-US" sz="2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Kalimati" panose="00000400000000000000" pitchFamily="2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ne-NP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alimati" panose="00000400000000000000" pitchFamily="2"/>
                        </a:rPr>
                        <a:t>छ) प्रमुख, सदरमुकाम स्थित नापी कार्यालय  -सदस्य सचिव 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Kalimati" panose="00000400000000000000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3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083" y="130125"/>
            <a:ext cx="8551357" cy="69455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ne-NP" sz="4000" b="1" dirty="0" smtClean="0">
                <a:solidFill>
                  <a:srgbClr val="F36060"/>
                </a:solidFill>
                <a:cs typeface="Kalimati" panose="00000400000000000000" pitchFamily="2"/>
              </a:rPr>
              <a:t>संरचनात्मक व्यवस्था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20967" y="914742"/>
            <a:ext cx="4848037" cy="30480"/>
          </a:xfrm>
          <a:prstGeom prst="line">
            <a:avLst/>
          </a:prstGeom>
          <a:ln w="76200">
            <a:solidFill>
              <a:srgbClr val="F2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85612" y="145301"/>
            <a:ext cx="6889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e-NP" sz="4400" b="1" dirty="0" smtClean="0">
                <a:cs typeface="Kalimati" panose="00000400000000000000" pitchFamily="2"/>
              </a:rPr>
              <a:t>स्थानीय तह</a:t>
            </a:r>
            <a:endParaRPr lang="en-US" sz="4400" b="1" dirty="0">
              <a:cs typeface="Kalimati" panose="00000400000000000000" pitchFamily="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27519"/>
              </p:ext>
            </p:extLst>
          </p:nvPr>
        </p:nvGraphicFramePr>
        <p:xfrm>
          <a:off x="540586" y="1110461"/>
          <a:ext cx="11301205" cy="518873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57654"/>
                <a:gridCol w="8143551"/>
              </a:tblGrid>
              <a:tr h="544544">
                <a:tc>
                  <a:txBody>
                    <a:bodyPr/>
                    <a:lstStyle/>
                    <a:p>
                      <a:pPr algn="ctr"/>
                      <a:r>
                        <a:rPr lang="ne-NP" sz="2400" b="1" dirty="0" smtClean="0">
                          <a:cs typeface="Kalimati" panose="00000400000000000000" pitchFamily="2"/>
                        </a:rPr>
                        <a:t>संरचना</a:t>
                      </a:r>
                      <a:endParaRPr lang="en-US" sz="2400" b="1" dirty="0">
                        <a:cs typeface="Kalimati" panose="00000400000000000000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e-NP" sz="2400" b="1" dirty="0" smtClean="0">
                          <a:cs typeface="Kalimati" panose="00000400000000000000" pitchFamily="2"/>
                        </a:rPr>
                        <a:t>उद्देश्य </a:t>
                      </a:r>
                      <a:endParaRPr lang="en-US" sz="2400" b="1" dirty="0">
                        <a:cs typeface="Kalimati" panose="00000400000000000000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2755">
                <a:tc>
                  <a:txBody>
                    <a:bodyPr/>
                    <a:lstStyle/>
                    <a:p>
                      <a:pPr algn="l"/>
                      <a:r>
                        <a:rPr lang="ne-NP" sz="2000" dirty="0" smtClean="0">
                          <a:solidFill>
                            <a:srgbClr val="C00000"/>
                          </a:solidFill>
                          <a:cs typeface="Kalimati" panose="00000400000000000000" pitchFamily="2"/>
                        </a:rPr>
                        <a:t>भूमिहीन दलित, भूमिहीन सुकुम्बासी र अव्यवस्थित</a:t>
                      </a:r>
                      <a:r>
                        <a:rPr lang="ne-NP" sz="2000" b="0" dirty="0" smtClean="0">
                          <a:solidFill>
                            <a:srgbClr val="C00000"/>
                          </a:solidFill>
                          <a:cs typeface="Kalimati" panose="00000400000000000000" pitchFamily="2"/>
                        </a:rPr>
                        <a:t> बसोबासी </a:t>
                      </a:r>
                      <a:r>
                        <a:rPr lang="ne-NP" sz="2800" b="1" dirty="0" smtClean="0">
                          <a:solidFill>
                            <a:srgbClr val="C00000"/>
                          </a:solidFill>
                          <a:cs typeface="Kalimati" panose="00000400000000000000" pitchFamily="2"/>
                        </a:rPr>
                        <a:t>सेवा </a:t>
                      </a:r>
                      <a:r>
                        <a:rPr lang="ne-NP" sz="2800" b="1" dirty="0" smtClean="0">
                          <a:solidFill>
                            <a:srgbClr val="C00000"/>
                          </a:solidFill>
                          <a:cs typeface="Kalimati" panose="00000400000000000000" pitchFamily="2"/>
                        </a:rPr>
                        <a:t>केन्द्र</a:t>
                      </a:r>
                      <a:endParaRPr lang="en-US" sz="2000" b="0" dirty="0">
                        <a:solidFill>
                          <a:srgbClr val="C00000"/>
                        </a:solidFill>
                        <a:cs typeface="Kalimati" panose="00000400000000000000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e-NP" sz="2000" b="0" dirty="0" smtClean="0">
                          <a:cs typeface="Kalimati" panose="00000400000000000000" pitchFamily="2"/>
                        </a:rPr>
                        <a:t>भूमिहीन दलित, भूमिहीन सुकुम्बासी र अव्यवस्थित बसोबासीको</a:t>
                      </a:r>
                      <a:r>
                        <a:rPr lang="ne-NP" sz="2000" b="0" baseline="0" dirty="0" smtClean="0">
                          <a:cs typeface="Kalimati" panose="00000400000000000000" pitchFamily="2"/>
                        </a:rPr>
                        <a:t> पहिचान, लगत संकलन गर्ने कार्य सम्पन्न गर्ने । </a:t>
                      </a:r>
                      <a:r>
                        <a:rPr lang="ne-NP" sz="2000" b="0" baseline="0" dirty="0" smtClean="0">
                          <a:cs typeface="Kalimati" panose="00000400000000000000" pitchFamily="2"/>
                        </a:rPr>
                        <a:t>तथा लगतलाई आयोगद्धारा विकसित प्रणालीमा प्रवृष्टि गर्ने। </a:t>
                      </a:r>
                      <a:endParaRPr lang="ne-NP" sz="2000" b="0" baseline="0" dirty="0" smtClean="0">
                        <a:cs typeface="Kalimati" panose="00000400000000000000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2755">
                <a:tc>
                  <a:txBody>
                    <a:bodyPr/>
                    <a:lstStyle/>
                    <a:p>
                      <a:pPr algn="l"/>
                      <a:r>
                        <a:rPr lang="ne-NP" sz="2000" dirty="0" smtClean="0">
                          <a:cs typeface="Kalimati" panose="00000400000000000000" pitchFamily="2"/>
                        </a:rPr>
                        <a:t>वडा समिति</a:t>
                      </a:r>
                      <a:endParaRPr lang="en-US" sz="2000" b="0" dirty="0">
                        <a:cs typeface="Kalimati" panose="00000400000000000000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e-NP" sz="2000" b="0" dirty="0" smtClean="0">
                          <a:cs typeface="Kalimati" panose="00000400000000000000" pitchFamily="2"/>
                        </a:rPr>
                        <a:t>प्राप्त</a:t>
                      </a:r>
                      <a:r>
                        <a:rPr lang="ne-NP" sz="2000" b="0" baseline="0" dirty="0" smtClean="0">
                          <a:cs typeface="Kalimati" panose="00000400000000000000" pitchFamily="2"/>
                        </a:rPr>
                        <a:t> निवेदनका अधारमा</a:t>
                      </a:r>
                      <a:r>
                        <a:rPr lang="ne-NP" sz="2000" b="0" dirty="0" smtClean="0">
                          <a:cs typeface="Kalimati" panose="00000400000000000000" pitchFamily="2"/>
                        </a:rPr>
                        <a:t> भूमिहीन दलित, भूमिहीन सुकुम्बासी र अव्यवस्थित बसोबासीको</a:t>
                      </a:r>
                      <a:r>
                        <a:rPr lang="ne-NP" sz="2000" b="0" baseline="0" dirty="0" smtClean="0">
                          <a:cs typeface="Kalimati" panose="00000400000000000000" pitchFamily="2"/>
                        </a:rPr>
                        <a:t> हो भनि निर्णय गर्ने र सिफारिस गर्ने।</a:t>
                      </a:r>
                      <a:endParaRPr lang="en-US" sz="2000" b="0" dirty="0">
                        <a:cs typeface="Kalimati" panose="00000400000000000000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ne-NP" sz="20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Kalimati" panose="00000400000000000000" pitchFamily="2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ne-NP" sz="20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Kalimati" panose="00000400000000000000" pitchFamily="2"/>
                        </a:rPr>
                        <a:t>वडा स्तरीय सहजीकरण समिति</a:t>
                      </a:r>
                      <a:endParaRPr lang="en-US" sz="20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Kalimati" panose="00000400000000000000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e-NP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alimati" panose="00000400000000000000" pitchFamily="2"/>
                        </a:rPr>
                        <a:t>वडाको लगत संकलन तथा नाप-नक्साको कार्यमा कुनै विवाद वा बाधा अड्चन देखिएमा विवादको टुङ्गो लगाउने।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Kalimati" panose="00000400000000000000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956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ne-NP" sz="20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Kalimati" panose="00000400000000000000" pitchFamily="2"/>
                        </a:rPr>
                        <a:t>स्थानीय स्तरीय सहजीकरण समिति</a:t>
                      </a:r>
                      <a:endParaRPr lang="en-US" sz="20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Kalimati" panose="00000400000000000000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e-NP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alimati" panose="00000400000000000000" pitchFamily="2"/>
                        </a:rPr>
                        <a:t>वडा स्तरीय सहजीकरण समितिले विवदा टुङ्गो लगाउन नसकेमा विवाद समाधन गर्ने। 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Kalimati" panose="00000400000000000000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ne-NP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alimati" panose="00000400000000000000" pitchFamily="2"/>
                        </a:rPr>
                        <a:t>कार्यपालिका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Kalimati" panose="00000400000000000000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e-NP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alimati" panose="00000400000000000000" pitchFamily="2"/>
                        </a:rPr>
                        <a:t>कार्यपालिकाले वडा समितिले गरेको </a:t>
                      </a:r>
                      <a:r>
                        <a:rPr lang="ne-NP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Kalimati" panose="00000400000000000000" pitchFamily="2"/>
                        </a:rPr>
                        <a:t>सिफारिस प्राप्त भएपछि आवश्यक छानविन गरी प्रमाणिकरण गरी जिल्ला समितिमा पठाउने।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Kalimati" panose="00000400000000000000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65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004" y="1158083"/>
            <a:ext cx="6571091" cy="532238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ne-NP" sz="2000" dirty="0" smtClean="0">
                <a:cs typeface="Kalimati" panose="00000400000000000000" pitchFamily="2"/>
              </a:rPr>
              <a:t>आयोग </a:t>
            </a:r>
            <a:r>
              <a:rPr lang="ne-NP" sz="2000" dirty="0" smtClean="0">
                <a:cs typeface="Kalimati" panose="00000400000000000000" pitchFamily="2"/>
              </a:rPr>
              <a:t>स्थानीय </a:t>
            </a:r>
            <a:r>
              <a:rPr lang="ne-NP" sz="2000" dirty="0" smtClean="0">
                <a:cs typeface="Kalimati" panose="00000400000000000000" pitchFamily="2"/>
              </a:rPr>
              <a:t>तहसँग कार्य पत्रमा हस्ताक्षर गरी समझदारी गर्ने।</a:t>
            </a:r>
            <a:endParaRPr lang="ne-NP" sz="2000" dirty="0" smtClean="0">
              <a:cs typeface="Kalimati" panose="00000400000000000000" pitchFamily="2"/>
            </a:endParaRPr>
          </a:p>
          <a:p>
            <a:pPr>
              <a:lnSpc>
                <a:spcPct val="170000"/>
              </a:lnSpc>
            </a:pPr>
            <a:r>
              <a:rPr lang="ne-NP" sz="2000" dirty="0" smtClean="0">
                <a:cs typeface="Kalimati" panose="00000400000000000000" pitchFamily="2"/>
              </a:rPr>
              <a:t>आयोगले </a:t>
            </a:r>
            <a:r>
              <a:rPr lang="ne-NP" sz="2000" dirty="0" smtClean="0">
                <a:cs typeface="Kalimati" panose="00000400000000000000" pitchFamily="2"/>
              </a:rPr>
              <a:t>निवेदन दिन </a:t>
            </a:r>
            <a:r>
              <a:rPr lang="ne-NP" sz="2000" dirty="0" smtClean="0">
                <a:cs typeface="Kalimati" panose="00000400000000000000" pitchFamily="2"/>
              </a:rPr>
              <a:t>३५ दिने सार्वजनिक सूचना </a:t>
            </a:r>
            <a:r>
              <a:rPr lang="ne-NP" sz="2000" dirty="0" smtClean="0">
                <a:cs typeface="Kalimati" panose="00000400000000000000" pitchFamily="2"/>
              </a:rPr>
              <a:t>जारी गर्ने।</a:t>
            </a:r>
            <a:endParaRPr lang="ne-NP" sz="2000" dirty="0" smtClean="0">
              <a:cs typeface="Kalimati" panose="00000400000000000000" pitchFamily="2"/>
            </a:endParaRPr>
          </a:p>
          <a:p>
            <a:pPr>
              <a:lnSpc>
                <a:spcPct val="170000"/>
              </a:lnSpc>
            </a:pPr>
            <a:r>
              <a:rPr lang="ne-NP" sz="2000" dirty="0" smtClean="0">
                <a:cs typeface="Kalimati" panose="00000400000000000000" pitchFamily="2"/>
              </a:rPr>
              <a:t>स्थानीय तह मार्फत </a:t>
            </a:r>
            <a:r>
              <a:rPr lang="ne-NP" sz="2000" dirty="0" smtClean="0">
                <a:cs typeface="Kalimati" panose="00000400000000000000" pitchFamily="2"/>
              </a:rPr>
              <a:t>निवेदन / लगत </a:t>
            </a:r>
            <a:r>
              <a:rPr lang="ne-NP" sz="2000" dirty="0" smtClean="0">
                <a:cs typeface="Kalimati" panose="00000400000000000000" pitchFamily="2"/>
              </a:rPr>
              <a:t>संकलन</a:t>
            </a:r>
          </a:p>
          <a:p>
            <a:pPr>
              <a:lnSpc>
                <a:spcPct val="170000"/>
              </a:lnSpc>
            </a:pPr>
            <a:r>
              <a:rPr lang="ne-NP" sz="2000" dirty="0" smtClean="0">
                <a:cs typeface="Kalimati" panose="00000400000000000000" pitchFamily="2"/>
              </a:rPr>
              <a:t>लगत प्रणालीमा प्रविष्टि</a:t>
            </a:r>
          </a:p>
          <a:p>
            <a:pPr>
              <a:lnSpc>
                <a:spcPct val="170000"/>
              </a:lnSpc>
            </a:pPr>
            <a:r>
              <a:rPr lang="ne-NP" sz="2000" dirty="0" smtClean="0">
                <a:cs typeface="Kalimati" panose="00000400000000000000" pitchFamily="2"/>
              </a:rPr>
              <a:t>वडा </a:t>
            </a:r>
            <a:r>
              <a:rPr lang="ne-NP" sz="2000" dirty="0" smtClean="0">
                <a:cs typeface="Kalimati" panose="00000400000000000000" pitchFamily="2"/>
              </a:rPr>
              <a:t>समितिले निवेदनको जाँचबुझ गरी कार्यपालिकालाई सिफारिस </a:t>
            </a:r>
          </a:p>
          <a:p>
            <a:pPr>
              <a:lnSpc>
                <a:spcPct val="170000"/>
              </a:lnSpc>
            </a:pPr>
            <a:r>
              <a:rPr lang="ne-NP" sz="2000" dirty="0" smtClean="0">
                <a:cs typeface="Kalimati" panose="00000400000000000000" pitchFamily="2"/>
              </a:rPr>
              <a:t>कार्यपालिकाले प्रमाणीकरण गरी आयोगलाई सिफारिस </a:t>
            </a:r>
          </a:p>
          <a:p>
            <a:pPr>
              <a:lnSpc>
                <a:spcPct val="170000"/>
              </a:lnSpc>
            </a:pPr>
            <a:r>
              <a:rPr lang="ne-NP" sz="2000" dirty="0" smtClean="0">
                <a:cs typeface="Kalimati" panose="00000400000000000000" pitchFamily="2"/>
              </a:rPr>
              <a:t>आयोगले आवश्यक जाँचबुझ गरी प्रमाणीकरण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3083" y="130125"/>
            <a:ext cx="8551357" cy="69455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ne-NP" sz="4000" b="1" dirty="0" smtClean="0">
                <a:solidFill>
                  <a:schemeClr val="accent1">
                    <a:lumMod val="75000"/>
                  </a:schemeClr>
                </a:solidFill>
                <a:cs typeface="Kalimati" panose="00000400000000000000" pitchFamily="2"/>
              </a:rPr>
              <a:t>अबको </a:t>
            </a:r>
            <a:r>
              <a:rPr lang="ne-NP" sz="4000" b="1" dirty="0" smtClean="0">
                <a:solidFill>
                  <a:schemeClr val="accent1">
                    <a:lumMod val="75000"/>
                  </a:schemeClr>
                </a:solidFill>
                <a:cs typeface="Kalimati" panose="00000400000000000000" pitchFamily="2"/>
              </a:rPr>
              <a:t>बाटो </a:t>
            </a:r>
            <a:r>
              <a:rPr lang="ne-NP" sz="2800" b="1" dirty="0" smtClean="0">
                <a:solidFill>
                  <a:schemeClr val="accent1">
                    <a:lumMod val="75000"/>
                  </a:schemeClr>
                </a:solidFill>
                <a:cs typeface="Kalimati" panose="00000400000000000000" pitchFamily="2"/>
              </a:rPr>
              <a:t>(पहिलो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cs typeface="Kalimati" panose="00000400000000000000" pitchFamily="2"/>
              </a:rPr>
              <a:t> </a:t>
            </a:r>
            <a:r>
              <a:rPr lang="ne-NP" sz="2800" b="1" dirty="0" smtClean="0">
                <a:solidFill>
                  <a:schemeClr val="accent1">
                    <a:lumMod val="75000"/>
                  </a:schemeClr>
                </a:solidFill>
                <a:cs typeface="Kalimati" panose="00000400000000000000" pitchFamily="2"/>
              </a:rPr>
              <a:t>चरण</a:t>
            </a:r>
            <a:r>
              <a:rPr lang="ne-NP" sz="2800" b="1" dirty="0" smtClean="0">
                <a:solidFill>
                  <a:schemeClr val="accent1">
                    <a:lumMod val="75000"/>
                  </a:schemeClr>
                </a:solidFill>
                <a:cs typeface="Kalimati" panose="00000400000000000000" pitchFamily="2"/>
              </a:rPr>
              <a:t>)</a:t>
            </a:r>
            <a:endParaRPr lang="ne-NP" sz="2800" b="1" dirty="0" smtClean="0">
              <a:solidFill>
                <a:schemeClr val="accent1">
                  <a:lumMod val="75000"/>
                </a:schemeClr>
              </a:solidFill>
              <a:cs typeface="Kalimati" panose="00000400000000000000" pitchFamily="2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20967" y="914742"/>
            <a:ext cx="4848037" cy="30480"/>
          </a:xfrm>
          <a:prstGeom prst="line">
            <a:avLst/>
          </a:prstGeom>
          <a:ln w="76200">
            <a:solidFill>
              <a:srgbClr val="F2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63206" y="2934285"/>
            <a:ext cx="4115555" cy="694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ne-NP" sz="2400" b="1" dirty="0" smtClean="0">
                <a:cs typeface="Kalimati" panose="00000400000000000000" pitchFamily="2"/>
              </a:rPr>
              <a:t>भूमिहीन दलित, भूमिहीन सुकुम्बासी तथा अव्यवस्थित वसोबासीको निवदेन </a:t>
            </a:r>
            <a:r>
              <a:rPr lang="en-US" sz="2400" b="1" dirty="0" smtClean="0">
                <a:cs typeface="Kalimati" panose="00000400000000000000" pitchFamily="2"/>
              </a:rPr>
              <a:t>/ </a:t>
            </a:r>
            <a:r>
              <a:rPr lang="ne-NP" sz="2400" b="1" dirty="0" smtClean="0">
                <a:cs typeface="Kalimati" panose="00000400000000000000" pitchFamily="2"/>
              </a:rPr>
              <a:t>संकलन तथा प्रमाणीकरण सम्बन्धमा</a:t>
            </a:r>
            <a:endParaRPr lang="ne-NP" sz="2400" b="1" dirty="0" smtClean="0">
              <a:cs typeface="Kalimati" panose="00000400000000000000" pitchFamily="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399280" y="1818640"/>
            <a:ext cx="40640" cy="3352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247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3083" y="130125"/>
            <a:ext cx="8551357" cy="69455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ne-NP" sz="4000" b="1" dirty="0" smtClean="0">
                <a:solidFill>
                  <a:schemeClr val="accent1">
                    <a:lumMod val="75000"/>
                  </a:schemeClr>
                </a:solidFill>
                <a:cs typeface="Kalimati" panose="00000400000000000000" pitchFamily="2"/>
              </a:rPr>
              <a:t>अबको </a:t>
            </a:r>
            <a:r>
              <a:rPr lang="ne-NP" sz="4000" b="1" dirty="0" smtClean="0">
                <a:solidFill>
                  <a:schemeClr val="accent1">
                    <a:lumMod val="75000"/>
                  </a:schemeClr>
                </a:solidFill>
                <a:cs typeface="Kalimati" panose="00000400000000000000" pitchFamily="2"/>
              </a:rPr>
              <a:t>बाटो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cs typeface="Kalimati" panose="00000400000000000000" pitchFamily="2"/>
              </a:rPr>
              <a:t> </a:t>
            </a:r>
            <a:r>
              <a:rPr lang="ne-NP" sz="2800" b="1" dirty="0" smtClean="0">
                <a:solidFill>
                  <a:schemeClr val="accent1">
                    <a:lumMod val="75000"/>
                  </a:schemeClr>
                </a:solidFill>
                <a:cs typeface="Kalimati" panose="00000400000000000000" pitchFamily="2"/>
              </a:rPr>
              <a:t>(दोस्रो चरण</a:t>
            </a:r>
            <a:r>
              <a:rPr lang="ne-NP" sz="2800" b="1" dirty="0">
                <a:solidFill>
                  <a:schemeClr val="accent1">
                    <a:lumMod val="75000"/>
                  </a:schemeClr>
                </a:solidFill>
                <a:cs typeface="Kalimati" panose="00000400000000000000" pitchFamily="2"/>
              </a:rPr>
              <a:t>)</a:t>
            </a:r>
            <a:endParaRPr lang="ne-NP" sz="4000" b="1" dirty="0" smtClean="0">
              <a:solidFill>
                <a:schemeClr val="accent1">
                  <a:lumMod val="75000"/>
                </a:schemeClr>
              </a:solidFill>
              <a:cs typeface="Kalimati" panose="00000400000000000000" pitchFamily="2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20967" y="914742"/>
            <a:ext cx="4848037" cy="30480"/>
          </a:xfrm>
          <a:prstGeom prst="line">
            <a:avLst/>
          </a:prstGeom>
          <a:ln w="76200">
            <a:solidFill>
              <a:srgbClr val="F2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283725" y="2944445"/>
            <a:ext cx="4115555" cy="694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ne-NP" sz="2400" b="1" dirty="0" smtClean="0">
                <a:cs typeface="Kalimati" panose="00000400000000000000" pitchFamily="2"/>
              </a:rPr>
              <a:t>भूमिहीन दलित, भूमिहीन सुकुम्बासी तथा अव्यवस्थित वसोबासीलाई उपलब्ध गराउने जग्गाको छनौट, नाप-नक्सा तथा वितरण गर्ने सम्बन्धमा</a:t>
            </a:r>
            <a:endParaRPr lang="ne-NP" sz="2400" b="1" dirty="0" smtClean="0">
              <a:cs typeface="Kalimati" panose="00000400000000000000" pitchFamily="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318000" y="1818640"/>
            <a:ext cx="40640" cy="3352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883351" y="945222"/>
            <a:ext cx="7308649" cy="54746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ne-NP" sz="2000" dirty="0">
                <a:cs typeface="Kalimati" panose="00000400000000000000" pitchFamily="2"/>
              </a:rPr>
              <a:t>आयोगले स्थानीय तहको समन्वयमा वितरण वा व्यवस्थापन गरिने नकारात्मक सूची बाहेकका सरकारी जग्गाको पहिचान. छनौट र वर्गीकरण </a:t>
            </a:r>
            <a:endParaRPr lang="ne-NP" dirty="0" smtClean="0">
              <a:cs typeface="Kalimati" panose="00000400000000000000" pitchFamily="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ne-NP" dirty="0" smtClean="0">
                <a:cs typeface="Kalimati" panose="00000400000000000000" pitchFamily="2"/>
              </a:rPr>
              <a:t>सम्बन्धित </a:t>
            </a:r>
            <a:r>
              <a:rPr lang="ne-NP" dirty="0">
                <a:cs typeface="Kalimati" panose="00000400000000000000" pitchFamily="2"/>
              </a:rPr>
              <a:t>नापी कार्यालय मार्फत जग्गा नाप </a:t>
            </a:r>
            <a:r>
              <a:rPr lang="ne-NP" dirty="0" smtClean="0">
                <a:cs typeface="Kalimati" panose="00000400000000000000" pitchFamily="2"/>
              </a:rPr>
              <a:t>जांच, जग्गा नाप जांचमा satellite image, total station जस्ता आधुनिक डिजिटल प्रविधि प्रयोग  </a:t>
            </a:r>
            <a:endParaRPr lang="ne-NP" dirty="0">
              <a:cs typeface="Kalimati" panose="00000400000000000000" pitchFamily="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ne-NP" dirty="0">
                <a:cs typeface="Kalimati" panose="00000400000000000000" pitchFamily="2"/>
              </a:rPr>
              <a:t>नक्साको database तयार र भूमि लगत </a:t>
            </a:r>
            <a:r>
              <a:rPr lang="ne-NP" dirty="0" smtClean="0">
                <a:cs typeface="Kalimati" panose="00000400000000000000" pitchFamily="2"/>
              </a:rPr>
              <a:t>प्रविष्टि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ne-NP" dirty="0" smtClean="0">
                <a:cs typeface="Kalimati" panose="00000400000000000000" pitchFamily="2"/>
              </a:rPr>
              <a:t> भूमिहीनलाइ </a:t>
            </a:r>
            <a:r>
              <a:rPr lang="ne-NP" dirty="0">
                <a:cs typeface="Kalimati" panose="00000400000000000000" pitchFamily="2"/>
              </a:rPr>
              <a:t>जग्गा वितरणको निर्णय, फिल्ड बुक तयारी र दर्ता 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ne-NP" dirty="0">
                <a:cs typeface="Kalimati" panose="00000400000000000000" pitchFamily="2"/>
              </a:rPr>
              <a:t>अव्यवस्थित बसोबासीको जग्गाको वर्गीकरण र राजश्व निर्धारण 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ne-NP" dirty="0">
                <a:cs typeface="Kalimati" panose="00000400000000000000" pitchFamily="2"/>
              </a:rPr>
              <a:t>अव्यवस्थित बसोबासीलाई व्यवस्थापन गर्ने निर्णय, </a:t>
            </a:r>
            <a:r>
              <a:rPr lang="ne-NP" dirty="0" smtClean="0">
                <a:cs typeface="Kalimati" panose="00000400000000000000" pitchFamily="2"/>
              </a:rPr>
              <a:t>फिल्ड बुकमा दर्ता , राजश्व </a:t>
            </a:r>
            <a:r>
              <a:rPr lang="ne-NP" dirty="0">
                <a:cs typeface="Kalimati" panose="00000400000000000000" pitchFamily="2"/>
              </a:rPr>
              <a:t>भुक्तानी 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ne-NP" dirty="0">
                <a:cs typeface="Kalimati" panose="00000400000000000000" pitchFamily="2"/>
              </a:rPr>
              <a:t>श्रेस्ता पूर्जा तयारी र वितरण 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ne-NP" dirty="0">
                <a:cs typeface="Kalimati" panose="00000400000000000000" pitchFamily="2"/>
              </a:rPr>
              <a:t>कार्यान्वयनका लागि </a:t>
            </a:r>
            <a:r>
              <a:rPr lang="ne-NP" dirty="0" smtClean="0">
                <a:cs typeface="Kalimati" panose="00000400000000000000" pitchFamily="2"/>
              </a:rPr>
              <a:t>नापी तथा मालपोत कार्यालयमा </a:t>
            </a:r>
            <a:r>
              <a:rPr lang="ne-NP" dirty="0">
                <a:cs typeface="Kalimati" panose="00000400000000000000" pitchFamily="2"/>
              </a:rPr>
              <a:t>हस्तान्तरण</a:t>
            </a:r>
            <a:r>
              <a:rPr lang="ne-NP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47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40" y="141605"/>
            <a:ext cx="10515600" cy="843915"/>
          </a:xfrm>
        </p:spPr>
        <p:txBody>
          <a:bodyPr/>
          <a:lstStyle/>
          <a:p>
            <a:r>
              <a:rPr lang="ne-NP" b="1" dirty="0" smtClean="0">
                <a:solidFill>
                  <a:srgbClr val="3D71BA"/>
                </a:solidFill>
                <a:cs typeface="Kalimati" panose="00000400000000000000" pitchFamily="2"/>
              </a:rPr>
              <a:t>सारां</a:t>
            </a:r>
            <a:r>
              <a:rPr lang="ne-NP" b="1" dirty="0">
                <a:solidFill>
                  <a:srgbClr val="3D71BA"/>
                </a:solidFill>
                <a:cs typeface="Kalimati" panose="00000400000000000000" pitchFamily="2"/>
              </a:rPr>
              <a:t>श</a:t>
            </a:r>
            <a:endParaRPr lang="en-US" b="1" dirty="0">
              <a:solidFill>
                <a:srgbClr val="3D71BA"/>
              </a:solidFill>
              <a:cs typeface="Kalimati" panose="00000400000000000000" pitchFamily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" y="1080452"/>
            <a:ext cx="9606280" cy="1425575"/>
          </a:xfrm>
        </p:spPr>
        <p:txBody>
          <a:bodyPr/>
          <a:lstStyle/>
          <a:p>
            <a:r>
              <a:rPr lang="ne-NP" dirty="0" smtClean="0">
                <a:cs typeface="Kalimati" panose="00000400000000000000" pitchFamily="2"/>
              </a:rPr>
              <a:t>भूमिहीन दलित, भूमिहीन सुकुम्बासीलाई जग्गा उपलब्ध गराउने तथा अव्यवस्थित बसोबासीलाई व्यवस्थापन गर्ने कार्य संविधान मार्फत राज्यले नागरिकप्रति गरेको प्रतिवद्धता हो। </a:t>
            </a:r>
            <a:endParaRPr lang="en-US" dirty="0" smtClean="0">
              <a:cs typeface="Kalimati" panose="00000400000000000000" pitchFamily="2"/>
            </a:endParaRPr>
          </a:p>
          <a:p>
            <a:endParaRPr lang="en-US" dirty="0">
              <a:cs typeface="Kalimati" panose="00000400000000000000" pitchFamily="2"/>
            </a:endParaRPr>
          </a:p>
        </p:txBody>
      </p:sp>
      <p:pic>
        <p:nvPicPr>
          <p:cNvPr id="4" name="Picture 2" descr="के छ धारा ७६ र ८५ मा ?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5" r="13359"/>
          <a:stretch/>
        </p:blipFill>
        <p:spPr bwMode="auto">
          <a:xfrm>
            <a:off x="9687560" y="751840"/>
            <a:ext cx="2320230" cy="1971040"/>
          </a:xfrm>
          <a:prstGeom prst="snip2Diag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king your handshake work for you in your career (opinion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25" y="2918779"/>
            <a:ext cx="1927541" cy="1927541"/>
          </a:xfrm>
          <a:prstGeom prst="snip2DiagRect">
            <a:avLst>
              <a:gd name="adj1" fmla="val 0"/>
              <a:gd name="adj2" fmla="val 2104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421830" y="3038713"/>
            <a:ext cx="9606280" cy="1687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cs typeface="Kalimati" panose="00000400000000000000" pitchFamily="2"/>
            </a:endParaRPr>
          </a:p>
          <a:p>
            <a:r>
              <a:rPr lang="ne-NP" dirty="0" smtClean="0">
                <a:cs typeface="Kalimati" panose="00000400000000000000" pitchFamily="2"/>
              </a:rPr>
              <a:t>भूमिहीनलाई जग्गा उपलब्ध गराउने तथा अव्यवस्थित बसोबासीलाई व्यवस्थापन गर्ने कार्य आयोग तथा स्थानिय तहको सक्रिय</a:t>
            </a:r>
            <a:r>
              <a:rPr lang="en-US" dirty="0" smtClean="0">
                <a:cs typeface="Kalimati" panose="00000400000000000000" pitchFamily="2"/>
              </a:rPr>
              <a:t> </a:t>
            </a:r>
            <a:r>
              <a:rPr lang="ne-NP" dirty="0" smtClean="0">
                <a:cs typeface="Kalimati" panose="00000400000000000000" pitchFamily="2"/>
              </a:rPr>
              <a:t>सहभागिता र समन्वयमा मात्रै सम्भव रहेको। </a:t>
            </a:r>
            <a:endParaRPr lang="en-US" dirty="0">
              <a:cs typeface="Kalimati" panose="00000400000000000000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04540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C81CD4-C9FC-433A-9C01-E3318BFC0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969" y="856281"/>
            <a:ext cx="8825658" cy="2677648"/>
          </a:xfrm>
        </p:spPr>
        <p:txBody>
          <a:bodyPr/>
          <a:lstStyle/>
          <a:p>
            <a:pPr algn="ctr"/>
            <a:r>
              <a:rPr lang="ne-NP" sz="8000" dirty="0"/>
              <a:t>धन्यवाद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8878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42123" y="4496015"/>
            <a:ext cx="6737797" cy="1839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e-NP" sz="4800" b="1" dirty="0" smtClean="0">
              <a:cs typeface="Kalimati" panose="00000400000000000000" pitchFamily="2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e-NP" sz="4800" b="1" dirty="0" smtClean="0">
              <a:cs typeface="Kalimati" panose="00000400000000000000" pitchFamily="2"/>
            </a:endParaRPr>
          </a:p>
        </p:txBody>
      </p:sp>
      <p:pic>
        <p:nvPicPr>
          <p:cNvPr id="11" name="Picture 2" descr="के छ धारा ७६ र ८५ मा ?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5" r="13359"/>
          <a:stretch/>
        </p:blipFill>
        <p:spPr bwMode="auto">
          <a:xfrm>
            <a:off x="8155517" y="0"/>
            <a:ext cx="8072966" cy="6858000"/>
          </a:xfrm>
          <a:prstGeom prst="snip2Diag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298916" y="1460700"/>
            <a:ext cx="8551357" cy="694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ne-NP" sz="4800" b="1" smtClean="0">
                <a:solidFill>
                  <a:srgbClr val="F36060"/>
                </a:solidFill>
                <a:cs typeface="Kalimati" panose="00000400000000000000" pitchFamily="2"/>
              </a:rPr>
              <a:t>संवैधानिक व्यवस्था</a:t>
            </a:r>
            <a:endParaRPr lang="ne-NP" sz="4800" b="1" dirty="0" smtClean="0">
              <a:solidFill>
                <a:srgbClr val="F36060"/>
              </a:solidFill>
              <a:cs typeface="Kalimati" panose="00000400000000000000" pitchFamily="2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298916" y="2510151"/>
            <a:ext cx="4848037" cy="30480"/>
          </a:xfrm>
          <a:prstGeom prst="line">
            <a:avLst/>
          </a:prstGeom>
          <a:ln w="76200">
            <a:solidFill>
              <a:srgbClr val="F2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351454" y="3877241"/>
            <a:ext cx="6904111" cy="2008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ne-NP" sz="3600" b="1" dirty="0" smtClean="0">
                <a:cs typeface="Kalimati" panose="00000400000000000000" pitchFamily="2"/>
              </a:rPr>
              <a:t>“नेपालको संविधान २०७२मा भएका विभिन्न व्यवस्थाद्धारा नागरिकलाई राज्यले गरेका प्रतिवद्धता पुरा गर्ने तर्फ अग्रसर”</a:t>
            </a:r>
            <a:endParaRPr lang="ne-NP" sz="3600" b="1" dirty="0" smtClean="0">
              <a:cs typeface="Kalimati" panose="00000400000000000000" pitchFamily="2"/>
            </a:endParaRPr>
          </a:p>
          <a:p>
            <a:pPr>
              <a:lnSpc>
                <a:spcPct val="100000"/>
              </a:lnSpc>
            </a:pPr>
            <a:endParaRPr lang="ne-NP" sz="3600" b="1" dirty="0" smtClean="0">
              <a:cs typeface="Kalimati" panose="00000400000000000000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9465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123" y="215469"/>
            <a:ext cx="8551357" cy="69455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ne-NP" sz="4800" b="1" dirty="0" smtClean="0">
                <a:solidFill>
                  <a:srgbClr val="F36060"/>
                </a:solidFill>
                <a:cs typeface="Kalimati" panose="00000400000000000000" pitchFamily="2"/>
              </a:rPr>
              <a:t>संवैधानिक व्यवस्था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42123" y="1264920"/>
            <a:ext cx="4848037" cy="30480"/>
          </a:xfrm>
          <a:prstGeom prst="line">
            <a:avLst/>
          </a:prstGeom>
          <a:ln w="76200">
            <a:solidFill>
              <a:srgbClr val="F2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242123" y="2664946"/>
            <a:ext cx="6143437" cy="2008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ne-NP" sz="4800" b="1" dirty="0" smtClean="0">
                <a:cs typeface="Kalimati" panose="00000400000000000000" pitchFamily="2"/>
              </a:rPr>
              <a:t>मौलिक हक </a:t>
            </a:r>
            <a:r>
              <a:rPr lang="ne-NP" sz="3200" b="1" dirty="0" smtClean="0">
                <a:cs typeface="Kalimati" panose="00000400000000000000" pitchFamily="2"/>
              </a:rPr>
              <a:t>(भाग ३)</a:t>
            </a:r>
            <a:endParaRPr lang="ne-NP" b="1" dirty="0" smtClean="0">
              <a:cs typeface="Kalimati" panose="00000400000000000000" pitchFamily="2"/>
            </a:endParaRPr>
          </a:p>
          <a:p>
            <a:pPr>
              <a:lnSpc>
                <a:spcPct val="170000"/>
              </a:lnSpc>
            </a:pPr>
            <a:endParaRPr lang="ne-NP" sz="4800" b="1" dirty="0" smtClean="0">
              <a:solidFill>
                <a:srgbClr val="F36060"/>
              </a:solidFill>
              <a:cs typeface="Kalimati" panose="00000400000000000000" pitchFamily="2"/>
            </a:endParaRPr>
          </a:p>
          <a:p>
            <a:pPr>
              <a:lnSpc>
                <a:spcPct val="170000"/>
              </a:lnSpc>
            </a:pPr>
            <a:endParaRPr lang="ne-NP" sz="4800" b="1" dirty="0" smtClean="0">
              <a:solidFill>
                <a:srgbClr val="F36060"/>
              </a:solidFill>
              <a:cs typeface="Kalimati" panose="00000400000000000000" pitchFamily="2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42123" y="4496015"/>
            <a:ext cx="6737797" cy="18396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e-NP" sz="4800" b="1" dirty="0" smtClean="0">
                <a:cs typeface="Kalimati" panose="00000400000000000000" pitchFamily="2"/>
              </a:rPr>
              <a:t>राज्यका निर्देशक सिद्धान्त, नीति र दायित्व </a:t>
            </a:r>
            <a:r>
              <a:rPr lang="ne-NP" sz="3200" b="1" dirty="0">
                <a:cs typeface="Kalimati" panose="00000400000000000000" pitchFamily="2"/>
              </a:rPr>
              <a:t>(भाग </a:t>
            </a:r>
            <a:r>
              <a:rPr lang="ne-NP" sz="3200" b="1" dirty="0" smtClean="0">
                <a:cs typeface="Kalimati" panose="00000400000000000000" pitchFamily="2"/>
              </a:rPr>
              <a:t>४)</a:t>
            </a:r>
            <a:endParaRPr lang="ne-NP" b="1" dirty="0" smtClean="0">
              <a:cs typeface="Kalimati" panose="00000400000000000000" pitchFamily="2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e-NP" sz="4800" b="1" dirty="0" smtClean="0">
              <a:cs typeface="Kalimati" panose="00000400000000000000" pitchFamily="2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e-NP" sz="4800" b="1" dirty="0" smtClean="0">
              <a:cs typeface="Kalimati" panose="00000400000000000000" pitchFamily="2"/>
            </a:endParaRPr>
          </a:p>
        </p:txBody>
      </p:sp>
      <p:pic>
        <p:nvPicPr>
          <p:cNvPr id="11" name="Picture 2" descr="के छ धारा ७६ र ८५ मा ?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5" r="13359"/>
          <a:stretch/>
        </p:blipFill>
        <p:spPr bwMode="auto">
          <a:xfrm>
            <a:off x="8155517" y="0"/>
            <a:ext cx="8072966" cy="6858000"/>
          </a:xfrm>
          <a:prstGeom prst="snip2Diag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5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123" y="215469"/>
            <a:ext cx="8551357" cy="69455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ne-NP" sz="4800" b="1" dirty="0">
                <a:solidFill>
                  <a:srgbClr val="C00000"/>
                </a:solidFill>
                <a:cs typeface="Kalimati" panose="00000400000000000000" pitchFamily="2"/>
              </a:rPr>
              <a:t>मौलिक हक </a:t>
            </a:r>
            <a:r>
              <a:rPr lang="ne-NP" sz="3600" b="1" dirty="0">
                <a:solidFill>
                  <a:srgbClr val="C00000"/>
                </a:solidFill>
                <a:cs typeface="Kalimati" panose="00000400000000000000" pitchFamily="2"/>
              </a:rPr>
              <a:t>(भाग ३)</a:t>
            </a:r>
            <a:endParaRPr lang="ne-NP" sz="4800" b="1" dirty="0">
              <a:solidFill>
                <a:srgbClr val="C00000"/>
              </a:solidFill>
              <a:cs typeface="Kalimati" panose="00000400000000000000" pitchFamily="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के छ धारा ७६ र ८५ मा ?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5" r="13359"/>
          <a:stretch/>
        </p:blipFill>
        <p:spPr bwMode="auto">
          <a:xfrm>
            <a:off x="8155517" y="0"/>
            <a:ext cx="8072966" cy="6858000"/>
          </a:xfrm>
          <a:prstGeom prst="snip2Diag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394523" y="1215768"/>
            <a:ext cx="4848037" cy="30480"/>
          </a:xfrm>
          <a:prstGeom prst="line">
            <a:avLst/>
          </a:prstGeom>
          <a:ln w="76200">
            <a:solidFill>
              <a:srgbClr val="F2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-1" y="1445200"/>
            <a:ext cx="8155517" cy="6944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ne-NP" sz="1800" b="1" dirty="0" smtClean="0">
                <a:cs typeface="Kalimati" panose="00000400000000000000" pitchFamily="2"/>
              </a:rPr>
              <a:t>(२५) </a:t>
            </a:r>
            <a:r>
              <a:rPr lang="ne-NP" sz="2800" b="1" dirty="0">
                <a:cs typeface="Kalimati" panose="00000400000000000000" pitchFamily="2"/>
              </a:rPr>
              <a:t>सम्पप्तिको </a:t>
            </a:r>
            <a:r>
              <a:rPr lang="ne-NP" sz="2800" b="1" dirty="0" smtClean="0">
                <a:cs typeface="Kalimati" panose="00000400000000000000" pitchFamily="2"/>
              </a:rPr>
              <a:t>हक</a:t>
            </a:r>
            <a:r>
              <a:rPr lang="en-US" sz="2800" b="1" dirty="0" smtClean="0">
                <a:cs typeface="Kalimati" panose="00000400000000000000" pitchFamily="2"/>
              </a:rPr>
              <a:t> | </a:t>
            </a:r>
            <a:r>
              <a:rPr lang="ne-NP" sz="2000" b="1" dirty="0" smtClean="0">
                <a:cs typeface="Kalimati" panose="00000400000000000000" pitchFamily="2"/>
              </a:rPr>
              <a:t>(३६) </a:t>
            </a:r>
            <a:r>
              <a:rPr lang="ne-NP" sz="2800" b="1" dirty="0" smtClean="0">
                <a:cs typeface="Kalimati" panose="00000400000000000000" pitchFamily="2"/>
              </a:rPr>
              <a:t>खाद्य सम्बन्धी हक</a:t>
            </a:r>
            <a:r>
              <a:rPr lang="en-US" sz="2800" b="1" dirty="0" smtClean="0">
                <a:cs typeface="Kalimati" panose="00000400000000000000" pitchFamily="2"/>
              </a:rPr>
              <a:t> |</a:t>
            </a:r>
            <a:r>
              <a:rPr lang="ne-NP" sz="2800" b="1" dirty="0" smtClean="0">
                <a:cs typeface="Kalimati" panose="00000400000000000000" pitchFamily="2"/>
              </a:rPr>
              <a:t> </a:t>
            </a:r>
            <a:r>
              <a:rPr lang="ne-NP" sz="2000" b="1" dirty="0" smtClean="0">
                <a:cs typeface="Kalimati" panose="00000400000000000000" pitchFamily="2"/>
              </a:rPr>
              <a:t>(३७) </a:t>
            </a:r>
            <a:r>
              <a:rPr lang="ne-NP" sz="2800" b="1" dirty="0" smtClean="0">
                <a:cs typeface="Kalimati" panose="00000400000000000000" pitchFamily="2"/>
              </a:rPr>
              <a:t>आवासको हक</a:t>
            </a:r>
            <a:endParaRPr lang="en-US" sz="2800" b="1" dirty="0" smtClean="0">
              <a:cs typeface="Kalimati" panose="00000400000000000000" pitchFamily="2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1" dirty="0" smtClean="0">
              <a:cs typeface="Kalimati" panose="00000400000000000000" pitchFamily="2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e-NP" sz="1800" b="1" dirty="0" smtClean="0">
                <a:cs typeface="Kalimati" panose="00000400000000000000" pitchFamily="2"/>
              </a:rPr>
              <a:t>(</a:t>
            </a:r>
            <a:r>
              <a:rPr lang="ne-NP" sz="2000" b="1" dirty="0" smtClean="0">
                <a:cs typeface="Kalimati" panose="00000400000000000000" pitchFamily="2"/>
              </a:rPr>
              <a:t>४०) </a:t>
            </a:r>
            <a:r>
              <a:rPr lang="ne-NP" sz="3200" b="1" dirty="0" smtClean="0">
                <a:cs typeface="Kalimati" panose="00000400000000000000" pitchFamily="2"/>
              </a:rPr>
              <a:t>दलितको हक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>
                <a:cs typeface="Kalimati" panose="00000400000000000000" pitchFamily="2"/>
              </a:rPr>
              <a:t> </a:t>
            </a:r>
            <a:r>
              <a:rPr lang="ne-NP" sz="2400" b="1" u="sng" dirty="0" smtClean="0">
                <a:uFill>
                  <a:solidFill>
                    <a:srgbClr val="C00000"/>
                  </a:solidFill>
                </a:uFill>
                <a:cs typeface="Kalimati" panose="00000400000000000000" pitchFamily="2"/>
              </a:rPr>
              <a:t>राज्यले भूमिहीन दलितलाई कानून बमोजिम एक पटक जमीन उपलब्ध गराउनु पर्नेछ।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e-NP" sz="2400" b="1" dirty="0" smtClean="0">
                <a:cs typeface="Kalimati" panose="00000400000000000000" pitchFamily="2"/>
              </a:rPr>
              <a:t>राज्यले </a:t>
            </a:r>
            <a:r>
              <a:rPr lang="ne-NP" sz="2400" b="1" dirty="0">
                <a:cs typeface="Kalimati" panose="00000400000000000000" pitchFamily="2"/>
              </a:rPr>
              <a:t>आवासविहीन दालितलाई कानून बमोजिम बसोबासको </a:t>
            </a:r>
            <a:r>
              <a:rPr lang="ne-NP" sz="2400" b="1" dirty="0" smtClean="0">
                <a:cs typeface="Kalimati" panose="00000400000000000000" pitchFamily="2"/>
              </a:rPr>
              <a:t>व्यवस्था </a:t>
            </a:r>
            <a:r>
              <a:rPr lang="ne-NP" sz="2400" b="1" dirty="0">
                <a:cs typeface="Kalimati" panose="00000400000000000000" pitchFamily="2"/>
              </a:rPr>
              <a:t>गर्नेछ।  </a:t>
            </a:r>
            <a:endParaRPr lang="ne-NP" sz="3600" b="1" dirty="0">
              <a:cs typeface="Kalimati" panose="00000400000000000000" pitchFamily="2"/>
            </a:endParaRPr>
          </a:p>
          <a:p>
            <a:pPr marL="685800" indent="-6858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ne-NP" sz="6000" b="1" dirty="0">
              <a:cs typeface="Kalimati" panose="00000400000000000000" pitchFamily="2"/>
            </a:endParaRPr>
          </a:p>
          <a:p>
            <a:pPr marL="685800" indent="-6858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ne-NP" sz="2800" b="1" dirty="0" smtClean="0">
              <a:cs typeface="Kalimati" panose="00000400000000000000" pitchFamily="2"/>
            </a:endParaRPr>
          </a:p>
          <a:p>
            <a:pPr>
              <a:lnSpc>
                <a:spcPct val="170000"/>
              </a:lnSpc>
            </a:pPr>
            <a:endParaRPr lang="ne-NP" sz="2800" b="1" dirty="0" smtClean="0">
              <a:cs typeface="Kalimati" panose="00000400000000000000" pitchFamily="2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7261" y="3963035"/>
            <a:ext cx="8641080" cy="5516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endParaRPr lang="ne-NP" sz="4800" b="1" dirty="0" smtClean="0">
              <a:cs typeface="Kalimati" panose="00000400000000000000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9119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" y="115638"/>
            <a:ext cx="11875412" cy="69455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ne-NP" sz="4800" b="1" dirty="0">
                <a:solidFill>
                  <a:srgbClr val="C00000"/>
                </a:solidFill>
                <a:cs typeface="Kalimati" panose="00000400000000000000" pitchFamily="2"/>
              </a:rPr>
              <a:t>राज्यका निर्देशक सिद्धान्त, नीति र दायित्व</a:t>
            </a:r>
            <a:r>
              <a:rPr lang="en-US" sz="3200" b="1" dirty="0" smtClean="0">
                <a:solidFill>
                  <a:srgbClr val="FF0000"/>
                </a:solidFill>
                <a:cs typeface="Kalimati" panose="00000400000000000000" pitchFamily="2"/>
              </a:rPr>
              <a:t> </a:t>
            </a:r>
            <a:r>
              <a:rPr lang="ne-NP" sz="2400" b="1" dirty="0" smtClean="0">
                <a:solidFill>
                  <a:srgbClr val="FF0000"/>
                </a:solidFill>
                <a:cs typeface="Kalimati" panose="00000400000000000000" pitchFamily="2"/>
              </a:rPr>
              <a:t>(भाग ४)</a:t>
            </a:r>
            <a:endParaRPr lang="ne-NP" sz="4800" b="1" dirty="0">
              <a:solidFill>
                <a:srgbClr val="FF0000"/>
              </a:solidFill>
              <a:cs typeface="Kalimati" panose="00000400000000000000" pitchFamily="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29247" y="1078755"/>
            <a:ext cx="7348940" cy="7757"/>
          </a:xfrm>
          <a:prstGeom prst="line">
            <a:avLst/>
          </a:prstGeom>
          <a:ln w="76200">
            <a:solidFill>
              <a:srgbClr val="F2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60961" y="2615878"/>
            <a:ext cx="8641080" cy="6057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ne-NP" sz="2800" b="1" dirty="0" smtClean="0">
                <a:cs typeface="Kalimati" panose="00000400000000000000" pitchFamily="2"/>
              </a:rPr>
              <a:t>(५१) </a:t>
            </a:r>
            <a:r>
              <a:rPr lang="ne-NP" sz="3600" b="1" dirty="0" smtClean="0">
                <a:cs typeface="Kalimati" panose="00000400000000000000" pitchFamily="2"/>
              </a:rPr>
              <a:t>राज्यका नीति</a:t>
            </a:r>
          </a:p>
          <a:p>
            <a:pPr>
              <a:lnSpc>
                <a:spcPct val="100000"/>
              </a:lnSpc>
            </a:pPr>
            <a:endParaRPr lang="ne-NP" sz="3600" b="1" dirty="0">
              <a:cs typeface="Kalimati" panose="00000400000000000000" pitchFamily="2"/>
            </a:endParaRPr>
          </a:p>
          <a:p>
            <a:pPr>
              <a:lnSpc>
                <a:spcPct val="100000"/>
              </a:lnSpc>
            </a:pPr>
            <a:r>
              <a:rPr lang="ne-NP" sz="2800" b="1" dirty="0">
                <a:cs typeface="Kalimati" panose="00000400000000000000" pitchFamily="2"/>
              </a:rPr>
              <a:t>(ज) राज्यका आधारभूत आवश्यकता सम्बन्धी नीति</a:t>
            </a:r>
          </a:p>
          <a:p>
            <a:pPr>
              <a:lnSpc>
                <a:spcPct val="100000"/>
              </a:lnSpc>
            </a:pPr>
            <a:r>
              <a:rPr lang="ne-NP" sz="2400" b="1" dirty="0" smtClean="0">
                <a:cs typeface="Kalimati" panose="00000400000000000000" pitchFamily="2"/>
              </a:rPr>
              <a:t>(</a:t>
            </a:r>
            <a:r>
              <a:rPr lang="ne-NP" sz="2400" b="1" u="sng" dirty="0" smtClean="0">
                <a:uFill>
                  <a:solidFill>
                    <a:srgbClr val="C00000"/>
                  </a:solidFill>
                </a:uFill>
                <a:cs typeface="Kalimati" panose="00000400000000000000" pitchFamily="2"/>
              </a:rPr>
              <a:t>११)अव्यवस्थित बसोबासलाई व्यवस्थापन गर्ने तथा योजनाबद्ध र व्यवस्थित बस्ती बिकास गर्ने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e-NP" sz="3600" b="1" dirty="0">
              <a:cs typeface="Kalimati" panose="00000400000000000000" pitchFamily="2"/>
            </a:endParaRPr>
          </a:p>
          <a:p>
            <a:pPr>
              <a:lnSpc>
                <a:spcPct val="100000"/>
              </a:lnSpc>
            </a:pPr>
            <a:r>
              <a:rPr lang="ne-NP" sz="2800" b="1" dirty="0" smtClean="0">
                <a:cs typeface="Kalimati" panose="00000400000000000000" pitchFamily="2"/>
              </a:rPr>
              <a:t>(ञ) सामाजिक न्याय र समावेशीकरण सम्बन्धी नीति</a:t>
            </a:r>
          </a:p>
          <a:p>
            <a:pPr>
              <a:lnSpc>
                <a:spcPct val="100000"/>
              </a:lnSpc>
            </a:pPr>
            <a:r>
              <a:rPr lang="ne-NP" sz="2400" b="1" dirty="0" smtClean="0">
                <a:cs typeface="Kalimati" panose="00000400000000000000" pitchFamily="2"/>
              </a:rPr>
              <a:t>(६) मुक्त कमैया, कम्हलरी, हरवा, चरवा, हलिया, </a:t>
            </a:r>
            <a:r>
              <a:rPr lang="ne-NP" sz="2400" b="1" u="sng" dirty="0" smtClean="0">
                <a:uFill>
                  <a:solidFill>
                    <a:srgbClr val="C00000"/>
                  </a:solidFill>
                </a:uFill>
                <a:cs typeface="Kalimati" panose="00000400000000000000" pitchFamily="2"/>
              </a:rPr>
              <a:t>भूमिहीन, सुकुम</a:t>
            </a:r>
            <a:r>
              <a:rPr lang="ne-NP" sz="2400" b="1" u="sng" dirty="0">
                <a:uFill>
                  <a:solidFill>
                    <a:srgbClr val="C00000"/>
                  </a:solidFill>
                </a:uFill>
                <a:cs typeface="Kalimati" panose="00000400000000000000" pitchFamily="2"/>
              </a:rPr>
              <a:t>्</a:t>
            </a:r>
            <a:r>
              <a:rPr lang="ne-NP" sz="2400" b="1" u="sng" dirty="0" smtClean="0">
                <a:uFill>
                  <a:solidFill>
                    <a:srgbClr val="C00000"/>
                  </a:solidFill>
                </a:uFill>
                <a:cs typeface="Kalimati" panose="00000400000000000000" pitchFamily="2"/>
              </a:rPr>
              <a:t>बासीहरुको पहिचान गरी बसोबासका लागि घर घडेरी तथा जीविकोपार्जनका लागि कृषियोग्य जमीन वा रोजगारीको व्यवस्था गर्दै पुनःस्थापना गर्ने। 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e-NP" sz="3600" b="1" dirty="0" smtClean="0">
              <a:cs typeface="Kalimati" panose="00000400000000000000" pitchFamily="2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e-NP" sz="3600" b="1" dirty="0" smtClean="0">
              <a:cs typeface="Kalimati" panose="00000400000000000000" pitchFamily="2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e-NP" sz="3600" b="1" dirty="0" smtClean="0">
              <a:cs typeface="Kalimati" panose="00000400000000000000" pitchFamily="2"/>
            </a:endParaRPr>
          </a:p>
          <a:p>
            <a:pPr marL="685800" indent="-6858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ne-NP" sz="4800" b="1" dirty="0" smtClean="0">
              <a:cs typeface="Kalimati" panose="00000400000000000000" pitchFamily="2"/>
            </a:endParaRPr>
          </a:p>
          <a:p>
            <a:pPr>
              <a:lnSpc>
                <a:spcPct val="170000"/>
              </a:lnSpc>
            </a:pPr>
            <a:endParaRPr lang="ne-NP" sz="4800" b="1" dirty="0" smtClean="0">
              <a:cs typeface="Kalimati" panose="00000400000000000000" pitchFamily="2"/>
            </a:endParaRPr>
          </a:p>
        </p:txBody>
      </p:sp>
      <p:pic>
        <p:nvPicPr>
          <p:cNvPr id="10" name="Picture 2" descr="के छ धारा ७६ र ८५ मा ?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5" r="13359"/>
          <a:stretch/>
        </p:blipFill>
        <p:spPr bwMode="auto">
          <a:xfrm>
            <a:off x="8155517" y="1086512"/>
            <a:ext cx="6793967" cy="5771488"/>
          </a:xfrm>
          <a:prstGeom prst="snip2Diag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77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416" y="1903984"/>
            <a:ext cx="4133088" cy="47457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3547" y="677134"/>
            <a:ext cx="8551357" cy="69455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ne-NP" sz="4800" b="1" dirty="0" smtClean="0">
                <a:solidFill>
                  <a:srgbClr val="F36060"/>
                </a:solidFill>
                <a:cs typeface="Kalimati" panose="00000400000000000000" pitchFamily="2"/>
              </a:rPr>
              <a:t>कानुनी व्यवस्था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959923" y="1714103"/>
            <a:ext cx="4848037" cy="30480"/>
          </a:xfrm>
          <a:prstGeom prst="line">
            <a:avLst/>
          </a:prstGeom>
          <a:ln w="76200">
            <a:solidFill>
              <a:srgbClr val="F2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6024" y="2027623"/>
            <a:ext cx="3675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3200" b="1" dirty="0" smtClean="0"/>
              <a:t>भूमि सम्बन्धी ऐन, २०२१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6024" y="5697018"/>
            <a:ext cx="3675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1600" b="1" dirty="0" smtClean="0"/>
              <a:t>भूमि सम्बन्धी (आठौं संसोधन) ऐन, २०७६</a:t>
            </a:r>
            <a:endParaRPr lang="en-US" sz="1600" b="1" dirty="0" smtClean="0"/>
          </a:p>
          <a:p>
            <a:pPr algn="ctr"/>
            <a:r>
              <a:rPr lang="ne-NP" sz="1600" b="1" dirty="0" smtClean="0"/>
              <a:t>२०७६-१०-२८  </a:t>
            </a:r>
            <a:endParaRPr lang="en-US" sz="1600" b="1" dirty="0"/>
          </a:p>
        </p:txBody>
      </p:sp>
      <p:pic>
        <p:nvPicPr>
          <p:cNvPr id="1026" name="Picture 2" descr="Emblem of Nepal (2020)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264" y="3771144"/>
            <a:ext cx="1499489" cy="125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220712" y="1832864"/>
            <a:ext cx="4133088" cy="47457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13320" y="1956503"/>
            <a:ext cx="3675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2400" b="1" dirty="0" smtClean="0"/>
              <a:t>भूमि सम्बन्धी </a:t>
            </a:r>
            <a:r>
              <a:rPr lang="ne-NP" sz="2400" b="1" dirty="0" smtClean="0"/>
              <a:t>नियमहरु, </a:t>
            </a:r>
            <a:r>
              <a:rPr lang="ne-NP" sz="2400" b="1" dirty="0" smtClean="0"/>
              <a:t>२०२१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13320" y="5625898"/>
            <a:ext cx="3675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1600" b="1" dirty="0" smtClean="0"/>
              <a:t>भूमि सम्बन्धी </a:t>
            </a:r>
            <a:r>
              <a:rPr lang="ne-NP" sz="1600" b="1" dirty="0" smtClean="0"/>
              <a:t>(उन्नाइसौँ संसोधन</a:t>
            </a:r>
            <a:r>
              <a:rPr lang="ne-NP" sz="1600" b="1" dirty="0" smtClean="0"/>
              <a:t>) </a:t>
            </a:r>
            <a:r>
              <a:rPr lang="ne-NP" sz="1600" b="1" dirty="0" smtClean="0"/>
              <a:t>नियमहरु, ०७८</a:t>
            </a:r>
            <a:endParaRPr lang="en-US" sz="1600" b="1" dirty="0" smtClean="0"/>
          </a:p>
          <a:p>
            <a:pPr algn="ctr"/>
            <a:r>
              <a:rPr lang="ne-NP" sz="1600" b="1" dirty="0" smtClean="0"/>
              <a:t>२०७८-०२-१०  </a:t>
            </a:r>
            <a:endParaRPr lang="en-US" sz="1600" b="1" dirty="0"/>
          </a:p>
        </p:txBody>
      </p:sp>
      <p:pic>
        <p:nvPicPr>
          <p:cNvPr id="13" name="Picture 2" descr="Emblem of Nepal (2020)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680" y="3112722"/>
            <a:ext cx="1499489" cy="125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25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416" y="1903984"/>
            <a:ext cx="4133088" cy="47457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24" y="22178"/>
            <a:ext cx="8551357" cy="69455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ne-NP" sz="4800" b="1" dirty="0" smtClean="0">
                <a:solidFill>
                  <a:srgbClr val="F36060"/>
                </a:solidFill>
                <a:cs typeface="Kalimati" panose="00000400000000000000" pitchFamily="2"/>
              </a:rPr>
              <a:t>कानुनी व्यवस्था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059147"/>
            <a:ext cx="4848037" cy="30480"/>
          </a:xfrm>
          <a:prstGeom prst="line">
            <a:avLst/>
          </a:prstGeom>
          <a:ln w="76200">
            <a:solidFill>
              <a:srgbClr val="F2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6024" y="2027623"/>
            <a:ext cx="3675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3200" b="1" dirty="0" smtClean="0"/>
              <a:t>भूमि सम्बन्धी ऐन, २०२१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6024" y="5697018"/>
            <a:ext cx="3675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e-NP" sz="1600" b="1" dirty="0" smtClean="0"/>
              <a:t>भूमि सम्बन्धी (आठौं संसोधन) ऐन, २०७६</a:t>
            </a:r>
            <a:endParaRPr lang="en-US" sz="1600" b="1" dirty="0" smtClean="0"/>
          </a:p>
          <a:p>
            <a:pPr algn="ctr"/>
            <a:r>
              <a:rPr lang="ne-NP" sz="1600" b="1" dirty="0" smtClean="0"/>
              <a:t>२०७६-१०-२८  </a:t>
            </a:r>
            <a:endParaRPr lang="en-US" sz="1600" b="1" dirty="0"/>
          </a:p>
        </p:txBody>
      </p:sp>
      <p:pic>
        <p:nvPicPr>
          <p:cNvPr id="1026" name="Picture 2" descr="Emblem of Nepal (2020)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264" y="3771144"/>
            <a:ext cx="1499489" cy="125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669280" y="1675381"/>
            <a:ext cx="61782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e-NP" sz="2800" b="1" u="sng" dirty="0">
                <a:uFill>
                  <a:solidFill>
                    <a:srgbClr val="C00000"/>
                  </a:solidFill>
                </a:uFill>
                <a:cs typeface="Kalimati" panose="00000400000000000000" pitchFamily="2"/>
              </a:rPr>
              <a:t>भूमिहीन </a:t>
            </a:r>
            <a:r>
              <a:rPr lang="ne-NP" sz="2800" b="1" u="sng" dirty="0" smtClean="0">
                <a:uFill>
                  <a:solidFill>
                    <a:srgbClr val="C00000"/>
                  </a:solidFill>
                </a:uFill>
                <a:cs typeface="Kalimati" panose="00000400000000000000" pitchFamily="2"/>
              </a:rPr>
              <a:t>दलितलाई जग्गा उपलब्ध गराउने </a:t>
            </a:r>
            <a:endParaRPr lang="en-US" sz="28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373372" y="2226293"/>
            <a:ext cx="1483360" cy="7112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00882" y="3771144"/>
            <a:ext cx="6191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e-NP" sz="2800" b="1" u="sng" dirty="0">
                <a:uFill>
                  <a:solidFill>
                    <a:srgbClr val="C00000"/>
                  </a:solidFill>
                </a:uFill>
                <a:cs typeface="Kalimati" panose="00000400000000000000" pitchFamily="2"/>
              </a:rPr>
              <a:t>भूमिहीन </a:t>
            </a:r>
            <a:r>
              <a:rPr lang="ne-NP" sz="2800" b="1" u="sng" dirty="0" smtClean="0">
                <a:uFill>
                  <a:solidFill>
                    <a:srgbClr val="C00000"/>
                  </a:solidFill>
                </a:uFill>
                <a:cs typeface="Kalimati" panose="00000400000000000000" pitchFamily="2"/>
              </a:rPr>
              <a:t>सुकुम्बासी जग्गा उपलब्ध गराउने </a:t>
            </a:r>
            <a:endParaRPr lang="en-US" sz="28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373372" y="4074159"/>
            <a:ext cx="1483360" cy="158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73372" y="4963769"/>
            <a:ext cx="1554480" cy="4556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842000" y="5340357"/>
            <a:ext cx="6595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e-NP" sz="2800" b="1" u="sng" dirty="0" smtClean="0">
                <a:uFill>
                  <a:solidFill>
                    <a:srgbClr val="C00000"/>
                  </a:solidFill>
                </a:uFill>
                <a:cs typeface="Kalimati" panose="00000400000000000000" pitchFamily="2"/>
              </a:rPr>
              <a:t>अव्यवस्थित बसोबासीलाई व्यवस्थापन गराउने </a:t>
            </a:r>
            <a:endParaRPr lang="en-US" sz="2800" b="1" dirty="0"/>
          </a:p>
        </p:txBody>
      </p:sp>
      <p:sp>
        <p:nvSpPr>
          <p:cNvPr id="23" name="Rectangle 22"/>
          <p:cNvSpPr/>
          <p:nvPr/>
        </p:nvSpPr>
        <p:spPr>
          <a:xfrm>
            <a:off x="6788857" y="2167599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e-NP" b="1" dirty="0">
                <a:cs typeface="Kalimati" panose="00000400000000000000" pitchFamily="2"/>
              </a:rPr>
              <a:t>५२क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341817" y="430162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e-NP" b="1" dirty="0" smtClean="0">
                <a:cs typeface="Kalimati" panose="00000400000000000000" pitchFamily="2"/>
              </a:rPr>
              <a:t>५२ख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690630" y="5804739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e-NP" b="1" dirty="0" smtClean="0">
                <a:cs typeface="Kalimati" panose="00000400000000000000" pitchFamily="2"/>
              </a:rPr>
              <a:t>५२ग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123" y="215469"/>
            <a:ext cx="8551357" cy="69455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ne-NP" sz="4800" b="1" dirty="0" smtClean="0">
                <a:solidFill>
                  <a:srgbClr val="F36060"/>
                </a:solidFill>
                <a:cs typeface="Kalimati" panose="00000400000000000000" pitchFamily="2"/>
              </a:rPr>
              <a:t>भूमिहीन दलितको सम्बन्धमा</a:t>
            </a:r>
            <a:endParaRPr lang="ne-NP" sz="4800" b="1" dirty="0" smtClean="0">
              <a:solidFill>
                <a:srgbClr val="F36060"/>
              </a:solidFill>
              <a:cs typeface="Kalimati" panose="00000400000000000000" pitchFamily="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42123" y="1264920"/>
            <a:ext cx="4848037" cy="30480"/>
          </a:xfrm>
          <a:prstGeom prst="line">
            <a:avLst/>
          </a:prstGeom>
          <a:ln w="76200">
            <a:solidFill>
              <a:srgbClr val="F2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118441" y="2465957"/>
            <a:ext cx="8196349" cy="3890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ne-NP" sz="3200" b="1" dirty="0" smtClean="0">
                <a:cs typeface="Kalimati" panose="00000400000000000000" pitchFamily="2"/>
              </a:rPr>
              <a:t>५२क. जमिन उपलब्ध गराउने</a:t>
            </a:r>
          </a:p>
          <a:p>
            <a:pPr>
              <a:lnSpc>
                <a:spcPct val="100000"/>
              </a:lnSpc>
            </a:pPr>
            <a:endParaRPr lang="ne-NP" sz="3200" b="1" dirty="0" smtClean="0">
              <a:cs typeface="Kalimati" panose="00000400000000000000" pitchFamily="2"/>
            </a:endParaRPr>
          </a:p>
          <a:p>
            <a:pPr>
              <a:lnSpc>
                <a:spcPct val="100000"/>
              </a:lnSpc>
            </a:pPr>
            <a:r>
              <a:rPr lang="ne-NP" sz="2800" dirty="0" smtClean="0">
                <a:cs typeface="Kalimati" panose="00000400000000000000" pitchFamily="2"/>
              </a:rPr>
              <a:t>(१) नेपाल सरकारले </a:t>
            </a:r>
            <a:r>
              <a:rPr lang="ne-NP" sz="2800" u="sng" dirty="0" smtClean="0">
                <a:uFill>
                  <a:solidFill>
                    <a:srgbClr val="C00000"/>
                  </a:solidFill>
                </a:uFill>
                <a:cs typeface="Kalimati" panose="00000400000000000000" pitchFamily="2"/>
              </a:rPr>
              <a:t>भूमिहीन दलितलाई </a:t>
            </a:r>
            <a:r>
              <a:rPr lang="ne-NP" sz="2800" dirty="0" smtClean="0">
                <a:cs typeface="Kalimati" panose="00000400000000000000" pitchFamily="2"/>
              </a:rPr>
              <a:t>एक पटकका लागि तोकिए बमोजिम तीन बर्ष भित्र जमिन उपलब्ध गराउनेछ</a:t>
            </a:r>
            <a:r>
              <a:rPr lang="ne-NP" sz="2800" dirty="0" smtClean="0">
                <a:cs typeface="Kalimati" panose="00000400000000000000" pitchFamily="2"/>
              </a:rPr>
              <a:t>।</a:t>
            </a:r>
          </a:p>
          <a:p>
            <a:pPr>
              <a:lnSpc>
                <a:spcPct val="100000"/>
              </a:lnSpc>
            </a:pPr>
            <a:endParaRPr lang="ne-NP" sz="2800" dirty="0" smtClean="0">
              <a:cs typeface="Kalimati" panose="00000400000000000000" pitchFamily="2"/>
            </a:endParaRPr>
          </a:p>
          <a:p>
            <a:pPr>
              <a:lnSpc>
                <a:spcPct val="100000"/>
              </a:lnSpc>
            </a:pPr>
            <a:r>
              <a:rPr lang="ne-NP" sz="2800" dirty="0" smtClean="0">
                <a:cs typeface="Kalimati" panose="00000400000000000000" pitchFamily="2"/>
              </a:rPr>
              <a:t>(२) उपदफा (१) बमोजिम उपलब्ध गराइएको जमिन नामसारी र अंशवण्डा बाहेक अन्य प्रकियाबाट कसैलाई पनि </a:t>
            </a:r>
            <a:r>
              <a:rPr lang="ne-NP" sz="2800" u="sng" dirty="0" smtClean="0">
                <a:uFill>
                  <a:solidFill>
                    <a:srgbClr val="C00000"/>
                  </a:solidFill>
                </a:uFill>
                <a:cs typeface="Kalimati" panose="00000400000000000000" pitchFamily="2"/>
              </a:rPr>
              <a:t>दश बर्षसम्म हक हस्तान्तरण गर्न पाइने </a:t>
            </a:r>
            <a:r>
              <a:rPr lang="ne-NP" sz="2800" dirty="0" smtClean="0">
                <a:cs typeface="Kalimati" panose="00000400000000000000" pitchFamily="2"/>
              </a:rPr>
              <a:t>छैन।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e-NP" b="1" dirty="0" smtClean="0">
              <a:cs typeface="Kalimati" panose="00000400000000000000" pitchFamily="2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e-NP" b="1" dirty="0" smtClean="0">
              <a:cs typeface="Kalimati" panose="00000400000000000000" pitchFamily="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436980" y="215469"/>
            <a:ext cx="3581400" cy="3923818"/>
            <a:chOff x="7671816" y="786384"/>
            <a:chExt cx="4133088" cy="4745736"/>
          </a:xfrm>
        </p:grpSpPr>
        <p:sp>
          <p:nvSpPr>
            <p:cNvPr id="4" name="Rectangle 3"/>
            <p:cNvSpPr/>
            <p:nvPr/>
          </p:nvSpPr>
          <p:spPr>
            <a:xfrm>
              <a:off x="7671816" y="786384"/>
              <a:ext cx="4133088" cy="4745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964423" y="910023"/>
              <a:ext cx="3675887" cy="446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e-NP" b="1" dirty="0" smtClean="0"/>
                <a:t>भूमि सम्बन्धी ऐन, २०२१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64423" y="4579418"/>
              <a:ext cx="3675887" cy="558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e-NP" sz="1200" b="1" dirty="0" smtClean="0"/>
                <a:t>भूमि सम्बन्धी (आठौं संसोधन) ऐन, २०७६</a:t>
              </a:r>
              <a:endParaRPr lang="en-US" sz="1200" b="1" dirty="0" smtClean="0"/>
            </a:p>
            <a:p>
              <a:pPr algn="ctr"/>
              <a:r>
                <a:rPr lang="ne-NP" sz="1200" b="1" dirty="0" smtClean="0"/>
                <a:t>२०७६-१०-२८  </a:t>
              </a:r>
              <a:endParaRPr lang="en-US" sz="1200" b="1" dirty="0"/>
            </a:p>
          </p:txBody>
        </p:sp>
        <p:pic>
          <p:nvPicPr>
            <p:cNvPr id="1026" name="Picture 2" descr="Emblem of Nepal (2020).sv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9784" y="2066242"/>
              <a:ext cx="1499489" cy="12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668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</TotalTime>
  <Words>1266</Words>
  <Application>Microsoft Office PowerPoint</Application>
  <PresentationFormat>Widescreen</PresentationFormat>
  <Paragraphs>219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Kalimati</vt:lpstr>
      <vt:lpstr>Mangal</vt:lpstr>
      <vt:lpstr>Wingdings</vt:lpstr>
      <vt:lpstr>Office Theme</vt:lpstr>
      <vt:lpstr>PowerPoint Presentation</vt:lpstr>
      <vt:lpstr>प्रस्तुतिका विषयबस्तुहरु </vt:lpstr>
      <vt:lpstr>PowerPoint Presentation</vt:lpstr>
      <vt:lpstr>संवैधानिक व्यवस्था</vt:lpstr>
      <vt:lpstr>मौलिक हक (भाग ३)</vt:lpstr>
      <vt:lpstr>राज्यका निर्देशक सिद्धान्त, नीति र दायित्व (भाग ४)</vt:lpstr>
      <vt:lpstr>कानुनी व्यवस्था</vt:lpstr>
      <vt:lpstr>कानुनी व्यवस्था</vt:lpstr>
      <vt:lpstr>भूमिहीन दलितको सम्बन्धमा</vt:lpstr>
      <vt:lpstr>भूमिहीन सुकुम्बासीको सम्बन्धमा</vt:lpstr>
      <vt:lpstr>PowerPoint Presentation</vt:lpstr>
      <vt:lpstr>PowerPoint Presentation</vt:lpstr>
      <vt:lpstr>PowerPoint Presentation</vt:lpstr>
      <vt:lpstr>अव्यवस्थित बसोबासी सम्बन्धमा</vt:lpstr>
      <vt:lpstr>कानुनी व्यवस्था</vt:lpstr>
      <vt:lpstr>PowerPoint Presentation</vt:lpstr>
      <vt:lpstr>अन्य कानूनी व्यवस्थाहरु</vt:lpstr>
      <vt:lpstr>संरचनात्मक व्यवस्था</vt:lpstr>
      <vt:lpstr>संरचनात्मक व्यवस्था</vt:lpstr>
      <vt:lpstr>संरचनात्मक व्यवस्था</vt:lpstr>
      <vt:lpstr>संरचनात्मक व्यवस्था</vt:lpstr>
      <vt:lpstr>अबको बाटो (पहिलो  चरण)</vt:lpstr>
      <vt:lpstr>अबको बाटो (दोस्रो चरण)</vt:lpstr>
      <vt:lpstr>सारांश</vt:lpstr>
      <vt:lpstr>धन्यवाद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498</cp:revision>
  <cp:lastPrinted>2022-07-13T07:40:34Z</cp:lastPrinted>
  <dcterms:created xsi:type="dcterms:W3CDTF">2022-06-26T11:38:18Z</dcterms:created>
  <dcterms:modified xsi:type="dcterms:W3CDTF">2022-08-19T02:20:56Z</dcterms:modified>
</cp:coreProperties>
</file>