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8" r:id="rId2"/>
    <p:sldId id="727" r:id="rId3"/>
    <p:sldId id="402" r:id="rId4"/>
    <p:sldId id="579" r:id="rId5"/>
    <p:sldId id="492" r:id="rId6"/>
    <p:sldId id="513" r:id="rId7"/>
    <p:sldId id="587" r:id="rId8"/>
    <p:sldId id="586" r:id="rId9"/>
    <p:sldId id="585" r:id="rId10"/>
    <p:sldId id="710" r:id="rId11"/>
    <p:sldId id="726" r:id="rId12"/>
    <p:sldId id="707" r:id="rId13"/>
    <p:sldId id="720" r:id="rId14"/>
    <p:sldId id="721" r:id="rId15"/>
    <p:sldId id="722" r:id="rId16"/>
    <p:sldId id="708" r:id="rId17"/>
    <p:sldId id="616" r:id="rId18"/>
    <p:sldId id="459" r:id="rId19"/>
  </p:sldIdLst>
  <p:sldSz cx="12192000" cy="6858000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573D9-FAB4-4051-A5DD-3FB4020B68A7}" type="doc">
      <dgm:prSet loTypeId="urn:microsoft.com/office/officeart/2005/8/layout/pyramid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4549E0-564E-46A9-A9D7-E5AA8870ABA8}">
      <dgm:prSet phldrT="[Text]" custT="1"/>
      <dgm:spPr/>
      <dgm:t>
        <a:bodyPr/>
        <a:lstStyle/>
        <a:p>
          <a:r>
            <a:rPr lang="ne-NP" sz="1800" b="1" u="sng" dirty="0" err="1"/>
            <a:t>संघ</a:t>
          </a:r>
          <a:endParaRPr lang="en-US" sz="1800" b="1" u="sng" dirty="0"/>
        </a:p>
        <a:p>
          <a:r>
            <a:rPr lang="ne-NP" sz="1800" u="none" dirty="0"/>
            <a:t>दफा १४. </a:t>
          </a:r>
          <a:r>
            <a:rPr lang="ne-NP" sz="1800" u="none" dirty="0" err="1"/>
            <a:t>संघीय</a:t>
          </a:r>
          <a:r>
            <a:rPr lang="ne-NP" sz="1800" u="none" dirty="0"/>
            <a:t> भू-उपयोग परीषद </a:t>
          </a:r>
          <a:endParaRPr lang="en-US" sz="1800" u="none" dirty="0"/>
        </a:p>
      </dgm:t>
    </dgm:pt>
    <dgm:pt modelId="{56D40739-6612-4DD0-BF8C-61FA33B822E5}" type="parTrans" cxnId="{5F46D5BA-3BF0-4B2F-BC48-10F93210A562}">
      <dgm:prSet/>
      <dgm:spPr/>
      <dgm:t>
        <a:bodyPr/>
        <a:lstStyle/>
        <a:p>
          <a:endParaRPr lang="en-US" sz="2400"/>
        </a:p>
      </dgm:t>
    </dgm:pt>
    <dgm:pt modelId="{DCB5AE88-0A94-4442-A94E-FBE592299793}" type="sibTrans" cxnId="{5F46D5BA-3BF0-4B2F-BC48-10F93210A562}">
      <dgm:prSet/>
      <dgm:spPr/>
      <dgm:t>
        <a:bodyPr/>
        <a:lstStyle/>
        <a:p>
          <a:endParaRPr lang="en-US" sz="2400"/>
        </a:p>
      </dgm:t>
    </dgm:pt>
    <dgm:pt modelId="{C1F56850-17FA-44CD-9056-1D87854F2328}">
      <dgm:prSet phldrT="[Text]" custT="1"/>
      <dgm:spPr/>
      <dgm:t>
        <a:bodyPr/>
        <a:lstStyle/>
        <a:p>
          <a:r>
            <a:rPr lang="ne-NP" sz="1800" b="1" u="sng" dirty="0"/>
            <a:t>प्रदेश</a:t>
          </a:r>
          <a:r>
            <a:rPr lang="ne-NP" sz="2800" b="1" u="sng" dirty="0"/>
            <a:t> </a:t>
          </a:r>
          <a:endParaRPr lang="en-US" sz="2800" b="1" u="sng" dirty="0"/>
        </a:p>
        <a:p>
          <a:r>
            <a:rPr lang="ne-NP" sz="1800" dirty="0"/>
            <a:t>दफा १६. प्रादेशिक भू-उपयोग परिषद्</a:t>
          </a:r>
          <a:endParaRPr lang="en-US" sz="1800" dirty="0"/>
        </a:p>
      </dgm:t>
    </dgm:pt>
    <dgm:pt modelId="{BCD34C02-092D-4BD6-9626-4E32CE8B900E}" type="parTrans" cxnId="{E5296347-B4BB-415E-9C7C-D7CA17159D12}">
      <dgm:prSet/>
      <dgm:spPr/>
      <dgm:t>
        <a:bodyPr/>
        <a:lstStyle/>
        <a:p>
          <a:endParaRPr lang="en-US" sz="2400"/>
        </a:p>
      </dgm:t>
    </dgm:pt>
    <dgm:pt modelId="{7FC95413-7C25-4D0A-A251-3BB3B464137D}" type="sibTrans" cxnId="{E5296347-B4BB-415E-9C7C-D7CA17159D12}">
      <dgm:prSet/>
      <dgm:spPr/>
      <dgm:t>
        <a:bodyPr/>
        <a:lstStyle/>
        <a:p>
          <a:endParaRPr lang="en-US" sz="2400"/>
        </a:p>
      </dgm:t>
    </dgm:pt>
    <dgm:pt modelId="{A91B2A6B-49FA-4CB4-B049-083C4550D19B}">
      <dgm:prSet phldrT="[Text]" custT="1"/>
      <dgm:spPr/>
      <dgm:t>
        <a:bodyPr/>
        <a:lstStyle/>
        <a:p>
          <a:endParaRPr lang="ne-NP" sz="2800" b="1" u="sng" dirty="0"/>
        </a:p>
        <a:p>
          <a:r>
            <a:rPr lang="ne-NP" sz="1800" b="1" u="sng" dirty="0"/>
            <a:t>स्थानीय तह </a:t>
          </a:r>
          <a:r>
            <a:rPr lang="en-US" sz="1800" b="1" u="sng" dirty="0"/>
            <a:t>:</a:t>
          </a:r>
        </a:p>
        <a:p>
          <a:r>
            <a:rPr lang="ne-NP" sz="1800" u="none" dirty="0"/>
            <a:t>दफा १८. </a:t>
          </a:r>
          <a:r>
            <a:rPr lang="ne-NP" sz="1800" dirty="0"/>
            <a:t>स्थानीय भू-उपयोग परिषद्</a:t>
          </a:r>
        </a:p>
        <a:p>
          <a:r>
            <a:rPr lang="ne-NP" sz="1800" dirty="0"/>
            <a:t>दफा २०. </a:t>
          </a:r>
          <a:r>
            <a:rPr lang="ne-NP" sz="1800" dirty="0" err="1"/>
            <a:t>स्थानिय</a:t>
          </a:r>
          <a:r>
            <a:rPr lang="ne-NP" sz="1800" dirty="0"/>
            <a:t> भू-उपयोग कार्यान्वयन समिति </a:t>
          </a:r>
          <a:endParaRPr lang="en-US" sz="1800" dirty="0"/>
        </a:p>
      </dgm:t>
    </dgm:pt>
    <dgm:pt modelId="{5E9A5D1D-9BF0-4C41-BCFB-E054C7576DA5}" type="parTrans" cxnId="{2E3D3169-5B06-4981-9967-EA06B7875302}">
      <dgm:prSet/>
      <dgm:spPr/>
      <dgm:t>
        <a:bodyPr/>
        <a:lstStyle/>
        <a:p>
          <a:endParaRPr lang="en-US" sz="2400"/>
        </a:p>
      </dgm:t>
    </dgm:pt>
    <dgm:pt modelId="{D21CC3AB-9487-4AA7-B603-9041FDDD7496}" type="sibTrans" cxnId="{2E3D3169-5B06-4981-9967-EA06B7875302}">
      <dgm:prSet/>
      <dgm:spPr/>
      <dgm:t>
        <a:bodyPr/>
        <a:lstStyle/>
        <a:p>
          <a:endParaRPr lang="en-US" sz="2400"/>
        </a:p>
      </dgm:t>
    </dgm:pt>
    <dgm:pt modelId="{1ED282E6-484F-440D-8ADA-C89299F3D90D}" type="pres">
      <dgm:prSet presAssocID="{366573D9-FAB4-4051-A5DD-3FB4020B68A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8090246-ADA5-49F3-B415-B724FDEBF16B}" type="pres">
      <dgm:prSet presAssocID="{366573D9-FAB4-4051-A5DD-3FB4020B68A7}" presName="pyramid" presStyleLbl="node1" presStyleIdx="0" presStyleCnt="1"/>
      <dgm:spPr/>
    </dgm:pt>
    <dgm:pt modelId="{99EACF24-D75C-460D-A167-C7C2FB1BA261}" type="pres">
      <dgm:prSet presAssocID="{366573D9-FAB4-4051-A5DD-3FB4020B68A7}" presName="theList" presStyleCnt="0"/>
      <dgm:spPr/>
    </dgm:pt>
    <dgm:pt modelId="{920297F1-5C42-4767-8349-DDEFAE19085E}" type="pres">
      <dgm:prSet presAssocID="{B94549E0-564E-46A9-A9D7-E5AA8870ABA8}" presName="aNode" presStyleLbl="fgAcc1" presStyleIdx="0" presStyleCnt="3" custScaleX="151092" custScaleY="624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7292B-034C-45D6-BBE5-3DA36CDB4781}" type="pres">
      <dgm:prSet presAssocID="{B94549E0-564E-46A9-A9D7-E5AA8870ABA8}" presName="aSpace" presStyleCnt="0"/>
      <dgm:spPr/>
    </dgm:pt>
    <dgm:pt modelId="{565C2728-48FA-4288-851E-A29D90EE742E}" type="pres">
      <dgm:prSet presAssocID="{C1F56850-17FA-44CD-9056-1D87854F2328}" presName="aNode" presStyleLbl="fgAcc1" presStyleIdx="1" presStyleCnt="3" custScaleX="154483" custScaleY="550352" custLinFactY="32076" custLinFactNeighborX="63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CCDE8-C3F3-4C96-83FB-5C2FD6E6C300}" type="pres">
      <dgm:prSet presAssocID="{C1F56850-17FA-44CD-9056-1D87854F2328}" presName="aSpace" presStyleCnt="0"/>
      <dgm:spPr/>
    </dgm:pt>
    <dgm:pt modelId="{B8F78A7E-4139-48E1-996B-730290DBAD2D}" type="pres">
      <dgm:prSet presAssocID="{A91B2A6B-49FA-4CB4-B049-083C4550D19B}" presName="aNode" presStyleLbl="fgAcc1" presStyleIdx="2" presStyleCnt="3" custScaleX="163644" custScaleY="751483" custLinFactY="113007" custLinFactNeighborX="209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99BE8-CE60-4F48-9FE4-169CBEB160A4}" type="pres">
      <dgm:prSet presAssocID="{A91B2A6B-49FA-4CB4-B049-083C4550D19B}" presName="aSpace" presStyleCnt="0"/>
      <dgm:spPr/>
    </dgm:pt>
  </dgm:ptLst>
  <dgm:cxnLst>
    <dgm:cxn modelId="{45B20936-62C0-477D-906B-911D0719D44C}" type="presOf" srcId="{C1F56850-17FA-44CD-9056-1D87854F2328}" destId="{565C2728-48FA-4288-851E-A29D90EE742E}" srcOrd="0" destOrd="0" presId="urn:microsoft.com/office/officeart/2005/8/layout/pyramid2"/>
    <dgm:cxn modelId="{2E3D3169-5B06-4981-9967-EA06B7875302}" srcId="{366573D9-FAB4-4051-A5DD-3FB4020B68A7}" destId="{A91B2A6B-49FA-4CB4-B049-083C4550D19B}" srcOrd="2" destOrd="0" parTransId="{5E9A5D1D-9BF0-4C41-BCFB-E054C7576DA5}" sibTransId="{D21CC3AB-9487-4AA7-B603-9041FDDD7496}"/>
    <dgm:cxn modelId="{5F46D5BA-3BF0-4B2F-BC48-10F93210A562}" srcId="{366573D9-FAB4-4051-A5DD-3FB4020B68A7}" destId="{B94549E0-564E-46A9-A9D7-E5AA8870ABA8}" srcOrd="0" destOrd="0" parTransId="{56D40739-6612-4DD0-BF8C-61FA33B822E5}" sibTransId="{DCB5AE88-0A94-4442-A94E-FBE592299793}"/>
    <dgm:cxn modelId="{E5296347-B4BB-415E-9C7C-D7CA17159D12}" srcId="{366573D9-FAB4-4051-A5DD-3FB4020B68A7}" destId="{C1F56850-17FA-44CD-9056-1D87854F2328}" srcOrd="1" destOrd="0" parTransId="{BCD34C02-092D-4BD6-9626-4E32CE8B900E}" sibTransId="{7FC95413-7C25-4D0A-A251-3BB3B464137D}"/>
    <dgm:cxn modelId="{82430BCF-FCE4-4AFB-859E-7303E13FB2AC}" type="presOf" srcId="{A91B2A6B-49FA-4CB4-B049-083C4550D19B}" destId="{B8F78A7E-4139-48E1-996B-730290DBAD2D}" srcOrd="0" destOrd="0" presId="urn:microsoft.com/office/officeart/2005/8/layout/pyramid2"/>
    <dgm:cxn modelId="{E9052FC5-3B55-43B2-BE46-C8DAA0389929}" type="presOf" srcId="{366573D9-FAB4-4051-A5DD-3FB4020B68A7}" destId="{1ED282E6-484F-440D-8ADA-C89299F3D90D}" srcOrd="0" destOrd="0" presId="urn:microsoft.com/office/officeart/2005/8/layout/pyramid2"/>
    <dgm:cxn modelId="{C7E1A847-CC1C-4D63-9E9C-C34BBE52E458}" type="presOf" srcId="{B94549E0-564E-46A9-A9D7-E5AA8870ABA8}" destId="{920297F1-5C42-4767-8349-DDEFAE19085E}" srcOrd="0" destOrd="0" presId="urn:microsoft.com/office/officeart/2005/8/layout/pyramid2"/>
    <dgm:cxn modelId="{08540CC0-9BF3-4DBC-8FE7-86E7FD303E8E}" type="presParOf" srcId="{1ED282E6-484F-440D-8ADA-C89299F3D90D}" destId="{A8090246-ADA5-49F3-B415-B724FDEBF16B}" srcOrd="0" destOrd="0" presId="urn:microsoft.com/office/officeart/2005/8/layout/pyramid2"/>
    <dgm:cxn modelId="{0DF9AEA0-95CD-44D9-B2B7-92E166FC3417}" type="presParOf" srcId="{1ED282E6-484F-440D-8ADA-C89299F3D90D}" destId="{99EACF24-D75C-460D-A167-C7C2FB1BA261}" srcOrd="1" destOrd="0" presId="urn:microsoft.com/office/officeart/2005/8/layout/pyramid2"/>
    <dgm:cxn modelId="{D6681818-4E07-4F87-8243-DEC76E85A493}" type="presParOf" srcId="{99EACF24-D75C-460D-A167-C7C2FB1BA261}" destId="{920297F1-5C42-4767-8349-DDEFAE19085E}" srcOrd="0" destOrd="0" presId="urn:microsoft.com/office/officeart/2005/8/layout/pyramid2"/>
    <dgm:cxn modelId="{622D6DE8-A61B-4749-95B6-B2A0D23CD029}" type="presParOf" srcId="{99EACF24-D75C-460D-A167-C7C2FB1BA261}" destId="{CC57292B-034C-45D6-BBE5-3DA36CDB4781}" srcOrd="1" destOrd="0" presId="urn:microsoft.com/office/officeart/2005/8/layout/pyramid2"/>
    <dgm:cxn modelId="{894A442E-FBAE-4390-85AD-0F4D63C88000}" type="presParOf" srcId="{99EACF24-D75C-460D-A167-C7C2FB1BA261}" destId="{565C2728-48FA-4288-851E-A29D90EE742E}" srcOrd="2" destOrd="0" presId="urn:microsoft.com/office/officeart/2005/8/layout/pyramid2"/>
    <dgm:cxn modelId="{C90FC379-EC89-4A0A-8E7B-56DE799A0CD4}" type="presParOf" srcId="{99EACF24-D75C-460D-A167-C7C2FB1BA261}" destId="{9BECCDE8-C3F3-4C96-83FB-5C2FD6E6C300}" srcOrd="3" destOrd="0" presId="urn:microsoft.com/office/officeart/2005/8/layout/pyramid2"/>
    <dgm:cxn modelId="{0308B39F-BD42-44C3-8CDE-60BF851155D6}" type="presParOf" srcId="{99EACF24-D75C-460D-A167-C7C2FB1BA261}" destId="{B8F78A7E-4139-48E1-996B-730290DBAD2D}" srcOrd="4" destOrd="0" presId="urn:microsoft.com/office/officeart/2005/8/layout/pyramid2"/>
    <dgm:cxn modelId="{69D97AF2-7A18-41CA-B595-0E9B4B531C25}" type="presParOf" srcId="{99EACF24-D75C-460D-A167-C7C2FB1BA261}" destId="{D5A99BE8-CE60-4F48-9FE4-169CBEB160A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6573D9-FAB4-4051-A5DD-3FB4020B68A7}" type="doc">
      <dgm:prSet loTypeId="urn:microsoft.com/office/officeart/2005/8/layout/pyramid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4549E0-564E-46A9-A9D7-E5AA8870ABA8}">
      <dgm:prSet phldrT="[Text]" custT="1"/>
      <dgm:spPr/>
      <dgm:t>
        <a:bodyPr/>
        <a:lstStyle/>
        <a:p>
          <a:r>
            <a:rPr lang="ne-NP" sz="1800" b="1" u="sng" dirty="0" err="1"/>
            <a:t>संघ</a:t>
          </a:r>
          <a:endParaRPr lang="ne-NP" sz="1800" b="1" u="sng" dirty="0"/>
        </a:p>
        <a:p>
          <a:r>
            <a:rPr lang="ne-NP" sz="1800" b="0" u="none" dirty="0"/>
            <a:t>भू-उपयोग नक्सा </a:t>
          </a:r>
          <a:r>
            <a:rPr lang="ne-NP" sz="1800" b="0" u="none" dirty="0" err="1"/>
            <a:t>डाटा</a:t>
          </a:r>
          <a:r>
            <a:rPr lang="ne-NP" sz="1800" b="0" u="none" dirty="0"/>
            <a:t> तयारी </a:t>
          </a:r>
          <a:endParaRPr lang="en-US" sz="1800" b="0" u="none" dirty="0"/>
        </a:p>
        <a:p>
          <a:r>
            <a:rPr lang="ne-NP" sz="1800" b="0" u="none" dirty="0" err="1"/>
            <a:t>संघीय</a:t>
          </a:r>
          <a:r>
            <a:rPr lang="ne-NP" sz="1800" b="0" u="none" dirty="0"/>
            <a:t> भू-उपयोग </a:t>
          </a:r>
          <a:r>
            <a:rPr lang="ne-NP" sz="1800" b="0" u="none" dirty="0" err="1"/>
            <a:t>आधारपत्र</a:t>
          </a:r>
          <a:r>
            <a:rPr lang="ne-NP" sz="1800" b="0" u="none" dirty="0"/>
            <a:t>, </a:t>
          </a:r>
          <a:r>
            <a:rPr lang="ne-NP" sz="1800" b="0" u="none" dirty="0" err="1"/>
            <a:t>संघीय</a:t>
          </a:r>
          <a:r>
            <a:rPr lang="ne-NP" sz="1800" b="0" u="none" dirty="0"/>
            <a:t> योजना तर्जुमा </a:t>
          </a:r>
        </a:p>
        <a:p>
          <a:r>
            <a:rPr lang="ne-NP" sz="1800" b="0" u="none" dirty="0" err="1"/>
            <a:t>संघीय</a:t>
          </a:r>
          <a:r>
            <a:rPr lang="ne-NP" sz="1800" b="0" u="none" dirty="0"/>
            <a:t> भू-उपयोग नीति, ऐन, नियम, निर्देशिका  तर्जुमा </a:t>
          </a:r>
          <a:endParaRPr lang="en-US" sz="1800" b="0" u="none" dirty="0"/>
        </a:p>
      </dgm:t>
    </dgm:pt>
    <dgm:pt modelId="{56D40739-6612-4DD0-BF8C-61FA33B822E5}" type="parTrans" cxnId="{5F46D5BA-3BF0-4B2F-BC48-10F93210A562}">
      <dgm:prSet/>
      <dgm:spPr/>
      <dgm:t>
        <a:bodyPr/>
        <a:lstStyle/>
        <a:p>
          <a:endParaRPr lang="en-US" sz="2400"/>
        </a:p>
      </dgm:t>
    </dgm:pt>
    <dgm:pt modelId="{DCB5AE88-0A94-4442-A94E-FBE592299793}" type="sibTrans" cxnId="{5F46D5BA-3BF0-4B2F-BC48-10F93210A562}">
      <dgm:prSet/>
      <dgm:spPr/>
      <dgm:t>
        <a:bodyPr/>
        <a:lstStyle/>
        <a:p>
          <a:endParaRPr lang="en-US" sz="2400"/>
        </a:p>
      </dgm:t>
    </dgm:pt>
    <dgm:pt modelId="{C1F56850-17FA-44CD-9056-1D87854F2328}">
      <dgm:prSet phldrT="[Text]" custT="1"/>
      <dgm:spPr/>
      <dgm:t>
        <a:bodyPr/>
        <a:lstStyle/>
        <a:p>
          <a:r>
            <a:rPr lang="ne-NP" sz="1800" b="1" u="sng" dirty="0"/>
            <a:t>प्रदेश</a:t>
          </a:r>
          <a:r>
            <a:rPr lang="ne-NP" sz="2800" b="1" u="sng" dirty="0"/>
            <a:t> </a:t>
          </a:r>
          <a:endParaRPr lang="ne-NP" sz="1600" b="0" u="none" dirty="0"/>
        </a:p>
        <a:p>
          <a:r>
            <a:rPr lang="ne-NP" sz="1600" b="0" u="none" dirty="0" err="1"/>
            <a:t>प्रदेशिक</a:t>
          </a:r>
          <a:r>
            <a:rPr lang="ne-NP" sz="1600" b="0" u="none" dirty="0"/>
            <a:t> भू-उपयोग </a:t>
          </a:r>
          <a:r>
            <a:rPr lang="ne-NP" sz="1600" b="0" u="none" dirty="0" err="1"/>
            <a:t>आधारपत्र</a:t>
          </a:r>
          <a:r>
            <a:rPr lang="ne-NP" sz="1600" b="0" u="none" dirty="0"/>
            <a:t>, योजना तर्जुमा </a:t>
          </a:r>
        </a:p>
        <a:p>
          <a:r>
            <a:rPr lang="ne-NP" sz="1600" b="0" u="none" dirty="0" err="1"/>
            <a:t>प्रदेशिक</a:t>
          </a:r>
          <a:r>
            <a:rPr lang="ne-NP" sz="1600" b="0" u="none" dirty="0"/>
            <a:t> भू-उपयोग नीति, ऐन नियम निर्देशिका  तर्जुमा</a:t>
          </a:r>
          <a:endParaRPr lang="en-US" sz="1600" b="0" u="none" dirty="0"/>
        </a:p>
        <a:p>
          <a:endParaRPr lang="en-US" sz="1800" dirty="0"/>
        </a:p>
      </dgm:t>
    </dgm:pt>
    <dgm:pt modelId="{BCD34C02-092D-4BD6-9626-4E32CE8B900E}" type="parTrans" cxnId="{E5296347-B4BB-415E-9C7C-D7CA17159D12}">
      <dgm:prSet/>
      <dgm:spPr/>
      <dgm:t>
        <a:bodyPr/>
        <a:lstStyle/>
        <a:p>
          <a:endParaRPr lang="en-US" sz="2400"/>
        </a:p>
      </dgm:t>
    </dgm:pt>
    <dgm:pt modelId="{7FC95413-7C25-4D0A-A251-3BB3B464137D}" type="sibTrans" cxnId="{E5296347-B4BB-415E-9C7C-D7CA17159D12}">
      <dgm:prSet/>
      <dgm:spPr/>
      <dgm:t>
        <a:bodyPr/>
        <a:lstStyle/>
        <a:p>
          <a:endParaRPr lang="en-US" sz="2400"/>
        </a:p>
      </dgm:t>
    </dgm:pt>
    <dgm:pt modelId="{A91B2A6B-49FA-4CB4-B049-083C4550D19B}">
      <dgm:prSet phldrT="[Text]" custT="1"/>
      <dgm:spPr/>
      <dgm:t>
        <a:bodyPr/>
        <a:lstStyle/>
        <a:p>
          <a:endParaRPr lang="ne-NP" sz="2800" b="1" u="sng" dirty="0"/>
        </a:p>
        <a:p>
          <a:r>
            <a:rPr lang="ne-NP" sz="1800" b="1" u="sng" dirty="0"/>
            <a:t>स्थानीय तह</a:t>
          </a:r>
          <a:r>
            <a:rPr lang="ne-NP" sz="1800" dirty="0"/>
            <a:t> </a:t>
          </a:r>
        </a:p>
        <a:p>
          <a:r>
            <a:rPr lang="ne-NP" sz="1800" b="0" u="none" dirty="0"/>
            <a:t>स्थानीय भू-उपयोग </a:t>
          </a:r>
          <a:r>
            <a:rPr lang="ne-NP" sz="1800" b="0" u="none" dirty="0" err="1"/>
            <a:t>आधारपत्र,स्थानीय</a:t>
          </a:r>
          <a:r>
            <a:rPr lang="ne-NP" sz="1800" b="0" u="none" dirty="0"/>
            <a:t> भू-उपयोग  योजना तर्जुमा </a:t>
          </a:r>
        </a:p>
        <a:p>
          <a:r>
            <a:rPr lang="ne-NP" sz="1800" b="0" u="none" dirty="0"/>
            <a:t>स्थानीय भू-उपयोग कार्यान्वयन </a:t>
          </a:r>
          <a:r>
            <a:rPr lang="ne-NP" sz="1800" b="0" u="none" dirty="0" err="1"/>
            <a:t>सम्बन्धि</a:t>
          </a:r>
          <a:r>
            <a:rPr lang="ne-NP" sz="1800" b="0" u="none" dirty="0"/>
            <a:t> कानुनी व्यवस्था  निर्देशिका  तर्जुमा</a:t>
          </a:r>
          <a:endParaRPr lang="ne-NP" sz="1800" dirty="0"/>
        </a:p>
        <a:p>
          <a:r>
            <a:rPr lang="ne-NP" sz="1800" dirty="0"/>
            <a:t>कार्यान्वयन </a:t>
          </a:r>
          <a:r>
            <a:rPr lang="ne-NP" sz="1800" dirty="0" err="1"/>
            <a:t>कार्ययोजना</a:t>
          </a:r>
          <a:r>
            <a:rPr lang="ne-NP" sz="1800" dirty="0"/>
            <a:t>, गुरु योजना, अनुगमन/</a:t>
          </a:r>
          <a:r>
            <a:rPr lang="ne-NP" sz="1800" dirty="0" err="1"/>
            <a:t>मुल्यांकन</a:t>
          </a:r>
          <a:r>
            <a:rPr lang="ne-NP" sz="1800" dirty="0"/>
            <a:t> </a:t>
          </a:r>
        </a:p>
        <a:p>
          <a:endParaRPr lang="en-US" sz="1800" dirty="0"/>
        </a:p>
      </dgm:t>
    </dgm:pt>
    <dgm:pt modelId="{5E9A5D1D-9BF0-4C41-BCFB-E054C7576DA5}" type="parTrans" cxnId="{2E3D3169-5B06-4981-9967-EA06B7875302}">
      <dgm:prSet/>
      <dgm:spPr/>
      <dgm:t>
        <a:bodyPr/>
        <a:lstStyle/>
        <a:p>
          <a:endParaRPr lang="en-US" sz="2400"/>
        </a:p>
      </dgm:t>
    </dgm:pt>
    <dgm:pt modelId="{D21CC3AB-9487-4AA7-B603-9041FDDD7496}" type="sibTrans" cxnId="{2E3D3169-5B06-4981-9967-EA06B7875302}">
      <dgm:prSet/>
      <dgm:spPr/>
      <dgm:t>
        <a:bodyPr/>
        <a:lstStyle/>
        <a:p>
          <a:endParaRPr lang="en-US" sz="2400"/>
        </a:p>
      </dgm:t>
    </dgm:pt>
    <dgm:pt modelId="{1ED282E6-484F-440D-8ADA-C89299F3D90D}" type="pres">
      <dgm:prSet presAssocID="{366573D9-FAB4-4051-A5DD-3FB4020B68A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8090246-ADA5-49F3-B415-B724FDEBF16B}" type="pres">
      <dgm:prSet presAssocID="{366573D9-FAB4-4051-A5DD-3FB4020B68A7}" presName="pyramid" presStyleLbl="node1" presStyleIdx="0" presStyleCnt="1"/>
      <dgm:spPr/>
    </dgm:pt>
    <dgm:pt modelId="{99EACF24-D75C-460D-A167-C7C2FB1BA261}" type="pres">
      <dgm:prSet presAssocID="{366573D9-FAB4-4051-A5DD-3FB4020B68A7}" presName="theList" presStyleCnt="0"/>
      <dgm:spPr/>
    </dgm:pt>
    <dgm:pt modelId="{920297F1-5C42-4767-8349-DDEFAE19085E}" type="pres">
      <dgm:prSet presAssocID="{B94549E0-564E-46A9-A9D7-E5AA8870ABA8}" presName="aNode" presStyleLbl="fgAcc1" presStyleIdx="0" presStyleCnt="3" custScaleX="156279" custScaleY="924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7292B-034C-45D6-BBE5-3DA36CDB4781}" type="pres">
      <dgm:prSet presAssocID="{B94549E0-564E-46A9-A9D7-E5AA8870ABA8}" presName="aSpace" presStyleCnt="0"/>
      <dgm:spPr/>
    </dgm:pt>
    <dgm:pt modelId="{565C2728-48FA-4288-851E-A29D90EE742E}" type="pres">
      <dgm:prSet presAssocID="{C1F56850-17FA-44CD-9056-1D87854F2328}" presName="aNode" presStyleLbl="fgAcc1" presStyleIdx="1" presStyleCnt="3" custScaleX="161773" custScaleY="817625" custLinFactY="32076" custLinFactNeighborX="63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CCDE8-C3F3-4C96-83FB-5C2FD6E6C300}" type="pres">
      <dgm:prSet presAssocID="{C1F56850-17FA-44CD-9056-1D87854F2328}" presName="aSpace" presStyleCnt="0"/>
      <dgm:spPr/>
    </dgm:pt>
    <dgm:pt modelId="{B8F78A7E-4139-48E1-996B-730290DBAD2D}" type="pres">
      <dgm:prSet presAssocID="{A91B2A6B-49FA-4CB4-B049-083C4550D19B}" presName="aNode" presStyleLbl="fgAcc1" presStyleIdx="2" presStyleCnt="3" custScaleX="199480" custScaleY="988662" custLinFactY="113007" custLinFactNeighborX="209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99BE8-CE60-4F48-9FE4-169CBEB160A4}" type="pres">
      <dgm:prSet presAssocID="{A91B2A6B-49FA-4CB4-B049-083C4550D19B}" presName="aSpace" presStyleCnt="0"/>
      <dgm:spPr/>
    </dgm:pt>
  </dgm:ptLst>
  <dgm:cxnLst>
    <dgm:cxn modelId="{E29D0657-8B9C-4BB3-8DA0-54DDB7A2D12F}" type="presOf" srcId="{366573D9-FAB4-4051-A5DD-3FB4020B68A7}" destId="{1ED282E6-484F-440D-8ADA-C89299F3D90D}" srcOrd="0" destOrd="0" presId="urn:microsoft.com/office/officeart/2005/8/layout/pyramid2"/>
    <dgm:cxn modelId="{CE6089B0-DA43-45ED-9331-7EF4E03F45B7}" type="presOf" srcId="{B94549E0-564E-46A9-A9D7-E5AA8870ABA8}" destId="{920297F1-5C42-4767-8349-DDEFAE19085E}" srcOrd="0" destOrd="0" presId="urn:microsoft.com/office/officeart/2005/8/layout/pyramid2"/>
    <dgm:cxn modelId="{2E3D3169-5B06-4981-9967-EA06B7875302}" srcId="{366573D9-FAB4-4051-A5DD-3FB4020B68A7}" destId="{A91B2A6B-49FA-4CB4-B049-083C4550D19B}" srcOrd="2" destOrd="0" parTransId="{5E9A5D1D-9BF0-4C41-BCFB-E054C7576DA5}" sibTransId="{D21CC3AB-9487-4AA7-B603-9041FDDD7496}"/>
    <dgm:cxn modelId="{5F46D5BA-3BF0-4B2F-BC48-10F93210A562}" srcId="{366573D9-FAB4-4051-A5DD-3FB4020B68A7}" destId="{B94549E0-564E-46A9-A9D7-E5AA8870ABA8}" srcOrd="0" destOrd="0" parTransId="{56D40739-6612-4DD0-BF8C-61FA33B822E5}" sibTransId="{DCB5AE88-0A94-4442-A94E-FBE592299793}"/>
    <dgm:cxn modelId="{E5296347-B4BB-415E-9C7C-D7CA17159D12}" srcId="{366573D9-FAB4-4051-A5DD-3FB4020B68A7}" destId="{C1F56850-17FA-44CD-9056-1D87854F2328}" srcOrd="1" destOrd="0" parTransId="{BCD34C02-092D-4BD6-9626-4E32CE8B900E}" sibTransId="{7FC95413-7C25-4D0A-A251-3BB3B464137D}"/>
    <dgm:cxn modelId="{4384A3AA-E7DE-4A61-AD97-CE7E084C87EB}" type="presOf" srcId="{C1F56850-17FA-44CD-9056-1D87854F2328}" destId="{565C2728-48FA-4288-851E-A29D90EE742E}" srcOrd="0" destOrd="0" presId="urn:microsoft.com/office/officeart/2005/8/layout/pyramid2"/>
    <dgm:cxn modelId="{40195CEC-4A20-427E-9503-EEF82338C6EA}" type="presOf" srcId="{A91B2A6B-49FA-4CB4-B049-083C4550D19B}" destId="{B8F78A7E-4139-48E1-996B-730290DBAD2D}" srcOrd="0" destOrd="0" presId="urn:microsoft.com/office/officeart/2005/8/layout/pyramid2"/>
    <dgm:cxn modelId="{0CA44255-0B1F-432C-B3E1-9C40124ABFB7}" type="presParOf" srcId="{1ED282E6-484F-440D-8ADA-C89299F3D90D}" destId="{A8090246-ADA5-49F3-B415-B724FDEBF16B}" srcOrd="0" destOrd="0" presId="urn:microsoft.com/office/officeart/2005/8/layout/pyramid2"/>
    <dgm:cxn modelId="{E55F2E77-4373-4459-BBD2-C8A044518CB4}" type="presParOf" srcId="{1ED282E6-484F-440D-8ADA-C89299F3D90D}" destId="{99EACF24-D75C-460D-A167-C7C2FB1BA261}" srcOrd="1" destOrd="0" presId="urn:microsoft.com/office/officeart/2005/8/layout/pyramid2"/>
    <dgm:cxn modelId="{E0C02200-8B3C-4AA3-A63A-6B29DD267C8D}" type="presParOf" srcId="{99EACF24-D75C-460D-A167-C7C2FB1BA261}" destId="{920297F1-5C42-4767-8349-DDEFAE19085E}" srcOrd="0" destOrd="0" presId="urn:microsoft.com/office/officeart/2005/8/layout/pyramid2"/>
    <dgm:cxn modelId="{DBD039ED-5E6D-4DE2-BCD0-EA78F92CD6DD}" type="presParOf" srcId="{99EACF24-D75C-460D-A167-C7C2FB1BA261}" destId="{CC57292B-034C-45D6-BBE5-3DA36CDB4781}" srcOrd="1" destOrd="0" presId="urn:microsoft.com/office/officeart/2005/8/layout/pyramid2"/>
    <dgm:cxn modelId="{F7084682-A478-4291-B448-942563697D8D}" type="presParOf" srcId="{99EACF24-D75C-460D-A167-C7C2FB1BA261}" destId="{565C2728-48FA-4288-851E-A29D90EE742E}" srcOrd="2" destOrd="0" presId="urn:microsoft.com/office/officeart/2005/8/layout/pyramid2"/>
    <dgm:cxn modelId="{998E892B-18C6-48FC-8E45-C6DD6BE5B7CC}" type="presParOf" srcId="{99EACF24-D75C-460D-A167-C7C2FB1BA261}" destId="{9BECCDE8-C3F3-4C96-83FB-5C2FD6E6C300}" srcOrd="3" destOrd="0" presId="urn:microsoft.com/office/officeart/2005/8/layout/pyramid2"/>
    <dgm:cxn modelId="{168F36CF-1882-4AA7-8307-078B8D497FAE}" type="presParOf" srcId="{99EACF24-D75C-460D-A167-C7C2FB1BA261}" destId="{B8F78A7E-4139-48E1-996B-730290DBAD2D}" srcOrd="4" destOrd="0" presId="urn:microsoft.com/office/officeart/2005/8/layout/pyramid2"/>
    <dgm:cxn modelId="{C574C2D8-B58D-433A-8E90-BA5A18822513}" type="presParOf" srcId="{99EACF24-D75C-460D-A167-C7C2FB1BA261}" destId="{D5A99BE8-CE60-4F48-9FE4-169CBEB160A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90246-ADA5-49F3-B415-B724FDEBF16B}">
      <dsp:nvSpPr>
        <dsp:cNvPr id="0" name=""/>
        <dsp:cNvSpPr/>
      </dsp:nvSpPr>
      <dsp:spPr>
        <a:xfrm>
          <a:off x="769509" y="0"/>
          <a:ext cx="5472608" cy="5472608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0297F1-5C42-4767-8349-DDEFAE19085E}">
      <dsp:nvSpPr>
        <dsp:cNvPr id="0" name=""/>
        <dsp:cNvSpPr/>
      </dsp:nvSpPr>
      <dsp:spPr>
        <a:xfrm>
          <a:off x="2597091" y="548006"/>
          <a:ext cx="5374637" cy="13917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1" u="sng" kern="1200" dirty="0" err="1"/>
            <a:t>संघ</a:t>
          </a:r>
          <a:endParaRPr lang="en-US" sz="1800" b="1" u="sng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u="none" kern="1200" dirty="0"/>
            <a:t>दफा १४. </a:t>
          </a:r>
          <a:r>
            <a:rPr lang="ne-NP" sz="1800" u="none" kern="1200" dirty="0" err="1"/>
            <a:t>संघीय</a:t>
          </a:r>
          <a:r>
            <a:rPr lang="ne-NP" sz="1800" u="none" kern="1200" dirty="0"/>
            <a:t> भू-उपयोग परीषद </a:t>
          </a:r>
          <a:endParaRPr lang="en-US" sz="1800" u="none" kern="1200" dirty="0"/>
        </a:p>
      </dsp:txBody>
      <dsp:txXfrm>
        <a:off x="2665031" y="615946"/>
        <a:ext cx="5238757" cy="1255884"/>
      </dsp:txXfrm>
    </dsp:sp>
    <dsp:sp modelId="{565C2728-48FA-4288-851E-A29D90EE742E}">
      <dsp:nvSpPr>
        <dsp:cNvPr id="0" name=""/>
        <dsp:cNvSpPr/>
      </dsp:nvSpPr>
      <dsp:spPr>
        <a:xfrm>
          <a:off x="2559439" y="2066969"/>
          <a:ext cx="5495261" cy="12265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1" u="sng" kern="1200" dirty="0"/>
            <a:t>प्रदेश</a:t>
          </a:r>
          <a:r>
            <a:rPr lang="ne-NP" sz="2800" b="1" u="sng" kern="1200" dirty="0"/>
            <a:t> </a:t>
          </a:r>
          <a:endParaRPr lang="en-US" sz="2800" b="1" u="sng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kern="1200" dirty="0"/>
            <a:t>दफा १६. प्रादेशिक भू-उपयोग परिषद्</a:t>
          </a:r>
          <a:endParaRPr lang="en-US" sz="1800" kern="1200" dirty="0"/>
        </a:p>
      </dsp:txBody>
      <dsp:txXfrm>
        <a:off x="2619312" y="2126842"/>
        <a:ext cx="5375515" cy="1106763"/>
      </dsp:txXfrm>
    </dsp:sp>
    <dsp:sp modelId="{B8F78A7E-4139-48E1-996B-730290DBAD2D}">
      <dsp:nvSpPr>
        <dsp:cNvPr id="0" name=""/>
        <dsp:cNvSpPr/>
      </dsp:nvSpPr>
      <dsp:spPr>
        <a:xfrm>
          <a:off x="2448258" y="3529556"/>
          <a:ext cx="5821136" cy="16747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e-NP" sz="2800" b="1" u="sng" kern="1200" dirty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1" u="sng" kern="1200" dirty="0"/>
            <a:t>स्थानीय तह </a:t>
          </a:r>
          <a:r>
            <a:rPr lang="en-US" sz="1800" b="1" u="sng" kern="1200" dirty="0"/>
            <a:t>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u="none" kern="1200" dirty="0"/>
            <a:t>दफा १८. </a:t>
          </a:r>
          <a:r>
            <a:rPr lang="ne-NP" sz="1800" kern="1200" dirty="0"/>
            <a:t>स्थानीय भू-उपयोग परिषद्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kern="1200" dirty="0"/>
            <a:t>दफा २०. </a:t>
          </a:r>
          <a:r>
            <a:rPr lang="ne-NP" sz="1800" kern="1200" dirty="0" err="1"/>
            <a:t>स्थानिय</a:t>
          </a:r>
          <a:r>
            <a:rPr lang="ne-NP" sz="1800" kern="1200" dirty="0"/>
            <a:t> भू-उपयोग कार्यान्वयन समिति </a:t>
          </a:r>
          <a:endParaRPr lang="en-US" sz="1800" kern="1200" dirty="0"/>
        </a:p>
      </dsp:txBody>
      <dsp:txXfrm>
        <a:off x="2530012" y="3611310"/>
        <a:ext cx="5657628" cy="1511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90246-ADA5-49F3-B415-B724FDEBF16B}">
      <dsp:nvSpPr>
        <dsp:cNvPr id="0" name=""/>
        <dsp:cNvSpPr/>
      </dsp:nvSpPr>
      <dsp:spPr>
        <a:xfrm>
          <a:off x="450819" y="0"/>
          <a:ext cx="5472608" cy="5472608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0297F1-5C42-4767-8349-DDEFAE19085E}">
      <dsp:nvSpPr>
        <dsp:cNvPr id="0" name=""/>
        <dsp:cNvSpPr/>
      </dsp:nvSpPr>
      <dsp:spPr>
        <a:xfrm>
          <a:off x="2186147" y="550416"/>
          <a:ext cx="5559149" cy="14599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1" u="sng" kern="1200" dirty="0" err="1"/>
            <a:t>संघ</a:t>
          </a:r>
          <a:endParaRPr lang="ne-NP" sz="1800" b="1" u="sng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0" u="none" kern="1200" dirty="0"/>
            <a:t>भू-उपयोग नक्सा </a:t>
          </a:r>
          <a:r>
            <a:rPr lang="ne-NP" sz="1800" b="0" u="none" kern="1200" dirty="0" err="1"/>
            <a:t>डाटा</a:t>
          </a:r>
          <a:r>
            <a:rPr lang="ne-NP" sz="1800" b="0" u="none" kern="1200" dirty="0"/>
            <a:t> तयारी </a:t>
          </a:r>
          <a:endParaRPr lang="en-US" sz="1800" b="0" u="none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0" u="none" kern="1200" dirty="0" err="1"/>
            <a:t>संघीय</a:t>
          </a:r>
          <a:r>
            <a:rPr lang="ne-NP" sz="1800" b="0" u="none" kern="1200" dirty="0"/>
            <a:t> भू-उपयोग </a:t>
          </a:r>
          <a:r>
            <a:rPr lang="ne-NP" sz="1800" b="0" u="none" kern="1200" dirty="0" err="1"/>
            <a:t>आधारपत्र</a:t>
          </a:r>
          <a:r>
            <a:rPr lang="ne-NP" sz="1800" b="0" u="none" kern="1200" dirty="0"/>
            <a:t>, </a:t>
          </a:r>
          <a:r>
            <a:rPr lang="ne-NP" sz="1800" b="0" u="none" kern="1200" dirty="0" err="1"/>
            <a:t>संघीय</a:t>
          </a:r>
          <a:r>
            <a:rPr lang="ne-NP" sz="1800" b="0" u="none" kern="1200" dirty="0"/>
            <a:t> योजना तर्जुमा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0" u="none" kern="1200" dirty="0" err="1"/>
            <a:t>संघीय</a:t>
          </a:r>
          <a:r>
            <a:rPr lang="ne-NP" sz="1800" b="0" u="none" kern="1200" dirty="0"/>
            <a:t> भू-उपयोग नीति, ऐन, नियम, निर्देशिका  तर्जुमा </a:t>
          </a:r>
          <a:endParaRPr lang="en-US" sz="1800" b="0" u="none" kern="1200" dirty="0"/>
        </a:p>
      </dsp:txBody>
      <dsp:txXfrm>
        <a:off x="2257417" y="621686"/>
        <a:ext cx="5416609" cy="1317427"/>
      </dsp:txXfrm>
    </dsp:sp>
    <dsp:sp modelId="{565C2728-48FA-4288-851E-A29D90EE742E}">
      <dsp:nvSpPr>
        <dsp:cNvPr id="0" name=""/>
        <dsp:cNvSpPr/>
      </dsp:nvSpPr>
      <dsp:spPr>
        <a:xfrm>
          <a:off x="2111090" y="2100521"/>
          <a:ext cx="5754581" cy="12912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1" u="sng" kern="1200" dirty="0"/>
            <a:t>प्रदेश</a:t>
          </a:r>
          <a:r>
            <a:rPr lang="ne-NP" sz="2800" b="1" u="sng" kern="1200" dirty="0"/>
            <a:t> </a:t>
          </a:r>
          <a:endParaRPr lang="ne-NP" sz="1600" b="0" u="none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600" b="0" u="none" kern="1200" dirty="0" err="1"/>
            <a:t>प्रदेशिक</a:t>
          </a:r>
          <a:r>
            <a:rPr lang="ne-NP" sz="1600" b="0" u="none" kern="1200" dirty="0"/>
            <a:t> भू-उपयोग </a:t>
          </a:r>
          <a:r>
            <a:rPr lang="ne-NP" sz="1600" b="0" u="none" kern="1200" dirty="0" err="1"/>
            <a:t>आधारपत्र</a:t>
          </a:r>
          <a:r>
            <a:rPr lang="ne-NP" sz="1600" b="0" u="none" kern="1200" dirty="0"/>
            <a:t>, योजना तर्जुमा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600" b="0" u="none" kern="1200" dirty="0" err="1"/>
            <a:t>प्रदेशिक</a:t>
          </a:r>
          <a:r>
            <a:rPr lang="ne-NP" sz="1600" b="0" u="none" kern="1200" dirty="0"/>
            <a:t> भू-उपयोग नीति, ऐन नियम निर्देशिका  तर्जुमा</a:t>
          </a:r>
          <a:endParaRPr lang="en-US" sz="1600" b="0" u="none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174123" y="2163554"/>
        <a:ext cx="5628515" cy="1165171"/>
      </dsp:txXfrm>
    </dsp:sp>
    <dsp:sp modelId="{B8F78A7E-4139-48E1-996B-730290DBAD2D}">
      <dsp:nvSpPr>
        <dsp:cNvPr id="0" name=""/>
        <dsp:cNvSpPr/>
      </dsp:nvSpPr>
      <dsp:spPr>
        <a:xfrm>
          <a:off x="1492191" y="3559050"/>
          <a:ext cx="7095892" cy="15613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e-NP" sz="2800" b="1" u="sng" kern="1200" dirty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1" u="sng" kern="1200" dirty="0"/>
            <a:t>स्थानीय तह</a:t>
          </a:r>
          <a:r>
            <a:rPr lang="ne-NP" sz="1800" kern="1200" dirty="0"/>
            <a:t>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0" u="none" kern="1200" dirty="0"/>
            <a:t>स्थानीय भू-उपयोग </a:t>
          </a:r>
          <a:r>
            <a:rPr lang="ne-NP" sz="1800" b="0" u="none" kern="1200" dirty="0" err="1"/>
            <a:t>आधारपत्र,स्थानीय</a:t>
          </a:r>
          <a:r>
            <a:rPr lang="ne-NP" sz="1800" b="0" u="none" kern="1200" dirty="0"/>
            <a:t> भू-उपयोग  योजना तर्जुमा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b="0" u="none" kern="1200" dirty="0"/>
            <a:t>स्थानीय भू-उपयोग कार्यान्वयन </a:t>
          </a:r>
          <a:r>
            <a:rPr lang="ne-NP" sz="1800" b="0" u="none" kern="1200" dirty="0" err="1"/>
            <a:t>सम्बन्धि</a:t>
          </a:r>
          <a:r>
            <a:rPr lang="ne-NP" sz="1800" b="0" u="none" kern="1200" dirty="0"/>
            <a:t> कानुनी व्यवस्था  निर्देशिका  तर्जुमा</a:t>
          </a:r>
          <a:endParaRPr lang="ne-NP" sz="1800" kern="1200" dirty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e-NP" sz="1800" kern="1200" dirty="0"/>
            <a:t>कार्यान्वयन </a:t>
          </a:r>
          <a:r>
            <a:rPr lang="ne-NP" sz="1800" kern="1200" dirty="0" err="1"/>
            <a:t>कार्ययोजना</a:t>
          </a:r>
          <a:r>
            <a:rPr lang="ne-NP" sz="1800" kern="1200" dirty="0"/>
            <a:t>, गुरु योजना, अनुगमन/</a:t>
          </a:r>
          <a:r>
            <a:rPr lang="ne-NP" sz="1800" kern="1200" dirty="0" err="1"/>
            <a:t>मुल्यांकन</a:t>
          </a:r>
          <a:r>
            <a:rPr lang="ne-NP" sz="1800" kern="1200" dirty="0"/>
            <a:t>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1568410" y="3635269"/>
        <a:ext cx="6943454" cy="140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1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382AB97B-5C6F-4152-96BD-1D61AB05C52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94382"/>
            <a:ext cx="7447280" cy="277722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3887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3887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4FCAD9-A7AB-4DC2-BA7E-C4CFFE8B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VGRBG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D6F7D-5157-4546-B7D1-ADF363E282B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0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15014-7CB4-46F3-8567-D8B3EDA4DBF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B129-DBCA-48A4-913C-C34E561B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D008E7-FDF4-4855-8C0B-295E2FF84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89BEA4-8A34-487B-AAA8-72F3D956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AB7569-B3A3-40ED-8A14-0489A951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43E6FF-0A20-47D4-B993-570139C5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0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E87AA-7310-4D8B-8B8B-989E1FA7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577E7E-C8DF-4D22-BF6C-87F00E49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EB0AB7-5C49-4B63-B435-D2700BA1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53662D-8B74-4255-B6C4-1B1E2FB3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192A4-FA96-433A-8C4E-DF6FBEF9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FC4569-CFC0-41B1-9E9D-01EEA6050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FCBB6A-0380-466B-8CA8-73A4657F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83D31C-7E73-498C-B02A-A3312C6D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9BEFF8-8448-4974-9E1C-7CE1952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36F2EC-7D6B-458E-9648-576C82EE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DA44F-04C7-4216-8602-2CC1AC07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D0BB1-ED1B-417B-B4E4-E63230E3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7AB91A-FB30-4053-BCCA-CA4678EE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1D2E9C-8BF9-46D6-B1A1-55C38A7E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A4862-1954-40D8-AACD-19C4B108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810BC-2444-4D6C-A902-6807E9C5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AC1794-F3B2-4A8C-BC93-385FA5E0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B248C9-9229-4B44-874F-22D7C2D8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5C5249-42F7-4087-B746-EEAC6439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7977DC-AF6D-4000-9115-4B464A24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1F8C3-7DFD-4EBD-8ED2-94DDF4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77047B-B478-4016-8BC5-0EC2CCC25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10AD8-8DAE-40AE-A169-CE3CFB0E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11348A-152F-45F6-8E5A-D350D99C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5289D7-BD80-4C0E-9FEE-FA572F87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C3406F-961D-4E1C-9834-972BBD80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460EB-DF61-4E3F-A8CF-45964570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18916-763E-4F95-B400-B3B7162E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D2F747-4B47-44E9-B7EE-7EE3AB7F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139F4CE-2AC0-4F0B-B4A7-7E6AA719B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F79160-B4ED-47C2-B870-C77C9423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D7495D-045D-4260-8638-179DCC50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66AF463-15D5-4C8E-83CF-CFA214D6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3001FF4-9EF6-4699-A375-24025FCA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A6F3C-DB8E-49E0-B707-0E8C2A86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C842E6-BD1A-4523-8555-1C66F0D2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AB1694-2E9A-4E54-B330-8A162BDD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32BAC6-7974-47A4-A720-B612C44A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4755823-BABE-43E7-81F8-E3FCB9C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EA0A90D-409D-4330-98A1-15F6B6B8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120B80-1D89-4CBF-BC94-0D346C8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DE945-E0A8-402D-88E5-44E0ED12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1F8A6E-81E6-4AF7-9541-7E6BE402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75E0B9-A1A0-4B04-BE37-27E134E8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7E7D1D-0EB9-48E7-AB53-CEEAEF39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63EC39-4529-4AB2-B22A-11468E96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183F9C-D116-4886-83D7-C3A4E72B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B8EC5-8A34-4396-B26B-04C3764D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BC4B08-87B6-402C-9503-66EDA57C4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3DE60B-3EA8-4A6A-B6C6-035B216CD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9B340C-9426-44CB-AE29-EA81F6ED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00BB0F-F58A-43D5-9233-FC332D03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922AAB-551C-4120-AFCE-18529FC9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A7ACC2-7FF5-4618-93F6-9C5B4E3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A81F2-3F5A-426C-A814-1D111ED4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49F661-2943-444A-8E2C-A9BE9C830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BC99-B8F9-4A85-9AEF-22EE2E853F2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DC452B-358B-4217-BBAB-E448762B4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F7845C-52A1-4FAB-A997-CFE2491A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9E6B-1898-4B24-BBF0-EBA88AE4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7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wcommission.gov.np/np/archives/8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66900" y="36945"/>
            <a:ext cx="8458200" cy="31242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endParaRPr 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malb" pitchFamily="2" charset="0"/>
            </a:endParaRPr>
          </a:p>
          <a:p>
            <a:pPr>
              <a:spcBef>
                <a:spcPts val="0"/>
              </a:spcBef>
              <a:defRPr/>
            </a:pPr>
            <a:r>
              <a:rPr lang="ne-NP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malb" pitchFamily="2" charset="0"/>
              </a:rPr>
              <a:t>सोलुखुम्बु जिल्लाका सम्पूर्ण स्थानीय तहहरूको भू-उपयोग नक्सा/डाटा/रिपोर्ट हस्तान्तरण कार्यक्रम </a:t>
            </a:r>
            <a:endParaRPr 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malb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24000" y="5038725"/>
            <a:ext cx="9144000" cy="1143000"/>
          </a:xfrm>
          <a:prstGeom prst="rect">
            <a:avLst/>
          </a:prstGeo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defRPr/>
            </a:pPr>
            <a:r>
              <a:rPr lang="en-US" sz="8000" b="1" dirty="0">
                <a:solidFill>
                  <a:srgbClr val="0000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Himalb" pitchFamily="2" charset="0"/>
                <a:ea typeface="+mj-ea"/>
                <a:cs typeface="+mj-cs"/>
              </a:rPr>
              <a:t/>
            </a:r>
            <a:br>
              <a:rPr lang="en-US" sz="8000" b="1" dirty="0">
                <a:solidFill>
                  <a:srgbClr val="0000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Himalb" pitchFamily="2" charset="0"/>
                <a:ea typeface="+mj-ea"/>
                <a:cs typeface="+mj-cs"/>
              </a:rPr>
            </a:br>
            <a:endParaRPr lang="en-US" sz="8000" b="1" dirty="0">
              <a:solidFill>
                <a:srgbClr val="0000CC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Preeti" pitchFamily="2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168416" y="5790349"/>
            <a:ext cx="4104456" cy="78275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cs typeface="Kalimati" pitchFamily="2"/>
              </a:rPr>
              <a:t>Gyanendra Kumar </a:t>
            </a:r>
            <a:r>
              <a:rPr lang="en-US" sz="2000" b="1" dirty="0" err="1">
                <a:solidFill>
                  <a:srgbClr val="7030A0"/>
                </a:solidFill>
                <a:cs typeface="Kalimati" pitchFamily="2"/>
              </a:rPr>
              <a:t>Bista</a:t>
            </a:r>
            <a:endParaRPr lang="ne-NP" sz="2000" b="1" dirty="0">
              <a:solidFill>
                <a:srgbClr val="7030A0"/>
              </a:solidFill>
              <a:cs typeface="Kalimati" pitchFamily="2"/>
            </a:endParaRPr>
          </a:p>
          <a:p>
            <a:pPr>
              <a:spcBef>
                <a:spcPts val="0"/>
              </a:spcBef>
            </a:pPr>
            <a:r>
              <a:rPr lang="ne-NP" sz="2000" b="1" dirty="0">
                <a:solidFill>
                  <a:srgbClr val="7030A0"/>
                </a:solidFill>
                <a:cs typeface="Kalimati" pitchFamily="2"/>
              </a:rPr>
              <a:t>प्रमुख नापी अधिकृत , नापी विभाग  </a:t>
            </a:r>
            <a:endParaRPr lang="en-US" sz="2000" b="1" dirty="0">
              <a:solidFill>
                <a:srgbClr val="7030A0"/>
              </a:solidFill>
              <a:cs typeface="Kalimati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2133600"/>
            <a:ext cx="8881255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भू-उपयोग ऐन २०७६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ne-NP" dirty="0">
                <a:solidFill>
                  <a:srgbClr val="00B050"/>
                </a:solidFill>
                <a:cs typeface="Kalimati" panose="00000400000000000000" pitchFamily="2"/>
              </a:rPr>
              <a:t>दफा</a:t>
            </a:r>
            <a:r>
              <a:rPr lang="en-US" dirty="0">
                <a:solidFill>
                  <a:srgbClr val="00B050"/>
                </a:solidFill>
                <a:cs typeface="Kalimati" panose="00000400000000000000" pitchFamily="2"/>
              </a:rPr>
              <a:t> </a:t>
            </a:r>
            <a:r>
              <a:rPr lang="ne-NP" dirty="0">
                <a:solidFill>
                  <a:srgbClr val="00B050"/>
                </a:solidFill>
                <a:cs typeface="Kalimati" panose="00000400000000000000" pitchFamily="2"/>
              </a:rPr>
              <a:t>६(१). </a:t>
            </a:r>
            <a:r>
              <a:rPr lang="ne-NP" dirty="0" err="1">
                <a:solidFill>
                  <a:srgbClr val="0070C0"/>
                </a:solidFill>
                <a:cs typeface="Kalimati" panose="00000400000000000000" pitchFamily="2"/>
              </a:rPr>
              <a:t>संघ</a:t>
            </a:r>
            <a:r>
              <a:rPr lang="ne-NP" dirty="0">
                <a:solidFill>
                  <a:srgbClr val="0070C0"/>
                </a:solidFill>
                <a:cs typeface="Kalimati" panose="00000400000000000000" pitchFamily="2"/>
              </a:rPr>
              <a:t> प्रदेश र </a:t>
            </a:r>
            <a:r>
              <a:rPr lang="ne-NP" b="1" dirty="0">
                <a:solidFill>
                  <a:srgbClr val="00B050"/>
                </a:solidFill>
                <a:cs typeface="Kalimati" panose="00000400000000000000" pitchFamily="2"/>
              </a:rPr>
              <a:t>स्थानीय तहले भू-उपयोग नक्सा </a:t>
            </a:r>
            <a:r>
              <a:rPr lang="ne-NP" b="1" dirty="0" err="1">
                <a:solidFill>
                  <a:srgbClr val="00B050"/>
                </a:solidFill>
                <a:cs typeface="Kalimati" panose="00000400000000000000" pitchFamily="2"/>
              </a:rPr>
              <a:t>डाटाको</a:t>
            </a:r>
            <a:r>
              <a:rPr lang="ne-NP" b="1" dirty="0">
                <a:solidFill>
                  <a:srgbClr val="00B050"/>
                </a:solidFill>
                <a:cs typeface="Kalimati" panose="00000400000000000000" pitchFamily="2"/>
              </a:rPr>
              <a:t> आधारमा</a:t>
            </a:r>
            <a:r>
              <a:rPr lang="ne-NP" dirty="0">
                <a:solidFill>
                  <a:srgbClr val="00B050"/>
                </a:solidFill>
                <a:cs typeface="Kalimati" panose="00000400000000000000" pitchFamily="2"/>
              </a:rPr>
              <a:t>,  </a:t>
            </a:r>
            <a:r>
              <a:rPr lang="ne-NP" dirty="0">
                <a:solidFill>
                  <a:srgbClr val="0070C0"/>
                </a:solidFill>
                <a:cs typeface="Kalimati" panose="00000400000000000000" pitchFamily="2"/>
              </a:rPr>
              <a:t>भूमिको वस्तुस्थिति, </a:t>
            </a:r>
            <a:r>
              <a:rPr lang="ne-NP" dirty="0" err="1">
                <a:solidFill>
                  <a:srgbClr val="0070C0"/>
                </a:solidFill>
                <a:cs typeface="Kalimati" panose="00000400000000000000" pitchFamily="2"/>
              </a:rPr>
              <a:t>जनसंख्या</a:t>
            </a:r>
            <a:r>
              <a:rPr lang="ne-NP" dirty="0">
                <a:solidFill>
                  <a:srgbClr val="0070C0"/>
                </a:solidFill>
                <a:cs typeface="Kalimati" panose="00000400000000000000" pitchFamily="2"/>
              </a:rPr>
              <a:t> वृद्धिदर, खाद्य तथा आवासको आवश्यकता, आर्थिक विकाश तथा पूर्वाधार निर्माणको लागि समेत अध्ययन गरि </a:t>
            </a:r>
            <a:r>
              <a:rPr lang="ne-NP" b="1" dirty="0">
                <a:solidFill>
                  <a:srgbClr val="00B050"/>
                </a:solidFill>
                <a:cs typeface="Kalimati" panose="00000400000000000000" pitchFamily="2"/>
              </a:rPr>
              <a:t>भू-उपयोग योजना तयार</a:t>
            </a:r>
            <a:r>
              <a:rPr lang="ne-NP" dirty="0">
                <a:solidFill>
                  <a:srgbClr val="0070C0"/>
                </a:solidFill>
                <a:cs typeface="Kalimati" panose="00000400000000000000" pitchFamily="2"/>
              </a:rPr>
              <a:t> गर्नु पर्ने |  </a:t>
            </a:r>
          </a:p>
          <a:p>
            <a:pPr marL="0" indent="0" algn="just">
              <a:buNone/>
            </a:pPr>
            <a:endParaRPr lang="ne-NP" dirty="0">
              <a:solidFill>
                <a:srgbClr val="0070C0"/>
              </a:solidFill>
              <a:cs typeface="Kalimati" panose="00000400000000000000" pitchFamily="2"/>
            </a:endParaRPr>
          </a:p>
          <a:p>
            <a:pPr algn="just"/>
            <a:r>
              <a:rPr lang="ne-NP" dirty="0" err="1">
                <a:solidFill>
                  <a:srgbClr val="0070C0"/>
                </a:solidFill>
                <a:cs typeface="Kalimati" panose="00000400000000000000" pitchFamily="2"/>
              </a:rPr>
              <a:t>अध्यावधिक</a:t>
            </a:r>
            <a:r>
              <a:rPr lang="ne-NP" dirty="0">
                <a:solidFill>
                  <a:srgbClr val="0070C0"/>
                </a:solidFill>
                <a:cs typeface="Kalimati" panose="00000400000000000000" pitchFamily="2"/>
              </a:rPr>
              <a:t> भू-उपयोग नक्सा</a:t>
            </a:r>
            <a:r>
              <a:rPr lang="en-US" dirty="0">
                <a:solidFill>
                  <a:srgbClr val="0070C0"/>
                </a:solidFill>
                <a:cs typeface="Kalimati" panose="00000400000000000000" pitchFamily="2"/>
              </a:rPr>
              <a:t>/</a:t>
            </a:r>
            <a:r>
              <a:rPr lang="ne-NP" dirty="0" err="1">
                <a:solidFill>
                  <a:srgbClr val="0070C0"/>
                </a:solidFill>
                <a:cs typeface="Kalimati" panose="00000400000000000000" pitchFamily="2"/>
              </a:rPr>
              <a:t>डाटाको</a:t>
            </a:r>
            <a:r>
              <a:rPr lang="ne-NP" dirty="0">
                <a:solidFill>
                  <a:srgbClr val="0070C0"/>
                </a:solidFill>
                <a:cs typeface="Kalimati" panose="00000400000000000000" pitchFamily="2"/>
              </a:rPr>
              <a:t> आधारमा </a:t>
            </a:r>
            <a:r>
              <a:rPr lang="ne-NP" b="1" dirty="0">
                <a:solidFill>
                  <a:srgbClr val="00B050"/>
                </a:solidFill>
                <a:cs typeface="Kalimati" panose="00000400000000000000" pitchFamily="2"/>
              </a:rPr>
              <a:t>भू-उपयोग योजना तयार गरि भू-उपयोग परिषदबाट स्वीकृत</a:t>
            </a:r>
            <a:r>
              <a:rPr lang="ne-NP" dirty="0">
                <a:solidFill>
                  <a:srgbClr val="0070C0"/>
                </a:solidFill>
                <a:cs typeface="Kalimati" panose="00000400000000000000" pitchFamily="2"/>
              </a:rPr>
              <a:t> गराई लागू गर्न पर्ने |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7364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ne-NP" dirty="0"/>
              <a:t>भू-उपयोग योजना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6400800"/>
          </a:xfrm>
        </p:spPr>
        <p:txBody>
          <a:bodyPr>
            <a:normAutofit fontScale="25000" lnSpcReduction="20000"/>
          </a:bodyPr>
          <a:lstStyle/>
          <a:p>
            <a:endParaRPr lang="ne-NP" sz="8000" b="1" dirty="0">
              <a:cs typeface="Kalimati" panose="00000400000000000000" pitchFamily="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ne-NP" sz="8000" b="1" dirty="0">
                <a:cs typeface="Kalimati" panose="00000400000000000000" pitchFamily="2"/>
              </a:rPr>
              <a:t>भू-उपयोग ऐन २०७६ दफा ६(८) अनुसार </a:t>
            </a:r>
            <a:r>
              <a:rPr lang="ne-NP" sz="8000" b="1" dirty="0" err="1">
                <a:cs typeface="Kalimati" panose="00000400000000000000" pitchFamily="2"/>
              </a:rPr>
              <a:t>भूउपयोग</a:t>
            </a:r>
            <a:r>
              <a:rPr lang="ne-NP" sz="8000" b="1" dirty="0">
                <a:cs typeface="Kalimati" panose="00000400000000000000" pitchFamily="2"/>
              </a:rPr>
              <a:t> योजना तयार गर्दा देहायका क्षेत्र देखिने गरी तयार गर्नु </a:t>
            </a:r>
            <a:r>
              <a:rPr lang="ne-NP" sz="8000" b="1" dirty="0" err="1">
                <a:cs typeface="Kalimati" panose="00000400000000000000" pitchFamily="2"/>
              </a:rPr>
              <a:t>पर्नेछः</a:t>
            </a:r>
            <a:r>
              <a:rPr lang="ne-NP" sz="8000" b="1" dirty="0">
                <a:cs typeface="Kalimati" panose="00000400000000000000" pitchFamily="2"/>
              </a:rPr>
              <a:t>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(क) औद्योगिक </a:t>
            </a:r>
            <a:r>
              <a:rPr lang="ne-NP" sz="7400" dirty="0" err="1">
                <a:cs typeface="Kalimati" panose="00000400000000000000" pitchFamily="2"/>
              </a:rPr>
              <a:t>करिडोर</a:t>
            </a:r>
            <a:r>
              <a:rPr lang="ne-NP" sz="7400" dirty="0">
                <a:cs typeface="Kalimati" panose="00000400000000000000" pitchFamily="2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(ख) विशेष आर्थिक क्षेत्र 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(ग) राष्ट्रिय परियोजना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(घ) </a:t>
            </a:r>
            <a:r>
              <a:rPr lang="ne-NP" sz="7400" dirty="0" err="1">
                <a:cs typeface="Kalimati" panose="00000400000000000000" pitchFamily="2"/>
              </a:rPr>
              <a:t>अन्तरप्रदेश</a:t>
            </a:r>
            <a:r>
              <a:rPr lang="ne-NP" sz="7400" dirty="0">
                <a:cs typeface="Kalimati" panose="00000400000000000000" pitchFamily="2"/>
              </a:rPr>
              <a:t> फैलिएका परियोजना,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(ङ) संरक्षण योग्य राष्ट्रिय महत्त्वका प्राकृतिक तथा भौतिक सम्पदाहरू,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(च) अन्तर्राष्ट्रिय पहिचान र मानवीय आस्था बोकेका धार्मिक, सांस्कृतिक महत्त्वका स्थानहरू,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(छ) विद्यालय वा अन्य शैक्षिक क्षेत्र, सडक, स्वास्थ्य </a:t>
            </a:r>
            <a:r>
              <a:rPr lang="ne-NP" sz="7400" dirty="0" err="1">
                <a:cs typeface="Kalimati" panose="00000400000000000000" pitchFamily="2"/>
              </a:rPr>
              <a:t>संस्था,सिँचाई</a:t>
            </a:r>
            <a:r>
              <a:rPr lang="ne-NP" sz="7400" dirty="0">
                <a:cs typeface="Kalimati" panose="00000400000000000000" pitchFamily="2"/>
              </a:rPr>
              <a:t> </a:t>
            </a:r>
            <a:r>
              <a:rPr lang="ne-NP" sz="7400" dirty="0" err="1">
                <a:cs typeface="Kalimati" panose="00000400000000000000" pitchFamily="2"/>
              </a:rPr>
              <a:t>कूलो</a:t>
            </a:r>
            <a:r>
              <a:rPr lang="ne-NP" sz="7400" dirty="0">
                <a:cs typeface="Kalimati" panose="00000400000000000000" pitchFamily="2"/>
              </a:rPr>
              <a:t> वा नहर रहेको क्षेत्र,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(ज) राष्ट्रिय सुरक्षाको दृष्टिले संवेदनशील स्थानहरू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(झ) विपद्‌ </a:t>
            </a:r>
            <a:r>
              <a:rPr lang="ne-NP" sz="7400" dirty="0" err="1">
                <a:cs typeface="Kalimati" panose="00000400000000000000" pitchFamily="2"/>
              </a:rPr>
              <a:t>जोखिमयुक्त</a:t>
            </a:r>
            <a:r>
              <a:rPr lang="ne-NP" sz="7400" dirty="0">
                <a:cs typeface="Kalimati" panose="00000400000000000000" pitchFamily="2"/>
              </a:rPr>
              <a:t> क्षेत्र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(ज) वातावरणीय स्वच्छता तथा जैविक विविधता संरक्षणको लागि सुरक्षित क्षेत्र,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e-NP" sz="7400" dirty="0">
                <a:cs typeface="Kalimati" panose="00000400000000000000" pitchFamily="2"/>
              </a:rPr>
              <a:t>(ट) अन्य आवश्यक क्षेत्र।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972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9050"/>
            <a:ext cx="10744200" cy="1885950"/>
          </a:xfrm>
        </p:spPr>
        <p:txBody>
          <a:bodyPr>
            <a:normAutofit fontScale="90000"/>
          </a:bodyPr>
          <a:lstStyle/>
          <a:p>
            <a:r>
              <a:rPr lang="ne-NP" sz="3800" b="1" dirty="0">
                <a:solidFill>
                  <a:srgbClr val="00B0F0"/>
                </a:solidFill>
              </a:rPr>
              <a:t> </a:t>
            </a:r>
            <a:br>
              <a:rPr lang="ne-NP" sz="3800" b="1" dirty="0">
                <a:solidFill>
                  <a:srgbClr val="00B0F0"/>
                </a:solidFill>
              </a:rPr>
            </a:br>
            <a:r>
              <a:rPr lang="ne-NP" sz="3800" b="1" dirty="0">
                <a:solidFill>
                  <a:srgbClr val="00B0F0"/>
                </a:solidFill>
              </a:rPr>
              <a:t/>
            </a:r>
            <a:br>
              <a:rPr lang="ne-NP" sz="3800" b="1" dirty="0">
                <a:solidFill>
                  <a:srgbClr val="00B0F0"/>
                </a:solidFill>
              </a:rPr>
            </a:br>
            <a:r>
              <a:rPr lang="ne-NP" sz="3800" b="1" dirty="0">
                <a:solidFill>
                  <a:srgbClr val="00B0F0"/>
                </a:solidFill>
              </a:rPr>
              <a:t> भू-उपयोग ऐन २०७६, परिच्छेद-४:</a:t>
            </a:r>
            <a:br>
              <a:rPr lang="ne-NP" sz="3800" b="1" dirty="0">
                <a:solidFill>
                  <a:srgbClr val="00B0F0"/>
                </a:solidFill>
              </a:rPr>
            </a:br>
            <a:r>
              <a:rPr lang="ne-NP" sz="3800" b="1" dirty="0" err="1">
                <a:solidFill>
                  <a:srgbClr val="00B0F0"/>
                </a:solidFill>
              </a:rPr>
              <a:t>भूउपयोग</a:t>
            </a:r>
            <a:r>
              <a:rPr lang="ne-NP" sz="3800" b="1" dirty="0">
                <a:solidFill>
                  <a:srgbClr val="00B0F0"/>
                </a:solidFill>
              </a:rPr>
              <a:t> कार्यान्वयन संरचना</a:t>
            </a:r>
            <a:br>
              <a:rPr lang="ne-NP" sz="3800" b="1" dirty="0">
                <a:solidFill>
                  <a:srgbClr val="00B0F0"/>
                </a:solidFill>
              </a:rPr>
            </a:br>
            <a:r>
              <a:rPr lang="ne-NP" sz="3800" b="1" dirty="0">
                <a:solidFill>
                  <a:srgbClr val="00B0F0"/>
                </a:solidFill>
              </a:rPr>
              <a:t/>
            </a:r>
            <a:br>
              <a:rPr lang="ne-NP" sz="3800" b="1" dirty="0">
                <a:solidFill>
                  <a:srgbClr val="00B0F0"/>
                </a:solidFill>
              </a:rPr>
            </a:br>
            <a:endParaRPr lang="en-US" sz="3800" b="1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03512" y="1268760"/>
          <a:ext cx="896448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4601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0"/>
            <a:ext cx="8229600" cy="1143000"/>
          </a:xfrm>
        </p:spPr>
        <p:txBody>
          <a:bodyPr>
            <a:normAutofit/>
          </a:bodyPr>
          <a:lstStyle/>
          <a:p>
            <a:r>
              <a:rPr lang="ne-NP" sz="3600" dirty="0"/>
              <a:t>सङ्घीय </a:t>
            </a:r>
            <a:r>
              <a:rPr lang="ne-NP" sz="3600" dirty="0" err="1"/>
              <a:t>भूउपयोग</a:t>
            </a:r>
            <a:r>
              <a:rPr lang="ne-NP" sz="3600" dirty="0"/>
              <a:t> परिषद्‌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838200"/>
            <a:ext cx="8915400" cy="5562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 दफा १४. </a:t>
            </a:r>
            <a:r>
              <a:rPr lang="ne-NP" sz="1800" b="1" u="sng" dirty="0" err="1">
                <a:cs typeface="Kalimati" panose="00000400000000000000" pitchFamily="2"/>
              </a:rPr>
              <a:t>भूउपयोग</a:t>
            </a:r>
            <a:r>
              <a:rPr lang="ne-NP" sz="1800" b="1" u="sng" dirty="0">
                <a:cs typeface="Kalimati" panose="00000400000000000000" pitchFamily="2"/>
              </a:rPr>
              <a:t> सम्बन्धी नीति, योजना र मापदण्ड</a:t>
            </a:r>
            <a:r>
              <a:rPr lang="en-US" sz="1800" b="1" u="sng" dirty="0">
                <a:cs typeface="Kalimati" panose="00000400000000000000" pitchFamily="2"/>
              </a:rPr>
              <a:t> </a:t>
            </a:r>
            <a:r>
              <a:rPr lang="ne-NP" sz="1800" b="1" u="sng" dirty="0">
                <a:cs typeface="Kalimati" panose="00000400000000000000" pitchFamily="2"/>
              </a:rPr>
              <a:t>कार्यान्वयन गर्न</a:t>
            </a:r>
            <a:r>
              <a:rPr lang="en-US" sz="1800" b="1" u="sng" dirty="0">
                <a:cs typeface="Kalimati" panose="00000400000000000000" pitchFamily="2"/>
              </a:rPr>
              <a:t>:</a:t>
            </a:r>
            <a:endParaRPr lang="ne-NP" sz="1800" b="1" u="sng" dirty="0">
              <a:cs typeface="Kalimati" panose="00000400000000000000" pitchFamily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(क) मन्त्री/राज्यमन्त्री, भूमि व्यवस्था सम्बन्धी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विषय हेर्ने नेपाल सरकारको मन्त्रालय -अध्यक्ष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(ख) सदस्य, राष्ट्रिय योजना आयोग (भूमि व्यवस्था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विषय हेर्ने) -सदस्य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(ग) सचिव, भूमि व्यवस्था सम्बन्धी विषय हेर्ने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नेपाल सरकारको मन्त्रालय - 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(घ)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सचिव, अर्थ सम्बन्धी विषय हेर्ने नेपाल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सरकारको मन्त्रालय - 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(ङ)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सचिव, वन तथा वातावरण सम्बन्धी विषय हेर्ने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नेपाल सरकारको मन्त्रालय -सदस्य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(च) सचिव, सङ्घीय मामिला सम्बन्धी </a:t>
            </a:r>
            <a:r>
              <a:rPr lang="ne-NP" sz="1800" dirty="0" err="1">
                <a:cs typeface="Kalimati" panose="00000400000000000000" pitchFamily="2"/>
              </a:rPr>
              <a:t>बिषय</a:t>
            </a:r>
            <a:r>
              <a:rPr lang="ne-NP" sz="1800" dirty="0">
                <a:cs typeface="Kalimati" panose="00000400000000000000" pitchFamily="2"/>
              </a:rPr>
              <a:t> हेर्ने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नेपाल सरकारको मन्त्रालय -सदस्य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(छ) सचिव, सहरी विकास सम्बन्धी विषय हेर्ने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नेपाल सरकारको मन्त्रालय -सदस्य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(ज) सचिव, कृषि तथा </a:t>
            </a:r>
            <a:r>
              <a:rPr lang="ne-NP" sz="1800" dirty="0" err="1">
                <a:cs typeface="Kalimati" panose="00000400000000000000" pitchFamily="2"/>
              </a:rPr>
              <a:t>पशुपन्छी</a:t>
            </a:r>
            <a:r>
              <a:rPr lang="ne-NP" sz="1800" dirty="0">
                <a:cs typeface="Kalimati" panose="00000400000000000000" pitchFamily="2"/>
              </a:rPr>
              <a:t> विकास मन्त्रालय - 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(झ)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सचिव, उद्योग वाणिज्य तथा आपूर्ति मन्त्रालय - 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(ञ) </a:t>
            </a:r>
            <a:r>
              <a:rPr lang="ne-NP" sz="1800" dirty="0" err="1">
                <a:cs typeface="Kalimati" panose="00000400000000000000" pitchFamily="2"/>
              </a:rPr>
              <a:t>भूउपयोग</a:t>
            </a:r>
            <a:r>
              <a:rPr lang="ne-NP" sz="1800" dirty="0">
                <a:cs typeface="Kalimati" panose="00000400000000000000" pitchFamily="2"/>
              </a:rPr>
              <a:t> सम्बन्धी </a:t>
            </a:r>
            <a:r>
              <a:rPr lang="ne-NP" sz="1800" dirty="0" err="1">
                <a:cs typeface="Kalimati" panose="00000400000000000000" pitchFamily="2"/>
              </a:rPr>
              <a:t>विशेषज्ञहरूमध्यै</a:t>
            </a:r>
            <a:r>
              <a:rPr lang="ne-NP" sz="1800" dirty="0">
                <a:cs typeface="Kalimati" panose="00000400000000000000" pitchFamily="2"/>
              </a:rPr>
              <a:t> बाट नेपाल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सरकारद्वारा </a:t>
            </a:r>
            <a:r>
              <a:rPr lang="ne-NP" sz="1800" dirty="0" err="1">
                <a:cs typeface="Kalimati" panose="00000400000000000000" pitchFamily="2"/>
              </a:rPr>
              <a:t>मनोनित</a:t>
            </a:r>
            <a:r>
              <a:rPr lang="ne-NP" sz="1800" dirty="0">
                <a:cs typeface="Kalimati" panose="00000400000000000000" pitchFamily="2"/>
              </a:rPr>
              <a:t> कम्तीमा दुईजना महिला</a:t>
            </a:r>
            <a:r>
              <a:rPr lang="en-US" sz="1800" dirty="0">
                <a:cs typeface="Kalimati" panose="00000400000000000000" pitchFamily="2"/>
              </a:rPr>
              <a:t> </a:t>
            </a:r>
            <a:r>
              <a:rPr lang="ne-NP" sz="1800" dirty="0">
                <a:cs typeface="Kalimati" panose="00000400000000000000" pitchFamily="2"/>
              </a:rPr>
              <a:t>सहित चारजना - 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cs typeface="Kalimati" panose="00000400000000000000" pitchFamily="2"/>
              </a:rPr>
              <a:t>(</a:t>
            </a:r>
            <a:r>
              <a:rPr lang="ne-NP" sz="1800" dirty="0">
                <a:cs typeface="Kalimati" panose="00000400000000000000" pitchFamily="2"/>
              </a:rPr>
              <a:t>ट) सहसचिव, भूमि व्यवस्था सम्बन्धी विषय हेर्ने नेपाल सरकारको मन्त्रालय - सदस्य-सचिव</a:t>
            </a:r>
          </a:p>
          <a:p>
            <a:pPr marL="0" indent="0">
              <a:lnSpc>
                <a:spcPct val="150000"/>
              </a:lnSpc>
              <a:buNone/>
            </a:pPr>
            <a:endParaRPr lang="ne-NP" sz="1800" dirty="0">
              <a:cs typeface="Kalimati" panose="00000400000000000000" pitchFamily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e-NP" sz="1800" dirty="0">
                <a:cs typeface="Kalimati" panose="00000400000000000000" pitchFamily="2"/>
              </a:rPr>
              <a:t> </a:t>
            </a:r>
            <a:endParaRPr lang="en-US" sz="1800" dirty="0"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1617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>
                <a:cs typeface="Kalimati" panose="00000400000000000000" pitchFamily="2"/>
              </a:rPr>
              <a:t>प्रदेश </a:t>
            </a:r>
            <a:r>
              <a:rPr lang="ne-NP" dirty="0" err="1">
                <a:cs typeface="Kalimati" panose="00000400000000000000" pitchFamily="2"/>
              </a:rPr>
              <a:t>भूउपयोग</a:t>
            </a:r>
            <a:r>
              <a:rPr lang="ne-NP" dirty="0">
                <a:cs typeface="Kalimati" panose="00000400000000000000" pitchFamily="2"/>
              </a:rPr>
              <a:t> परिषद्‌</a:t>
            </a:r>
            <a:endParaRPr lang="en-US" dirty="0">
              <a:cs typeface="Kalimati" panose="00000400000000000000" pitchFamily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9154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दफा १६. प्रदेश </a:t>
            </a:r>
            <a:r>
              <a:rPr lang="ne-NP" sz="2000" dirty="0" err="1">
                <a:cs typeface="Kalimati" panose="00000400000000000000" pitchFamily="2"/>
              </a:rPr>
              <a:t>भूउपयोग</a:t>
            </a:r>
            <a:r>
              <a:rPr lang="ne-NP" sz="2000" dirty="0">
                <a:cs typeface="Kalimati" panose="00000400000000000000" pitchFamily="2"/>
              </a:rPr>
              <a:t> परिषद्‌_: (१) प्रदेशस्तरको </a:t>
            </a:r>
            <a:r>
              <a:rPr lang="ne-NP" sz="2000" dirty="0" err="1">
                <a:cs typeface="Kalimati" panose="00000400000000000000" pitchFamily="2"/>
              </a:rPr>
              <a:t>भूउपयोग</a:t>
            </a:r>
            <a:r>
              <a:rPr lang="ne-NP" sz="2000" dirty="0">
                <a:cs typeface="Kalimati" panose="00000400000000000000" pitchFamily="2"/>
              </a:rPr>
              <a:t> सम्बन्धी कार्य गर्न:</a:t>
            </a:r>
          </a:p>
          <a:p>
            <a:pPr marL="0" indent="0">
              <a:lnSpc>
                <a:spcPct val="150000"/>
              </a:lnSpc>
              <a:buNone/>
            </a:pPr>
            <a:endParaRPr lang="ne-NP" sz="2000" dirty="0">
              <a:cs typeface="Kalimati" panose="00000400000000000000" pitchFamily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e-NP" sz="2000" dirty="0">
                <a:cs typeface="Kalimati" panose="00000400000000000000" pitchFamily="2"/>
              </a:rPr>
              <a:t>(क) मन्त्री, </a:t>
            </a:r>
            <a:r>
              <a:rPr lang="ne-NP" sz="2000" dirty="0" err="1">
                <a:cs typeface="Kalimati" panose="00000400000000000000" pitchFamily="2"/>
              </a:rPr>
              <a:t>भूमिव्यवस्था</a:t>
            </a:r>
            <a:r>
              <a:rPr lang="ne-NP" sz="2000" dirty="0">
                <a:cs typeface="Kalimati" panose="00000400000000000000" pitchFamily="2"/>
              </a:rPr>
              <a:t> सम्बन्धी विषय हेर्ने प्रदेश सरकारको मन्त्रालय - अध्यक्ष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2000" dirty="0">
                <a:cs typeface="Kalimati" panose="00000400000000000000" pitchFamily="2"/>
              </a:rPr>
              <a:t>(ख) सचिव, अर्थ, कृषि, वन, </a:t>
            </a:r>
            <a:r>
              <a:rPr lang="ne-NP" sz="2000" dirty="0" err="1">
                <a:cs typeface="Kalimati" panose="00000400000000000000" pitchFamily="2"/>
              </a:rPr>
              <a:t>कानून</a:t>
            </a:r>
            <a:r>
              <a:rPr lang="ne-NP" sz="2000" dirty="0">
                <a:cs typeface="Kalimati" panose="00000400000000000000" pitchFamily="2"/>
              </a:rPr>
              <a:t>, उद्योग, सहरी विकास, स्थानीय विकास सम्बन्धी विषय हेर्ने प्रदेश सरकारको मन्त्रालय - 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2000" dirty="0">
                <a:cs typeface="Kalimati" panose="00000400000000000000" pitchFamily="2"/>
              </a:rPr>
              <a:t>(ग) </a:t>
            </a:r>
            <a:r>
              <a:rPr lang="ne-NP" sz="2000" dirty="0" err="1">
                <a:cs typeface="Kalimati" panose="00000400000000000000" pitchFamily="2"/>
              </a:rPr>
              <a:t>भूउपयोग</a:t>
            </a:r>
            <a:r>
              <a:rPr lang="ne-NP" sz="2000" dirty="0">
                <a:cs typeface="Kalimati" panose="00000400000000000000" pitchFamily="2"/>
              </a:rPr>
              <a:t> सम्बन्धी </a:t>
            </a:r>
            <a:r>
              <a:rPr lang="ne-NP" sz="2000" dirty="0" err="1">
                <a:cs typeface="Kalimati" panose="00000400000000000000" pitchFamily="2"/>
              </a:rPr>
              <a:t>विशेषज्ञहरूमध्ये</a:t>
            </a:r>
            <a:r>
              <a:rPr lang="ne-NP" sz="2000" dirty="0">
                <a:cs typeface="Kalimati" panose="00000400000000000000" pitchFamily="2"/>
              </a:rPr>
              <a:t> प्रदेश सरकारबाट </a:t>
            </a:r>
            <a:r>
              <a:rPr lang="ne-NP" sz="2000" dirty="0" err="1">
                <a:cs typeface="Kalimati" panose="00000400000000000000" pitchFamily="2"/>
              </a:rPr>
              <a:t>मनोनित</a:t>
            </a:r>
            <a:r>
              <a:rPr lang="ne-NP" sz="2000" dirty="0">
                <a:cs typeface="Kalimati" panose="00000400000000000000" pitchFamily="2"/>
              </a:rPr>
              <a:t> कम्तीमा दुईजना महिला सहित चारजना – सदस्य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e-NP" sz="2000" dirty="0">
                <a:cs typeface="Kalimati" panose="00000400000000000000" pitchFamily="2"/>
              </a:rPr>
              <a:t>(घ) सचिव , </a:t>
            </a:r>
            <a:r>
              <a:rPr lang="ne-NP" sz="2000" dirty="0" err="1">
                <a:cs typeface="Kalimati" panose="00000400000000000000" pitchFamily="2"/>
              </a:rPr>
              <a:t>भूमिव्यवस्था</a:t>
            </a:r>
            <a:r>
              <a:rPr lang="ne-NP" sz="2000" dirty="0">
                <a:cs typeface="Kalimati" panose="00000400000000000000" pitchFamily="2"/>
              </a:rPr>
              <a:t> सम्बन्धी विषय हेर्ने प्रदेश  सरकारको मन्त्रालय - सदस्य-सचिव</a:t>
            </a:r>
          </a:p>
          <a:p>
            <a:pPr marL="0" indent="0">
              <a:buNone/>
            </a:pPr>
            <a:endParaRPr lang="ne-NP" sz="2000" dirty="0">
              <a:cs typeface="Kalimati" panose="00000400000000000000" pitchFamily="2"/>
            </a:endParaRPr>
          </a:p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 </a:t>
            </a:r>
            <a:endParaRPr lang="en-US" sz="2000" dirty="0"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53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9677400" cy="1143000"/>
          </a:xfrm>
        </p:spPr>
        <p:txBody>
          <a:bodyPr>
            <a:normAutofit/>
          </a:bodyPr>
          <a:lstStyle/>
          <a:p>
            <a:r>
              <a:rPr lang="ne-NP" sz="3600" dirty="0">
                <a:cs typeface="Kalimati" panose="00000400000000000000" pitchFamily="2"/>
              </a:rPr>
              <a:t>स्थानीय भू-उपयोग परिषद्‌ र कार्यान्वयन समिति </a:t>
            </a:r>
            <a:endParaRPr lang="en-US" sz="3600" dirty="0">
              <a:cs typeface="Kalimati" panose="00000400000000000000" pitchFamily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9154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दफा १८. स्थानीय </a:t>
            </a:r>
            <a:r>
              <a:rPr lang="ne-NP" sz="2000" dirty="0" err="1">
                <a:cs typeface="Kalimati" panose="00000400000000000000" pitchFamily="2"/>
              </a:rPr>
              <a:t>भूउपयोग</a:t>
            </a:r>
            <a:r>
              <a:rPr lang="ne-NP" sz="2000" dirty="0">
                <a:cs typeface="Kalimati" panose="00000400000000000000" pitchFamily="2"/>
              </a:rPr>
              <a:t> परिषद्‌: (१) </a:t>
            </a:r>
            <a:r>
              <a:rPr lang="ne-NP" sz="2000" dirty="0" err="1">
                <a:cs typeface="Kalimati" panose="00000400000000000000" pitchFamily="2"/>
              </a:rPr>
              <a:t>भूउपयोग</a:t>
            </a:r>
            <a:r>
              <a:rPr lang="ne-NP" sz="2000" dirty="0">
                <a:cs typeface="Kalimati" panose="00000400000000000000" pitchFamily="2"/>
              </a:rPr>
              <a:t> क्षेत्र तथा </a:t>
            </a:r>
            <a:r>
              <a:rPr lang="ne-NP" sz="2000" dirty="0" err="1">
                <a:cs typeface="Kalimati" panose="00000400000000000000" pitchFamily="2"/>
              </a:rPr>
              <a:t>भूउपयोग</a:t>
            </a:r>
            <a:r>
              <a:rPr lang="ne-NP" sz="2000" dirty="0">
                <a:cs typeface="Kalimati" panose="00000400000000000000" pitchFamily="2"/>
              </a:rPr>
              <a:t> योजना तर्जुमा</a:t>
            </a:r>
          </a:p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तथा कार्यान्वयनका लागि सम्बन्धित गाउँ कार्यपालिका वा नगर कार्यपालिका ले स्थानीय </a:t>
            </a:r>
            <a:r>
              <a:rPr lang="ne-NP" sz="2000" dirty="0" err="1">
                <a:cs typeface="Kalimati" panose="00000400000000000000" pitchFamily="2"/>
              </a:rPr>
              <a:t>भूउपयोग</a:t>
            </a:r>
            <a:r>
              <a:rPr lang="ne-NP" sz="2000" dirty="0">
                <a:cs typeface="Kalimati" panose="00000400000000000000" pitchFamily="2"/>
              </a:rPr>
              <a:t> </a:t>
            </a:r>
            <a:r>
              <a:rPr lang="ne-NP" sz="2000" dirty="0" err="1">
                <a:cs typeface="Kalimati" panose="00000400000000000000" pitchFamily="2"/>
              </a:rPr>
              <a:t>परिषद्‌को</a:t>
            </a:r>
            <a:r>
              <a:rPr lang="ne-NP" sz="2000" dirty="0">
                <a:cs typeface="Kalimati" panose="00000400000000000000" pitchFamily="2"/>
              </a:rPr>
              <a:t> कार्य गर्ने </a:t>
            </a:r>
          </a:p>
          <a:p>
            <a:pPr marL="0" indent="0">
              <a:buNone/>
            </a:pPr>
            <a:endParaRPr lang="ne-NP" sz="2000" dirty="0">
              <a:cs typeface="Kalimati" panose="00000400000000000000" pitchFamily="2"/>
            </a:endParaRPr>
          </a:p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२०. कार्यान्वयन समिति: (१) स्थानीय भू-उपयोग </a:t>
            </a:r>
            <a:r>
              <a:rPr lang="ne-NP" sz="2000" dirty="0" err="1">
                <a:cs typeface="Kalimati" panose="00000400000000000000" pitchFamily="2"/>
              </a:rPr>
              <a:t>परिषद्को</a:t>
            </a:r>
            <a:r>
              <a:rPr lang="ne-NP" sz="2000" dirty="0">
                <a:cs typeface="Kalimati" panose="00000400000000000000" pitchFamily="2"/>
              </a:rPr>
              <a:t> कार्यमा सहयोग गर्न</a:t>
            </a:r>
          </a:p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प्रत्येक स्थानीय तहमा</a:t>
            </a:r>
          </a:p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(क) सम्बन्धित गाउँ कार्यपालिका वा नगर कार्यपालिकाको अध्यक्ष वा प्रमुख - अध्यक्ष</a:t>
            </a:r>
          </a:p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(ख) सम्बन्धित वडाको वडा अध्यक्ष - सदस्य</a:t>
            </a:r>
          </a:p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(ग) स्थानीय तहका कृषि, वन, भूमि, सहरी विकास र भौतिक पूर्वाधारसँग सम्बन्धित शाखाका प्रमुखहरू - सदस्य</a:t>
            </a:r>
          </a:p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(घ) सरोकारवाला मध्येबाट स्थानीय भू-उपयोग परिषदले तोकेको दुईजना महिला सहित चारजना - सदस्य</a:t>
            </a:r>
          </a:p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(ङ)सम्बन्धित स्थानीय तहको प्रमुख प्रशासकीय अधिकृत - सदस्य-सचिव</a:t>
            </a:r>
          </a:p>
          <a:p>
            <a:pPr marL="0" indent="0">
              <a:buNone/>
            </a:pPr>
            <a:endParaRPr lang="ne-NP" sz="2000" dirty="0">
              <a:cs typeface="Kalimati" panose="00000400000000000000" pitchFamily="2"/>
            </a:endParaRPr>
          </a:p>
          <a:p>
            <a:pPr marL="0" indent="0">
              <a:buNone/>
            </a:pPr>
            <a:endParaRPr lang="ne-NP" sz="2000" dirty="0">
              <a:cs typeface="Kalimati" panose="00000400000000000000" pitchFamily="2"/>
            </a:endParaRPr>
          </a:p>
          <a:p>
            <a:pPr marL="0" indent="0">
              <a:buNone/>
            </a:pPr>
            <a:r>
              <a:rPr lang="ne-NP" sz="2000" dirty="0">
                <a:cs typeface="Kalimati" panose="00000400000000000000" pitchFamily="2"/>
              </a:rPr>
              <a:t> </a:t>
            </a:r>
            <a:endParaRPr lang="en-US" sz="2000" dirty="0"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857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e-NP" b="1" dirty="0">
                <a:solidFill>
                  <a:srgbClr val="00B0F0"/>
                </a:solidFill>
              </a:rPr>
              <a:t>भू-उपयोग कार्यान्वयन कानुनी प्रावधान </a:t>
            </a:r>
            <a:endParaRPr 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03512" y="1268760"/>
          <a:ext cx="896448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24893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1462"/>
            <a:ext cx="8229600" cy="1143000"/>
          </a:xfrm>
        </p:spPr>
        <p:txBody>
          <a:bodyPr/>
          <a:lstStyle/>
          <a:p>
            <a:r>
              <a:rPr lang="ne-NP" sz="3600" b="1" dirty="0">
                <a:solidFill>
                  <a:srgbClr val="00B0F0"/>
                </a:solidFill>
                <a:ea typeface="Kalimati"/>
                <a:cs typeface="Kalimati"/>
              </a:rPr>
              <a:t>भू-उपयोग क्षेत्र </a:t>
            </a:r>
            <a:r>
              <a:rPr lang="en-IN" sz="3600" b="1" dirty="0">
                <a:solidFill>
                  <a:srgbClr val="00B0F0"/>
                </a:solidFill>
                <a:ea typeface="Kalimati"/>
                <a:cs typeface="Kalimati"/>
              </a:rPr>
              <a:t> </a:t>
            </a:r>
            <a:r>
              <a:rPr lang="en-IN" sz="5400" b="1" dirty="0" err="1">
                <a:solidFill>
                  <a:srgbClr val="00B0F0"/>
                </a:solidFill>
                <a:latin typeface="Preeti" pitchFamily="2" charset="0"/>
                <a:ea typeface="Kalimati"/>
                <a:cs typeface="Kalimati"/>
              </a:rPr>
              <a:t>gS;fsf</a:t>
            </a:r>
            <a:r>
              <a:rPr lang="en-IN" sz="5400" b="1" dirty="0">
                <a:solidFill>
                  <a:srgbClr val="00B0F0"/>
                </a:solidFill>
                <a:latin typeface="Preeti" pitchFamily="2" charset="0"/>
                <a:ea typeface="Kalimati"/>
                <a:cs typeface="Kalimati"/>
              </a:rPr>
              <a:t>] </a:t>
            </a:r>
            <a:r>
              <a:rPr lang="en-IN" sz="5400" b="1" dirty="0" err="1">
                <a:solidFill>
                  <a:srgbClr val="00B0F0"/>
                </a:solidFill>
                <a:latin typeface="Preeti" pitchFamily="2" charset="0"/>
                <a:ea typeface="Kalimati"/>
                <a:cs typeface="Kalimati"/>
              </a:rPr>
              <a:t>k|of</a:t>
            </a:r>
            <a:r>
              <a:rPr lang="en-IN" sz="5400" b="1" dirty="0">
                <a:solidFill>
                  <a:srgbClr val="00B0F0"/>
                </a:solidFill>
                <a:latin typeface="Preeti" pitchFamily="2" charset="0"/>
                <a:ea typeface="Kalimati"/>
                <a:cs typeface="Kalimati"/>
              </a:rPr>
              <a:t>]u</a:t>
            </a:r>
            <a:endParaRPr lang="en-IN" sz="5400" dirty="0">
              <a:solidFill>
                <a:srgbClr val="00B0F0"/>
              </a:solidFill>
              <a:latin typeface="Preeti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2984"/>
            <a:ext cx="9144000" cy="5715016"/>
          </a:xfrm>
        </p:spPr>
        <p:txBody>
          <a:bodyPr>
            <a:normAutofit fontScale="92500" lnSpcReduction="10000"/>
          </a:bodyPr>
          <a:lstStyle/>
          <a:p>
            <a:r>
              <a:rPr lang="en-IN" sz="4400" dirty="0">
                <a:latin typeface="Preeti" pitchFamily="2" charset="0"/>
              </a:rPr>
              <a:t>:yflgo ;/</a:t>
            </a:r>
            <a:r>
              <a:rPr lang="en-IN" sz="4400" dirty="0" err="1">
                <a:latin typeface="Preeti" pitchFamily="2" charset="0"/>
              </a:rPr>
              <a:t>sf</a:t>
            </a:r>
            <a:r>
              <a:rPr lang="en-IN" sz="4400" dirty="0">
                <a:latin typeface="Preeti" pitchFamily="2" charset="0"/>
              </a:rPr>
              <a:t>/ ;+</a:t>
            </a:r>
            <a:r>
              <a:rPr lang="en-IN" sz="4400" dirty="0" err="1">
                <a:latin typeface="Preeti" pitchFamily="2" charset="0"/>
              </a:rPr>
              <a:t>rfng</a:t>
            </a:r>
            <a:r>
              <a:rPr lang="en-IN" sz="4400" dirty="0">
                <a:latin typeface="Preeti" pitchFamily="2" charset="0"/>
              </a:rPr>
              <a:t> P]g </a:t>
            </a:r>
            <a:r>
              <a:rPr lang="ne-NP" dirty="0">
                <a:latin typeface="Preeti" pitchFamily="2" charset="0"/>
              </a:rPr>
              <a:t>२०७४ अन्तर्गत:</a:t>
            </a:r>
            <a:endParaRPr lang="en-IN" sz="4400" dirty="0">
              <a:latin typeface="Preeti" pitchFamily="2" charset="0"/>
            </a:endParaRPr>
          </a:p>
          <a:p>
            <a:pPr>
              <a:buNone/>
            </a:pPr>
            <a:endParaRPr lang="en-IN" sz="4400" dirty="0">
              <a:solidFill>
                <a:srgbClr val="7030A0"/>
              </a:solidFill>
              <a:latin typeface="Preeti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Preeti" pitchFamily="2" charset="0"/>
              </a:rPr>
              <a:t> </a:t>
            </a:r>
            <a:r>
              <a:rPr lang="en-IN" dirty="0" err="1">
                <a:latin typeface="Preeti" pitchFamily="2" charset="0"/>
              </a:rPr>
              <a:t>bkmf</a:t>
            </a:r>
            <a:r>
              <a:rPr lang="en-IN" dirty="0">
                <a:latin typeface="Preeti" pitchFamily="2" charset="0"/>
              </a:rPr>
              <a:t> </a:t>
            </a:r>
            <a:r>
              <a:rPr lang="ne-NP" sz="2400" dirty="0">
                <a:latin typeface="Preeti" pitchFamily="2" charset="0"/>
              </a:rPr>
              <a:t>९</a:t>
            </a:r>
            <a:r>
              <a:rPr lang="en-IN" dirty="0">
                <a:latin typeface="Aparajita" pitchFamily="34" charset="0"/>
                <a:cs typeface="Aparajita" pitchFamily="34" charset="0"/>
              </a:rPr>
              <a:t> ; </a:t>
            </a:r>
            <a:r>
              <a:rPr lang="en-IN" dirty="0">
                <a:latin typeface="Preeti" pitchFamily="2" charset="0"/>
                <a:cs typeface="Aparajita" pitchFamily="34" charset="0"/>
              </a:rPr>
              <a:t>;f+:s[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lts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jf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ko</a:t>
            </a:r>
            <a:r>
              <a:rPr lang="en-IN" dirty="0">
                <a:latin typeface="Preeti" pitchFamily="2" charset="0"/>
                <a:cs typeface="Aparajita" pitchFamily="34" charset="0"/>
              </a:rPr>
              <a:t>{6lso If]q 3f]if0ff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ug</a:t>
            </a:r>
            <a:r>
              <a:rPr lang="en-IN" dirty="0">
                <a:latin typeface="Preeti" pitchFamily="2" charset="0"/>
                <a:cs typeface="Aparajita" pitchFamily="34" charset="0"/>
              </a:rPr>
              <a:t>{ 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Preeti" pitchFamily="2" charset="0"/>
              </a:rPr>
              <a:t>bkmf</a:t>
            </a:r>
            <a:r>
              <a:rPr lang="en-IN" sz="2400" dirty="0">
                <a:latin typeface="Preeti" pitchFamily="2" charset="0"/>
              </a:rPr>
              <a:t> 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11 </a:t>
            </a:r>
            <a:r>
              <a:rPr lang="en-IN" sz="2400" dirty="0">
                <a:latin typeface="Preeti" pitchFamily="2" charset="0"/>
                <a:cs typeface="Aparajita" pitchFamily="34" charset="0"/>
              </a:rPr>
              <a:t>5 ,</a:t>
            </a:r>
            <a:r>
              <a:rPr lang="en-IN" sz="2400" b="1" dirty="0">
                <a:solidFill>
                  <a:srgbClr val="7030A0"/>
                </a:solidFill>
                <a:latin typeface="Preeti" pitchFamily="2" charset="0"/>
                <a:cs typeface="Aparajita" pitchFamily="34" charset="0"/>
              </a:rPr>
              <a:t> </a:t>
            </a:r>
            <a:r>
              <a:rPr lang="en-IN" dirty="0">
                <a:latin typeface="Preeti" pitchFamily="2" charset="0"/>
                <a:cs typeface="Aparajita" pitchFamily="34" charset="0"/>
              </a:rPr>
              <a:t>: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yflgo:t</a:t>
            </a:r>
            <a:r>
              <a:rPr lang="en-IN" dirty="0">
                <a:latin typeface="Preeti" pitchFamily="2" charset="0"/>
                <a:cs typeface="Aparajita" pitchFamily="34" charset="0"/>
              </a:rPr>
              <a:t>/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sf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ljsf</a:t>
            </a:r>
            <a:r>
              <a:rPr lang="en-IN" dirty="0">
                <a:latin typeface="Preeti" pitchFamily="2" charset="0"/>
                <a:cs typeface="Aparajita" pitchFamily="34" charset="0"/>
              </a:rPr>
              <a:t>;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cfof</a:t>
            </a:r>
            <a:r>
              <a:rPr lang="en-IN" dirty="0">
                <a:latin typeface="Preeti" pitchFamily="2" charset="0"/>
                <a:cs typeface="Aparajita" pitchFamily="34" charset="0"/>
              </a:rPr>
              <a:t>]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hgf</a:t>
            </a:r>
            <a:r>
              <a:rPr lang="en-IN" dirty="0">
                <a:latin typeface="Preeti" pitchFamily="2" charset="0"/>
                <a:cs typeface="Aparajita" pitchFamily="34" charset="0"/>
              </a:rPr>
              <a:t> ;+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rfng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ug</a:t>
            </a:r>
            <a:r>
              <a:rPr lang="en-IN" dirty="0">
                <a:latin typeface="Preeti" pitchFamily="2" charset="0"/>
                <a:cs typeface="Aparajita" pitchFamily="34" charset="0"/>
              </a:rPr>
              <a:t>{ .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>
                <a:latin typeface="Preeti" pitchFamily="2" charset="0"/>
              </a:rPr>
              <a:t>bkmf</a:t>
            </a:r>
            <a:r>
              <a:rPr lang="en-IN" dirty="0">
                <a:latin typeface="Preeti" pitchFamily="2" charset="0"/>
              </a:rPr>
              <a:t> </a:t>
            </a:r>
            <a:r>
              <a:rPr lang="en-IN" sz="2100" dirty="0">
                <a:latin typeface="Aparajita" pitchFamily="34" charset="0"/>
                <a:cs typeface="Aparajita" pitchFamily="34" charset="0"/>
              </a:rPr>
              <a:t>11 </a:t>
            </a:r>
            <a:r>
              <a:rPr lang="ne-NP" sz="2100" dirty="0">
                <a:latin typeface="Aparajita" pitchFamily="34" charset="0"/>
                <a:cs typeface="Aparajita" pitchFamily="34" charset="0"/>
              </a:rPr>
              <a:t>ञ</a:t>
            </a:r>
            <a:r>
              <a:rPr lang="en-IN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IN" dirty="0">
                <a:latin typeface="Preeti" pitchFamily="2" charset="0"/>
                <a:cs typeface="Aparajita" pitchFamily="34" charset="0"/>
              </a:rPr>
              <a:t>,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jhf</a:t>
            </a:r>
            <a:r>
              <a:rPr lang="en-IN" dirty="0">
                <a:latin typeface="Preeti" pitchFamily="2" charset="0"/>
                <a:cs typeface="Aparajita" pitchFamily="34" charset="0"/>
              </a:rPr>
              <a:t>/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Joj:yfkg</a:t>
            </a:r>
            <a:r>
              <a:rPr lang="en-IN" dirty="0">
                <a:latin typeface="Preeti" pitchFamily="2" charset="0"/>
                <a:cs typeface="Aparajita" pitchFamily="34" charset="0"/>
              </a:rPr>
              <a:t>,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jftfj</a:t>
            </a:r>
            <a:r>
              <a:rPr lang="en-IN" dirty="0">
                <a:latin typeface="Preeti" pitchFamily="2" charset="0"/>
                <a:cs typeface="Aparajita" pitchFamily="34" charset="0"/>
              </a:rPr>
              <a:t>/0f ;+/If0f </a:t>
            </a:r>
            <a:r>
              <a:rPr lang="en-IN" sz="2600" b="1" dirty="0">
                <a:solidFill>
                  <a:srgbClr val="7030A0"/>
                </a:solidFill>
                <a:latin typeface="Preeti" pitchFamily="2" charset="0"/>
                <a:ea typeface="Kalimati"/>
                <a:cs typeface="Aparajita" pitchFamily="34" charset="0"/>
              </a:rPr>
              <a:t>===== </a:t>
            </a:r>
            <a:r>
              <a:rPr lang="en-IN" dirty="0">
                <a:latin typeface="Preeti" pitchFamily="2" charset="0"/>
                <a:cs typeface="Aparajita" pitchFamily="34" charset="0"/>
              </a:rPr>
              <a:t>s[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lif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pTkfbg</a:t>
            </a:r>
            <a:r>
              <a:rPr lang="en-IN" dirty="0">
                <a:latin typeface="Preeti" pitchFamily="2" charset="0"/>
                <a:cs typeface="Aparajita" pitchFamily="34" charset="0"/>
              </a:rPr>
              <a:t> tyf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Joj:yfkg</a:t>
            </a:r>
            <a:endParaRPr lang="en-IN" dirty="0">
              <a:latin typeface="Preeti" pitchFamily="2" charset="0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Preeti" pitchFamily="2" charset="0"/>
              </a:rPr>
              <a:t>bkmf</a:t>
            </a:r>
            <a:r>
              <a:rPr lang="en-IN" sz="2400" dirty="0">
                <a:latin typeface="Preeti" pitchFamily="2" charset="0"/>
              </a:rPr>
              <a:t> 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11 </a:t>
            </a:r>
            <a:r>
              <a:rPr lang="en-IN" dirty="0">
                <a:latin typeface="Preeti" pitchFamily="2" charset="0"/>
                <a:cs typeface="Aparajita" pitchFamily="34" charset="0"/>
              </a:rPr>
              <a:t>g ,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ljkb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Joj:yfkg</a:t>
            </a:r>
            <a:endParaRPr lang="en-IN" dirty="0">
              <a:latin typeface="Preeti" pitchFamily="2" charset="0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Preeti" pitchFamily="2" charset="0"/>
              </a:rPr>
              <a:t>bkmf</a:t>
            </a:r>
            <a:r>
              <a:rPr lang="en-IN" sz="2400" dirty="0">
                <a:latin typeface="Preeti" pitchFamily="2" charset="0"/>
              </a:rPr>
              <a:t> 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11 </a:t>
            </a:r>
            <a:r>
              <a:rPr lang="en-IN" dirty="0">
                <a:latin typeface="Preeti" pitchFamily="2" charset="0"/>
                <a:cs typeface="Aparajita" pitchFamily="34" charset="0"/>
              </a:rPr>
              <a:t>k,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Vfflg</a:t>
            </a:r>
            <a:r>
              <a:rPr lang="en-IN" dirty="0">
                <a:latin typeface="Preeti" pitchFamily="2" charset="0"/>
                <a:cs typeface="Aparajita" pitchFamily="34" charset="0"/>
              </a:rPr>
              <a:t> tyf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vlgh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kbfy</a:t>
            </a:r>
            <a:r>
              <a:rPr lang="en-IN" dirty="0">
                <a:latin typeface="Preeti" pitchFamily="2" charset="0"/>
                <a:cs typeface="Aparajita" pitchFamily="34" charset="0"/>
              </a:rPr>
              <a:t>{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sf</a:t>
            </a:r>
            <a:r>
              <a:rPr lang="en-IN" dirty="0">
                <a:latin typeface="Preeti" pitchFamily="2" charset="0"/>
                <a:cs typeface="Aparajita" pitchFamily="34" charset="0"/>
              </a:rPr>
              <a:t>] ;+/If0f</a:t>
            </a:r>
            <a:endParaRPr lang="en-IN" b="1" dirty="0">
              <a:solidFill>
                <a:srgbClr val="7030A0"/>
              </a:solidFill>
              <a:latin typeface="Preeti" pitchFamily="2" charset="0"/>
              <a:ea typeface="Kalimati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Preeti" pitchFamily="2" charset="0"/>
              </a:rPr>
              <a:t>bkmf</a:t>
            </a:r>
            <a:r>
              <a:rPr lang="en-IN" sz="2400" dirty="0">
                <a:latin typeface="Preeti" pitchFamily="2" charset="0"/>
              </a:rPr>
              <a:t> </a:t>
            </a:r>
            <a:r>
              <a:rPr lang="en-IN" sz="2100" dirty="0">
                <a:latin typeface="Aparajita" pitchFamily="34" charset="0"/>
                <a:cs typeface="Aparajita" pitchFamily="34" charset="0"/>
              </a:rPr>
              <a:t>27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, 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ejg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lgd</a:t>
            </a:r>
            <a:r>
              <a:rPr lang="en-IN" dirty="0">
                <a:latin typeface="Preeti" pitchFamily="2" charset="0"/>
                <a:cs typeface="Aparajita" pitchFamily="34" charset="0"/>
              </a:rPr>
              <a:t>{f0f tyf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gS;f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kf</a:t>
            </a:r>
            <a:r>
              <a:rPr lang="en-IN" dirty="0">
                <a:latin typeface="Preeti" pitchFamily="2" charset="0"/>
                <a:cs typeface="Aparajita" pitchFamily="34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Preeti" pitchFamily="2" charset="0"/>
              </a:rPr>
              <a:t>bkmf</a:t>
            </a:r>
            <a:r>
              <a:rPr lang="en-IN" sz="2400" dirty="0">
                <a:latin typeface="Preeti" pitchFamily="2" charset="0"/>
              </a:rPr>
              <a:t> </a:t>
            </a:r>
            <a:r>
              <a:rPr lang="en-IN" sz="2100" dirty="0">
                <a:latin typeface="Aparajita" pitchFamily="34" charset="0"/>
                <a:cs typeface="Aparajita" pitchFamily="34" charset="0"/>
              </a:rPr>
              <a:t>56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, 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eld</a:t>
            </a:r>
            <a:r>
              <a:rPr lang="en-IN" dirty="0">
                <a:latin typeface="Preeti" pitchFamily="2" charset="0"/>
                <a:cs typeface="Aparajita" pitchFamily="34" charset="0"/>
              </a:rPr>
              <a:t> s/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lgw</a:t>
            </a:r>
            <a:r>
              <a:rPr lang="en-IN" dirty="0">
                <a:latin typeface="Preeti" pitchFamily="2" charset="0"/>
                <a:cs typeface="Aparajita" pitchFamily="34" charset="0"/>
              </a:rPr>
              <a:t>{f/0f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ug</a:t>
            </a:r>
            <a:r>
              <a:rPr lang="en-IN" dirty="0">
                <a:latin typeface="Preeti" pitchFamily="2" charset="0"/>
                <a:cs typeface="Aparajita" pitchFamily="34" charset="0"/>
              </a:rPr>
              <a:t>{ .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>
                <a:latin typeface="Preeti" pitchFamily="2" charset="0"/>
              </a:rPr>
              <a:t>bkmf</a:t>
            </a:r>
            <a:r>
              <a:rPr lang="en-IN" dirty="0">
                <a:latin typeface="Preeti" pitchFamily="2" charset="0"/>
              </a:rPr>
              <a:t> </a:t>
            </a:r>
            <a:r>
              <a:rPr lang="en-IN" sz="2100" dirty="0">
                <a:latin typeface="Aparajita" pitchFamily="34" charset="0"/>
                <a:cs typeface="Aparajita" pitchFamily="34" charset="0"/>
              </a:rPr>
              <a:t>99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, 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ljz</a:t>
            </a:r>
            <a:r>
              <a:rPr lang="en-IN" dirty="0">
                <a:latin typeface="Preeti" pitchFamily="2" charset="0"/>
                <a:cs typeface="Aparajita" pitchFamily="34" charset="0"/>
              </a:rPr>
              <a:t>]if, ;+/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lIft</a:t>
            </a:r>
            <a:r>
              <a:rPr lang="en-IN" dirty="0">
                <a:latin typeface="Preeti" pitchFamily="2" charset="0"/>
                <a:cs typeface="Aparajita" pitchFamily="34" charset="0"/>
              </a:rPr>
              <a:t> 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jf</a:t>
            </a:r>
            <a:r>
              <a:rPr lang="en-IN" dirty="0">
                <a:latin typeface="Preeti" pitchFamily="2" charset="0"/>
                <a:cs typeface="Aparajita" pitchFamily="34" charset="0"/>
              </a:rPr>
              <a:t> :</a:t>
            </a:r>
            <a:r>
              <a:rPr lang="en-IN" dirty="0" err="1">
                <a:latin typeface="Preeti" pitchFamily="2" charset="0"/>
                <a:cs typeface="Aparajita" pitchFamily="34" charset="0"/>
              </a:rPr>
              <a:t>jfoTt</a:t>
            </a:r>
            <a:r>
              <a:rPr lang="en-IN" dirty="0">
                <a:latin typeface="Preeti" pitchFamily="2" charset="0"/>
                <a:cs typeface="Aparajita" pitchFamily="34" charset="0"/>
              </a:rPr>
              <a:t> If]q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Preeti" pitchFamily="2" charset="0"/>
                <a:cs typeface="Aparajita" pitchFamily="34" charset="0"/>
              </a:rPr>
              <a:t>===============================================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Preeti" pitchFamily="2" charset="0"/>
                <a:cs typeface="Aparajita" pitchFamily="34" charset="0"/>
              </a:rPr>
              <a:t>=====================================================</a:t>
            </a:r>
          </a:p>
          <a:p>
            <a:pPr>
              <a:buFont typeface="Wingdings" pitchFamily="2" charset="2"/>
              <a:buChar char="Ø"/>
            </a:pPr>
            <a:endParaRPr lang="en-IN" sz="2600" b="1" dirty="0">
              <a:solidFill>
                <a:srgbClr val="7030A0"/>
              </a:solidFill>
              <a:latin typeface="Preeti" pitchFamily="2" charset="0"/>
              <a:ea typeface="Kalimati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2600" b="1" dirty="0">
              <a:solidFill>
                <a:srgbClr val="7030A0"/>
              </a:solidFill>
              <a:latin typeface="Preeti" pitchFamily="2" charset="0"/>
              <a:ea typeface="Kalimati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145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A38AB4-6A0B-4878-B0AE-222FD3A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Autofit/>
          </a:bodyPr>
          <a:lstStyle/>
          <a:p>
            <a:r>
              <a:rPr lang="ne-NP" sz="3600" dirty="0"/>
              <a:t>भू-उपयोग कार्यक्रम अन्तर्गतबाट तयार हुने नक्सा / डाटाहरु 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9176418-C042-4119-A060-1EF3225C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Present Land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Land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Land Capability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Risk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Land Use Zoning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Cadastral Layer Superimpose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Municipal Profile</a:t>
            </a:r>
            <a:endParaRPr lang="ne-NP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Database,Maps</a:t>
            </a:r>
            <a:r>
              <a:rPr lang="en-US" sz="2400" dirty="0"/>
              <a:t> and Reports of above mentioned  themes</a:t>
            </a:r>
          </a:p>
        </p:txBody>
      </p:sp>
    </p:spTree>
    <p:extLst>
      <p:ext uri="{BB962C8B-B14F-4D97-AF65-F5344CB8AC3E}">
        <p14:creationId xmlns:p14="http://schemas.microsoft.com/office/powerpoint/2010/main" val="7981595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28D01B7-CE3B-4B17-A5E5-8BDB3DE23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00" y="-4526"/>
            <a:ext cx="9703000" cy="6862526"/>
          </a:xfrm>
        </p:spPr>
      </p:pic>
    </p:spTree>
    <p:extLst>
      <p:ext uri="{BB962C8B-B14F-4D97-AF65-F5344CB8AC3E}">
        <p14:creationId xmlns:p14="http://schemas.microsoft.com/office/powerpoint/2010/main" val="19190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xmlns="" id="{BEA283ED-D136-4C7F-A087-76021D49F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711326"/>
            <a:ext cx="6858000" cy="4918074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ne-NP" dirty="0"/>
              <a:t>पृष्ठभूमि 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ne-NP" dirty="0">
                <a:solidFill>
                  <a:srgbClr val="0000CC"/>
                </a:solidFill>
              </a:rPr>
              <a:t>भू-उपयोग कार्यक्रमको विकाश क्रम </a:t>
            </a:r>
          </a:p>
          <a:p>
            <a:pPr>
              <a:lnSpc>
                <a:spcPct val="150000"/>
              </a:lnSpc>
            </a:pPr>
            <a:r>
              <a:rPr lang="ne-NP" dirty="0"/>
              <a:t>कानुनी व्यवस्था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CC"/>
                </a:solidFill>
              </a:rPr>
              <a:t>Technical approach for land use mapping in Nepal </a:t>
            </a:r>
          </a:p>
          <a:p>
            <a:pPr marL="0" indent="0">
              <a:lnSpc>
                <a:spcPct val="150000"/>
              </a:lnSpc>
              <a:buNone/>
            </a:pPr>
            <a:endParaRPr lang="ne-NP" sz="2000" dirty="0">
              <a:solidFill>
                <a:srgbClr val="0000CC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8F31F10-CAB0-4E0D-90E2-2497C290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867" y="228600"/>
            <a:ext cx="8229600" cy="1143000"/>
          </a:xfrm>
        </p:spPr>
        <p:txBody>
          <a:bodyPr/>
          <a:lstStyle/>
          <a:p>
            <a:r>
              <a:rPr lang="ne-NP" dirty="0"/>
              <a:t>प्रस्तुतिका विषयहरु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771526"/>
            <a:ext cx="2360341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784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04801"/>
            <a:ext cx="86868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9538" indent="-109538" algn="just"/>
            <a:r>
              <a:rPr lang="en-US" sz="2800" b="1" dirty="0">
                <a:solidFill>
                  <a:srgbClr val="0000CC"/>
                </a:solidFill>
              </a:rPr>
              <a:t> </a:t>
            </a:r>
            <a:r>
              <a:rPr lang="en-US" sz="3600" b="1" dirty="0">
                <a:solidFill>
                  <a:srgbClr val="0000CC"/>
                </a:solidFill>
              </a:rPr>
              <a:t> </a:t>
            </a:r>
            <a:r>
              <a:rPr lang="ne-NP" sz="3600" b="1" dirty="0">
                <a:solidFill>
                  <a:srgbClr val="0000CC"/>
                </a:solidFill>
              </a:rPr>
              <a:t>खा</a:t>
            </a:r>
            <a:r>
              <a:rPr lang="hi-IN" sz="2800" b="1" dirty="0">
                <a:solidFill>
                  <a:srgbClr val="0000CC"/>
                </a:solidFill>
              </a:rPr>
              <a:t>नी भयाका ठाउमा गाऊं भया पनि गाऊं अरु जग्गामा सारिकन पनि </a:t>
            </a:r>
            <a:r>
              <a:rPr lang="en-US" sz="2800" b="1" dirty="0">
                <a:solidFill>
                  <a:srgbClr val="0000CC"/>
                </a:solidFill>
              </a:rPr>
              <a:t> </a:t>
            </a:r>
            <a:r>
              <a:rPr lang="hi-IN" sz="3600" b="1" dirty="0">
                <a:solidFill>
                  <a:srgbClr val="0000CC"/>
                </a:solidFill>
                <a:latin typeface="Preeti" pitchFamily="2" charset="0"/>
              </a:rPr>
              <a:t>खानी </a:t>
            </a:r>
            <a:r>
              <a:rPr lang="hi-IN" sz="2800" b="1" dirty="0">
                <a:solidFill>
                  <a:srgbClr val="0000CC"/>
                </a:solidFill>
              </a:rPr>
              <a:t>चलाउनु</a:t>
            </a:r>
            <a:r>
              <a:rPr lang="en-US" sz="2800" b="1" dirty="0">
                <a:solidFill>
                  <a:srgbClr val="0000CC"/>
                </a:solidFill>
              </a:rPr>
              <a:t>,</a:t>
            </a:r>
            <a:r>
              <a:rPr lang="hi-IN" sz="28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0" y="2133601"/>
            <a:ext cx="3581400" cy="2246769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2575" indent="-282575" algn="just"/>
            <a:r>
              <a:rPr lang="en-US" sz="2800" b="1" dirty="0">
                <a:solidFill>
                  <a:srgbClr val="0000CC"/>
                </a:solidFill>
              </a:rPr>
              <a:t>   </a:t>
            </a:r>
            <a:r>
              <a:rPr lang="ne-NP" sz="2800" b="1" dirty="0">
                <a:solidFill>
                  <a:srgbClr val="0000CC"/>
                </a:solidFill>
              </a:rPr>
              <a:t>खे</a:t>
            </a:r>
            <a:r>
              <a:rPr lang="hi-IN" sz="2800" b="1" dirty="0">
                <a:solidFill>
                  <a:srgbClr val="0000CC"/>
                </a:solidFill>
              </a:rPr>
              <a:t>त बन्या जग्गामा घर भया पनि घर अन्त जग्गामा सारी कुलो काटी </a:t>
            </a:r>
            <a:r>
              <a:rPr lang="ne-NP" sz="2800" b="1" dirty="0">
                <a:solidFill>
                  <a:srgbClr val="0000CC"/>
                </a:solidFill>
              </a:rPr>
              <a:t>खे</a:t>
            </a:r>
            <a:r>
              <a:rPr lang="hi-IN" sz="2800" b="1" dirty="0">
                <a:solidFill>
                  <a:srgbClr val="0000CC"/>
                </a:solidFill>
              </a:rPr>
              <a:t>त बनाई आबाद गर्नु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5244406"/>
            <a:ext cx="3581400" cy="1384995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2575" indent="-282575" algn="r"/>
            <a:r>
              <a:rPr lang="en-US" sz="2800" b="1" dirty="0">
                <a:solidFill>
                  <a:srgbClr val="0000CC"/>
                </a:solidFill>
              </a:rPr>
              <a:t> </a:t>
            </a:r>
            <a:r>
              <a:rPr lang="hi-IN" sz="2800" b="1" dirty="0">
                <a:solidFill>
                  <a:srgbClr val="0000CC"/>
                </a:solidFill>
              </a:rPr>
              <a:t>आफ्ना देशको जिनिस जडीबुटी देस लैजानु र नग</a:t>
            </a:r>
            <a:r>
              <a:rPr lang="ne-NP" sz="2800" b="1" dirty="0">
                <a:solidFill>
                  <a:srgbClr val="0000CC"/>
                </a:solidFill>
              </a:rPr>
              <a:t>द खैंचनु</a:t>
            </a:r>
            <a:endParaRPr lang="hi-IN" sz="2800" b="1" dirty="0">
              <a:solidFill>
                <a:srgbClr val="0000CC"/>
              </a:solidFill>
            </a:endParaRPr>
          </a:p>
        </p:txBody>
      </p:sp>
      <p:pic>
        <p:nvPicPr>
          <p:cNvPr id="1026" name="Picture 2" descr="C:\Documents and Settings\user\Desktop\pictures\406946_10150582765618523_122146418522_10720084_142430266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1" y="1447801"/>
            <a:ext cx="4782589" cy="2663825"/>
          </a:xfrm>
          <a:prstGeom prst="rect">
            <a:avLst/>
          </a:prstGeom>
          <a:noFill/>
        </p:spPr>
      </p:pic>
      <p:pic>
        <p:nvPicPr>
          <p:cNvPr id="9" name="Picture 2" descr="C:\Documents and Settings\user\Desktop\Desktop\beautiful_landscape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486400" y="4191000"/>
            <a:ext cx="47244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EDB8-59D5-4C56-9715-9F64D91240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79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5B94A-0155-4664-9D69-A738D2B3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e-NP" dirty="0"/>
              <a:t>भू-उपयोग कार्यक्रमको मुख्य उद्देश्य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9C804-124B-44B5-AEE1-3FCAA453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e-NP" sz="2400" dirty="0"/>
          </a:p>
          <a:p>
            <a:pPr algn="just"/>
            <a:r>
              <a:rPr lang="ne-NP" sz="2400" dirty="0"/>
              <a:t>जमीनको भौगोलिक स्वरुप, बनौट, गुण र क्षमताका आधारमा जमीनलाई वर्गीकरण गरी सो अनुरूपको भू-उपयोग नक्शा / डाटा तयार गर्ने </a:t>
            </a:r>
          </a:p>
          <a:p>
            <a:pPr algn="just"/>
            <a:endParaRPr lang="ne-NP" sz="2400" dirty="0"/>
          </a:p>
          <a:p>
            <a:pPr algn="just"/>
            <a:r>
              <a:rPr lang="ne-NP" sz="2400" dirty="0">
                <a:solidFill>
                  <a:srgbClr val="0000CC"/>
                </a:solidFill>
              </a:rPr>
              <a:t>भू-उपयोग योजना तर्जुमा एवम् कार्यान्वयन गर्न स्थानीय निकाय / स्थानीय तहलाई प्राविधिक सहयोग उपलब्ध गराउने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509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xmlns="" id="{31EC0CEA-6882-4C8E-9A28-80CCD1D0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525"/>
            <a:ext cx="9296400" cy="1143000"/>
          </a:xfrm>
        </p:spPr>
        <p:txBody>
          <a:bodyPr>
            <a:noAutofit/>
          </a:bodyPr>
          <a:lstStyle/>
          <a:p>
            <a:r>
              <a:rPr lang="ne-NP" sz="3200" dirty="0"/>
              <a:t>भू-उपयोग कार्यक्रम </a:t>
            </a:r>
            <a:r>
              <a:rPr lang="ne-NP" sz="3200" dirty="0" err="1"/>
              <a:t>संचालनमा</a:t>
            </a:r>
            <a:r>
              <a:rPr lang="ne-NP" sz="3200" dirty="0"/>
              <a:t> हालको कानुनी आधारहरु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9B51AC1-2552-4C81-9758-DC41579D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ne-NP" sz="3600" dirty="0"/>
              <a:t>नेपालको संविधान २०७२</a:t>
            </a:r>
            <a:r>
              <a:rPr lang="en-US" sz="3600" dirty="0"/>
              <a:t> </a:t>
            </a:r>
            <a:r>
              <a:rPr lang="ne-NP" sz="3600" dirty="0"/>
              <a:t>को “राज्यका निर्देशक सिद्धान्त, नीति तथा दायित्व” </a:t>
            </a:r>
          </a:p>
          <a:p>
            <a:pPr algn="just"/>
            <a:r>
              <a:rPr lang="ne-NP" sz="2600" b="1" dirty="0">
                <a:solidFill>
                  <a:srgbClr val="00B050"/>
                </a:solidFill>
              </a:rPr>
              <a:t>धारा ५१ ङ (३) </a:t>
            </a:r>
            <a:r>
              <a:rPr lang="ne-NP" sz="2400" dirty="0">
                <a:solidFill>
                  <a:srgbClr val="0070C0"/>
                </a:solidFill>
              </a:rPr>
              <a:t>बमोजिम “किसानको हक हित संरक्षण र </a:t>
            </a:r>
            <a:r>
              <a:rPr lang="ne-NP" sz="2400" dirty="0" err="1">
                <a:solidFill>
                  <a:srgbClr val="0070C0"/>
                </a:solidFill>
              </a:rPr>
              <a:t>सम्बर्धन</a:t>
            </a:r>
            <a:r>
              <a:rPr lang="ne-NP" sz="2400" dirty="0">
                <a:solidFill>
                  <a:srgbClr val="0070C0"/>
                </a:solidFill>
              </a:rPr>
              <a:t> गर्दै कृषिको उत्पादन, उत्पादकत्व बढाउन भू-उपयोग नीतिको अवलम्बन गरि भूमिको </a:t>
            </a:r>
            <a:r>
              <a:rPr lang="ne-NP" sz="2400" dirty="0" err="1">
                <a:solidFill>
                  <a:srgbClr val="0070C0"/>
                </a:solidFill>
              </a:rPr>
              <a:t>ब्यबस्थापन</a:t>
            </a:r>
            <a:r>
              <a:rPr lang="ne-NP" sz="2400" dirty="0">
                <a:solidFill>
                  <a:srgbClr val="0070C0"/>
                </a:solidFill>
              </a:rPr>
              <a:t> र कृषिको </a:t>
            </a:r>
            <a:r>
              <a:rPr lang="ne-NP" sz="2400" dirty="0" err="1">
                <a:solidFill>
                  <a:srgbClr val="0070C0"/>
                </a:solidFill>
              </a:rPr>
              <a:t>ब्यबसायीकरण</a:t>
            </a:r>
            <a:r>
              <a:rPr lang="ne-NP" sz="2400" dirty="0">
                <a:solidFill>
                  <a:srgbClr val="0070C0"/>
                </a:solidFill>
              </a:rPr>
              <a:t>, </a:t>
            </a:r>
            <a:r>
              <a:rPr lang="ne-NP" sz="2400" dirty="0" err="1">
                <a:solidFill>
                  <a:srgbClr val="0070C0"/>
                </a:solidFill>
              </a:rPr>
              <a:t>औधोगिकीकरण</a:t>
            </a:r>
            <a:r>
              <a:rPr lang="ne-NP" sz="2400" dirty="0">
                <a:solidFill>
                  <a:srgbClr val="0070C0"/>
                </a:solidFill>
              </a:rPr>
              <a:t>, विविधीकरण र </a:t>
            </a:r>
            <a:r>
              <a:rPr lang="ne-NP" sz="2400" dirty="0" err="1">
                <a:solidFill>
                  <a:srgbClr val="0070C0"/>
                </a:solidFill>
              </a:rPr>
              <a:t>आधुनिकीकरण</a:t>
            </a:r>
            <a:r>
              <a:rPr lang="ne-NP" sz="2400" dirty="0">
                <a:solidFill>
                  <a:srgbClr val="0070C0"/>
                </a:solidFill>
              </a:rPr>
              <a:t> गर्ने |” </a:t>
            </a:r>
          </a:p>
          <a:p>
            <a:pPr algn="just"/>
            <a:endParaRPr lang="ne-NP" sz="2400" dirty="0">
              <a:solidFill>
                <a:srgbClr val="0070C0"/>
              </a:solidFill>
            </a:endParaRPr>
          </a:p>
          <a:p>
            <a:pPr algn="just"/>
            <a:r>
              <a:rPr lang="ne-NP" sz="2600" b="1" dirty="0">
                <a:solidFill>
                  <a:srgbClr val="00B050"/>
                </a:solidFill>
              </a:rPr>
              <a:t>धारा ५१ ङ (४) </a:t>
            </a:r>
            <a:r>
              <a:rPr lang="ne-NP" sz="2400" dirty="0">
                <a:solidFill>
                  <a:srgbClr val="0070C0"/>
                </a:solidFill>
              </a:rPr>
              <a:t>भूमिको उत्पादनशीलता, प्रकृति तथा वातावरणीय सन्तुलन समेतका आधारमा नियमन र व्यवस्थापन गर्दै त्यसको समुचित उपयोग गर्ने,    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endParaRPr lang="ne-NP" sz="22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ne-NP" sz="2200" dirty="0">
                <a:solidFill>
                  <a:srgbClr val="0070C0"/>
                </a:solidFill>
              </a:rPr>
              <a:t> 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ne-NP" b="1" dirty="0">
                <a:hlinkClick r:id="rId2"/>
              </a:rPr>
              <a:t>अनुसूची–५ </a:t>
            </a:r>
            <a:r>
              <a:rPr lang="ne-NP" b="1" dirty="0" err="1">
                <a:hlinkClick r:id="rId2"/>
              </a:rPr>
              <a:t>संघको</a:t>
            </a:r>
            <a:r>
              <a:rPr lang="ne-NP" b="1" dirty="0">
                <a:hlinkClick r:id="rId2"/>
              </a:rPr>
              <a:t> अधिकारको सूची</a:t>
            </a:r>
            <a:endParaRPr lang="ne-NP" b="1" dirty="0"/>
          </a:p>
          <a:p>
            <a:pPr marL="0" indent="0" algn="just">
              <a:buNone/>
            </a:pPr>
            <a:r>
              <a:rPr lang="ne-NP" dirty="0"/>
              <a:t>(</a:t>
            </a:r>
            <a:r>
              <a:rPr lang="ne-NP" dirty="0">
                <a:solidFill>
                  <a:srgbClr val="00B050"/>
                </a:solidFill>
              </a:rPr>
              <a:t>धारा ५७ को उपधारा (१) र धारा १०९</a:t>
            </a:r>
            <a:r>
              <a:rPr lang="ne-NP" dirty="0"/>
              <a:t>)</a:t>
            </a:r>
          </a:p>
          <a:p>
            <a:pPr marL="0" indent="0" algn="just">
              <a:buNone/>
            </a:pPr>
            <a:r>
              <a:rPr lang="ne-NP" sz="2400" dirty="0">
                <a:solidFill>
                  <a:srgbClr val="00B050"/>
                </a:solidFill>
              </a:rPr>
              <a:t>२९. </a:t>
            </a:r>
            <a:r>
              <a:rPr lang="ne-NP" sz="2400" dirty="0" err="1">
                <a:solidFill>
                  <a:srgbClr val="00B050"/>
                </a:solidFill>
              </a:rPr>
              <a:t>भूउपयोग</a:t>
            </a:r>
            <a:r>
              <a:rPr lang="ne-NP" sz="2400" dirty="0">
                <a:solidFill>
                  <a:srgbClr val="00B050"/>
                </a:solidFill>
              </a:rPr>
              <a:t> नीति</a:t>
            </a:r>
            <a:r>
              <a:rPr lang="ne-NP" sz="2400" dirty="0"/>
              <a:t>, बस्ती विकास नीति, पर्यटन नीति, वातावरण अनुकूलन</a:t>
            </a:r>
          </a:p>
          <a:p>
            <a:pPr marL="0" indent="0" algn="just">
              <a:buNone/>
            </a:pPr>
            <a:endParaRPr lang="ne-NP" sz="2400" dirty="0"/>
          </a:p>
          <a:p>
            <a:pPr marL="457200" lvl="1" indent="0" algn="just">
              <a:buNone/>
            </a:pPr>
            <a:endParaRPr lang="ne-NP" dirty="0">
              <a:solidFill>
                <a:srgbClr val="0000FF"/>
              </a:solidFill>
              <a:latin typeface="Preeti" pitchFamily="2" charset="0"/>
            </a:endParaRPr>
          </a:p>
          <a:p>
            <a:pPr marL="457200" lvl="1" indent="0" algn="just">
              <a:buNone/>
            </a:pPr>
            <a:endParaRPr lang="ne-NP" dirty="0">
              <a:solidFill>
                <a:srgbClr val="0000FF"/>
              </a:solidFill>
              <a:latin typeface="Preeti" pitchFamily="2" charset="0"/>
            </a:endParaRPr>
          </a:p>
          <a:p>
            <a:pPr algn="just"/>
            <a:endParaRPr lang="ne-NP" sz="2500" dirty="0">
              <a:solidFill>
                <a:srgbClr val="0070C0"/>
              </a:solidFill>
            </a:endParaRPr>
          </a:p>
          <a:p>
            <a:pPr algn="just"/>
            <a:endParaRPr lang="ne-NP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170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9067800" cy="944562"/>
          </a:xfrm>
        </p:spPr>
        <p:txBody>
          <a:bodyPr>
            <a:normAutofit fontScale="90000"/>
          </a:bodyPr>
          <a:lstStyle/>
          <a:p>
            <a:r>
              <a:rPr lang="ne-NP" dirty="0"/>
              <a:t>विगतमा भू-उपयोग कार्यक्रम </a:t>
            </a:r>
            <a:r>
              <a:rPr lang="ne-NP" dirty="0" err="1"/>
              <a:t>संचालनका</a:t>
            </a:r>
            <a:r>
              <a:rPr lang="ne-NP" dirty="0"/>
              <a:t> कानुनी </a:t>
            </a:r>
            <a:r>
              <a:rPr lang="ne-NP" dirty="0" err="1"/>
              <a:t>व्यवस्थाहरु</a:t>
            </a:r>
            <a:r>
              <a:rPr lang="ne-NP" dirty="0"/>
              <a:t> 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Preeti" pitchFamily="2" charset="0"/>
              </a:rPr>
              <a:t>e"ld</a:t>
            </a:r>
            <a:r>
              <a:rPr lang="en-US" b="1" dirty="0">
                <a:solidFill>
                  <a:schemeClr val="tx2"/>
                </a:solidFill>
                <a:latin typeface="Preeti" pitchFamily="2" charset="0"/>
              </a:rPr>
              <a:t> ;</a:t>
            </a:r>
            <a:r>
              <a:rPr lang="en-US" b="1" dirty="0" err="1">
                <a:solidFill>
                  <a:schemeClr val="tx2"/>
                </a:solidFill>
                <a:latin typeface="Preeti" pitchFamily="2" charset="0"/>
              </a:rPr>
              <a:t>DaGwL</a:t>
            </a:r>
            <a:r>
              <a:rPr lang="en-US" b="1" dirty="0">
                <a:solidFill>
                  <a:schemeClr val="tx2"/>
                </a:solidFill>
                <a:latin typeface="Preeti" pitchFamily="2" charset="0"/>
              </a:rPr>
              <a:t> P]g</a:t>
            </a:r>
            <a:r>
              <a:rPr lang="ne-NP" b="1" dirty="0">
                <a:solidFill>
                  <a:schemeClr val="tx2"/>
                </a:solidFill>
                <a:latin typeface="Preeti" pitchFamily="2" charset="0"/>
              </a:rPr>
              <a:t>,</a:t>
            </a:r>
            <a:r>
              <a:rPr lang="en-US" b="1" dirty="0">
                <a:solidFill>
                  <a:schemeClr val="tx2"/>
                </a:solidFill>
                <a:latin typeface="Preeti" pitchFamily="2" charset="0"/>
              </a:rPr>
              <a:t> @)@!</a:t>
            </a:r>
            <a:endParaRPr lang="ne-NP" b="1" dirty="0">
              <a:solidFill>
                <a:schemeClr val="tx2"/>
              </a:solidFill>
              <a:latin typeface="Preeti" pitchFamily="2" charset="0"/>
            </a:endParaRPr>
          </a:p>
          <a:p>
            <a:pPr lvl="1"/>
            <a:r>
              <a:rPr lang="en-US" dirty="0" err="1">
                <a:latin typeface="Preeti" pitchFamily="2" charset="0"/>
              </a:rPr>
              <a:t>bkmf</a:t>
            </a:r>
            <a:r>
              <a:rPr lang="en-US" dirty="0">
                <a:latin typeface="Preeti" pitchFamily="2" charset="0"/>
              </a:rPr>
              <a:t> </a:t>
            </a:r>
            <a:r>
              <a:rPr lang="ne-NP" dirty="0"/>
              <a:t>५१</a:t>
            </a:r>
            <a:r>
              <a:rPr lang="en-US" dirty="0">
                <a:latin typeface="Preeti" pitchFamily="2" charset="0"/>
              </a:rPr>
              <a:t>ª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adf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lhd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e"–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pkof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]u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sfo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qmd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;~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rfng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ug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{] ;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DaGwdf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hUufsf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auL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{s/0f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ubf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{ df6f]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sf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k|s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lt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pj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{/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fzlQm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, b]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zsf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ef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}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uf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lns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l:ylt,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jftfj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/0f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tyf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hnjfo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' ;d]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tsf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cfwf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df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/g]5 .</a:t>
            </a:r>
            <a:r>
              <a:rPr lang="ne-NP" dirty="0">
                <a:solidFill>
                  <a:srgbClr val="0000FF"/>
                </a:solidFill>
                <a:latin typeface="Preeti" pitchFamily="2" charset="0"/>
              </a:rPr>
              <a:t> </a:t>
            </a:r>
          </a:p>
          <a:p>
            <a:pPr lvl="1"/>
            <a:r>
              <a:rPr lang="en-US" dirty="0" err="1">
                <a:latin typeface="Preeti" pitchFamily="2" charset="0"/>
              </a:rPr>
              <a:t>bkmf</a:t>
            </a:r>
            <a:r>
              <a:rPr lang="en-US" dirty="0">
                <a:latin typeface="Preeti" pitchFamily="2" charset="0"/>
              </a:rPr>
              <a:t> </a:t>
            </a:r>
            <a:r>
              <a:rPr lang="ne-NP" dirty="0"/>
              <a:t>५१</a:t>
            </a:r>
            <a:r>
              <a:rPr lang="en-US" dirty="0">
                <a:latin typeface="Preeti" pitchFamily="2" charset="0"/>
              </a:rPr>
              <a:t>ª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adf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lhd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e"–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pkof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]u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sfo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s|d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;~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rfng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ubf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{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bkmf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%!-r_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adf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lhd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ul7t e"–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pkof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]u kl/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ifb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\af6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lgwf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{l/t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gLltsf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clwgdf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/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xL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tf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lsP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adf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]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lhd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;~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rfng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reeti" pitchFamily="2" charset="0"/>
              </a:rPr>
              <a:t>ug</a:t>
            </a:r>
            <a:r>
              <a:rPr lang="en-US" dirty="0">
                <a:solidFill>
                  <a:srgbClr val="0000FF"/>
                </a:solidFill>
                <a:latin typeface="Preeti" pitchFamily="2" charset="0"/>
              </a:rPr>
              <a:t>'{ kg{]5 </a:t>
            </a:r>
            <a:r>
              <a:rPr lang="ne-NP" dirty="0">
                <a:solidFill>
                  <a:srgbClr val="0000FF"/>
                </a:solidFill>
                <a:latin typeface="Preeti" pitchFamily="2" charset="0"/>
              </a:rPr>
              <a:t>|</a:t>
            </a:r>
          </a:p>
          <a:p>
            <a:pPr marL="457200" lvl="1" indent="0">
              <a:buNone/>
            </a:pPr>
            <a:endParaRPr lang="ne-NP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ne-NP"/>
              <a:t>भू-उपयोग </a:t>
            </a:r>
            <a:r>
              <a:rPr lang="ne-NP" smtClean="0"/>
              <a:t>नीति </a:t>
            </a:r>
            <a:r>
              <a:rPr lang="ne-NP" dirty="0"/>
              <a:t>२०६९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ne-NP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ne-NP" dirty="0">
                <a:solidFill>
                  <a:srgbClr val="0000CC"/>
                </a:solidFill>
              </a:rPr>
              <a:t>भू-उपयोग नीति २०७२ </a:t>
            </a:r>
          </a:p>
        </p:txBody>
      </p:sp>
    </p:spTree>
    <p:extLst>
      <p:ext uri="{BB962C8B-B14F-4D97-AF65-F5344CB8AC3E}">
        <p14:creationId xmlns:p14="http://schemas.microsoft.com/office/powerpoint/2010/main" val="2794949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भू-उपयोग ऐन २०७६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610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e-NP" dirty="0">
                <a:solidFill>
                  <a:srgbClr val="FF0000"/>
                </a:solidFill>
                <a:cs typeface="Kalimati" panose="00000400000000000000" pitchFamily="2"/>
              </a:rPr>
              <a:t>दफा ५(२)</a:t>
            </a:r>
            <a:r>
              <a:rPr lang="en-US" dirty="0">
                <a:cs typeface="Kalimati" panose="00000400000000000000" pitchFamily="2"/>
              </a:rPr>
              <a:t> </a:t>
            </a:r>
            <a:r>
              <a:rPr lang="ne-NP" dirty="0">
                <a:cs typeface="Kalimati" panose="00000400000000000000" pitchFamily="2"/>
              </a:rPr>
              <a:t>मन्त्रालयले प्रत्येक स्थानीय तहको</a:t>
            </a:r>
            <a:r>
              <a:rPr lang="en-US" dirty="0">
                <a:cs typeface="Kalimati" panose="00000400000000000000" pitchFamily="2"/>
              </a:rPr>
              <a:t> </a:t>
            </a:r>
            <a:r>
              <a:rPr lang="ne-NP" dirty="0">
                <a:cs typeface="Kalimati" panose="00000400000000000000" pitchFamily="2"/>
              </a:rPr>
              <a:t>भू</a:t>
            </a:r>
            <a:r>
              <a:rPr lang="en-US" dirty="0">
                <a:cs typeface="Kalimati" panose="00000400000000000000" pitchFamily="2"/>
              </a:rPr>
              <a:t>-</a:t>
            </a:r>
            <a:r>
              <a:rPr lang="ne-NP" dirty="0">
                <a:cs typeface="Kalimati" panose="00000400000000000000" pitchFamily="2"/>
              </a:rPr>
              <a:t>उपयोग क्षेत्र नक्सा </a:t>
            </a:r>
            <a:r>
              <a:rPr lang="ne-NP" sz="3300" b="1" dirty="0">
                <a:solidFill>
                  <a:srgbClr val="00B050"/>
                </a:solidFill>
                <a:cs typeface="Kalimati" panose="00000400000000000000" pitchFamily="2"/>
              </a:rPr>
              <a:t>तयार गर्नु, गराउनु पर्ने</a:t>
            </a:r>
            <a:r>
              <a:rPr lang="en-US" sz="3300" b="1" dirty="0">
                <a:solidFill>
                  <a:srgbClr val="00B050"/>
                </a:solidFill>
                <a:cs typeface="Kalimati" panose="00000400000000000000" pitchFamily="2"/>
              </a:rPr>
              <a:t> </a:t>
            </a:r>
            <a:r>
              <a:rPr lang="ne-NP" sz="3300" b="1" dirty="0">
                <a:solidFill>
                  <a:srgbClr val="00B050"/>
                </a:solidFill>
                <a:cs typeface="Kalimati" panose="00000400000000000000" pitchFamily="2"/>
              </a:rPr>
              <a:t>र स्थानीय तहमा हस्तान्तरण </a:t>
            </a:r>
            <a:r>
              <a:rPr lang="ne-NP" dirty="0">
                <a:cs typeface="Kalimati" panose="00000400000000000000" pitchFamily="2"/>
              </a:rPr>
              <a:t>गर्नु पर्ने।</a:t>
            </a:r>
          </a:p>
          <a:p>
            <a:pPr marL="0" indent="0">
              <a:lnSpc>
                <a:spcPct val="110000"/>
              </a:lnSpc>
              <a:buNone/>
            </a:pPr>
            <a:endParaRPr lang="ne-NP" dirty="0">
              <a:cs typeface="Kalimati" panose="00000400000000000000" pitchFamily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e-NP" dirty="0">
                <a:solidFill>
                  <a:srgbClr val="FF0000"/>
                </a:solidFill>
                <a:cs typeface="Kalimati" panose="00000400000000000000" pitchFamily="2"/>
              </a:rPr>
              <a:t>दफा ५(३)</a:t>
            </a:r>
            <a:r>
              <a:rPr lang="en-US" dirty="0">
                <a:solidFill>
                  <a:srgbClr val="FF0000"/>
                </a:solidFill>
                <a:cs typeface="Kalimati" panose="00000400000000000000" pitchFamily="2"/>
              </a:rPr>
              <a:t> </a:t>
            </a:r>
            <a:r>
              <a:rPr lang="ne-NP" dirty="0">
                <a:solidFill>
                  <a:srgbClr val="0000CC"/>
                </a:solidFill>
                <a:cs typeface="Kalimati" panose="00000400000000000000" pitchFamily="2"/>
              </a:rPr>
              <a:t>भू-उपयोग नक्साहरूलाई स्थानीय भू उपयोग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e-NP" dirty="0">
                <a:solidFill>
                  <a:srgbClr val="0000CC"/>
                </a:solidFill>
                <a:cs typeface="Kalimati" panose="00000400000000000000" pitchFamily="2"/>
              </a:rPr>
              <a:t>परिषदले आवश्यकता अनुसार </a:t>
            </a:r>
            <a:r>
              <a:rPr lang="ne-NP" sz="3300" b="1" dirty="0">
                <a:solidFill>
                  <a:srgbClr val="00B050"/>
                </a:solidFill>
                <a:cs typeface="Kalimati" panose="00000400000000000000" pitchFamily="2"/>
              </a:rPr>
              <a:t>अद्यावधिक गरी भू-उपयोग योजना तयार गरि लागू गर्नु </a:t>
            </a:r>
            <a:r>
              <a:rPr lang="ne-NP" dirty="0">
                <a:solidFill>
                  <a:srgbClr val="0000CC"/>
                </a:solidFill>
                <a:cs typeface="Kalimati" panose="00000400000000000000" pitchFamily="2"/>
              </a:rPr>
              <a:t>पर्नेछ |</a:t>
            </a:r>
          </a:p>
          <a:p>
            <a:pPr marL="0" indent="0">
              <a:lnSpc>
                <a:spcPct val="110000"/>
              </a:lnSpc>
              <a:buNone/>
            </a:pPr>
            <a:endParaRPr lang="ne-NP" dirty="0">
              <a:solidFill>
                <a:srgbClr val="0000CC"/>
              </a:solidFill>
              <a:cs typeface="Kalimati" panose="00000400000000000000" pitchFamily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e-NP" dirty="0">
                <a:solidFill>
                  <a:srgbClr val="FF0000"/>
                </a:solidFill>
                <a:cs typeface="Kalimati" panose="00000400000000000000" pitchFamily="2"/>
              </a:rPr>
              <a:t>दफा ५(४)</a:t>
            </a:r>
            <a:r>
              <a:rPr lang="en-US" dirty="0">
                <a:solidFill>
                  <a:srgbClr val="0000CC"/>
                </a:solidFill>
                <a:cs typeface="Kalimati" panose="00000400000000000000" pitchFamily="2"/>
              </a:rPr>
              <a:t> </a:t>
            </a:r>
            <a:r>
              <a:rPr lang="ne-NP" dirty="0">
                <a:cs typeface="Kalimati" panose="00000400000000000000" pitchFamily="2"/>
              </a:rPr>
              <a:t>स्थानीय तहको आवश्यकता अनुसार भू-उपयोग क्षेत्र नक्सा </a:t>
            </a:r>
            <a:r>
              <a:rPr lang="ne-NP" dirty="0" err="1">
                <a:cs typeface="Kalimati" panose="00000400000000000000" pitchFamily="2"/>
              </a:rPr>
              <a:t>अध्यावधिक</a:t>
            </a:r>
            <a:r>
              <a:rPr lang="ne-NP" dirty="0">
                <a:cs typeface="Kalimati" panose="00000400000000000000" pitchFamily="2"/>
              </a:rPr>
              <a:t> गर्न </a:t>
            </a:r>
            <a:r>
              <a:rPr lang="ne-NP" sz="3300" b="1" dirty="0">
                <a:solidFill>
                  <a:srgbClr val="00B050"/>
                </a:solidFill>
                <a:cs typeface="Kalimati" panose="00000400000000000000" pitchFamily="2"/>
              </a:rPr>
              <a:t>आवश्यक सहयोग गर्ने  </a:t>
            </a:r>
            <a:r>
              <a:rPr lang="ne-NP" dirty="0">
                <a:solidFill>
                  <a:srgbClr val="00B050"/>
                </a:solidFill>
                <a:cs typeface="Kalimati" panose="00000400000000000000" pitchFamily="2"/>
              </a:rPr>
              <a:t>|</a:t>
            </a:r>
            <a:endParaRPr lang="en-US" dirty="0">
              <a:solidFill>
                <a:srgbClr val="00B050"/>
              </a:solidFill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647136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भू-उपयोग ऐन २०७६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ne-NP" b="1" dirty="0">
                <a:solidFill>
                  <a:srgbClr val="0070C0"/>
                </a:solidFill>
              </a:rPr>
              <a:t>नेपालको भू-बनौट,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ne-NP" b="1" dirty="0">
                <a:solidFill>
                  <a:srgbClr val="0070C0"/>
                </a:solidFill>
              </a:rPr>
              <a:t>क्षमता, उपयुक्तता, मौजुदा उपयोग र आवश्यकता समेतका आधारमा भूमिलाई देहाय बमोजिम वर्गीकरण गर्ने |  </a:t>
            </a:r>
          </a:p>
          <a:p>
            <a:pPr marL="0" indent="0">
              <a:buNone/>
            </a:pPr>
            <a:r>
              <a:rPr lang="ne-NP" dirty="0"/>
              <a:t>१. कृषि क्षेत्र,</a:t>
            </a:r>
          </a:p>
          <a:p>
            <a:pPr marL="0" indent="0">
              <a:buNone/>
            </a:pPr>
            <a:r>
              <a:rPr lang="ne-NP" dirty="0"/>
              <a:t>२. आवासीय क्षेत्र,</a:t>
            </a:r>
          </a:p>
          <a:p>
            <a:pPr marL="0" indent="0">
              <a:buNone/>
            </a:pPr>
            <a:r>
              <a:rPr lang="ne-NP" dirty="0"/>
              <a:t>३. व्यावसायिक क्षेत्र,</a:t>
            </a:r>
          </a:p>
          <a:p>
            <a:pPr marL="0" indent="0">
              <a:buNone/>
            </a:pPr>
            <a:r>
              <a:rPr lang="ne-NP" dirty="0"/>
              <a:t>४. औद्योगिक क्षेत्र,</a:t>
            </a:r>
          </a:p>
          <a:p>
            <a:pPr marL="0" indent="0">
              <a:buNone/>
            </a:pPr>
            <a:r>
              <a:rPr lang="ne-NP" dirty="0"/>
              <a:t>५. खानी तथा खनिज क्षेत्र,</a:t>
            </a:r>
          </a:p>
          <a:p>
            <a:pPr marL="0" indent="0">
              <a:buNone/>
            </a:pPr>
            <a:r>
              <a:rPr lang="ne-NP" dirty="0"/>
              <a:t>६. वन क्षेत्र,</a:t>
            </a:r>
          </a:p>
          <a:p>
            <a:pPr marL="0" indent="0">
              <a:buNone/>
            </a:pPr>
            <a:r>
              <a:rPr lang="ne-NP" dirty="0"/>
              <a:t>७. नदी, खोला, ताल, सिमसार क्षेत्र,</a:t>
            </a:r>
          </a:p>
          <a:p>
            <a:pPr marL="0" indent="0">
              <a:buNone/>
            </a:pPr>
            <a:r>
              <a:rPr lang="ne-NP" dirty="0"/>
              <a:t>८. सार्वजनिक उपयोगको क्षेत्र,</a:t>
            </a:r>
          </a:p>
          <a:p>
            <a:pPr marL="0" indent="0">
              <a:buNone/>
            </a:pPr>
            <a:r>
              <a:rPr lang="ne-NP" dirty="0"/>
              <a:t>९. सांस्कृतिक तथा </a:t>
            </a:r>
            <a:r>
              <a:rPr lang="ne-NP" dirty="0" err="1"/>
              <a:t>पुरातात्विक</a:t>
            </a:r>
            <a:r>
              <a:rPr lang="ne-NP" dirty="0"/>
              <a:t> महत्त्वको क्षेत्र,</a:t>
            </a:r>
            <a:endParaRPr lang="en-US" dirty="0"/>
          </a:p>
          <a:p>
            <a:pPr marL="0" indent="0">
              <a:buNone/>
            </a:pPr>
            <a:r>
              <a:rPr lang="ne-NP" dirty="0"/>
              <a:t>१०. नेपाल सरकारबाट आवश्यकता अनुसार तोकिएका अन्य</a:t>
            </a:r>
            <a:r>
              <a:rPr lang="en-US" dirty="0"/>
              <a:t> </a:t>
            </a:r>
            <a:r>
              <a:rPr lang="ne-NP" dirty="0"/>
              <a:t>क्षेत्र।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789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1306</Words>
  <Application>Microsoft Office PowerPoint</Application>
  <PresentationFormat>Widescreen</PresentationFormat>
  <Paragraphs>168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Aparajita</vt:lpstr>
      <vt:lpstr>Arial</vt:lpstr>
      <vt:lpstr>Calibri</vt:lpstr>
      <vt:lpstr>Calibri Light</vt:lpstr>
      <vt:lpstr>Himalb</vt:lpstr>
      <vt:lpstr>Kalimati</vt:lpstr>
      <vt:lpstr>Mangal</vt:lpstr>
      <vt:lpstr>Preeti</vt:lpstr>
      <vt:lpstr>Wingdings</vt:lpstr>
      <vt:lpstr>Office Theme</vt:lpstr>
      <vt:lpstr>PowerPoint Presentation</vt:lpstr>
      <vt:lpstr>PowerPoint Presentation</vt:lpstr>
      <vt:lpstr>प्रस्तुतिका विषयहरु</vt:lpstr>
      <vt:lpstr>PowerPoint Presentation</vt:lpstr>
      <vt:lpstr>भू-उपयोग कार्यक्रमको मुख्य उद्देश्य</vt:lpstr>
      <vt:lpstr>भू-उपयोग कार्यक्रम संचालनमा हालको कानुनी आधारहरु</vt:lpstr>
      <vt:lpstr>विगतमा भू-उपयोग कार्यक्रम संचालनका कानुनी व्यवस्थाहरु  ...</vt:lpstr>
      <vt:lpstr>भू-उपयोग ऐन २०७६</vt:lpstr>
      <vt:lpstr>भू-उपयोग ऐन २०७६</vt:lpstr>
      <vt:lpstr>भू-उपयोग ऐन २०७६</vt:lpstr>
      <vt:lpstr>भू-उपयोग योजना </vt:lpstr>
      <vt:lpstr>    भू-उपयोग ऐन २०७६, परिच्छेद-४: भूउपयोग कार्यान्वयन संरचना  </vt:lpstr>
      <vt:lpstr>सङ्घीय भूउपयोग परिषद्‌</vt:lpstr>
      <vt:lpstr>प्रदेश भूउपयोग परिषद्‌</vt:lpstr>
      <vt:lpstr>स्थानीय भू-उपयोग परिषद्‌ र कार्यान्वयन समिति </vt:lpstr>
      <vt:lpstr>भू-उपयोग कार्यान्वयन कानुनी प्रावधान </vt:lpstr>
      <vt:lpstr>भू-उपयोग क्षेत्र  gS;fsf] k|of]u</vt:lpstr>
      <vt:lpstr>भू-उपयोग कार्यक्रम अन्तर्गतबाट तयार हुने नक्सा / डाटाहरु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TSLUMD</dc:creator>
  <cp:lastModifiedBy>Microsoft account</cp:lastModifiedBy>
  <cp:revision>6</cp:revision>
  <cp:lastPrinted>2021-10-27T09:56:45Z</cp:lastPrinted>
  <dcterms:created xsi:type="dcterms:W3CDTF">2021-10-27T09:55:24Z</dcterms:created>
  <dcterms:modified xsi:type="dcterms:W3CDTF">2022-08-15T12:44:23Z</dcterms:modified>
</cp:coreProperties>
</file>