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8" r:id="rId7"/>
    <p:sldMasterId id="2147483710" r:id="rId8"/>
  </p:sldMasterIdLst>
  <p:notesMasterIdLst>
    <p:notesMasterId r:id="rId19"/>
  </p:notesMasterIdLst>
  <p:sldIdLst>
    <p:sldId id="257" r:id="rId9"/>
    <p:sldId id="277" r:id="rId10"/>
    <p:sldId id="304" r:id="rId11"/>
    <p:sldId id="278" r:id="rId12"/>
    <p:sldId id="260" r:id="rId13"/>
    <p:sldId id="305" r:id="rId14"/>
    <p:sldId id="306" r:id="rId15"/>
    <p:sldId id="274" r:id="rId16"/>
    <p:sldId id="275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30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2883" autoAdjust="0"/>
  </p:normalViewPr>
  <p:slideViewPr>
    <p:cSldViewPr snapToGrid="0">
      <p:cViewPr varScale="1">
        <p:scale>
          <a:sx n="68" d="100"/>
          <a:sy n="68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61C52-C156-4B6B-B223-E5F4574022BB}" type="datetimeFigureOut">
              <a:rPr lang="en-IN" smtClean="0"/>
              <a:t>29-08-2018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E7CB-6661-4C88-82FF-39B34C7A2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16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IN" baseline="0" dirty="0"/>
              <a:t>Official Definition : 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IN" baseline="0" dirty="0"/>
              <a:t>easy to create Spring Application – 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baseline="0" dirty="0"/>
              <a:t>Started off as a dependency injection framework but over the time grown to be a huge framework providing solutions for multiple common concerns.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baseline="0" dirty="0"/>
              <a:t>Multiple setup steps and configuration steps. 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baseline="0" dirty="0"/>
              <a:t>No starting point, you have to figure out on your own.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IN" baseline="0" dirty="0"/>
              <a:t>Spring boot abstracts all these pain points and makes it easy to get started with the application.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IN" baseline="0" dirty="0"/>
              <a:t>Stand-alone – runs on its own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IN" baseline="0" dirty="0"/>
              <a:t>Production grade – Not just hello world. Creates an application that can actually deployed to production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IN" baseline="0" dirty="0"/>
              <a:t>Just run – lets say what is required to bootstrap a spring web application. At the bare minimum, you would require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dirty="0"/>
              <a:t>A project structure, complete with a Maven build file including required dependencies. At the very least, you’ll need Spring MVC and the Servlet API expressed as dependencies.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dirty="0"/>
              <a:t>A web.xml file (or a </a:t>
            </a:r>
            <a:r>
              <a:rPr lang="en-IN" dirty="0" err="1"/>
              <a:t>WebApplicationInitializer</a:t>
            </a:r>
            <a:r>
              <a:rPr lang="en-IN" dirty="0"/>
              <a:t> implementation) that declares Spring’s </a:t>
            </a:r>
            <a:r>
              <a:rPr lang="en-IN" dirty="0" err="1"/>
              <a:t>DispatcherServlet</a:t>
            </a:r>
            <a:r>
              <a:rPr lang="en-IN" dirty="0"/>
              <a:t>.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dirty="0"/>
              <a:t>A Spring configuration that enables Spring MVC.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controller class that will respond to HTTP requests with “Hello World”.</a:t>
            </a:r>
          </a:p>
          <a:p>
            <a:pPr marL="685800" lvl="1" indent="-228600">
              <a:buFont typeface="Wingdings" panose="05000000000000000000" pitchFamily="2" charset="2"/>
              <a:buAutoNum type="arabicPeriod"/>
            </a:pPr>
            <a:r>
              <a:rPr lang="en-IN" dirty="0"/>
              <a:t>A web application server, such as Tomcat, to deploy the application to.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IN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IN" dirty="0"/>
              <a:t>But</a:t>
            </a:r>
            <a:r>
              <a:rPr lang="en-IN" baseline="0" dirty="0"/>
              <a:t> with Spring boot you can just bootstrap an application and just run it to see it in action.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E7CB-6661-4C88-82FF-39B34C7A27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6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baseline="0" dirty="0"/>
              <a:t>requirements</a:t>
            </a:r>
          </a:p>
          <a:p>
            <a:pPr marL="228600" indent="-228600">
              <a:buAutoNum type="arabicPeriod"/>
            </a:pPr>
            <a:r>
              <a:rPr lang="en-IN" baseline="0" dirty="0"/>
              <a:t>bootstrapping a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E7CB-6661-4C88-82FF-39B34C7A27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lets do it manually and see </a:t>
            </a:r>
            <a:r>
              <a:rPr lang="en-IN" dirty="0" err="1"/>
              <a:t>whats</a:t>
            </a:r>
            <a:r>
              <a:rPr lang="en-IN" baseline="0" dirty="0"/>
              <a:t> really going 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E7CB-6661-4C88-82FF-39B34C7A279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8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example shows you</a:t>
            </a:r>
            <a:r>
              <a:rPr lang="en-IN" baseline="0" dirty="0"/>
              <a:t> creating a contacts-</a:t>
            </a:r>
            <a:r>
              <a:rPr lang="en-IN" baseline="0" dirty="0" err="1"/>
              <a:t>api</a:t>
            </a:r>
            <a:r>
              <a:rPr lang="en-IN" baseline="0" dirty="0"/>
              <a:t>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E7CB-6661-4C88-82FF-39B34C7A27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3962400"/>
            <a:ext cx="10363200" cy="1143000"/>
          </a:xfrm>
        </p:spPr>
        <p:txBody>
          <a:bodyPr lIns="91440" rIns="91440"/>
          <a:lstStyle>
            <a:lvl1pPr algn="ctr">
              <a:lnSpc>
                <a:spcPct val="125000"/>
              </a:lnSpc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5105400"/>
            <a:ext cx="10363200" cy="914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b="1">
                <a:solidFill>
                  <a:srgbClr val="5F5F5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10601" y="2893140"/>
            <a:ext cx="7802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miter lim="800000"/>
            <a:headEnd type="none" w="sm" len="sm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6"/>
          <a:stretch/>
        </p:blipFill>
        <p:spPr>
          <a:xfrm>
            <a:off x="3" y="1016"/>
            <a:ext cx="12189983" cy="37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993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1804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15877"/>
            <a:ext cx="2844800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877"/>
            <a:ext cx="8331200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066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3962400"/>
            <a:ext cx="10363200" cy="1143000"/>
          </a:xfrm>
        </p:spPr>
        <p:txBody>
          <a:bodyPr lIns="91440" rIns="91440"/>
          <a:lstStyle>
            <a:lvl1pPr algn="ctr">
              <a:lnSpc>
                <a:spcPct val="125000"/>
              </a:lnSpc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5105400"/>
            <a:ext cx="10363200" cy="914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b="1">
                <a:solidFill>
                  <a:srgbClr val="5F5F5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10601" y="2893140"/>
            <a:ext cx="78028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miter lim="800000"/>
            <a:headEnd type="none" w="sm" len="sm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6"/>
          <a:stretch/>
        </p:blipFill>
        <p:spPr>
          <a:xfrm>
            <a:off x="3" y="1016"/>
            <a:ext cx="12189983" cy="37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2412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8927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4" indent="0">
              <a:buNone/>
              <a:defRPr sz="1800"/>
            </a:lvl2pPr>
            <a:lvl3pPr marL="914428" indent="0">
              <a:buNone/>
              <a:defRPr sz="1600"/>
            </a:lvl3pPr>
            <a:lvl4pPr marL="1371643" indent="0">
              <a:buNone/>
              <a:defRPr sz="1400"/>
            </a:lvl4pPr>
            <a:lvl5pPr marL="1828857" indent="0">
              <a:buNone/>
              <a:defRPr sz="1400"/>
            </a:lvl5pPr>
            <a:lvl6pPr marL="2286071" indent="0">
              <a:buNone/>
              <a:defRPr sz="1400"/>
            </a:lvl6pPr>
            <a:lvl7pPr marL="2743285" indent="0">
              <a:buNone/>
              <a:defRPr sz="1400"/>
            </a:lvl7pPr>
            <a:lvl8pPr marL="3200500" indent="0">
              <a:buNone/>
              <a:defRPr sz="1400"/>
            </a:lvl8pPr>
            <a:lvl9pPr marL="3657714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870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3"/>
            <a:ext cx="558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3"/>
            <a:ext cx="558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923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86698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472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922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462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3278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9882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430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0800" y="15877"/>
            <a:ext cx="2844800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877"/>
            <a:ext cx="8331200" cy="57292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7150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979392" y="6466039"/>
            <a:ext cx="28448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/>
            </a:lvl1pPr>
          </a:lstStyle>
          <a:p>
            <a:pPr defTabSz="457214">
              <a:defRPr/>
            </a:pPr>
            <a:fld id="{6A56E2CF-438F-0E47-8762-0DCAC6D0072E}" type="slidenum">
              <a:rPr lang="en-US" sz="1200" smtClean="0">
                <a:solidFill>
                  <a:prstClr val="black"/>
                </a:solidFill>
              </a:rPr>
              <a:pPr defTabSz="457214">
                <a:defRPr/>
              </a:pPr>
              <a:t>‹#›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68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0972800" cy="1143000"/>
          </a:xfrm>
          <a:prstGeom prst="rect">
            <a:avLst/>
          </a:prstGeom>
        </p:spPr>
        <p:txBody>
          <a:bodyPr/>
          <a:lstStyle>
            <a:lvl1pPr marL="0" algn="l" defTabSz="457214" rtl="0" eaLnBrk="1" latinLnBrk="0" hangingPunct="1">
              <a:spcBef>
                <a:spcPct val="0"/>
              </a:spcBef>
              <a:buNone/>
              <a:defRPr lang="en-US" sz="3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4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699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63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6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54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7" y="274638"/>
            <a:ext cx="11466286" cy="582612"/>
          </a:xfrm>
          <a:prstGeom prst="rect">
            <a:avLst/>
          </a:prstGeom>
        </p:spPr>
        <p:txBody>
          <a:bodyPr anchor="ctr"/>
          <a:lstStyle>
            <a:lvl1pPr algn="l"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93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5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4" indent="0">
              <a:buNone/>
              <a:defRPr sz="1800"/>
            </a:lvl2pPr>
            <a:lvl3pPr marL="914428" indent="0">
              <a:buNone/>
              <a:defRPr sz="1600"/>
            </a:lvl3pPr>
            <a:lvl4pPr marL="1371643" indent="0">
              <a:buNone/>
              <a:defRPr sz="1400"/>
            </a:lvl4pPr>
            <a:lvl5pPr marL="1828857" indent="0">
              <a:buNone/>
              <a:defRPr sz="1400"/>
            </a:lvl5pPr>
            <a:lvl6pPr marL="2286071" indent="0">
              <a:buNone/>
              <a:defRPr sz="1400"/>
            </a:lvl6pPr>
            <a:lvl7pPr marL="2743285" indent="0">
              <a:buNone/>
              <a:defRPr sz="1400"/>
            </a:lvl7pPr>
            <a:lvl8pPr marL="3200500" indent="0">
              <a:buNone/>
              <a:defRPr sz="1400"/>
            </a:lvl8pPr>
            <a:lvl9pPr marL="365771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4596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05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18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32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251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62" y="2397599"/>
            <a:ext cx="8667846" cy="1500187"/>
          </a:xfrm>
          <a:prstGeom prst="rect">
            <a:avLst/>
          </a:prstGeom>
        </p:spPr>
        <p:txBody>
          <a:bodyPr anchor="t"/>
          <a:lstStyle>
            <a:lvl1pPr marL="1485947" indent="-1485947" algn="l" defTabSz="428625" rtl="0" eaLnBrk="1" latinLnBrk="0" hangingPunct="1">
              <a:spcBef>
                <a:spcPct val="0"/>
              </a:spcBef>
              <a:buNone/>
              <a:defRPr lang="en-US" sz="4125" b="0" kern="1200" cap="all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ea typeface="+mj-ea"/>
                <a:cs typeface="+mj-cs"/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5"/>
          <p:cNvCxnSpPr>
            <a:cxnSpLocks noChangeShapeType="1"/>
          </p:cNvCxnSpPr>
          <p:nvPr/>
        </p:nvCxnSpPr>
        <p:spPr bwMode="auto">
          <a:xfrm flipH="1">
            <a:off x="2612574" y="2204864"/>
            <a:ext cx="1613" cy="2103120"/>
          </a:xfrm>
          <a:prstGeom prst="line">
            <a:avLst/>
          </a:prstGeom>
          <a:ln>
            <a:headEnd type="none" w="sm" len="sm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283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62" y="2397599"/>
            <a:ext cx="8667846" cy="1500187"/>
          </a:xfrm>
          <a:prstGeom prst="rect">
            <a:avLst/>
          </a:prstGeom>
        </p:spPr>
        <p:txBody>
          <a:bodyPr anchor="t"/>
          <a:lstStyle>
            <a:lvl1pPr marL="1485947" indent="-1485947" algn="l" defTabSz="428625" rtl="0" eaLnBrk="1" latinLnBrk="0" hangingPunct="1">
              <a:spcBef>
                <a:spcPct val="0"/>
              </a:spcBef>
              <a:buNone/>
              <a:defRPr lang="en-US" sz="4125" b="0" kern="1200" cap="all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ea typeface="+mj-ea"/>
                <a:cs typeface="+mj-cs"/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5"/>
          <p:cNvCxnSpPr>
            <a:cxnSpLocks noChangeShapeType="1"/>
          </p:cNvCxnSpPr>
          <p:nvPr/>
        </p:nvCxnSpPr>
        <p:spPr bwMode="auto">
          <a:xfrm flipH="1">
            <a:off x="2612574" y="2204864"/>
            <a:ext cx="1613" cy="2103120"/>
          </a:xfrm>
          <a:prstGeom prst="line">
            <a:avLst/>
          </a:prstGeom>
          <a:ln>
            <a:headEnd type="none" w="sm" len="sm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5404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725144"/>
            <a:ext cx="8534400" cy="913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4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61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62" y="2397599"/>
            <a:ext cx="8667846" cy="1500187"/>
          </a:xfrm>
          <a:prstGeom prst="rect">
            <a:avLst/>
          </a:prstGeom>
        </p:spPr>
        <p:txBody>
          <a:bodyPr anchor="t"/>
          <a:lstStyle>
            <a:lvl1pPr marL="1485947" indent="-1485947" algn="l" defTabSz="428625" rtl="0" eaLnBrk="1" latinLnBrk="0" hangingPunct="1">
              <a:spcBef>
                <a:spcPct val="0"/>
              </a:spcBef>
              <a:buNone/>
              <a:defRPr lang="en-US" sz="4125" b="0" kern="1200" cap="all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lt"/>
                <a:ea typeface="+mj-ea"/>
                <a:cs typeface="+mj-cs"/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" name="Straight Connector 5"/>
          <p:cNvCxnSpPr>
            <a:cxnSpLocks noChangeShapeType="1"/>
          </p:cNvCxnSpPr>
          <p:nvPr/>
        </p:nvCxnSpPr>
        <p:spPr bwMode="auto">
          <a:xfrm rot="5400000">
            <a:off x="2130781" y="2830674"/>
            <a:ext cx="965200" cy="1613"/>
          </a:xfrm>
          <a:prstGeom prst="line">
            <a:avLst/>
          </a:prstGeom>
          <a:ln>
            <a:headEnd type="none" w="sm" len="sm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88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0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3"/>
            <a:ext cx="558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3"/>
            <a:ext cx="5588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9916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6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228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101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449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942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72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648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14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258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725144"/>
            <a:ext cx="8534400" cy="9136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16" descr="1"/>
          <p:cNvPicPr>
            <a:picLocks noChangeAspect="1" noChangeArrowheads="1"/>
          </p:cNvPicPr>
          <p:nvPr/>
        </p:nvPicPr>
        <p:blipFill rotWithShape="1">
          <a:blip r:embed="rId2" cstate="print"/>
          <a:srcRect b="7120"/>
          <a:stretch/>
        </p:blipFill>
        <p:spPr bwMode="auto">
          <a:xfrm>
            <a:off x="-16040" y="569327"/>
            <a:ext cx="12192000" cy="3507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52772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4865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5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9526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402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7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999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9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999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9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014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914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101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5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999" indent="0">
              <a:buNone/>
              <a:defRPr sz="900"/>
            </a:lvl6pPr>
            <a:lvl7pPr marL="2743200" indent="0">
              <a:buNone/>
              <a:defRPr sz="900"/>
            </a:lvl7pPr>
            <a:lvl8pPr marL="3200401" indent="0">
              <a:buNone/>
              <a:defRPr sz="900"/>
            </a:lvl8pPr>
            <a:lvl9pPr marL="365759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530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999" indent="0">
              <a:buNone/>
              <a:defRPr sz="2000"/>
            </a:lvl6pPr>
            <a:lvl7pPr marL="2743200" indent="0">
              <a:buNone/>
              <a:defRPr sz="2000"/>
            </a:lvl7pPr>
            <a:lvl8pPr marL="3200401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999" indent="0">
              <a:buNone/>
              <a:defRPr sz="900"/>
            </a:lvl6pPr>
            <a:lvl7pPr marL="2743200" indent="0">
              <a:buNone/>
              <a:defRPr sz="900"/>
            </a:lvl7pPr>
            <a:lvl8pPr marL="3200401" indent="0">
              <a:buNone/>
              <a:defRPr sz="900"/>
            </a:lvl8pPr>
            <a:lvl9pPr marL="365759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022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867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538658"/>
            <a:endParaRPr lang="en-US" sz="2122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538658"/>
            <a:fld id="{87A81FD4-10F5-6E40-BC86-A4E402B1A285}" type="slidenum">
              <a:rPr lang="en-US" sz="2122" smtClean="0">
                <a:solidFill>
                  <a:prstClr val="black"/>
                </a:solidFill>
              </a:rPr>
              <a:pPr defTabSz="538658"/>
              <a:t>‹#›</a:t>
            </a:fld>
            <a:endParaRPr lang="en-US" sz="212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5813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Boeing Template - C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" b="11925"/>
          <a:stretch>
            <a:fillRect/>
          </a:stretch>
        </p:blipFill>
        <p:spPr bwMode="auto">
          <a:xfrm>
            <a:off x="-2117" y="0"/>
            <a:ext cx="12204192" cy="386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1200" y="3962400"/>
            <a:ext cx="10363200" cy="1143000"/>
          </a:xfrm>
          <a:prstGeom prst="rect">
            <a:avLst/>
          </a:prstGeom>
        </p:spPr>
        <p:txBody>
          <a:bodyPr lIns="91440" rIns="91440"/>
          <a:lstStyle>
            <a:lvl1pPr algn="ctr">
              <a:lnSpc>
                <a:spcPct val="125000"/>
              </a:lnSpc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5105400"/>
            <a:ext cx="103632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 2" pitchFamily="18" charset="2"/>
              <a:buNone/>
              <a:defRPr b="1">
                <a:solidFill>
                  <a:srgbClr val="5F5F5F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1037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93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610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3" indent="0">
              <a:buNone/>
              <a:defRPr sz="900"/>
            </a:lvl4pPr>
            <a:lvl5pPr marL="1828857" indent="0">
              <a:buNone/>
              <a:defRPr sz="900"/>
            </a:lvl5pPr>
            <a:lvl6pPr marL="2286071" indent="0">
              <a:buNone/>
              <a:defRPr sz="900"/>
            </a:lvl6pPr>
            <a:lvl7pPr marL="2743285" indent="0">
              <a:buNone/>
              <a:defRPr sz="900"/>
            </a:lvl7pPr>
            <a:lvl8pPr marL="3200500" indent="0">
              <a:buNone/>
              <a:defRPr sz="900"/>
            </a:lvl8pPr>
            <a:lvl9pPr marL="365771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615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Boeing Template - Inn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3"/>
            <a:ext cx="11379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5876"/>
            <a:ext cx="10160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25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0" name="Picture 6" descr="HCL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t="31725" r="8223" b="28896"/>
          <a:stretch>
            <a:fillRect/>
          </a:stretch>
        </p:blipFill>
        <p:spPr bwMode="auto">
          <a:xfrm>
            <a:off x="10668004" y="6553201"/>
            <a:ext cx="131656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Boeing_Color - Ne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3" y="6477003"/>
            <a:ext cx="162771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05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1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4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33" indent="-238133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14" indent="-21749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297" indent="-20955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903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511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725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939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154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368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Boeing Template - Inn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3"/>
            <a:ext cx="11379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15876"/>
            <a:ext cx="101600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25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1077649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077649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0" name="Picture 6" descr="HC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t="31725" r="8223" b="28896"/>
          <a:stretch>
            <a:fillRect/>
          </a:stretch>
        </p:blipFill>
        <p:spPr bwMode="auto">
          <a:xfrm>
            <a:off x="10668004" y="6553201"/>
            <a:ext cx="131656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 descr="Boeing_Color - New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3" y="6477003"/>
            <a:ext cx="162771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1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43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57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133" indent="-238133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14" indent="-217494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297" indent="-20955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903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511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725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939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154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368" indent="-219082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87719" y="854478"/>
            <a:ext cx="11458763" cy="1588"/>
          </a:xfrm>
          <a:prstGeom prst="line">
            <a:avLst/>
          </a:prstGeom>
          <a:ln w="3810" cap="flat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1-04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661" y="362706"/>
            <a:ext cx="298303" cy="50474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4592" y="6592396"/>
            <a:ext cx="1341120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14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8" name="Picture 7" descr="1-05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68001" y="6513159"/>
            <a:ext cx="1178481" cy="134103"/>
          </a:xfrm>
          <a:prstGeom prst="rect">
            <a:avLst/>
          </a:prstGeom>
        </p:spPr>
      </p:pic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3600" y="6553203"/>
            <a:ext cx="28448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smtClean="0"/>
            </a:lvl1pPr>
          </a:lstStyle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ctr" defTabSz="45721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0" indent="-342910" algn="l" defTabSz="45721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3" indent="-285759" algn="l" defTabSz="45721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defTabSz="45721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8" algn="l" defTabSz="45721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8" algn="l" defTabSz="45721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0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" y="0"/>
            <a:ext cx="1491476" cy="6858000"/>
          </a:xfrm>
          <a:prstGeom prst="rect">
            <a:avLst/>
          </a:prstGeom>
        </p:spPr>
      </p:pic>
      <p:pic>
        <p:nvPicPr>
          <p:cNvPr id="9" name="Picture 8" descr="1-0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96560" y="6610240"/>
            <a:ext cx="6807200" cy="2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1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0" indent="-342910" algn="l" defTabSz="45721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3" indent="-285759" algn="l" defTabSz="45721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defTabSz="45721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8" algn="l" defTabSz="45721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8" algn="l" defTabSz="45721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45721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457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01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" y="0"/>
            <a:ext cx="1491476" cy="6858000"/>
          </a:xfrm>
          <a:prstGeom prst="rect">
            <a:avLst/>
          </a:prstGeom>
        </p:spPr>
      </p:pic>
      <p:pic>
        <p:nvPicPr>
          <p:cNvPr id="9" name="Picture 8" descr="1-03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96560" y="6610239"/>
            <a:ext cx="6807200" cy="2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3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1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1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1" indent="-228601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1" indent="-228601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1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9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9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Overview of Swagger API</a:t>
            </a:r>
          </a:p>
        </p:txBody>
      </p:sp>
    </p:spTree>
    <p:extLst>
      <p:ext uri="{BB962C8B-B14F-4D97-AF65-F5344CB8AC3E}">
        <p14:creationId xmlns:p14="http://schemas.microsoft.com/office/powerpoint/2010/main" val="23206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2967322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5pPr>
            <a:lvl6pPr marL="45721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6pPr>
            <a:lvl7pPr marL="9144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7pPr>
            <a:lvl8pPr marL="137164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8pPr>
            <a:lvl9pPr marL="182885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3600" kern="0" spc="188" dirty="0">
                <a:solidFill>
                  <a:srgbClr val="0070C0"/>
                </a:solidFill>
              </a:rPr>
              <a:t>THANKS</a:t>
            </a:r>
            <a:endParaRPr lang="en-US" sz="3600" kern="0" spc="188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31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What is </a:t>
            </a:r>
            <a:r>
              <a:rPr lang="en-IN" dirty="0" smtClean="0">
                <a:solidFill>
                  <a:srgbClr val="0070C0"/>
                </a:solidFill>
              </a:rPr>
              <a:t>Swagger API?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97" y="1164105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/>
              <a:t>Definition:</a:t>
            </a:r>
          </a:p>
          <a:p>
            <a:pPr marL="0" indent="0">
              <a:buNone/>
            </a:pPr>
            <a:r>
              <a:rPr lang="en-US" sz="2400" dirty="0"/>
              <a:t>Swagger is the most popular tool for designing, building and documenting RESTful APIs</a:t>
            </a:r>
          </a:p>
        </p:txBody>
      </p:sp>
    </p:spTree>
    <p:extLst>
      <p:ext uri="{BB962C8B-B14F-4D97-AF65-F5344CB8AC3E}">
        <p14:creationId xmlns:p14="http://schemas.microsoft.com/office/powerpoint/2010/main" val="37314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40162" y="2397599"/>
            <a:ext cx="9261106" cy="1500187"/>
          </a:xfrm>
        </p:spPr>
        <p:txBody>
          <a:bodyPr/>
          <a:lstStyle/>
          <a:p>
            <a:pPr marL="0" defTabSz="914400" fontAlgn="base">
              <a:spcAft>
                <a:spcPct val="0"/>
              </a:spcAft>
            </a:pPr>
            <a:r>
              <a:rPr lang="en-IN" sz="3600" b="1" kern="0" cap="none" spc="188" dirty="0">
                <a:solidFill>
                  <a:srgbClr val="0070C0"/>
                </a:solidFill>
              </a:rPr>
              <a:t>Integration Swagger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40845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03" y="939020"/>
            <a:ext cx="10972800" cy="48902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	To use it in conjunction with Spring we need to add following two dependencies to Maven pom.xml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&lt;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dependency&gt;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io.springfox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&gt;springfox-swagger2&lt;/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   &lt;version&gt;2.6.1&lt;/version&gt;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&lt;/dependency&gt;</a:t>
            </a:r>
          </a:p>
          <a:p>
            <a:pPr marL="0" indent="0">
              <a:buNone/>
            </a:pPr>
            <a:endParaRPr lang="en-IN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io.springfox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   &lt;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springfox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-swagger-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ui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   &lt;version&gt;2.6.1&lt;/version&gt;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1843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465" y="953089"/>
            <a:ext cx="10972800" cy="4525963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Configure Swagger by enable the  </a:t>
            </a:r>
            <a:r>
              <a:rPr lang="en-US" sz="2000" b="1" dirty="0">
                <a:solidFill>
                  <a:srgbClr val="FB6305"/>
                </a:solidFill>
              </a:rPr>
              <a:t>@EnableSwagger2  </a:t>
            </a:r>
            <a:r>
              <a:rPr lang="en-US" sz="2000" dirty="0"/>
              <a:t>annotation on the main class or config class.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 smtClean="0">
                <a:solidFill>
                  <a:srgbClr val="FB6305"/>
                </a:solidFill>
              </a:rPr>
              <a:t>Docket </a:t>
            </a:r>
            <a:r>
              <a:rPr lang="en-US" sz="2000" dirty="0" smtClean="0"/>
              <a:t>is a plugin which is used to document Restful </a:t>
            </a:r>
            <a:r>
              <a:rPr lang="en-US" sz="2000" dirty="0" err="1" smtClean="0"/>
              <a:t>APi</a:t>
            </a:r>
            <a:r>
              <a:rPr lang="en-US" sz="2000" dirty="0" smtClean="0"/>
              <a:t> service.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>
                <a:solidFill>
                  <a:srgbClr val="FB6305"/>
                </a:solidFill>
              </a:rPr>
              <a:t>RequestHandlerSelectors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FB6305"/>
                </a:solidFill>
              </a:rPr>
              <a:t>PathSelectors</a:t>
            </a:r>
            <a:r>
              <a:rPr lang="en-US" sz="2000" dirty="0"/>
              <a:t> </a:t>
            </a:r>
            <a:r>
              <a:rPr lang="en-US" sz="2000" dirty="0" smtClean="0"/>
              <a:t>configure </a:t>
            </a:r>
            <a:r>
              <a:rPr lang="en-US" sz="2000" dirty="0"/>
              <a:t>the predicates for selection of </a:t>
            </a:r>
            <a:r>
              <a:rPr lang="en-US" sz="2000" dirty="0" err="1" smtClean="0"/>
              <a:t>RequestHandlers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>
                <a:solidFill>
                  <a:srgbClr val="FB6305"/>
                </a:solidFill>
              </a:rPr>
              <a:t>ApiInfo</a:t>
            </a:r>
            <a:r>
              <a:rPr lang="en-US" sz="2000" dirty="0" smtClean="0">
                <a:solidFill>
                  <a:srgbClr val="FB6305"/>
                </a:solidFill>
              </a:rPr>
              <a:t>()</a:t>
            </a:r>
            <a:r>
              <a:rPr lang="en-US" sz="2000" dirty="0" smtClean="0"/>
              <a:t>  method is used to set properties like title, author and description.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835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797015"/>
            <a:ext cx="11247040" cy="53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14">
              <a:defRPr/>
            </a:pPr>
            <a:fld id="{60FC4761-193E-43F1-829A-D9740683D338}" type="slidenum">
              <a:rPr lang="en-US" smtClean="0">
                <a:solidFill>
                  <a:srgbClr val="000000"/>
                </a:solidFill>
              </a:rPr>
              <a:pPr defTabSz="457214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0" y="378234"/>
            <a:ext cx="11247040" cy="58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Swagger UI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5360" y="733597"/>
            <a:ext cx="10972800" cy="53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9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RestFull</a:t>
            </a:r>
            <a:r>
              <a:rPr lang="en-IN" dirty="0">
                <a:solidFill>
                  <a:srgbClr val="0070C0"/>
                </a:solidFill>
              </a:rPr>
              <a:t> Services in Swagger UI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3668" y="918266"/>
            <a:ext cx="10972800" cy="5239647"/>
          </a:xfrm>
        </p:spPr>
        <p:txBody>
          <a:bodyPr/>
          <a:lstStyle/>
          <a:p>
            <a:pPr marL="0" indent="0">
              <a:buNone/>
            </a:pP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8" y="918266"/>
            <a:ext cx="9925050" cy="5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CL Templat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CL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CL" id="{BE0E5E52-32E6-4803-B3A8-B6AC93E1F27F}" vid="{AC3FF87F-D73F-4366-BAB0-B4DBD8456F1C}"/>
    </a:ext>
  </a:extLst>
</a:theme>
</file>

<file path=ppt/theme/theme3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8068475CFE7544910C8E5369A3D06C" ma:contentTypeVersion="4" ma:contentTypeDescription="Create a new document." ma:contentTypeScope="" ma:versionID="cf5e60987dc3de5a5c5d09cb7396fba2">
  <xsd:schema xmlns:xsd="http://www.w3.org/2001/XMLSchema" xmlns:xs="http://www.w3.org/2001/XMLSchema" xmlns:p="http://schemas.microsoft.com/office/2006/metadata/properties" xmlns:ns2="217434bf-e478-4602-b382-89c1dc194353" targetNamespace="http://schemas.microsoft.com/office/2006/metadata/properties" ma:root="true" ma:fieldsID="39e16f894a812569716d79b3ae3334dd" ns2:_="">
    <xsd:import namespace="217434bf-e478-4602-b382-89c1dc1943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434bf-e478-4602-b382-89c1dc1943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562B3B-E0B8-4E04-A65B-58DE23014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562DD2-9121-4CD7-80BF-365B341B2B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B531A5-7CD2-4C3E-9715-85D726690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434bf-e478-4602-b382-89c1dc1943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344</Words>
  <Application>Microsoft Office PowerPoint</Application>
  <PresentationFormat>Widescreen</PresentationFormat>
  <Paragraphs>57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Wingdings</vt:lpstr>
      <vt:lpstr>Wingdings 2</vt:lpstr>
      <vt:lpstr>1_HCL Template</vt:lpstr>
      <vt:lpstr>HCL</vt:lpstr>
      <vt:lpstr>5_Office Theme</vt:lpstr>
      <vt:lpstr>6_Office Theme</vt:lpstr>
      <vt:lpstr>Office Theme</vt:lpstr>
      <vt:lpstr>Overview of Swagger API</vt:lpstr>
      <vt:lpstr>What is Swagger API?</vt:lpstr>
      <vt:lpstr>PowerPoint Presentation</vt:lpstr>
      <vt:lpstr>Requirement</vt:lpstr>
      <vt:lpstr>Configuration options</vt:lpstr>
      <vt:lpstr>PowerPoint Presentation</vt:lpstr>
      <vt:lpstr>PowerPoint Presentation</vt:lpstr>
      <vt:lpstr>Swagger UI</vt:lpstr>
      <vt:lpstr>RestFull Services in Swagger UI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Sivasankar Rajendran</dc:creator>
  <cp:lastModifiedBy>Abhishek Muthyam</cp:lastModifiedBy>
  <cp:revision>205</cp:revision>
  <dcterms:created xsi:type="dcterms:W3CDTF">2017-06-20T08:11:53Z</dcterms:created>
  <dcterms:modified xsi:type="dcterms:W3CDTF">2018-08-30T07:02:19Z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0x010100928068475CFE7544910C8E5369A3D06C</vt:lpwstr>
  </property>
</Properties>
</file>