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11DC0-B6F5-4DE2-98DD-B6BA8A3C9FB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CDBD-2AC0-49D9-BDA4-C73AFD06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CDBD-2AC0-49D9-BDA4-C73AFD060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CDBD-2AC0-49D9-BDA4-C73AFD060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CDBD-2AC0-49D9-BDA4-C73AFD060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4696-B1F1-4E12-BD2C-62BBEEF3B0AF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7D3B-FFC5-48E4-BFC3-CB90613242A0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6BF6-ADF0-4135-93D5-B3797FBB12C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EC4E-5FB0-42E8-8A50-1EA871D80901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508E-BCEA-4580-9706-9B533CD7A28F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8457-C8CD-4807-A0B5-745135A65833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4AD9-7962-43AB-A1FE-31A3B09EC2BE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9EA-C047-40EF-844F-85215EADE103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CEF4-AC63-465C-B26F-D8F6B761D69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ABB8-7C2A-468B-A189-01D71DED1D6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B04-51B9-40B8-9047-7162C32B7F97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EAD0-8EA5-409D-9C08-36CCED8B858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AutomatedScripts.com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CB53-3BFF-49B6-96BC-2FE2A9BE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4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97712" y="1254642"/>
            <a:ext cx="10738883" cy="70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467" y="247356"/>
            <a:ext cx="4813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JAVA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712" y="2002971"/>
            <a:ext cx="10378739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Developed at Sun Microsystems in 1991.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inherit"/>
              </a:rPr>
              <a:t>Developed by James Gosling &amp; Green Team.</a:t>
            </a:r>
            <a:endParaRPr lang="en-US" sz="2000" b="0" i="0" dirty="0" smtClean="0">
              <a:effectLst/>
              <a:latin typeface="inheri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For consumer electronics – TVs, VCRs, Toasters, etc.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Goal was to be portable, small, fast, efficient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AutomatedScripts.com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75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029" y="996593"/>
            <a:ext cx="1839074" cy="121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6162" y="996592"/>
            <a:ext cx="1839074" cy="121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4424" y="3501775"/>
            <a:ext cx="1839074" cy="121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291" y="1064157"/>
            <a:ext cx="17873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Program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6162" y="1372111"/>
            <a:ext cx="17873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.class file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66162" y="3954061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 world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02103" y="1372111"/>
            <a:ext cx="964059" cy="52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35694" y="2208943"/>
            <a:ext cx="482886" cy="1292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1244" y="2643096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2121" y="4745621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7546" y="760288"/>
            <a:ext cx="4982966" cy="4293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14785" y="204951"/>
            <a:ext cx="17873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92534" y="1100070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1696" y="5171550"/>
            <a:ext cx="3206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Server/Machine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58018" y="996591"/>
            <a:ext cx="1839074" cy="121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58018" y="3506603"/>
            <a:ext cx="1839074" cy="121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58018" y="3954060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 world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536112" y="2208942"/>
            <a:ext cx="482886" cy="1292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74103" y="2643095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83887" y="4758307"/>
            <a:ext cx="17873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58018" y="1372110"/>
            <a:ext cx="17873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.class file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94644" y="699812"/>
            <a:ext cx="4644592" cy="4353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42444" y="117014"/>
            <a:ext cx="17873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JRE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1077" y="5135164"/>
            <a:ext cx="29812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Machine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 animBg="1"/>
      <p:bldP spid="22" grpId="0"/>
      <p:bldP spid="23" grpId="0"/>
      <p:bldP spid="25" grpId="0"/>
      <p:bldP spid="27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7667" y="1109609"/>
            <a:ext cx="2794571" cy="439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407666" y="1273996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405956" y="1436670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95681" y="1642152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16230" y="1847635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16230" y="2094215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85407" y="2279149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395682" y="2505178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05956" y="2720936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95682" y="2977794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16230" y="3224370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405956" y="3481224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26504" y="3727808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04246" y="3952126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04246" y="4229529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383694" y="4445285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14520" y="4681589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392262" y="4947003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12810" y="5224406"/>
            <a:ext cx="2794571" cy="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87703" y="1457218"/>
            <a:ext cx="2609636" cy="178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243227" y="1436671"/>
            <a:ext cx="3140467" cy="431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05902" y="1741471"/>
            <a:ext cx="3140467" cy="431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20283" y="2052264"/>
            <a:ext cx="3140467" cy="431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86037" y="2318533"/>
            <a:ext cx="3140467" cy="431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76569" y="2083666"/>
            <a:ext cx="631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62406" y="693504"/>
            <a:ext cx="12418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Code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4465" y="1648727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04466" y="201859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4466" y="2542576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5415" y="3024315"/>
            <a:ext cx="13326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04466" y="1484343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4932" y="3952126"/>
            <a:ext cx="279031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Verifies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runtime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97712" y="1254642"/>
            <a:ext cx="10738883" cy="70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7712" y="247356"/>
            <a:ext cx="2963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JAVA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712" y="1884559"/>
            <a:ext cx="1096005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First of all java is a open source programming language. </a:t>
            </a:r>
          </a:p>
          <a:p>
            <a:r>
              <a:rPr lang="en-US" sz="3200" dirty="0">
                <a:latin typeface="inherit"/>
              </a:rPr>
              <a:t>	</a:t>
            </a:r>
            <a:r>
              <a:rPr lang="en-US" sz="2000" b="0" i="0" dirty="0" smtClean="0">
                <a:effectLst/>
                <a:latin typeface="inherit"/>
              </a:rPr>
              <a:t>Its source code is available for free inside every JDK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Java is a platform Independent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Java Is a Secure Language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Java is fast.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AutomatedScripts.com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4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97712" y="1254642"/>
            <a:ext cx="10738883" cy="70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7712" y="248828"/>
            <a:ext cx="11629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is a Platform Independent Language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712" y="1884559"/>
            <a:ext cx="80009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What is meant by </a:t>
            </a:r>
            <a:r>
              <a:rPr lang="en-US" sz="3200" dirty="0">
                <a:latin typeface="inherit"/>
              </a:rPr>
              <a:t>P</a:t>
            </a:r>
            <a:r>
              <a:rPr lang="en-US" sz="3200" b="0" i="0" dirty="0" smtClean="0">
                <a:effectLst/>
                <a:latin typeface="inherit"/>
              </a:rPr>
              <a:t>latform Independent?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AutomatedScripts.com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828466" y="2634517"/>
            <a:ext cx="10054184" cy="7526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149265" y="2687666"/>
            <a:ext cx="75071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i="0" dirty="0" smtClean="0">
                <a:effectLst/>
                <a:latin typeface="inherit"/>
              </a:rPr>
              <a:t>Platform Independent means writing java code in one operating system, </a:t>
            </a:r>
          </a:p>
          <a:p>
            <a:r>
              <a:rPr lang="en-US" b="0" i="0" dirty="0" smtClean="0">
                <a:effectLst/>
                <a:latin typeface="inherit"/>
              </a:rPr>
              <a:t>Like “Windows” &amp; executing that code on another platform “Linux”.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8466" y="3706897"/>
            <a:ext cx="1403797" cy="5022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81970" y="3773369"/>
            <a:ext cx="3501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i="0" dirty="0" smtClean="0">
                <a:effectLst/>
                <a:latin typeface="inherit"/>
              </a:rPr>
              <a:t>(</a:t>
            </a:r>
            <a:r>
              <a:rPr lang="en-US" b="1" i="0" dirty="0" smtClean="0">
                <a:effectLst/>
                <a:latin typeface="inherit"/>
              </a:rPr>
              <a:t>W</a:t>
            </a:r>
            <a:r>
              <a:rPr lang="en-US" b="0" i="0" dirty="0" smtClean="0">
                <a:effectLst/>
                <a:latin typeface="inherit"/>
              </a:rPr>
              <a:t>rite </a:t>
            </a:r>
            <a:r>
              <a:rPr lang="en-US" b="1" i="0" dirty="0" smtClean="0">
                <a:effectLst/>
                <a:latin typeface="inherit"/>
              </a:rPr>
              <a:t>O</a:t>
            </a:r>
            <a:r>
              <a:rPr lang="en-US" b="0" i="0" dirty="0" smtClean="0">
                <a:effectLst/>
                <a:latin typeface="inherit"/>
              </a:rPr>
              <a:t>nce and </a:t>
            </a:r>
            <a:r>
              <a:rPr lang="en-US" b="1" i="0" dirty="0" smtClean="0">
                <a:effectLst/>
                <a:latin typeface="inherit"/>
              </a:rPr>
              <a:t>R</a:t>
            </a:r>
            <a:r>
              <a:rPr lang="en-US" b="0" i="0" dirty="0" smtClean="0">
                <a:effectLst/>
                <a:latin typeface="inherit"/>
              </a:rPr>
              <a:t>un </a:t>
            </a:r>
            <a:r>
              <a:rPr lang="en-US" b="1" i="0" dirty="0" smtClean="0">
                <a:effectLst/>
                <a:latin typeface="inherit"/>
              </a:rPr>
              <a:t>A</a:t>
            </a:r>
            <a:r>
              <a:rPr lang="en-US" b="0" i="0" dirty="0" smtClean="0">
                <a:effectLst/>
                <a:latin typeface="inherit"/>
              </a:rPr>
              <a:t>nywhere)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22" y="3786158"/>
            <a:ext cx="10311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0" dirty="0" smtClean="0">
                <a:effectLst/>
                <a:latin typeface="inherit"/>
              </a:rPr>
              <a:t>‘WORA’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9867" y="3773279"/>
            <a:ext cx="2616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0" dirty="0" smtClean="0">
                <a:effectLst/>
                <a:latin typeface="inherit"/>
              </a:rPr>
              <a:t>-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97390" y="3773279"/>
            <a:ext cx="26853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i="0" dirty="0" smtClean="0">
                <a:solidFill>
                  <a:srgbClr val="002060"/>
                </a:solidFill>
                <a:effectLst/>
                <a:latin typeface="inherit"/>
              </a:rPr>
              <a:t>‘Platform Independent’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712" y="4570434"/>
            <a:ext cx="23551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 smtClean="0">
                <a:effectLst/>
                <a:latin typeface="inherit"/>
              </a:rPr>
              <a:t>Bytecode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39206" y="5246773"/>
            <a:ext cx="10054184" cy="7526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2160005" y="5299922"/>
            <a:ext cx="73234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i="0" dirty="0" smtClean="0">
                <a:effectLst/>
                <a:latin typeface="inherit"/>
              </a:rPr>
              <a:t>Bytecode is machine language of the java Virtual Machine, by using</a:t>
            </a:r>
          </a:p>
          <a:p>
            <a:r>
              <a:rPr lang="en-US" dirty="0">
                <a:latin typeface="inherit"/>
              </a:rPr>
              <a:t>b</a:t>
            </a:r>
            <a:r>
              <a:rPr lang="en-US" dirty="0" smtClean="0">
                <a:latin typeface="inherit"/>
              </a:rPr>
              <a:t>ytecode execution java proves it’s a Platform independent Language.</a:t>
            </a:r>
            <a:endParaRPr lang="en-US" b="0" i="0" dirty="0" smtClean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26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 animBg="1"/>
      <p:bldP spid="7" grpId="0"/>
      <p:bldP spid="4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50705" y="2316350"/>
            <a:ext cx="1396309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2908676" y="2013101"/>
            <a:ext cx="3201499" cy="207349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61076" y="2178380"/>
            <a:ext cx="1347890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4713765" y="2388786"/>
            <a:ext cx="1226289" cy="107907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Libraries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6613451" y="1817027"/>
            <a:ext cx="5181600" cy="2608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/>
          <p:cNvSpPr/>
          <p:nvPr/>
        </p:nvSpPr>
        <p:spPr>
          <a:xfrm>
            <a:off x="6782477" y="2052091"/>
            <a:ext cx="3201499" cy="207349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934877" y="2217370"/>
            <a:ext cx="1347890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8587566" y="2427776"/>
            <a:ext cx="1226289" cy="107907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Libraries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0044223" y="2052091"/>
            <a:ext cx="1623237" cy="207349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Development Tools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523" y="4240882"/>
            <a:ext cx="21266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Virtual Machine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13997" y="4663939"/>
            <a:ext cx="2682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Runtime Environment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00860" y="5162370"/>
            <a:ext cx="21997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Development Kit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07722" y="564635"/>
            <a:ext cx="33906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– JRE - JDK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50705" y="2316350"/>
            <a:ext cx="1396309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523" y="4240882"/>
            <a:ext cx="21266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Virtual Machine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63702" y="1396409"/>
            <a:ext cx="0" cy="505401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712" y="1254642"/>
            <a:ext cx="10738883" cy="70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0705" y="265667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8951" y="1928291"/>
            <a:ext cx="847328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JVM (Java Virtual Machine) is an abstract machine.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JVM performs following main tasks: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Loads code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Verifies code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Executes code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Provides runtime environment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1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8994" y="3928271"/>
            <a:ext cx="2682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Runtime Environment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63702" y="1396409"/>
            <a:ext cx="0" cy="505401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712" y="1254642"/>
            <a:ext cx="10738883" cy="70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05356" y="265667"/>
            <a:ext cx="1120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8896" y="1989279"/>
            <a:ext cx="805233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JRE is an acronym for Java Runtime Environment.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to provide runtime environment.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the implementation of JVM.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physically exists.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contains set of libraries + other files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JVM uses at runtime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314333" y="2013101"/>
            <a:ext cx="2251655" cy="1495643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66733" y="2178380"/>
            <a:ext cx="844183" cy="96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Snip Same Side Corner Rectangle 11"/>
          <p:cNvSpPr/>
          <p:nvPr/>
        </p:nvSpPr>
        <p:spPr>
          <a:xfrm>
            <a:off x="1463316" y="2303725"/>
            <a:ext cx="850603" cy="84351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Libraries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2" grpId="0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0313" y="3928271"/>
            <a:ext cx="21997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Development Kit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63702" y="1396409"/>
            <a:ext cx="0" cy="505401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712" y="1254642"/>
            <a:ext cx="10738883" cy="70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70090" y="265667"/>
            <a:ext cx="1191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4735" y="1989279"/>
            <a:ext cx="730065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JDK is an acronym for Java Development Kit.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physically exists. 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contains JRE + development tools.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is full featured Software Development Kit</a:t>
            </a:r>
          </a:p>
          <a:p>
            <a:pPr algn="just"/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Development Tools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Debugger + Compiler +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JavaDoc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98994" y="1831205"/>
            <a:ext cx="2552023" cy="19025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161677" y="2083981"/>
            <a:ext cx="1576791" cy="151234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258275" y="2199397"/>
            <a:ext cx="663858" cy="9440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1028316" y="2383849"/>
            <a:ext cx="603968" cy="78704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Libraries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808513" y="2155969"/>
            <a:ext cx="799471" cy="149463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Development Tools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50705" y="2316350"/>
            <a:ext cx="1396309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2908676" y="2013101"/>
            <a:ext cx="3201499" cy="207349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61076" y="2178380"/>
            <a:ext cx="1347890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4713765" y="2388786"/>
            <a:ext cx="1226289" cy="107907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Libraries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6613451" y="1817027"/>
            <a:ext cx="5181600" cy="2608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/>
          <p:cNvSpPr/>
          <p:nvPr/>
        </p:nvSpPr>
        <p:spPr>
          <a:xfrm>
            <a:off x="6782477" y="2052091"/>
            <a:ext cx="3201499" cy="2073499"/>
          </a:xfrm>
          <a:prstGeom prst="snip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934877" y="2217370"/>
            <a:ext cx="1347890" cy="1294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JVM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8587566" y="2427776"/>
            <a:ext cx="1226289" cy="107907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Libraries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0044223" y="2052091"/>
            <a:ext cx="1623237" cy="2073499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Development Tools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523" y="4240882"/>
            <a:ext cx="21266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Virtual Machine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4679" y="4676817"/>
            <a:ext cx="2682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Runtime Environment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00860" y="5162370"/>
            <a:ext cx="21997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Development Kit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1897" y="5562459"/>
            <a:ext cx="26539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Provides Environment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31837" y="5636366"/>
            <a:ext cx="13551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Run Code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40606" y="6005698"/>
            <a:ext cx="28407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Run Code + Programming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7247" y="564635"/>
            <a:ext cx="14516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31542" y="657546"/>
            <a:ext cx="7243280" cy="55583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452117" y="1623317"/>
            <a:ext cx="5219272" cy="41096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95290" y="2661007"/>
            <a:ext cx="3421294" cy="2650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7873" y="1223207"/>
            <a:ext cx="3549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JRE – Java Runtime Environment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5372" y="257436"/>
            <a:ext cx="3036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 – Java Development Kit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8536" y="2260897"/>
            <a:ext cx="30348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– Java Virtual Machine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0576" y="915430"/>
            <a:ext cx="11015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Javap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3342" y="1731038"/>
            <a:ext cx="22200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Libraries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4819" y="2790756"/>
            <a:ext cx="16788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AutomatedScripts.com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377</Words>
  <Application>Microsoft Office PowerPoint</Application>
  <PresentationFormat>Widescreen</PresentationFormat>
  <Paragraphs>124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Controls,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Upadhyay</dc:creator>
  <cp:lastModifiedBy>Mahesh Upadhyay</cp:lastModifiedBy>
  <cp:revision>45</cp:revision>
  <dcterms:created xsi:type="dcterms:W3CDTF">2017-09-15T09:32:31Z</dcterms:created>
  <dcterms:modified xsi:type="dcterms:W3CDTF">2018-03-24T04:14:49Z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Ref">
    <vt:lpwstr>https://api.informationprotection.azure.com/api/a1f1e214-7ded-45b6-81a1-9e8ae3459641</vt:lpwstr>
  </property>
  <property fmtid="{D5CDD505-2E9C-101B-9397-08002B2CF9AE}" pid="5" name="MSIP_Label_6be01c0c-f9b3-4dc4-af0b-a82110cc37cd_SetBy">
    <vt:lpwstr>cupadhma@jci.com</vt:lpwstr>
  </property>
  <property fmtid="{D5CDD505-2E9C-101B-9397-08002B2CF9AE}" pid="6" name="MSIP_Label_6be01c0c-f9b3-4dc4-af0b-a82110cc37cd_SetDate">
    <vt:lpwstr>2017-09-15T17:50:07.6363979+05:30</vt:lpwstr>
  </property>
  <property fmtid="{D5CDD505-2E9C-101B-9397-08002B2CF9AE}" pid="7" name="MSIP_Label_6be01c0c-f9b3-4dc4-af0b-a82110cc37cd_Name">
    <vt:lpwstr>Internal </vt:lpwstr>
  </property>
  <property fmtid="{D5CDD505-2E9C-101B-9397-08002B2CF9AE}" pid="8" name="MSIP_Label_6be01c0c-f9b3-4dc4-af0b-a82110cc37cd_Application">
    <vt:lpwstr>Microsoft Azure Information Protection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 </vt:lpwstr>
  </property>
</Properties>
</file>