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1" d="100"/>
          <a:sy n="91" d="100"/>
        </p:scale>
        <p:origin x="79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8/docs/technotes/guides/rmi/index.html" TargetMode="External"/><Relationship Id="rId2" Type="http://schemas.openxmlformats.org/officeDocument/2006/relationships/hyperlink" Target="https://docs.oracle.com/javase/8/docs/technotes/guides/jdb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s.google.com/maps/" TargetMode="External"/><Relationship Id="rId2" Type="http://schemas.openxmlformats.org/officeDocument/2006/relationships/hyperlink" Target="https://www.techopedia.com/definition/438/clientserver-architectu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paypal.com/docs/classic/api/PayPalSOAPAPIArchitecture/" TargetMode="External"/><Relationship Id="rId2" Type="http://schemas.openxmlformats.org/officeDocument/2006/relationships/hyperlink" Target="https://docs.microsoft.com/en-us/openspecs/windows_protocols/ms-wusp/5daaa9d9-26aa-42fc-a431-c011166dc58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cs.uci.edu/~fielding/pubs/dissertation/top.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altexsoft.com/blog/engineering/graphql-core-features-architecture-pros-and-c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ltexsoft.com/blog/engineering/how-to-use-open-source-software-features-main-software-types-and-selection-advice/" TargetMode="External"/><Relationship Id="rId2" Type="http://schemas.openxmlformats.org/officeDocument/2006/relationships/hyperlink" Target="https://www.drupal.org/docs/7/api/database-api/database-api-over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pple.com/document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3768" y="999906"/>
            <a:ext cx="8915399" cy="2262781"/>
          </a:xfrm>
        </p:spPr>
        <p:txBody>
          <a:bodyPr/>
          <a:lstStyle/>
          <a:p>
            <a:r>
              <a:rPr lang="en-US" dirty="0" smtClean="0"/>
              <a:t>Why are we here?</a:t>
            </a:r>
            <a:endParaRPr lang="en-US" dirty="0"/>
          </a:p>
        </p:txBody>
      </p:sp>
    </p:spTree>
    <p:extLst>
      <p:ext uri="{BB962C8B-B14F-4D97-AF65-F5344CB8AC3E}">
        <p14:creationId xmlns:p14="http://schemas.microsoft.com/office/powerpoint/2010/main" val="542046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API’s</a:t>
            </a:r>
            <a:endParaRPr lang="en-US" dirty="0"/>
          </a:p>
        </p:txBody>
      </p:sp>
      <p:sp>
        <p:nvSpPr>
          <p:cNvPr id="3" name="Content Placeholder 2"/>
          <p:cNvSpPr>
            <a:spLocks noGrp="1"/>
          </p:cNvSpPr>
          <p:nvPr>
            <p:ph idx="1"/>
          </p:nvPr>
        </p:nvSpPr>
        <p:spPr>
          <a:xfrm>
            <a:off x="2296045" y="1505386"/>
            <a:ext cx="8915400" cy="3777622"/>
          </a:xfrm>
        </p:spPr>
        <p:txBody>
          <a:bodyPr>
            <a:noAutofit/>
          </a:bodyPr>
          <a:lstStyle/>
          <a:p>
            <a:pPr algn="just"/>
            <a:r>
              <a:rPr lang="en-US" sz="2400" dirty="0"/>
              <a:t>Remote APIs define standards of interaction for applications running on different machines. </a:t>
            </a:r>
            <a:endParaRPr lang="en-US" sz="2400" dirty="0" smtClean="0"/>
          </a:p>
          <a:p>
            <a:pPr algn="just"/>
            <a:r>
              <a:rPr lang="en-US" sz="2400" dirty="0"/>
              <a:t>In other words, one software product accesses resources located outside the device that requests them, which explains the name. Since two remotely located applications are connected over a communications network, particularly the internet, most remote APIs are written based on web standards</a:t>
            </a:r>
            <a:r>
              <a:rPr lang="en-US" sz="2400" dirty="0" smtClean="0"/>
              <a:t>.</a:t>
            </a:r>
          </a:p>
          <a:p>
            <a:pPr algn="just"/>
            <a:r>
              <a:rPr lang="en-US" sz="2400" dirty="0">
                <a:hlinkClick r:id="rId2"/>
              </a:rPr>
              <a:t>Java Database Connectivity API</a:t>
            </a:r>
            <a:r>
              <a:rPr lang="en-US" sz="2400" dirty="0"/>
              <a:t> and </a:t>
            </a:r>
            <a:r>
              <a:rPr lang="en-US" sz="2400" dirty="0">
                <a:hlinkClick r:id="rId3"/>
              </a:rPr>
              <a:t>Java Remote Method Invocation API</a:t>
            </a:r>
            <a:r>
              <a:rPr lang="en-US" sz="2400" dirty="0"/>
              <a:t> are two examples of remote application programming interfaces.</a:t>
            </a:r>
            <a:endParaRPr lang="en-US" sz="2400" dirty="0"/>
          </a:p>
        </p:txBody>
      </p:sp>
    </p:spTree>
    <p:extLst>
      <p:ext uri="{BB962C8B-B14F-4D97-AF65-F5344CB8AC3E}">
        <p14:creationId xmlns:p14="http://schemas.microsoft.com/office/powerpoint/2010/main" val="3862853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API’s</a:t>
            </a:r>
            <a:endParaRPr lang="en-US" dirty="0"/>
          </a:p>
        </p:txBody>
      </p:sp>
      <p:sp>
        <p:nvSpPr>
          <p:cNvPr id="3" name="Content Placeholder 2"/>
          <p:cNvSpPr>
            <a:spLocks noGrp="1"/>
          </p:cNvSpPr>
          <p:nvPr>
            <p:ph idx="1"/>
          </p:nvPr>
        </p:nvSpPr>
        <p:spPr>
          <a:xfrm>
            <a:off x="2400748" y="1638010"/>
            <a:ext cx="8915400" cy="3777622"/>
          </a:xfrm>
        </p:spPr>
        <p:txBody>
          <a:bodyPr>
            <a:noAutofit/>
          </a:bodyPr>
          <a:lstStyle/>
          <a:p>
            <a:pPr algn="just"/>
            <a:r>
              <a:rPr lang="en-US" sz="2400" dirty="0"/>
              <a:t>This API class is the most common. Web APIs provide machine-readable data and functionality transfer between web-based systems which represent </a:t>
            </a:r>
            <a:r>
              <a:rPr lang="en-US" sz="2400" dirty="0">
                <a:hlinkClick r:id="rId2"/>
              </a:rPr>
              <a:t>client-server architecture</a:t>
            </a:r>
            <a:r>
              <a:rPr lang="en-US" sz="2400" dirty="0"/>
              <a:t>. </a:t>
            </a:r>
            <a:endParaRPr lang="en-US" sz="2400" dirty="0" smtClean="0"/>
          </a:p>
          <a:p>
            <a:pPr algn="just"/>
            <a:r>
              <a:rPr lang="en-US" sz="2400" dirty="0"/>
              <a:t>These APIs mainly deliver requests from web applications and responses from servers using Hypertext Transfer Protocol (HTTP</a:t>
            </a:r>
            <a:r>
              <a:rPr lang="en-US" sz="2400" dirty="0" smtClean="0"/>
              <a:t>).</a:t>
            </a:r>
          </a:p>
          <a:p>
            <a:pPr algn="just"/>
            <a:r>
              <a:rPr lang="en-US" sz="2400" dirty="0"/>
              <a:t>Developers can use web APIs to extend the functionality of their apps or sites. </a:t>
            </a:r>
            <a:r>
              <a:rPr lang="en-US" sz="2400" dirty="0">
                <a:hlinkClick r:id="rId3"/>
              </a:rPr>
              <a:t>Google Maps API</a:t>
            </a:r>
            <a:r>
              <a:rPr lang="en-US" sz="2400" dirty="0"/>
              <a:t> enables the addition of a map with an organization’s location.</a:t>
            </a:r>
            <a:endParaRPr lang="en-US" sz="2400" dirty="0"/>
          </a:p>
        </p:txBody>
      </p:sp>
    </p:spTree>
    <p:extLst>
      <p:ext uri="{BB962C8B-B14F-4D97-AF65-F5344CB8AC3E}">
        <p14:creationId xmlns:p14="http://schemas.microsoft.com/office/powerpoint/2010/main" val="3524421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t>
            </a:r>
            <a:r>
              <a:rPr lang="en-US" dirty="0" smtClean="0"/>
              <a:t>specifications/protocols</a:t>
            </a:r>
            <a:endParaRPr lang="en-US" dirty="0"/>
          </a:p>
        </p:txBody>
      </p:sp>
      <p:sp>
        <p:nvSpPr>
          <p:cNvPr id="3" name="Content Placeholder 2"/>
          <p:cNvSpPr>
            <a:spLocks noGrp="1"/>
          </p:cNvSpPr>
          <p:nvPr>
            <p:ph idx="1"/>
          </p:nvPr>
        </p:nvSpPr>
        <p:spPr>
          <a:xfrm>
            <a:off x="2463570" y="1819493"/>
            <a:ext cx="8915400" cy="3777622"/>
          </a:xfrm>
        </p:spPr>
        <p:txBody>
          <a:bodyPr>
            <a:normAutofit/>
          </a:bodyPr>
          <a:lstStyle/>
          <a:p>
            <a:r>
              <a:rPr lang="en-US" sz="3200" dirty="0"/>
              <a:t>Remote Procedure Call (RPC</a:t>
            </a:r>
            <a:r>
              <a:rPr lang="en-US" sz="3200" dirty="0" smtClean="0"/>
              <a:t>)</a:t>
            </a:r>
          </a:p>
          <a:p>
            <a:r>
              <a:rPr lang="en-US" sz="3200" dirty="0"/>
              <a:t>Service Object Access Protocol (SOAP)</a:t>
            </a:r>
          </a:p>
          <a:p>
            <a:r>
              <a:rPr lang="en-US" sz="3200" dirty="0"/>
              <a:t>Representational State Transfer (REST)</a:t>
            </a:r>
          </a:p>
          <a:p>
            <a:r>
              <a:rPr lang="en-US" sz="3200" dirty="0" err="1"/>
              <a:t>GraphQL</a:t>
            </a:r>
            <a:endParaRPr lang="en-US" sz="3200" dirty="0"/>
          </a:p>
          <a:p>
            <a:pPr marL="0" indent="0">
              <a:buNone/>
            </a:pPr>
            <a:endParaRPr lang="en-US" sz="3200" dirty="0"/>
          </a:p>
        </p:txBody>
      </p:sp>
    </p:spTree>
    <p:extLst>
      <p:ext uri="{BB962C8B-B14F-4D97-AF65-F5344CB8AC3E}">
        <p14:creationId xmlns:p14="http://schemas.microsoft.com/office/powerpoint/2010/main" val="1048734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Procedure Call (</a:t>
            </a:r>
            <a:r>
              <a:rPr lang="en-US" dirty="0" smtClean="0"/>
              <a:t>RPC</a:t>
            </a:r>
            <a:r>
              <a:rPr lang="en-US" dirty="0"/>
              <a:t>)</a:t>
            </a:r>
          </a:p>
        </p:txBody>
      </p:sp>
      <p:sp>
        <p:nvSpPr>
          <p:cNvPr id="3" name="Content Placeholder 2"/>
          <p:cNvSpPr>
            <a:spLocks noGrp="1"/>
          </p:cNvSpPr>
          <p:nvPr>
            <p:ph idx="1"/>
          </p:nvPr>
        </p:nvSpPr>
        <p:spPr>
          <a:xfrm>
            <a:off x="2296045" y="1805532"/>
            <a:ext cx="8915400" cy="3777622"/>
          </a:xfrm>
        </p:spPr>
        <p:txBody>
          <a:bodyPr>
            <a:noAutofit/>
          </a:bodyPr>
          <a:lstStyle/>
          <a:p>
            <a:pPr algn="just"/>
            <a:r>
              <a:rPr lang="en-US" sz="2400" dirty="0"/>
              <a:t>Web APIs may adhere to resource exchange principles based on a Remote Procedure Call. This protocol specifies the interaction between client-server based applications. One program (client) requests data or functionality from another program (server), located in another computer on a network, and the server sends the required response</a:t>
            </a:r>
            <a:r>
              <a:rPr lang="en-US" sz="2400" dirty="0" smtClean="0"/>
              <a:t>.</a:t>
            </a:r>
          </a:p>
          <a:p>
            <a:pPr algn="just"/>
            <a:r>
              <a:rPr lang="en-US" sz="2400" dirty="0"/>
              <a:t>RPC is also known as a subroutine or function call. One of two ways to implement a remote procedure call is SOAP.</a:t>
            </a:r>
            <a:endParaRPr lang="en-US" sz="2400" dirty="0"/>
          </a:p>
        </p:txBody>
      </p:sp>
    </p:spTree>
    <p:extLst>
      <p:ext uri="{BB962C8B-B14F-4D97-AF65-F5344CB8AC3E}">
        <p14:creationId xmlns:p14="http://schemas.microsoft.com/office/powerpoint/2010/main" val="1581202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Object Access Protocol (SOAP</a:t>
            </a:r>
            <a:r>
              <a:rPr lang="en-US" dirty="0" smtClean="0"/>
              <a:t>)</a:t>
            </a:r>
            <a:endParaRPr lang="en-US" dirty="0"/>
          </a:p>
        </p:txBody>
      </p:sp>
      <p:sp>
        <p:nvSpPr>
          <p:cNvPr id="3" name="Content Placeholder 2"/>
          <p:cNvSpPr>
            <a:spLocks noGrp="1"/>
          </p:cNvSpPr>
          <p:nvPr>
            <p:ph idx="1"/>
          </p:nvPr>
        </p:nvSpPr>
        <p:spPr>
          <a:xfrm>
            <a:off x="2334659" y="1651969"/>
            <a:ext cx="8915400" cy="3777622"/>
          </a:xfrm>
        </p:spPr>
        <p:txBody>
          <a:bodyPr>
            <a:noAutofit/>
          </a:bodyPr>
          <a:lstStyle/>
          <a:p>
            <a:pPr algn="just"/>
            <a:r>
              <a:rPr lang="en-US" sz="2000" dirty="0"/>
              <a:t>SOAP is a lightweight protocol for exchanging structured information in a decentralized, distributed environment, according to the definition by </a:t>
            </a:r>
            <a:r>
              <a:rPr lang="en-US" sz="2000" dirty="0">
                <a:hlinkClick r:id="rId2"/>
              </a:rPr>
              <a:t>Microsoft</a:t>
            </a:r>
            <a:r>
              <a:rPr lang="en-US" sz="2000" dirty="0"/>
              <a:t> that developed it</a:t>
            </a:r>
            <a:r>
              <a:rPr lang="en-US" sz="2000" dirty="0" smtClean="0"/>
              <a:t>.</a:t>
            </a:r>
          </a:p>
          <a:p>
            <a:pPr algn="just"/>
            <a:r>
              <a:rPr lang="en-US" sz="2000" dirty="0"/>
              <a:t>APIs that comply with the principles of SOAP enable XML messaging between systems through HTTP or Simple Mail Transfer Protocol (SMTP) for transferring mail</a:t>
            </a:r>
            <a:r>
              <a:rPr lang="en-US" sz="2000" dirty="0" smtClean="0"/>
              <a:t>.</a:t>
            </a:r>
          </a:p>
          <a:p>
            <a:pPr algn="just"/>
            <a:r>
              <a:rPr lang="en-US" sz="2000" dirty="0"/>
              <a:t>SOAP is mostly used with enterprise web-based software to ensure high security of transmitted data. </a:t>
            </a:r>
            <a:endParaRPr lang="en-US" sz="2000" dirty="0" smtClean="0"/>
          </a:p>
          <a:p>
            <a:pPr algn="just"/>
            <a:r>
              <a:rPr lang="en-US" sz="2000" dirty="0"/>
              <a:t>SOAP APIs are preferred among providers of payment gateways, identity management and CRM solutions, as well as financial and telecommunication services. </a:t>
            </a:r>
            <a:r>
              <a:rPr lang="en-US" sz="2000" dirty="0">
                <a:hlinkClick r:id="rId3"/>
              </a:rPr>
              <a:t>PayPal’s public API</a:t>
            </a:r>
            <a:r>
              <a:rPr lang="en-US" sz="2000" dirty="0"/>
              <a:t> is one of the commonly known SOAP APIs. </a:t>
            </a:r>
            <a:endParaRPr lang="en-US" sz="2000" dirty="0"/>
          </a:p>
        </p:txBody>
      </p:sp>
    </p:spTree>
    <p:extLst>
      <p:ext uri="{BB962C8B-B14F-4D97-AF65-F5344CB8AC3E}">
        <p14:creationId xmlns:p14="http://schemas.microsoft.com/office/powerpoint/2010/main" val="2381077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Representational State Transfer (REST</a:t>
            </a:r>
            <a:r>
              <a:rPr lang="en-US" dirty="0" smtClean="0"/>
              <a:t>)</a:t>
            </a:r>
            <a:endParaRPr lang="en-US" dirty="0"/>
          </a:p>
        </p:txBody>
      </p:sp>
      <p:sp>
        <p:nvSpPr>
          <p:cNvPr id="3" name="Content Placeholder 2"/>
          <p:cNvSpPr>
            <a:spLocks noGrp="1"/>
          </p:cNvSpPr>
          <p:nvPr>
            <p:ph idx="1"/>
          </p:nvPr>
        </p:nvSpPr>
        <p:spPr>
          <a:xfrm>
            <a:off x="2323967" y="1700831"/>
            <a:ext cx="8915400" cy="3777622"/>
          </a:xfrm>
        </p:spPr>
        <p:txBody>
          <a:bodyPr>
            <a:noAutofit/>
          </a:bodyPr>
          <a:lstStyle/>
          <a:p>
            <a:r>
              <a:rPr lang="en-US" sz="2000" dirty="0" smtClean="0"/>
              <a:t>The </a:t>
            </a:r>
            <a:r>
              <a:rPr lang="en-US" sz="2000" dirty="0"/>
              <a:t>term </a:t>
            </a:r>
            <a:r>
              <a:rPr lang="en-US" sz="2000" i="1" dirty="0"/>
              <a:t>REST</a:t>
            </a:r>
            <a:r>
              <a:rPr lang="en-US" sz="2000" dirty="0"/>
              <a:t> was introduced by computer scientist Roy Fielding in a </a:t>
            </a:r>
            <a:r>
              <a:rPr lang="en-US" sz="2000" dirty="0">
                <a:hlinkClick r:id="rId2"/>
              </a:rPr>
              <a:t>dissertation</a:t>
            </a:r>
            <a:r>
              <a:rPr lang="en-US" sz="2000" dirty="0"/>
              <a:t> in 2000. Unlike SOAP, which is a protocol, REST is a software architectural </a:t>
            </a:r>
            <a:r>
              <a:rPr lang="en-US" sz="2000" dirty="0" smtClean="0"/>
              <a:t>style</a:t>
            </a:r>
          </a:p>
          <a:p>
            <a:r>
              <a:rPr lang="en-US" sz="2000" dirty="0"/>
              <a:t>REST is considered a simpler alternative to SOAP</a:t>
            </a:r>
            <a:r>
              <a:rPr lang="en-US" sz="2000" dirty="0" smtClean="0"/>
              <a:t>,</a:t>
            </a:r>
            <a:r>
              <a:rPr lang="en-US" sz="2000" dirty="0"/>
              <a:t>  it makes data available as resources. Each resource is represented by a unique URL, and one can request this resource by providing its URL</a:t>
            </a:r>
            <a:r>
              <a:rPr lang="en-US" sz="2000" dirty="0" smtClean="0"/>
              <a:t>.</a:t>
            </a:r>
          </a:p>
          <a:p>
            <a:r>
              <a:rPr lang="en-US" sz="2000" dirty="0"/>
              <a:t>Web APIs that comply with REST architectural constraints are called RESTful APIs. These APIs use HTTP requests </a:t>
            </a:r>
            <a:r>
              <a:rPr lang="en-US" sz="2000" dirty="0" smtClean="0"/>
              <a:t>to </a:t>
            </a:r>
            <a:r>
              <a:rPr lang="en-US" sz="2000" dirty="0"/>
              <a:t>work with resources: GET, </a:t>
            </a:r>
            <a:r>
              <a:rPr lang="en-US" sz="2000" dirty="0" smtClean="0"/>
              <a:t>PUT, POST</a:t>
            </a:r>
            <a:r>
              <a:rPr lang="en-US" sz="2000" dirty="0"/>
              <a:t>, </a:t>
            </a:r>
            <a:r>
              <a:rPr lang="en-US" sz="2000" dirty="0" smtClean="0"/>
              <a:t>DELETE &amp; some other.</a:t>
            </a:r>
          </a:p>
          <a:p>
            <a:r>
              <a:rPr lang="en-US" sz="2000" dirty="0"/>
              <a:t>RESTful systems support messaging in different formats, such as plain text, HTML, YAML, XML, and JSON, while SOAP only allows XML. </a:t>
            </a:r>
            <a:endParaRPr lang="en-US" sz="2000" dirty="0"/>
          </a:p>
        </p:txBody>
      </p:sp>
    </p:spTree>
    <p:extLst>
      <p:ext uri="{BB962C8B-B14F-4D97-AF65-F5344CB8AC3E}">
        <p14:creationId xmlns:p14="http://schemas.microsoft.com/office/powerpoint/2010/main" val="1190601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GraphQL</a:t>
            </a:r>
            <a:endParaRPr lang="en-US" dirty="0"/>
          </a:p>
        </p:txBody>
      </p:sp>
      <p:sp>
        <p:nvSpPr>
          <p:cNvPr id="3" name="Content Placeholder 2"/>
          <p:cNvSpPr>
            <a:spLocks noGrp="1"/>
          </p:cNvSpPr>
          <p:nvPr>
            <p:ph idx="1"/>
          </p:nvPr>
        </p:nvSpPr>
        <p:spPr>
          <a:xfrm>
            <a:off x="2058720" y="1456525"/>
            <a:ext cx="8915400" cy="3777622"/>
          </a:xfrm>
        </p:spPr>
        <p:txBody>
          <a:bodyPr>
            <a:noAutofit/>
          </a:bodyPr>
          <a:lstStyle/>
          <a:p>
            <a:pPr algn="just"/>
            <a:r>
              <a:rPr lang="en-US" sz="2000" dirty="0"/>
              <a:t>The need for faster feature development, more efficient data loading due to increased mobile adoption, and a multitude of clients, made the developers look for other approaches to software architecture. </a:t>
            </a:r>
            <a:r>
              <a:rPr lang="en-US" sz="2000" dirty="0" err="1">
                <a:hlinkClick r:id="rId2"/>
              </a:rPr>
              <a:t>GraphQL</a:t>
            </a:r>
            <a:r>
              <a:rPr lang="en-US" sz="2000" dirty="0"/>
              <a:t>, initially created by Facebook in 2012 for internal </a:t>
            </a:r>
            <a:r>
              <a:rPr lang="en-US" sz="2000" dirty="0" smtClean="0"/>
              <a:t>use.</a:t>
            </a:r>
          </a:p>
          <a:p>
            <a:pPr algn="just"/>
            <a:r>
              <a:rPr lang="en-US" sz="2000" dirty="0" err="1"/>
              <a:t>GraphQL</a:t>
            </a:r>
            <a:r>
              <a:rPr lang="en-US" sz="2000" dirty="0"/>
              <a:t> is a query language for APIs. It allows the client to detail the exact data it needs and simplifies data aggregation from multiple sources, so the developer can use one API call to request all needed data. Another special feature of </a:t>
            </a:r>
            <a:r>
              <a:rPr lang="en-US" sz="2000" dirty="0" err="1"/>
              <a:t>GraphQL</a:t>
            </a:r>
            <a:r>
              <a:rPr lang="en-US" sz="2000" dirty="0"/>
              <a:t> is that it uses a </a:t>
            </a:r>
            <a:r>
              <a:rPr lang="en-US" sz="2000" i="1" dirty="0"/>
              <a:t>type system</a:t>
            </a:r>
            <a:r>
              <a:rPr lang="en-US" sz="2000" dirty="0"/>
              <a:t> to describe data</a:t>
            </a:r>
            <a:r>
              <a:rPr lang="en-US" sz="2000" dirty="0" smtClean="0"/>
              <a:t>.</a:t>
            </a:r>
          </a:p>
          <a:p>
            <a:pPr algn="just"/>
            <a:r>
              <a:rPr lang="en-US" sz="2000" dirty="0"/>
              <a:t>Apps using </a:t>
            </a:r>
            <a:r>
              <a:rPr lang="en-US" sz="2000" dirty="0" err="1"/>
              <a:t>GraphQL</a:t>
            </a:r>
            <a:r>
              <a:rPr lang="en-US" sz="2000" dirty="0"/>
              <a:t> control what data they need to fetch from a server, which allows them to run fast even when the mobile connection is slow.</a:t>
            </a:r>
            <a:endParaRPr lang="en-US" sz="2000" dirty="0"/>
          </a:p>
        </p:txBody>
      </p:sp>
    </p:spTree>
    <p:extLst>
      <p:ext uri="{BB962C8B-B14F-4D97-AF65-F5344CB8AC3E}">
        <p14:creationId xmlns:p14="http://schemas.microsoft.com/office/powerpoint/2010/main" val="475639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CRUD</a:t>
            </a:r>
            <a:endParaRPr lang="en-US" sz="7200" dirty="0"/>
          </a:p>
        </p:txBody>
      </p:sp>
      <p:sp>
        <p:nvSpPr>
          <p:cNvPr id="3" name="Content Placeholder 2"/>
          <p:cNvSpPr>
            <a:spLocks noGrp="1"/>
          </p:cNvSpPr>
          <p:nvPr>
            <p:ph idx="1"/>
          </p:nvPr>
        </p:nvSpPr>
        <p:spPr>
          <a:xfrm>
            <a:off x="2592925" y="2210382"/>
            <a:ext cx="8915400" cy="3777622"/>
          </a:xfrm>
        </p:spPr>
        <p:txBody>
          <a:bodyPr>
            <a:normAutofit/>
          </a:bodyPr>
          <a:lstStyle/>
          <a:p>
            <a:r>
              <a:rPr lang="en-US" sz="4400" dirty="0" smtClean="0"/>
              <a:t>Create  - Post</a:t>
            </a:r>
          </a:p>
          <a:p>
            <a:r>
              <a:rPr lang="en-US" sz="4400" dirty="0" smtClean="0"/>
              <a:t>Read - Get</a:t>
            </a:r>
          </a:p>
          <a:p>
            <a:r>
              <a:rPr lang="en-US" sz="4400" dirty="0" smtClean="0"/>
              <a:t>Update - Put</a:t>
            </a:r>
          </a:p>
          <a:p>
            <a:r>
              <a:rPr lang="en-US" sz="4400" dirty="0" smtClean="0"/>
              <a:t>Delete - Delete</a:t>
            </a:r>
            <a:endParaRPr lang="en-US" sz="4400" dirty="0"/>
          </a:p>
        </p:txBody>
      </p:sp>
    </p:spTree>
    <p:extLst>
      <p:ext uri="{BB962C8B-B14F-4D97-AF65-F5344CB8AC3E}">
        <p14:creationId xmlns:p14="http://schemas.microsoft.com/office/powerpoint/2010/main" val="618410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2449609" y="1519346"/>
            <a:ext cx="8915400" cy="3777622"/>
          </a:xfrm>
        </p:spPr>
        <p:txBody>
          <a:bodyPr>
            <a:noAutofit/>
          </a:bodyPr>
          <a:lstStyle/>
          <a:p>
            <a:pPr marL="0" indent="0" algn="just">
              <a:buNone/>
            </a:pPr>
            <a:r>
              <a:rPr lang="en-US" sz="2000" dirty="0"/>
              <a:t>The four main HTTP methods (GET, PUT, POST, and DELETE) can be mapped to CRUD operations as follows:</a:t>
            </a:r>
          </a:p>
          <a:p>
            <a:pPr algn="just"/>
            <a:r>
              <a:rPr lang="en-US" sz="2000" dirty="0"/>
              <a:t>GET retrieves the representation of the resource at a specified URI. GET should have no side effects on the server.</a:t>
            </a:r>
          </a:p>
          <a:p>
            <a:pPr algn="just"/>
            <a:r>
              <a:rPr lang="en-US" sz="2000" dirty="0"/>
              <a:t>PUT updates a resource at a specified URI. PUT can also be used to create a new resource at a specified URI, if the server allows clients to specify new URIs. For this tutorial, the API will not support creation through PUT.</a:t>
            </a:r>
          </a:p>
          <a:p>
            <a:pPr algn="just"/>
            <a:r>
              <a:rPr lang="en-US" sz="2000" dirty="0"/>
              <a:t>POST creates a new resource. The server assigns the URI for the new object and returns this URI as part of the response message.</a:t>
            </a:r>
          </a:p>
          <a:p>
            <a:pPr algn="just"/>
            <a:r>
              <a:rPr lang="en-US" sz="2000" dirty="0"/>
              <a:t>DELETE deletes a resource at a specified URI.</a:t>
            </a:r>
          </a:p>
          <a:p>
            <a:pPr algn="just"/>
            <a:endParaRPr lang="en-US" sz="2000" dirty="0"/>
          </a:p>
        </p:txBody>
      </p:sp>
    </p:spTree>
    <p:extLst>
      <p:ext uri="{BB962C8B-B14F-4D97-AF65-F5344CB8AC3E}">
        <p14:creationId xmlns:p14="http://schemas.microsoft.com/office/powerpoint/2010/main" val="2466247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366" y="344903"/>
            <a:ext cx="8911687" cy="1280890"/>
          </a:xfrm>
        </p:spPr>
        <p:txBody>
          <a:bodyPr/>
          <a:lstStyle/>
          <a:p>
            <a:r>
              <a:rPr lang="en-US" dirty="0" smtClean="0"/>
              <a:t>Basics of CRUD </a:t>
            </a:r>
            <a:br>
              <a:rPr lang="en-US" dirty="0" smtClean="0"/>
            </a:br>
            <a:r>
              <a:rPr lang="en-US" sz="1800" dirty="0" smtClean="0"/>
              <a:t>The </a:t>
            </a:r>
            <a:r>
              <a:rPr lang="en-US" sz="1800" dirty="0"/>
              <a:t>products API will expose following methods.</a:t>
            </a:r>
            <a:endParaRPr lang="en-US" sz="1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6403879"/>
              </p:ext>
            </p:extLst>
          </p:nvPr>
        </p:nvGraphicFramePr>
        <p:xfrm>
          <a:off x="1734366" y="1351823"/>
          <a:ext cx="10072359" cy="3224549"/>
        </p:xfrm>
        <a:graphic>
          <a:graphicData uri="http://schemas.openxmlformats.org/drawingml/2006/table">
            <a:tbl>
              <a:tblPr/>
              <a:tblGrid>
                <a:gridCol w="3357453"/>
                <a:gridCol w="3357453"/>
                <a:gridCol w="3357453"/>
              </a:tblGrid>
              <a:tr h="259453">
                <a:tc>
                  <a:txBody>
                    <a:bodyPr/>
                    <a:lstStyle/>
                    <a:p>
                      <a:pPr algn="l" fontAlgn="b"/>
                      <a:r>
                        <a:rPr lang="en-US" sz="1500" dirty="0">
                          <a:effectLst/>
                        </a:rPr>
                        <a:t>Action</a:t>
                      </a:r>
                    </a:p>
                  </a:txBody>
                  <a:tcPr marL="77107" marR="77107" marT="38554" marB="38554" anchor="b">
                    <a:lnL w="12700" cap="flat" cmpd="sng" algn="ctr">
                      <a:solidFill>
                        <a:srgbClr val="00A9AA"/>
                      </a:solidFill>
                      <a:prstDash val="solid"/>
                      <a:round/>
                      <a:headEnd type="none" w="med" len="med"/>
                      <a:tailEnd type="none" w="med" len="med"/>
                    </a:lnL>
                    <a:lnR w="12700" cap="flat" cmpd="sng" algn="ctr">
                      <a:solidFill>
                        <a:srgbClr val="70B7AA"/>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b"/>
                      <a:r>
                        <a:rPr lang="en-US" sz="1500">
                          <a:effectLst/>
                        </a:rPr>
                        <a:t>HTTP method</a:t>
                      </a:r>
                    </a:p>
                  </a:txBody>
                  <a:tcPr marL="77107" marR="77107" marT="38554" marB="38554" anchor="b">
                    <a:lnL w="12700" cap="flat" cmpd="sng" algn="ctr">
                      <a:solidFill>
                        <a:srgbClr val="70B7AA"/>
                      </a:solidFill>
                      <a:prstDash val="solid"/>
                      <a:round/>
                      <a:headEnd type="none" w="med" len="med"/>
                      <a:tailEnd type="none" w="med" len="med"/>
                    </a:lnL>
                    <a:lnR w="12700" cap="flat" cmpd="sng" algn="ctr">
                      <a:solidFill>
                        <a:srgbClr val="B8B7AA"/>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b"/>
                      <a:r>
                        <a:rPr lang="en-US" sz="1500">
                          <a:effectLst/>
                        </a:rPr>
                        <a:t>Relative URI</a:t>
                      </a:r>
                    </a:p>
                  </a:txBody>
                  <a:tcPr marL="77107" marR="77107" marT="38554" marB="38554" anchor="b">
                    <a:lnL w="12700" cap="flat" cmpd="sng" algn="ctr">
                      <a:solidFill>
                        <a:srgbClr val="B8B7AA"/>
                      </a:solidFill>
                      <a:prstDash val="solid"/>
                      <a:round/>
                      <a:headEnd type="none" w="med" len="med"/>
                      <a:tailEnd type="none" w="med" len="med"/>
                    </a:lnL>
                    <a:lnR w="12700" cap="flat" cmpd="sng" algn="ctr">
                      <a:solidFill>
                        <a:srgbClr val="B8B7AA"/>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r>
              <a:tr h="454042">
                <a:tc>
                  <a:txBody>
                    <a:bodyPr/>
                    <a:lstStyle/>
                    <a:p>
                      <a:pPr algn="l" fontAlgn="t"/>
                      <a:r>
                        <a:rPr lang="en-US" sz="1500">
                          <a:effectLst/>
                        </a:rPr>
                        <a:t>Get a list of all products</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a:effectLst/>
                        </a:rPr>
                        <a:t>GET</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a:effectLst/>
                        </a:rPr>
                        <a:t>/api/products</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54042">
                <a:tc>
                  <a:txBody>
                    <a:bodyPr/>
                    <a:lstStyle/>
                    <a:p>
                      <a:pPr algn="l" fontAlgn="t"/>
                      <a:r>
                        <a:rPr lang="en-US" sz="1500">
                          <a:effectLst/>
                        </a:rPr>
                        <a:t>Get a product by ID</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a:effectLst/>
                        </a:rPr>
                        <a:t>GET</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a:effectLst/>
                        </a:rPr>
                        <a:t>/api/products/</a:t>
                      </a:r>
                      <a:r>
                        <a:rPr lang="en-US" sz="1500" i="1">
                          <a:effectLst/>
                        </a:rPr>
                        <a:t>id</a:t>
                      </a:r>
                      <a:endParaRPr lang="en-US" sz="1500">
                        <a:effectLst/>
                      </a:endParaRP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648631">
                <a:tc>
                  <a:txBody>
                    <a:bodyPr/>
                    <a:lstStyle/>
                    <a:p>
                      <a:pPr algn="l" fontAlgn="t"/>
                      <a:r>
                        <a:rPr lang="en-US" sz="1500">
                          <a:effectLst/>
                        </a:rPr>
                        <a:t>Get a product by category</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a:effectLst/>
                        </a:rPr>
                        <a:t>GET</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a:effectLst/>
                        </a:rPr>
                        <a:t>/api/products?category=</a:t>
                      </a:r>
                      <a:r>
                        <a:rPr lang="en-US" sz="1500" i="1">
                          <a:effectLst/>
                        </a:rPr>
                        <a:t>category</a:t>
                      </a:r>
                      <a:endParaRPr lang="en-US" sz="1500">
                        <a:effectLst/>
                      </a:endParaRP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54042">
                <a:tc>
                  <a:txBody>
                    <a:bodyPr/>
                    <a:lstStyle/>
                    <a:p>
                      <a:pPr algn="l" fontAlgn="t"/>
                      <a:r>
                        <a:rPr lang="en-US" sz="1500">
                          <a:effectLst/>
                        </a:rPr>
                        <a:t>Create a new product</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a:effectLst/>
                        </a:rPr>
                        <a:t>POST</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a:effectLst/>
                        </a:rPr>
                        <a:t>/api/products</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54042">
                <a:tc>
                  <a:txBody>
                    <a:bodyPr/>
                    <a:lstStyle/>
                    <a:p>
                      <a:pPr algn="l" fontAlgn="t"/>
                      <a:r>
                        <a:rPr lang="en-US" sz="1500">
                          <a:effectLst/>
                        </a:rPr>
                        <a:t>Update a product</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a:effectLst/>
                        </a:rPr>
                        <a:t>PUT</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a:effectLst/>
                        </a:rPr>
                        <a:t>/api/products/</a:t>
                      </a:r>
                      <a:r>
                        <a:rPr lang="en-US" sz="1500" i="1">
                          <a:effectLst/>
                        </a:rPr>
                        <a:t>id</a:t>
                      </a:r>
                      <a:endParaRPr lang="en-US" sz="1500">
                        <a:effectLst/>
                      </a:endParaRP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54042">
                <a:tc>
                  <a:txBody>
                    <a:bodyPr/>
                    <a:lstStyle/>
                    <a:p>
                      <a:pPr algn="l" fontAlgn="t"/>
                      <a:r>
                        <a:rPr lang="en-US" sz="1500" dirty="0">
                          <a:effectLst/>
                        </a:rPr>
                        <a:t>Delete a product</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a:effectLst/>
                        </a:rPr>
                        <a:t>DELETE</a:t>
                      </a: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500" dirty="0">
                          <a:effectLst/>
                        </a:rPr>
                        <a:t>/</a:t>
                      </a:r>
                      <a:r>
                        <a:rPr lang="en-US" sz="1500" dirty="0" err="1">
                          <a:effectLst/>
                        </a:rPr>
                        <a:t>api</a:t>
                      </a:r>
                      <a:r>
                        <a:rPr lang="en-US" sz="1500" dirty="0">
                          <a:effectLst/>
                        </a:rPr>
                        <a:t>/products/</a:t>
                      </a:r>
                      <a:r>
                        <a:rPr lang="en-US" sz="1500" i="1" dirty="0">
                          <a:effectLst/>
                        </a:rPr>
                        <a:t>id</a:t>
                      </a:r>
                      <a:endParaRPr lang="en-US" sz="1500" dirty="0">
                        <a:effectLst/>
                      </a:endParaRPr>
                    </a:p>
                  </a:txBody>
                  <a:tcPr marL="77107" marR="77107" marT="38554" marB="385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bl>
          </a:graphicData>
        </a:graphic>
      </p:graphicFrame>
      <p:pic>
        <p:nvPicPr>
          <p:cNvPr id="8" name="Picture 7"/>
          <p:cNvPicPr>
            <a:picLocks noChangeAspect="1"/>
          </p:cNvPicPr>
          <p:nvPr/>
        </p:nvPicPr>
        <p:blipFill>
          <a:blip r:embed="rId2"/>
          <a:stretch>
            <a:fillRect/>
          </a:stretch>
        </p:blipFill>
        <p:spPr>
          <a:xfrm>
            <a:off x="1734366" y="4576372"/>
            <a:ext cx="10072359" cy="1873290"/>
          </a:xfrm>
          <a:prstGeom prst="rect">
            <a:avLst/>
          </a:prstGeom>
        </p:spPr>
      </p:pic>
    </p:spTree>
    <p:extLst>
      <p:ext uri="{BB962C8B-B14F-4D97-AF65-F5344CB8AC3E}">
        <p14:creationId xmlns:p14="http://schemas.microsoft.com/office/powerpoint/2010/main" val="2155265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905" y="1336086"/>
            <a:ext cx="8911687" cy="1280890"/>
          </a:xfrm>
        </p:spPr>
        <p:txBody>
          <a:bodyPr>
            <a:noAutofit/>
          </a:bodyPr>
          <a:lstStyle/>
          <a:p>
            <a:pPr algn="ctr"/>
            <a:r>
              <a:rPr lang="en-US" sz="7200" dirty="0"/>
              <a:t>Does your organization currently test APIs?</a:t>
            </a:r>
          </a:p>
        </p:txBody>
      </p:sp>
    </p:spTree>
    <p:extLst>
      <p:ext uri="{BB962C8B-B14F-4D97-AF65-F5344CB8AC3E}">
        <p14:creationId xmlns:p14="http://schemas.microsoft.com/office/powerpoint/2010/main" val="840470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9265" y="427535"/>
            <a:ext cx="8915399" cy="849834"/>
          </a:xfrm>
        </p:spPr>
        <p:txBody>
          <a:bodyPr>
            <a:normAutofit fontScale="90000"/>
          </a:bodyPr>
          <a:lstStyle/>
          <a:p>
            <a:r>
              <a:rPr lang="en-US" dirty="0" smtClean="0"/>
              <a:t>What is API?</a:t>
            </a:r>
            <a:endParaRPr lang="en-US" dirty="0"/>
          </a:p>
        </p:txBody>
      </p:sp>
      <p:pic>
        <p:nvPicPr>
          <p:cNvPr id="4" name="Picture 3"/>
          <p:cNvPicPr>
            <a:picLocks noChangeAspect="1"/>
          </p:cNvPicPr>
          <p:nvPr/>
        </p:nvPicPr>
        <p:blipFill>
          <a:blip r:embed="rId2"/>
          <a:stretch>
            <a:fillRect/>
          </a:stretch>
        </p:blipFill>
        <p:spPr>
          <a:xfrm>
            <a:off x="1793898" y="1396030"/>
            <a:ext cx="9914871" cy="4979066"/>
          </a:xfrm>
          <a:prstGeom prst="rect">
            <a:avLst/>
          </a:prstGeom>
        </p:spPr>
      </p:pic>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96704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a:t>
            </a:r>
            <a:endParaRPr lang="en-US" dirty="0"/>
          </a:p>
        </p:txBody>
      </p:sp>
      <p:pic>
        <p:nvPicPr>
          <p:cNvPr id="4" name="Content Placeholder 3"/>
          <p:cNvPicPr>
            <a:picLocks noGrp="1" noChangeAspect="1"/>
          </p:cNvPicPr>
          <p:nvPr>
            <p:ph idx="1"/>
          </p:nvPr>
        </p:nvPicPr>
        <p:blipFill>
          <a:blip r:embed="rId2"/>
          <a:stretch>
            <a:fillRect/>
          </a:stretch>
        </p:blipFill>
        <p:spPr>
          <a:xfrm>
            <a:off x="1731078" y="1542615"/>
            <a:ext cx="9960677" cy="4997788"/>
          </a:xfrm>
          <a:prstGeom prst="rect">
            <a:avLst/>
          </a:prstGeom>
        </p:spPr>
      </p:pic>
    </p:spTree>
    <p:extLst>
      <p:ext uri="{BB962C8B-B14F-4D97-AF65-F5344CB8AC3E}">
        <p14:creationId xmlns:p14="http://schemas.microsoft.com/office/powerpoint/2010/main" val="3903787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917" y="449606"/>
            <a:ext cx="9496700" cy="1280890"/>
          </a:xfrm>
        </p:spPr>
        <p:txBody>
          <a:bodyPr>
            <a:noAutofit/>
          </a:bodyPr>
          <a:lstStyle/>
          <a:p>
            <a:r>
              <a:rPr lang="en-US" sz="2800" dirty="0"/>
              <a:t>An</a:t>
            </a:r>
            <a:r>
              <a:rPr lang="en-US" sz="2800" b="1" dirty="0"/>
              <a:t> API </a:t>
            </a:r>
            <a:r>
              <a:rPr lang="en-US" sz="2800" dirty="0"/>
              <a:t>is a set of programming code that enables data transmission between one software product and another. It also contains the terms of this data exchange.</a:t>
            </a:r>
            <a:endParaRPr lang="en-US" sz="2800" dirty="0"/>
          </a:p>
        </p:txBody>
      </p:sp>
      <p:pic>
        <p:nvPicPr>
          <p:cNvPr id="4" name="Content Placeholder 3"/>
          <p:cNvPicPr>
            <a:picLocks noGrp="1" noChangeAspect="1"/>
          </p:cNvPicPr>
          <p:nvPr>
            <p:ph idx="1"/>
          </p:nvPr>
        </p:nvPicPr>
        <p:blipFill>
          <a:blip r:embed="rId2"/>
          <a:stretch>
            <a:fillRect/>
          </a:stretch>
        </p:blipFill>
        <p:spPr>
          <a:xfrm>
            <a:off x="2142907" y="2673398"/>
            <a:ext cx="9326805" cy="3406315"/>
          </a:xfrm>
          <a:prstGeom prst="rect">
            <a:avLst/>
          </a:prstGeom>
        </p:spPr>
      </p:pic>
    </p:spTree>
    <p:extLst>
      <p:ext uri="{BB962C8B-B14F-4D97-AF65-F5344CB8AC3E}">
        <p14:creationId xmlns:p14="http://schemas.microsoft.com/office/powerpoint/2010/main" val="285685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API’s</a:t>
            </a:r>
            <a:endParaRPr lang="en-US" dirty="0"/>
          </a:p>
        </p:txBody>
      </p:sp>
      <p:pic>
        <p:nvPicPr>
          <p:cNvPr id="4" name="Content Placeholder 3"/>
          <p:cNvPicPr>
            <a:picLocks noGrp="1" noChangeAspect="1"/>
          </p:cNvPicPr>
          <p:nvPr>
            <p:ph idx="1"/>
          </p:nvPr>
        </p:nvPicPr>
        <p:blipFill>
          <a:blip r:embed="rId2"/>
          <a:stretch>
            <a:fillRect/>
          </a:stretch>
        </p:blipFill>
        <p:spPr>
          <a:xfrm>
            <a:off x="2128946" y="1521673"/>
            <a:ext cx="9375665" cy="4558039"/>
          </a:xfrm>
          <a:prstGeom prst="rect">
            <a:avLst/>
          </a:prstGeom>
        </p:spPr>
      </p:pic>
    </p:spTree>
    <p:extLst>
      <p:ext uri="{BB962C8B-B14F-4D97-AF65-F5344CB8AC3E}">
        <p14:creationId xmlns:p14="http://schemas.microsoft.com/office/powerpoint/2010/main" val="2954404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49741" y="209405"/>
            <a:ext cx="9123060" cy="6492689"/>
          </a:xfrm>
          <a:prstGeom prst="rect">
            <a:avLst/>
          </a:prstGeom>
        </p:spPr>
      </p:pic>
    </p:spTree>
    <p:extLst>
      <p:ext uri="{BB962C8B-B14F-4D97-AF65-F5344CB8AC3E}">
        <p14:creationId xmlns:p14="http://schemas.microsoft.com/office/powerpoint/2010/main" val="764512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DataBase</a:t>
            </a:r>
            <a:r>
              <a:rPr lang="en-US" dirty="0" smtClean="0"/>
              <a:t> API’s</a:t>
            </a:r>
            <a:endParaRPr lang="en-US" dirty="0"/>
          </a:p>
        </p:txBody>
      </p:sp>
      <p:sp>
        <p:nvSpPr>
          <p:cNvPr id="3" name="Content Placeholder 2"/>
          <p:cNvSpPr>
            <a:spLocks noGrp="1"/>
          </p:cNvSpPr>
          <p:nvPr>
            <p:ph idx="1"/>
          </p:nvPr>
        </p:nvSpPr>
        <p:spPr>
          <a:xfrm>
            <a:off x="2589212" y="1763652"/>
            <a:ext cx="8915400" cy="3777622"/>
          </a:xfrm>
        </p:spPr>
        <p:txBody>
          <a:bodyPr>
            <a:normAutofit/>
          </a:bodyPr>
          <a:lstStyle/>
          <a:p>
            <a:pPr algn="just"/>
            <a:r>
              <a:rPr lang="en-US" sz="2400" dirty="0"/>
              <a:t>Database APIs enable communication between an application and a database management system</a:t>
            </a:r>
            <a:r>
              <a:rPr lang="en-US" sz="2400" dirty="0" smtClean="0"/>
              <a:t>.</a:t>
            </a:r>
          </a:p>
          <a:p>
            <a:pPr algn="just"/>
            <a:r>
              <a:rPr lang="en-US" sz="2400" dirty="0"/>
              <a:t>Developers work with databases by writing queries to access data, change </a:t>
            </a:r>
            <a:r>
              <a:rPr lang="en-US" sz="2400" dirty="0" smtClean="0"/>
              <a:t>tables</a:t>
            </a:r>
          </a:p>
          <a:p>
            <a:pPr algn="just"/>
            <a:r>
              <a:rPr lang="en-US" sz="2400" dirty="0">
                <a:hlinkClick r:id="rId2"/>
              </a:rPr>
              <a:t>The Drupal 7 Database API</a:t>
            </a:r>
            <a:r>
              <a:rPr lang="en-US" sz="2400" dirty="0"/>
              <a:t>, </a:t>
            </a:r>
            <a:r>
              <a:rPr lang="en-US" sz="2400" dirty="0"/>
              <a:t>for example, allows users to write unified queries for different databases, both proprietary and </a:t>
            </a:r>
            <a:r>
              <a:rPr lang="en-US" sz="2400" dirty="0">
                <a:hlinkClick r:id="rId3"/>
              </a:rPr>
              <a:t>open source</a:t>
            </a:r>
            <a:r>
              <a:rPr lang="en-US" sz="2400" dirty="0"/>
              <a:t> (Oracle, MongoDB, PostgreSQL, MySQL, </a:t>
            </a:r>
            <a:r>
              <a:rPr lang="en-US" sz="2400" dirty="0" err="1"/>
              <a:t>CouchDB</a:t>
            </a:r>
            <a:r>
              <a:rPr lang="en-US" sz="2400" dirty="0"/>
              <a:t>, and MSSQL).</a:t>
            </a:r>
            <a:endParaRPr lang="en-US" sz="2400" dirty="0"/>
          </a:p>
        </p:txBody>
      </p:sp>
    </p:spTree>
    <p:extLst>
      <p:ext uri="{BB962C8B-B14F-4D97-AF65-F5344CB8AC3E}">
        <p14:creationId xmlns:p14="http://schemas.microsoft.com/office/powerpoint/2010/main" val="3577306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API’s</a:t>
            </a:r>
            <a:endParaRPr lang="en-US" dirty="0"/>
          </a:p>
        </p:txBody>
      </p:sp>
      <p:sp>
        <p:nvSpPr>
          <p:cNvPr id="3" name="Content Placeholder 2"/>
          <p:cNvSpPr>
            <a:spLocks noGrp="1"/>
          </p:cNvSpPr>
          <p:nvPr>
            <p:ph idx="1"/>
          </p:nvPr>
        </p:nvSpPr>
        <p:spPr>
          <a:xfrm>
            <a:off x="2592925" y="1798553"/>
            <a:ext cx="8915400" cy="3777622"/>
          </a:xfrm>
        </p:spPr>
        <p:txBody>
          <a:bodyPr>
            <a:normAutofit/>
          </a:bodyPr>
          <a:lstStyle/>
          <a:p>
            <a:pPr algn="just"/>
            <a:r>
              <a:rPr lang="en-US" sz="2400" dirty="0"/>
              <a:t>This group of APIs defines how applications use the resources and services of operating systems. </a:t>
            </a:r>
            <a:endParaRPr lang="en-US" sz="2400" dirty="0" smtClean="0"/>
          </a:p>
          <a:p>
            <a:pPr algn="just"/>
            <a:r>
              <a:rPr lang="en-US" sz="2400" dirty="0"/>
              <a:t> Every OS has its set of </a:t>
            </a:r>
            <a:r>
              <a:rPr lang="en-US" sz="2400" dirty="0" smtClean="0"/>
              <a:t>APIs</a:t>
            </a:r>
          </a:p>
          <a:p>
            <a:pPr algn="just"/>
            <a:r>
              <a:rPr lang="en-US" sz="2400" dirty="0"/>
              <a:t>Apple provides API reference for </a:t>
            </a:r>
            <a:r>
              <a:rPr lang="en-US" sz="2400" dirty="0" err="1"/>
              <a:t>macOS</a:t>
            </a:r>
            <a:r>
              <a:rPr lang="en-US" sz="2400" dirty="0"/>
              <a:t> and iOS in its </a:t>
            </a:r>
            <a:r>
              <a:rPr lang="en-US" sz="2400" dirty="0">
                <a:hlinkClick r:id="rId2"/>
              </a:rPr>
              <a:t>developer documentation</a:t>
            </a:r>
            <a:r>
              <a:rPr lang="en-US" sz="2400" dirty="0" smtClean="0"/>
              <a:t>.</a:t>
            </a:r>
            <a:r>
              <a:rPr lang="en-US" sz="2400" dirty="0"/>
              <a:t> APIs for building applications for Apple’s </a:t>
            </a:r>
            <a:r>
              <a:rPr lang="en-US" sz="2400" dirty="0" err="1"/>
              <a:t>macOS</a:t>
            </a:r>
            <a:r>
              <a:rPr lang="en-US" sz="2400" dirty="0"/>
              <a:t> desktop operating system are included in the Cocoa set of developer tools. </a:t>
            </a:r>
            <a:endParaRPr lang="en-US" sz="2400" dirty="0"/>
          </a:p>
        </p:txBody>
      </p:sp>
    </p:spTree>
    <p:extLst>
      <p:ext uri="{BB962C8B-B14F-4D97-AF65-F5344CB8AC3E}">
        <p14:creationId xmlns:p14="http://schemas.microsoft.com/office/powerpoint/2010/main" val="1702136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365</TotalTime>
  <Words>501</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Why are we here?</vt:lpstr>
      <vt:lpstr>Does your organization currently test APIs?</vt:lpstr>
      <vt:lpstr>What is API?</vt:lpstr>
      <vt:lpstr>Simple</vt:lpstr>
      <vt:lpstr>An API is a set of programming code that enables data transmission between one software product and another. It also contains the terms of this data exchange.</vt:lpstr>
      <vt:lpstr>Types of API’s</vt:lpstr>
      <vt:lpstr>PowerPoint Presentation</vt:lpstr>
      <vt:lpstr>DataBase API’s</vt:lpstr>
      <vt:lpstr>Operating System API’s</vt:lpstr>
      <vt:lpstr>Remote API’s</vt:lpstr>
      <vt:lpstr>Web API’s</vt:lpstr>
      <vt:lpstr>API specifications/protocols</vt:lpstr>
      <vt:lpstr>Remote Procedure Call (RPC)</vt:lpstr>
      <vt:lpstr>Service Object Access Protocol (SOAP)</vt:lpstr>
      <vt:lpstr>Representational State Transfer (REST)</vt:lpstr>
      <vt:lpstr>GraphQL</vt:lpstr>
      <vt:lpstr>CRUD</vt:lpstr>
      <vt:lpstr>Methods</vt:lpstr>
      <vt:lpstr>Basics of CRUD  The products API will expose following methods.</vt:lpstr>
    </vt:vector>
  </TitlesOfParts>
  <Company>Johnson Controls,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are we here?</dc:title>
  <dc:creator>Mahesh Upadhyay</dc:creator>
  <cp:lastModifiedBy>Mahesh Upadhyay</cp:lastModifiedBy>
  <cp:revision>7</cp:revision>
  <dcterms:created xsi:type="dcterms:W3CDTF">2020-02-15T03:11:06Z</dcterms:created>
  <dcterms:modified xsi:type="dcterms:W3CDTF">2020-02-15T09:17:03Z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cupadhma@jci.com</vt:lpwstr>
  </property>
  <property fmtid="{D5CDD505-2E9C-101B-9397-08002B2CF9AE}" pid="5" name="MSIP_Label_6be01c0c-f9b3-4dc4-af0b-a82110cc37cd_SetDate">
    <vt:lpwstr>2020-02-15T09:15:11.7247964Z</vt:lpwstr>
  </property>
  <property fmtid="{D5CDD505-2E9C-101B-9397-08002B2CF9AE}" pid="6" name="MSIP_Label_6be01c0c-f9b3-4dc4-af0b-a82110cc37cd_Name">
    <vt:lpwstr>Internal</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ActionId">
    <vt:lpwstr>c9341666-544c-4eca-a3d8-a12ae0d5de42</vt:lpwstr>
  </property>
  <property fmtid="{D5CDD505-2E9C-101B-9397-08002B2CF9AE}" pid="9" name="MSIP_Label_6be01c0c-f9b3-4dc4-af0b-a82110cc37cd_Extended_MSFT_Method">
    <vt:lpwstr>Automatic</vt:lpwstr>
  </property>
  <property fmtid="{D5CDD505-2E9C-101B-9397-08002B2CF9AE}" pid="10" name="Information Classification">
    <vt:lpwstr>Internal</vt:lpwstr>
  </property>
</Properties>
</file>