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p:cNvSpPr/>
          <p:nvPr/>
        </p:nvSpPr>
        <p:spPr>
          <a:xfrm>
            <a:off x="-12600" y="-7200"/>
            <a:ext cx="12215160" cy="10393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360">
            <a:noFill/>
          </a:ln>
        </p:spPr>
        <p:style>
          <a:lnRef idx="0"/>
          <a:fillRef idx="0"/>
          <a:effectRef idx="0"/>
          <a:fontRef idx="minor"/>
        </p:style>
      </p:sp>
      <p:sp>
        <p:nvSpPr>
          <p:cNvPr id="1" name="CustomShape 2"/>
          <p:cNvSpPr/>
          <p:nvPr/>
        </p:nvSpPr>
        <p:spPr>
          <a:xfrm>
            <a:off x="5842080" y="-7200"/>
            <a:ext cx="6347880" cy="6361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360">
            <a:noFill/>
          </a:ln>
        </p:spPr>
        <p:style>
          <a:lnRef idx="0"/>
          <a:fillRef idx="0"/>
          <a:effectRef idx="0"/>
          <a:fontRef idx="minor"/>
        </p:style>
      </p:sp>
      <p:grpSp>
        <p:nvGrpSpPr>
          <p:cNvPr id="2" name="Group 3"/>
          <p:cNvGrpSpPr/>
          <p:nvPr/>
        </p:nvGrpSpPr>
        <p:grpSpPr>
          <a:xfrm>
            <a:off x="-37080" y="-15840"/>
            <a:ext cx="12247560" cy="1081440"/>
            <a:chOff x="-37080" y="-15840"/>
            <a:chExt cx="12247560" cy="1081440"/>
          </a:xfrm>
        </p:grpSpPr>
        <p:sp>
          <p:nvSpPr>
            <p:cNvPr id="3" name="CustomShape 4"/>
            <p:cNvSpPr/>
            <p:nvPr/>
          </p:nvSpPr>
          <p:spPr>
            <a:xfrm rot="21477600">
              <a:off x="-29160" y="200880"/>
              <a:ext cx="12209040" cy="64728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09b7bf"/>
              </a:solidFill>
              <a:round/>
            </a:ln>
          </p:spPr>
          <p:style>
            <a:lnRef idx="0"/>
            <a:fillRef idx="0"/>
            <a:effectRef idx="0"/>
            <a:fontRef idx="minor"/>
          </p:style>
        </p:sp>
        <p:sp>
          <p:nvSpPr>
            <p:cNvPr id="4" name="CustomShape 5"/>
            <p:cNvSpPr/>
            <p:nvPr/>
          </p:nvSpPr>
          <p:spPr>
            <a:xfrm rot="21477600">
              <a:off x="-21240" y="276120"/>
              <a:ext cx="12226320" cy="52848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0f6fc6"/>
              </a:solidFill>
              <a:round/>
            </a:ln>
          </p:spPr>
          <p:style>
            <a:lnRef idx="0"/>
            <a:fillRef idx="0"/>
            <a:effectRef idx="0"/>
            <a:fontRef idx="minor"/>
          </p:style>
        </p:sp>
      </p:grpSp>
      <p:sp>
        <p:nvSpPr>
          <p:cNvPr id="5"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www.salonist.in/" TargetMode="External"/><Relationship Id="rId2" Type="http://schemas.openxmlformats.org/officeDocument/2006/relationships/hyperlink" Target="https://docs.oracle.com/javase/tutorial/" TargetMode="External"/><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645920" y="332640"/>
            <a:ext cx="7495920" cy="1140840"/>
          </a:xfrm>
          <a:prstGeom prst="rect">
            <a:avLst/>
          </a:prstGeom>
          <a:noFill/>
          <a:ln>
            <a:noFill/>
          </a:ln>
        </p:spPr>
        <p:style>
          <a:lnRef idx="0"/>
          <a:fillRef idx="0"/>
          <a:effectRef idx="0"/>
          <a:fontRef idx="minor"/>
        </p:style>
        <p:txBody>
          <a:bodyPr lIns="0" rIns="0" tIns="45000" bIns="0" anchor="b">
            <a:normAutofit fontScale="66000"/>
          </a:bodyPr>
          <a:p>
            <a:pPr>
              <a:lnSpc>
                <a:spcPct val="100000"/>
              </a:lnSpc>
            </a:pPr>
            <a:r>
              <a:rPr b="1" lang="en-GB" sz="5000" spc="-1" strike="noStrike">
                <a:solidFill>
                  <a:srgbClr val="04617b"/>
                </a:solidFill>
                <a:latin typeface="Arial"/>
                <a:ea typeface="DejaVu Sans"/>
              </a:rPr>
              <a:t>Today’s discussion aims …</a:t>
            </a:r>
            <a:endParaRPr b="0" lang="en-US" sz="5000" spc="-1" strike="noStrike">
              <a:latin typeface="Arial"/>
            </a:endParaRPr>
          </a:p>
        </p:txBody>
      </p:sp>
      <p:sp>
        <p:nvSpPr>
          <p:cNvPr id="44" name="CustomShape 2"/>
          <p:cNvSpPr/>
          <p:nvPr/>
        </p:nvSpPr>
        <p:spPr>
          <a:xfrm>
            <a:off x="1989360" y="1828800"/>
            <a:ext cx="7956000" cy="4620600"/>
          </a:xfrm>
          <a:prstGeom prst="rect">
            <a:avLst/>
          </a:prstGeom>
          <a:noFill/>
          <a:ln>
            <a:noFill/>
          </a:ln>
        </p:spPr>
        <p:style>
          <a:lnRef idx="0"/>
          <a:fillRef idx="0"/>
          <a:effectRef idx="0"/>
          <a:fontRef idx="minor"/>
        </p:style>
        <p:txBody>
          <a:bodyPr lIns="90000" rIns="90000" tIns="45000" bIns="45000">
            <a:normAutofit/>
          </a:bodyPr>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Introduction</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Motivation</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Objectives</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System  Architecture</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Description of system</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Applications</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Advantages  and Disadvantages</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References</a:t>
            </a:r>
            <a:endParaRPr b="0" lang="en-US" sz="2400" spc="-1" strike="noStrike">
              <a:latin typeface="Arial"/>
            </a:endParaRPr>
          </a:p>
          <a:p>
            <a:pPr marL="274320" indent="-27216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ea typeface="DejaVu Sans"/>
              </a:rPr>
              <a:t>—</a:t>
            </a:r>
            <a:r>
              <a:rPr b="1" lang="en-US" sz="2400" spc="-1" strike="noStrike">
                <a:solidFill>
                  <a:srgbClr val="000000"/>
                </a:solidFill>
                <a:latin typeface="Constantia"/>
                <a:ea typeface="DejaVu Sans"/>
              </a:rPr>
              <a:t>Conclusions</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09480" y="385560"/>
            <a:ext cx="10970640" cy="1140840"/>
          </a:xfrm>
          <a:prstGeom prst="rect">
            <a:avLst/>
          </a:prstGeom>
          <a:noFill/>
          <a:ln>
            <a:noFill/>
          </a:ln>
        </p:spPr>
        <p:style>
          <a:lnRef idx="0"/>
          <a:fillRef idx="0"/>
          <a:effectRef idx="0"/>
          <a:fontRef idx="minor"/>
        </p:style>
        <p:txBody>
          <a:bodyPr lIns="0" rIns="0" tIns="45000" bIns="0" anchor="b">
            <a:normAutofit fontScale="66000"/>
          </a:bodyPr>
          <a:p>
            <a:pPr algn="ctr">
              <a:lnSpc>
                <a:spcPct val="100000"/>
              </a:lnSpc>
            </a:pPr>
            <a:r>
              <a:rPr b="1" lang="en-IN" sz="5000" spc="-1" strike="noStrike">
                <a:solidFill>
                  <a:srgbClr val="000000"/>
                </a:solidFill>
                <a:latin typeface="Arial"/>
                <a:ea typeface="DejaVu Sans"/>
              </a:rPr>
              <a:t>Conclusion </a:t>
            </a:r>
            <a:br/>
            <a:endParaRPr b="0" lang="en-US" sz="5000" spc="-1" strike="noStrike">
              <a:latin typeface="Arial"/>
            </a:endParaRPr>
          </a:p>
        </p:txBody>
      </p:sp>
      <p:sp>
        <p:nvSpPr>
          <p:cNvPr id="62" name="CustomShape 2"/>
          <p:cNvSpPr/>
          <p:nvPr/>
        </p:nvSpPr>
        <p:spPr>
          <a:xfrm>
            <a:off x="595800" y="1492200"/>
            <a:ext cx="10111680" cy="4386960"/>
          </a:xfrm>
          <a:prstGeom prst="rect">
            <a:avLst/>
          </a:prstGeom>
          <a:noFill/>
          <a:ln>
            <a:noFill/>
          </a:ln>
        </p:spPr>
        <p:style>
          <a:lnRef idx="0"/>
          <a:fillRef idx="0"/>
          <a:effectRef idx="0"/>
          <a:fontRef idx="minor"/>
        </p:style>
        <p:txBody>
          <a:bodyPr lIns="90000" rIns="90000" tIns="45000" bIns="45000">
            <a:noAutofit/>
          </a:bodyPr>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This approach also offers an added advantage that customers can select a specified time slot of the day for the appointments of shop. </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application provides facility to add/remove/slot and services items at shop. </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It also provides facility where customers can mention their queries/complaints in reviews.</a:t>
            </a:r>
            <a:endParaRPr b="0" lang="en-US" sz="2400" spc="-1" strike="noStrike">
              <a:latin typeface="Arial"/>
            </a:endParaRPr>
          </a:p>
          <a:p>
            <a:pPr algn="just">
              <a:lnSpc>
                <a:spcPct val="150000"/>
              </a:lnSpc>
              <a:spcBef>
                <a:spcPts val="479"/>
              </a:spcBef>
            </a:pPr>
            <a:endParaRPr b="0" lang="en-US" sz="2400" spc="-1" strike="noStrike">
              <a:latin typeface="Arial"/>
            </a:endParaRPr>
          </a:p>
          <a:p>
            <a:pPr>
              <a:lnSpc>
                <a:spcPct val="100000"/>
              </a:lnSpc>
              <a:spcBef>
                <a:spcPts val="56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09480" y="704160"/>
            <a:ext cx="10970640" cy="1140840"/>
          </a:xfrm>
          <a:prstGeom prst="rect">
            <a:avLst/>
          </a:prstGeom>
          <a:noFill/>
          <a:ln>
            <a:noFill/>
          </a:ln>
        </p:spPr>
        <p:style>
          <a:lnRef idx="0"/>
          <a:fillRef idx="0"/>
          <a:effectRef idx="0"/>
          <a:fontRef idx="minor"/>
        </p:style>
        <p:txBody>
          <a:bodyPr lIns="0" rIns="0" tIns="45000" bIns="0" anchor="b">
            <a:normAutofit fontScale="66000"/>
          </a:bodyPr>
          <a:p>
            <a:pPr algn="ctr">
              <a:lnSpc>
                <a:spcPct val="100000"/>
              </a:lnSpc>
            </a:pPr>
            <a:r>
              <a:rPr b="1" lang="en-IN" sz="5000" spc="-1" strike="noStrike">
                <a:solidFill>
                  <a:srgbClr val="000000"/>
                </a:solidFill>
                <a:latin typeface="Arial"/>
                <a:ea typeface="DejaVu Sans"/>
              </a:rPr>
              <a:t>References</a:t>
            </a:r>
            <a:br/>
            <a:endParaRPr b="0" lang="en-US" sz="5000" spc="-1" strike="noStrike">
              <a:latin typeface="Arial"/>
            </a:endParaRPr>
          </a:p>
        </p:txBody>
      </p:sp>
      <p:sp>
        <p:nvSpPr>
          <p:cNvPr id="64" name="CustomShape 2"/>
          <p:cNvSpPr/>
          <p:nvPr/>
        </p:nvSpPr>
        <p:spPr>
          <a:xfrm>
            <a:off x="609480" y="1371600"/>
            <a:ext cx="10970640" cy="4950720"/>
          </a:xfrm>
          <a:prstGeom prst="rect">
            <a:avLst/>
          </a:prstGeom>
          <a:noFill/>
          <a:ln>
            <a:noFill/>
          </a:ln>
        </p:spPr>
        <p:style>
          <a:lnRef idx="0"/>
          <a:fillRef idx="0"/>
          <a:effectRef idx="0"/>
          <a:fontRef idx="minor"/>
        </p:style>
        <p:txBody>
          <a:bodyPr lIns="90000" rIns="90000" tIns="45000" bIns="45000">
            <a:normAutofit/>
          </a:bodyPr>
          <a:p>
            <a:pPr marL="274320" indent="-272160" algn="just">
              <a:lnSpc>
                <a:spcPct val="150000"/>
              </a:lnSpc>
              <a:spcBef>
                <a:spcPts val="400"/>
              </a:spcBef>
              <a:tabLst>
                <a:tab algn="l" pos="0"/>
              </a:tabLst>
            </a:pPr>
            <a:endParaRPr b="0" lang="en-US" sz="1800" spc="-1" strike="noStrike">
              <a:latin typeface="Arial"/>
            </a:endParaRPr>
          </a:p>
          <a:p>
            <a:pPr marL="274320" indent="-272160">
              <a:lnSpc>
                <a:spcPct val="100000"/>
              </a:lnSpc>
              <a:tabLst>
                <a:tab algn="l" pos="0"/>
              </a:tabLst>
            </a:pPr>
            <a:r>
              <a:rPr b="0" lang="en-US" sz="2400" spc="-1" strike="noStrike">
                <a:solidFill>
                  <a:srgbClr val="000000"/>
                </a:solidFill>
                <a:latin typeface="Times New Roman"/>
                <a:ea typeface="DejaVu Sans"/>
              </a:rPr>
              <a:t>[4] </a:t>
            </a:r>
            <a:r>
              <a:rPr b="0" lang="en-IN" sz="2400" spc="-1" strike="noStrike">
                <a:solidFill>
                  <a:srgbClr val="000000"/>
                </a:solidFill>
                <a:latin typeface="Times New Roman"/>
                <a:ea typeface="Times New Roman"/>
              </a:rPr>
              <a:t>Kirti Bhandge, Tejas Shinde, Dheeraj Ingale, Neeraj Solanki, Reshma Totare,”A              Proposed System for Touchpad Based Barber shop System Using Android                        Application”, International Journal of Advanced Research in Computer Science               Technology (IJARCST 2015). </a:t>
            </a:r>
            <a:r>
              <a:rPr b="0" lang="en-IN" sz="2400" spc="-1" strike="noStrike">
                <a:solidFill>
                  <a:srgbClr val="000000"/>
                </a:solidFill>
                <a:latin typeface="Times New Roman"/>
                <a:ea typeface="DejaVu Sans"/>
              </a:rPr>
              <a:t>.</a:t>
            </a:r>
            <a:endParaRPr b="0" lang="en-US" sz="2400" spc="-1" strike="noStrike">
              <a:latin typeface="Arial"/>
            </a:endParaRPr>
          </a:p>
          <a:p>
            <a:pPr marL="274320" indent="-272160" algn="just">
              <a:lnSpc>
                <a:spcPct val="150000"/>
              </a:lnSpc>
              <a:tabLst>
                <a:tab algn="l" pos="0"/>
              </a:tabLst>
            </a:pPr>
            <a:r>
              <a:rPr b="0" lang="en-US" sz="2400" spc="-1" strike="noStrike">
                <a:solidFill>
                  <a:srgbClr val="000000"/>
                </a:solidFill>
                <a:latin typeface="Times New Roman"/>
                <a:ea typeface="DejaVu Sans"/>
              </a:rPr>
              <a:t>[5]</a:t>
            </a:r>
            <a:r>
              <a:rPr b="0" lang="en-US" sz="2400" spc="-1" strike="noStrike">
                <a:solidFill>
                  <a:srgbClr val="000000"/>
                </a:solidFill>
                <a:latin typeface="Times New Roman"/>
                <a:ea typeface="Times New Roman"/>
              </a:rPr>
              <a:t>Varsha Chavan, Priya Jadhav,Snehal Korade,Priyanka Teli, ”Implementing Customizable Online Barber shop System Using Web Based Application”, International Journal of Innovative Science, Engineering Technology(IJISET) 2015.</a:t>
            </a:r>
            <a:endParaRPr b="0" lang="en-US" sz="2400" spc="-1" strike="noStrike">
              <a:latin typeface="Arial"/>
            </a:endParaRPr>
          </a:p>
          <a:p>
            <a:pPr marL="274320" indent="-272160" algn="just">
              <a:lnSpc>
                <a:spcPct val="150000"/>
              </a:lnSpc>
              <a:tabLst>
                <a:tab algn="l" pos="0"/>
              </a:tabLst>
            </a:pPr>
            <a:endParaRPr b="0" lang="en-US" sz="2400" spc="-1" strike="noStrike">
              <a:latin typeface="Arial"/>
            </a:endParaRPr>
          </a:p>
          <a:p>
            <a:pPr marL="274320" indent="-272160" algn="just">
              <a:lnSpc>
                <a:spcPct val="150000"/>
              </a:lnSpc>
              <a:tabLst>
                <a:tab algn="l" pos="0"/>
              </a:tabLst>
            </a:pPr>
            <a:r>
              <a:rPr b="1" lang="en-US" sz="2400" spc="-1" strike="noStrike" u="sng">
                <a:solidFill>
                  <a:srgbClr val="000000"/>
                </a:solidFill>
                <a:uFillTx/>
                <a:latin typeface="Times New Roman"/>
                <a:ea typeface="Times New Roman"/>
              </a:rPr>
              <a:t>ONLINE REFERENCES:</a:t>
            </a:r>
            <a:endParaRPr b="0" lang="en-US" sz="2400" spc="-1" strike="noStrike">
              <a:latin typeface="Arial"/>
            </a:endParaRPr>
          </a:p>
          <a:p>
            <a:pPr marL="274320" indent="-272160">
              <a:lnSpc>
                <a:spcPct val="100000"/>
              </a:lnSpc>
              <a:tabLst>
                <a:tab algn="l" pos="0"/>
              </a:tabLst>
            </a:pPr>
            <a:r>
              <a:rPr b="0" lang="en-US" sz="2400" spc="-1" strike="noStrike" u="sng">
                <a:solidFill>
                  <a:srgbClr val="f49100"/>
                </a:solidFill>
                <a:uFillTx/>
                <a:latin typeface="Times New Roman"/>
                <a:ea typeface="Times New Roman"/>
                <a:hlinkClick r:id="rId1"/>
              </a:rPr>
              <a:t>www.salonist.in/</a:t>
            </a:r>
            <a:endParaRPr b="0" lang="en-US" sz="2400" spc="-1" strike="noStrike">
              <a:latin typeface="Arial"/>
            </a:endParaRPr>
          </a:p>
          <a:p>
            <a:pPr marL="274320" indent="-272160">
              <a:lnSpc>
                <a:spcPct val="100000"/>
              </a:lnSpc>
              <a:tabLst>
                <a:tab algn="l" pos="0"/>
              </a:tabLst>
            </a:pPr>
            <a:r>
              <a:rPr b="0" lang="en-US" sz="2400" spc="-1" strike="noStrike" u="sng">
                <a:solidFill>
                  <a:srgbClr val="f49100"/>
                </a:solidFill>
                <a:uFillTx/>
                <a:latin typeface="Times New Roman"/>
                <a:ea typeface="Times New Roman"/>
                <a:hlinkClick r:id="rId2"/>
              </a:rPr>
              <a:t>https://docs.oracle.com/javase/tutorial/</a:t>
            </a:r>
            <a:endParaRPr b="0" lang="en-US" sz="2400" spc="-1" strike="noStrike">
              <a:latin typeface="Arial"/>
            </a:endParaRPr>
          </a:p>
          <a:p>
            <a:pPr marL="274320" indent="-272160" algn="just">
              <a:lnSpc>
                <a:spcPct val="150000"/>
              </a:lnSpc>
              <a:spcBef>
                <a:spcPts val="479"/>
              </a:spcBef>
              <a:tabLst>
                <a:tab algn="l" pos="0"/>
              </a:tabLst>
            </a:pPr>
            <a:endParaRPr b="0" lang="en-US" sz="2400" spc="-1" strike="noStrike">
              <a:latin typeface="Arial"/>
            </a:endParaRPr>
          </a:p>
          <a:p>
            <a:pPr marL="274320" indent="-272160">
              <a:lnSpc>
                <a:spcPct val="100000"/>
              </a:lnSpc>
              <a:spcBef>
                <a:spcPts val="479"/>
              </a:spcBef>
              <a:tabLst>
                <a:tab algn="l" pos="0"/>
              </a:tabLst>
            </a:pPr>
            <a:endParaRPr b="0" lang="en-US" sz="2400" spc="-1" strike="noStrike">
              <a:latin typeface="Arial"/>
            </a:endParaRPr>
          </a:p>
          <a:p>
            <a:pPr marL="274320" indent="-272160">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609480" y="1935360"/>
            <a:ext cx="10970640" cy="4386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720"/>
              </a:spcBef>
            </a:pPr>
            <a:endParaRPr b="0" lang="en-US" sz="1800" spc="-1" strike="noStrike">
              <a:latin typeface="Arial"/>
            </a:endParaRPr>
          </a:p>
          <a:p>
            <a:pPr>
              <a:lnSpc>
                <a:spcPct val="100000"/>
              </a:lnSpc>
              <a:spcBef>
                <a:spcPts val="1199"/>
              </a:spcBef>
              <a:tabLst>
                <a:tab algn="l" pos="0"/>
              </a:tabLst>
            </a:pPr>
            <a:r>
              <a:rPr b="1" lang="en-IN" sz="3600" spc="-1" strike="noStrike">
                <a:solidFill>
                  <a:srgbClr val="000000"/>
                </a:solidFill>
                <a:latin typeface="Constantia"/>
                <a:ea typeface="DejaVu Sans"/>
              </a:rPr>
              <a:t>                            </a:t>
            </a:r>
            <a:r>
              <a:rPr b="1" i="1" lang="en-IN" sz="6000" spc="-1" strike="noStrike">
                <a:solidFill>
                  <a:srgbClr val="000000"/>
                </a:solidFill>
                <a:latin typeface="Constantia"/>
                <a:ea typeface="DejaVu Sans"/>
              </a:rPr>
              <a:t>Thank You!!!</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838080" y="365040"/>
            <a:ext cx="10513440" cy="111528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5000" spc="-1" strike="noStrike">
                <a:solidFill>
                  <a:srgbClr val="000000"/>
                </a:solidFill>
                <a:latin typeface="Arial"/>
                <a:ea typeface="DejaVu Sans"/>
              </a:rPr>
              <a:t>Introduction</a:t>
            </a:r>
            <a:endParaRPr b="0" lang="en-US" sz="5000" spc="-1" strike="noStrike">
              <a:latin typeface="Arial"/>
            </a:endParaRPr>
          </a:p>
        </p:txBody>
      </p:sp>
      <p:sp>
        <p:nvSpPr>
          <p:cNvPr id="46" name="CustomShape 2"/>
          <p:cNvSpPr/>
          <p:nvPr/>
        </p:nvSpPr>
        <p:spPr>
          <a:xfrm>
            <a:off x="677160" y="1542240"/>
            <a:ext cx="9683640" cy="5104800"/>
          </a:xfrm>
          <a:prstGeom prst="rect">
            <a:avLst/>
          </a:prstGeom>
          <a:noFill/>
          <a:ln>
            <a:noFill/>
          </a:ln>
        </p:spPr>
        <p:style>
          <a:lnRef idx="0"/>
          <a:fillRef idx="0"/>
          <a:effectRef idx="0"/>
          <a:fontRef idx="minor"/>
        </p:style>
        <p:txBody>
          <a:bodyPr lIns="90000" rIns="90000" tIns="45000" bIns="45000">
            <a:normAutofit fontScale="73000"/>
          </a:bodyPr>
          <a:p>
            <a:pPr marL="274320" indent="-27216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Generally, to use the Barber Shop services the customer has to go to Barber shop and wait in queue for the Barber appointment in shop.</a:t>
            </a:r>
            <a:endParaRPr b="0" lang="en-US" sz="2400" spc="-1" strike="noStrike">
              <a:latin typeface="Arial"/>
            </a:endParaRPr>
          </a:p>
          <a:p>
            <a:pPr marL="274320" indent="-27216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There</a:t>
            </a:r>
            <a:r>
              <a:rPr b="0" lang="en-IN" sz="2400" spc="-4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is</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no</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automated</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system</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for</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doing</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all</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the</a:t>
            </a:r>
            <a:r>
              <a:rPr b="0" lang="en-IN" sz="2400" spc="-4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things</a:t>
            </a:r>
            <a:r>
              <a:rPr b="0" lang="en-IN" sz="2400" spc="-3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that generally</a:t>
            </a:r>
            <a:r>
              <a:rPr b="0" lang="en-IN" sz="2400" spc="-5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happens</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society,</a:t>
            </a:r>
            <a:r>
              <a:rPr b="0" lang="en-IN" sz="2400" spc="-2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that we</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members</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come</a:t>
            </a:r>
            <a:r>
              <a:rPr b="0" lang="en-IN" sz="2400" spc="-32"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to</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know</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what</a:t>
            </a:r>
            <a:r>
              <a:rPr b="0" lang="en-IN" sz="2400" spc="-15"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is</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happening</a:t>
            </a:r>
            <a:r>
              <a:rPr b="0" lang="en-IN" sz="2400" spc="-26"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a:t>
            </a:r>
            <a:r>
              <a:rPr b="0" lang="en-IN" sz="2400" spc="-32"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society.</a:t>
            </a:r>
            <a:endParaRPr b="0" lang="en-US" sz="2400" spc="-1" strike="noStrike">
              <a:latin typeface="Arial"/>
            </a:endParaRPr>
          </a:p>
          <a:p>
            <a:pPr marL="274320" indent="-27216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E-Barber Shop System allows customer to register and login. After that customer can select the location after selecting the location he can select shop he prefer,book the appointment.</a:t>
            </a:r>
            <a:endParaRPr b="0" lang="en-US" sz="2400" spc="-1" strike="noStrike">
              <a:latin typeface="Arial"/>
            </a:endParaRPr>
          </a:p>
          <a:p>
            <a:pPr marL="274320" indent="-272160" algn="just">
              <a:lnSpc>
                <a:spcPct val="16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The shop owner can view the list of appointment. The system has brought the customer and Barber Shop owner on one platform and decrease the communication gap between them.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77160" y="374760"/>
            <a:ext cx="8594640" cy="957240"/>
          </a:xfrm>
          <a:prstGeom prst="rect">
            <a:avLst/>
          </a:prstGeom>
          <a:noFill/>
          <a:ln>
            <a:noFill/>
          </a:ln>
        </p:spPr>
        <p:style>
          <a:lnRef idx="0"/>
          <a:fillRef idx="0"/>
          <a:effectRef idx="0"/>
          <a:fontRef idx="minor"/>
        </p:style>
        <p:txBody>
          <a:bodyPr lIns="0" rIns="0" tIns="45000" bIns="0" anchor="b">
            <a:noAutofit/>
          </a:bodyPr>
          <a:p>
            <a:pPr algn="ctr">
              <a:lnSpc>
                <a:spcPct val="100000"/>
              </a:lnSpc>
            </a:pPr>
            <a:r>
              <a:rPr b="1" lang="en-IN" sz="5000" spc="-1" strike="noStrike">
                <a:solidFill>
                  <a:srgbClr val="000000"/>
                </a:solidFill>
                <a:latin typeface="Arial"/>
                <a:ea typeface="DejaVu Sans"/>
              </a:rPr>
              <a:t>Motivation</a:t>
            </a:r>
            <a:endParaRPr b="0" lang="en-US" sz="5000" spc="-1" strike="noStrike">
              <a:latin typeface="Arial"/>
            </a:endParaRPr>
          </a:p>
        </p:txBody>
      </p:sp>
      <p:sp>
        <p:nvSpPr>
          <p:cNvPr id="48" name="CustomShape 2"/>
          <p:cNvSpPr/>
          <p:nvPr/>
        </p:nvSpPr>
        <p:spPr>
          <a:xfrm>
            <a:off x="677160" y="1750320"/>
            <a:ext cx="10099440" cy="4713480"/>
          </a:xfrm>
          <a:prstGeom prst="rect">
            <a:avLst/>
          </a:prstGeom>
          <a:noFill/>
          <a:ln>
            <a:noFill/>
          </a:ln>
        </p:spPr>
        <p:style>
          <a:lnRef idx="0"/>
          <a:fillRef idx="0"/>
          <a:effectRef idx="0"/>
          <a:fontRef idx="minor"/>
        </p:style>
        <p:txBody>
          <a:bodyPr lIns="90000" rIns="90000" tIns="45000" bIns="45000">
            <a:normAutofit fontScale="55000"/>
          </a:bodyPr>
          <a:p>
            <a:pPr marL="274320" indent="-27216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Existing system to use the Barber Shop services the customer has to go to Barber shop and wait in queue for the barber appointment in shop.</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Its customers do not have a proper way to make an appointment other than making a call or visit the Salon premise.</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Salon owner, employees and customers need to keep reminders on their mobiles over appointments. Salon owner and her employees maintain a diary to note down the appointment details.</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Service details of the salon are written on papers which always leading for misplacement.</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Hence this system is proposed to overcome the flaws of the existing system and now customer can book the Barber Shop appointment online and also shop owner can add, update and view the services and also can view the list of appointments.</a:t>
            </a:r>
            <a:r>
              <a:rPr b="0" lang="en-IN" sz="2400" spc="-1" strike="noStrike">
                <a:solidFill>
                  <a:srgbClr val="000000"/>
                </a:solidFill>
                <a:latin typeface="Times New Roman"/>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40360" y="205200"/>
            <a:ext cx="10970640" cy="8870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000" spc="-1" strike="noStrike">
                <a:solidFill>
                  <a:srgbClr val="000000"/>
                </a:solidFill>
                <a:latin typeface="Arial"/>
                <a:ea typeface="DejaVu Sans"/>
              </a:rPr>
              <a:t>Objectives</a:t>
            </a:r>
            <a:endParaRPr b="0" lang="en-US" sz="4000" spc="-1" strike="noStrike">
              <a:latin typeface="Arial"/>
            </a:endParaRPr>
          </a:p>
        </p:txBody>
      </p:sp>
      <p:sp>
        <p:nvSpPr>
          <p:cNvPr id="50" name="CustomShape 2"/>
          <p:cNvSpPr/>
          <p:nvPr/>
        </p:nvSpPr>
        <p:spPr>
          <a:xfrm>
            <a:off x="760320" y="1285200"/>
            <a:ext cx="9808560" cy="5168880"/>
          </a:xfrm>
          <a:prstGeom prst="rect">
            <a:avLst/>
          </a:prstGeom>
          <a:noFill/>
          <a:ln>
            <a:noFill/>
          </a:ln>
        </p:spPr>
        <p:style>
          <a:lnRef idx="0"/>
          <a:fillRef idx="0"/>
          <a:effectRef idx="0"/>
          <a:fontRef idx="minor"/>
        </p:style>
        <p:txBody>
          <a:bodyPr lIns="90000" rIns="90000" tIns="45000" bIns="45000">
            <a:noAutofit/>
          </a:bodyPr>
          <a:p>
            <a:pPr marL="274320" indent="-272160" algn="just">
              <a:lnSpc>
                <a:spcPct val="150000"/>
              </a:lnSpc>
              <a:spcBef>
                <a:spcPts val="479"/>
              </a:spcBef>
              <a:buClr>
                <a:srgbClr val="0bd0d9"/>
              </a:buClr>
              <a:buSzPct val="95000"/>
              <a:buFont typeface="Wingdings 2" charset="2"/>
              <a:buChar char=""/>
            </a:pPr>
            <a:r>
              <a:rPr b="0" lang="en-US" sz="2400" spc="-1" strike="noStrike">
                <a:solidFill>
                  <a:srgbClr val="000000"/>
                </a:solidFill>
                <a:latin typeface="Times New Roman"/>
                <a:ea typeface="Times New Roman"/>
              </a:rPr>
              <a:t>To</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produce</a:t>
            </a:r>
            <a:r>
              <a:rPr b="0" lang="en-US" sz="2400" spc="-86"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a</a:t>
            </a:r>
            <a:r>
              <a:rPr b="0" lang="en-US" sz="2400" spc="-66"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web-based</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system</a:t>
            </a:r>
            <a:r>
              <a:rPr b="0" lang="en-US" sz="2400" spc="-80"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that</a:t>
            </a:r>
            <a:r>
              <a:rPr b="0" lang="en-US" sz="2400" spc="-75"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allows</a:t>
            </a:r>
            <a:r>
              <a:rPr b="0" lang="en-US" sz="2400" spc="-75"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the</a:t>
            </a:r>
            <a:r>
              <a:rPr b="0" lang="en-US" sz="2400" spc="-80" strike="noStrike">
                <a:solidFill>
                  <a:srgbClr val="000000"/>
                </a:solidFill>
                <a:latin typeface="Times New Roman"/>
                <a:ea typeface="Times New Roman"/>
              </a:rPr>
              <a:t> customer to book Barber Shop appointment online.</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US" sz="2400" spc="-80" strike="noStrike">
                <a:solidFill>
                  <a:srgbClr val="000000"/>
                </a:solidFill>
                <a:latin typeface="Times New Roman"/>
                <a:ea typeface="Times New Roman"/>
              </a:rPr>
              <a:t>Shop owner can view the list of appointments of customer and also can </a:t>
            </a:r>
            <a:r>
              <a:rPr b="0" lang="en-US" sz="2400" spc="-75" strike="noStrike">
                <a:solidFill>
                  <a:srgbClr val="000000"/>
                </a:solidFill>
                <a:latin typeface="Times New Roman"/>
                <a:ea typeface="Times New Roman"/>
              </a:rPr>
              <a:t>add</a:t>
            </a:r>
            <a:r>
              <a:rPr b="0" lang="en-US" sz="2400" spc="-80" strike="noStrike">
                <a:solidFill>
                  <a:srgbClr val="000000"/>
                </a:solidFill>
                <a:latin typeface="Times New Roman"/>
                <a:ea typeface="Times New Roman"/>
              </a:rPr>
              <a:t>, update and delete the services.</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US" sz="2400" spc="-80" strike="noStrike">
                <a:solidFill>
                  <a:srgbClr val="000000"/>
                </a:solidFill>
                <a:latin typeface="Times New Roman"/>
                <a:ea typeface="Times New Roman"/>
              </a:rPr>
              <a:t>To fill the communication gap between customer and shop owner.</a:t>
            </a:r>
            <a:endParaRPr b="0" lang="en-US" sz="2400" spc="-1" strike="noStrike">
              <a:latin typeface="Arial"/>
            </a:endParaRPr>
          </a:p>
          <a:p>
            <a:pPr>
              <a:lnSpc>
                <a:spcPct val="100000"/>
              </a:lnSpc>
              <a:spcBef>
                <a:spcPts val="56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09480" y="704160"/>
            <a:ext cx="10970640" cy="11408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Generalized system Architecture</a:t>
            </a:r>
            <a:endParaRPr b="0" lang="en-US" sz="4800" spc="-1" strike="noStrike">
              <a:latin typeface="Arial"/>
            </a:endParaRPr>
          </a:p>
        </p:txBody>
      </p:sp>
      <p:pic>
        <p:nvPicPr>
          <p:cNvPr id="52" name="" descr=""/>
          <p:cNvPicPr/>
          <p:nvPr/>
        </p:nvPicPr>
        <p:blipFill>
          <a:blip r:embed="rId1"/>
          <a:stretch/>
        </p:blipFill>
        <p:spPr>
          <a:xfrm>
            <a:off x="1527120" y="2414160"/>
            <a:ext cx="9142200" cy="3345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09480" y="194040"/>
            <a:ext cx="10970640" cy="99540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Description of System</a:t>
            </a:r>
            <a:endParaRPr b="0" lang="en-US" sz="4800" spc="-1" strike="noStrike">
              <a:latin typeface="Arial"/>
            </a:endParaRPr>
          </a:p>
        </p:txBody>
      </p:sp>
      <p:sp>
        <p:nvSpPr>
          <p:cNvPr id="54" name="CustomShape 2"/>
          <p:cNvSpPr/>
          <p:nvPr/>
        </p:nvSpPr>
        <p:spPr>
          <a:xfrm>
            <a:off x="581760" y="1302480"/>
            <a:ext cx="10499760" cy="4805280"/>
          </a:xfrm>
          <a:prstGeom prst="rect">
            <a:avLst/>
          </a:prstGeom>
          <a:noFill/>
          <a:ln>
            <a:noFill/>
          </a:ln>
        </p:spPr>
        <p:style>
          <a:lnRef idx="0"/>
          <a:fillRef idx="0"/>
          <a:effectRef idx="0"/>
          <a:fontRef idx="minor"/>
        </p:style>
        <p:txBody>
          <a:bodyPr lIns="90000" rIns="90000" tIns="45000" bIns="45000">
            <a:noAutofit/>
          </a:bodyPr>
          <a:p>
            <a:pPr marL="274320" indent="-27216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Times New Roman"/>
              </a:rPr>
              <a:t>Product functionality:</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Times New Roman"/>
              </a:rPr>
              <a:t>E-Barber Shop System provides the features for admin, shop owner and customer. </a:t>
            </a:r>
            <a:r>
              <a:rPr b="0" lang="en-IN" sz="2400" spc="-15" strike="noStrike">
                <a:solidFill>
                  <a:srgbClr val="000000"/>
                </a:solidFill>
                <a:latin typeface="Times New Roman"/>
                <a:ea typeface="Times New Roman"/>
              </a:rPr>
              <a:t>It </a:t>
            </a:r>
            <a:r>
              <a:rPr b="0" lang="en-IN" sz="2400" spc="-1" strike="noStrike">
                <a:solidFill>
                  <a:srgbClr val="000000"/>
                </a:solidFill>
                <a:latin typeface="Times New Roman"/>
                <a:ea typeface="Times New Roman"/>
              </a:rPr>
              <a:t>includes several functionalities describes as below:</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Admin Management:</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DejaVu Sans"/>
              </a:rPr>
              <a:t>It provides facility to add, update, delete and view the shops. We can view their details and also update the shop details.</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Shop Owner Management:</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pPr>
            <a:r>
              <a:rPr b="0" lang="en-IN" sz="2400" spc="-1" strike="noStrike">
                <a:solidFill>
                  <a:srgbClr val="000000"/>
                </a:solidFill>
                <a:latin typeface="Times New Roman"/>
                <a:ea typeface="DejaVu Sans"/>
              </a:rPr>
              <a:t>The</a:t>
            </a:r>
            <a:r>
              <a:rPr b="0" lang="en-IN" sz="2400" spc="-32" strike="noStrike">
                <a:solidFill>
                  <a:srgbClr val="000000"/>
                </a:solidFill>
                <a:latin typeface="Times New Roman"/>
                <a:ea typeface="DejaVu Sans"/>
              </a:rPr>
              <a:t> </a:t>
            </a:r>
            <a:r>
              <a:rPr b="0" lang="en-IN" sz="2400" spc="-1" strike="noStrike">
                <a:solidFill>
                  <a:srgbClr val="000000"/>
                </a:solidFill>
                <a:latin typeface="Times New Roman"/>
                <a:ea typeface="DejaVu Sans"/>
              </a:rPr>
              <a:t>shop owner</a:t>
            </a:r>
            <a:r>
              <a:rPr b="0" lang="en-IN" sz="2400" spc="-15" strike="noStrike">
                <a:solidFill>
                  <a:srgbClr val="000000"/>
                </a:solidFill>
                <a:latin typeface="Times New Roman"/>
                <a:ea typeface="DejaVu Sans"/>
              </a:rPr>
              <a:t> </a:t>
            </a:r>
            <a:r>
              <a:rPr b="0" lang="en-IN" sz="2400" spc="-1" strike="noStrike">
                <a:solidFill>
                  <a:srgbClr val="000000"/>
                </a:solidFill>
                <a:latin typeface="Times New Roman"/>
                <a:ea typeface="DejaVu Sans"/>
              </a:rPr>
              <a:t>can</a:t>
            </a:r>
            <a:r>
              <a:rPr b="0" lang="en-IN" sz="2400" spc="-15" strike="noStrike">
                <a:solidFill>
                  <a:srgbClr val="000000"/>
                </a:solidFill>
                <a:latin typeface="Times New Roman"/>
                <a:ea typeface="DejaVu Sans"/>
              </a:rPr>
              <a:t> view the list of appointment, can add, update and delete  the services,add time slots,change the status of shop. </a:t>
            </a: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00000"/>
              </a:lnSpc>
            </a:pPr>
            <a:r>
              <a:rPr b="0" lang="en-IN" sz="2400" spc="-1" strike="noStrike">
                <a:solidFill>
                  <a:srgbClr val="000000"/>
                </a:solidFill>
                <a:latin typeface="Times New Roman"/>
                <a:ea typeface="DejaVu Sans"/>
              </a:rPr>
              <a:t>  </a:t>
            </a:r>
            <a:r>
              <a:rPr b="0" lang="en-IN" sz="2400" spc="-15" strike="noStrike">
                <a:solidFill>
                  <a:srgbClr val="000000"/>
                </a:solidFill>
                <a:latin typeface="Times New Roman"/>
                <a:ea typeface="DejaVu Sans"/>
              </a:rPr>
              <a:t>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IN" sz="2400" spc="-1" strike="noStrike">
                <a:solidFill>
                  <a:srgbClr val="000000"/>
                </a:solidFill>
                <a:latin typeface="Times New Roman"/>
                <a:ea typeface="DejaVu Sans"/>
              </a:rPr>
              <a:t>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endParaRPr b="0" lang="en-US" sz="2400" spc="-1" strike="noStrike">
              <a:latin typeface="Arial"/>
            </a:endParaRPr>
          </a:p>
          <a:p>
            <a:pPr>
              <a:lnSpc>
                <a:spcPct val="10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09480" y="704160"/>
            <a:ext cx="10970640" cy="11408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800" spc="-1" strike="noStrike">
                <a:solidFill>
                  <a:srgbClr val="000000"/>
                </a:solidFill>
                <a:latin typeface="Arial"/>
                <a:ea typeface="DejaVu Sans"/>
              </a:rPr>
              <a:t>Description of System</a:t>
            </a:r>
            <a:endParaRPr b="0" lang="en-US" sz="4800" spc="-1" strike="noStrike">
              <a:latin typeface="Arial"/>
            </a:endParaRPr>
          </a:p>
        </p:txBody>
      </p:sp>
      <p:sp>
        <p:nvSpPr>
          <p:cNvPr id="56" name="CustomShape 2"/>
          <p:cNvSpPr/>
          <p:nvPr/>
        </p:nvSpPr>
        <p:spPr>
          <a:xfrm>
            <a:off x="693720" y="2194200"/>
            <a:ext cx="10750680" cy="4055040"/>
          </a:xfrm>
          <a:prstGeom prst="rect">
            <a:avLst/>
          </a:prstGeom>
          <a:noFill/>
          <a:ln>
            <a:noFill/>
          </a:ln>
        </p:spPr>
        <p:style>
          <a:lnRef idx="0"/>
          <a:fillRef idx="0"/>
          <a:effectRef idx="0"/>
          <a:fontRef idx="minor"/>
        </p:style>
        <p:txBody>
          <a:bodyPr lIns="90000" rIns="90000" tIns="45000" bIns="45000">
            <a:noAutofit/>
          </a:bodyPr>
          <a:p>
            <a:pPr marL="274320" indent="-272160" algn="just">
              <a:lnSpc>
                <a:spcPct val="150000"/>
              </a:lnSpc>
              <a:spcBef>
                <a:spcPts val="479"/>
              </a:spcBef>
              <a:buClr>
                <a:srgbClr val="0bd0d9"/>
              </a:buClr>
              <a:buSzPct val="95000"/>
              <a:buFont typeface="Wingdings 2" charset="2"/>
              <a:buChar char=""/>
            </a:pPr>
            <a:r>
              <a:rPr b="1" lang="en-IN" sz="2400" spc="-1" strike="noStrike" u="sng">
                <a:solidFill>
                  <a:srgbClr val="000000"/>
                </a:solidFill>
                <a:uFillTx/>
                <a:latin typeface="Times New Roman"/>
                <a:ea typeface="DejaVu Sans"/>
              </a:rPr>
              <a:t>Booking the appointment:</a:t>
            </a:r>
            <a:endParaRPr b="0" lang="en-US" sz="2400" spc="-1" strike="noStrike">
              <a:latin typeface="Arial"/>
            </a:endParaRPr>
          </a:p>
          <a:p>
            <a:pPr>
              <a:lnSpc>
                <a:spcPct val="100000"/>
              </a:lnSpc>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Customer can select the location from drop box. After selecting the location he can      select particular shop. He can select the services that he wants. He can also select         multiple services after that he can select the time slot as he prefer and book the             appointment.</a:t>
            </a:r>
            <a:r>
              <a:rPr b="1" lang="en-IN" sz="2400" spc="-32" strike="noStrike">
                <a:solidFill>
                  <a:srgbClr val="000000"/>
                </a:solidFill>
                <a:latin typeface="Times New Roman"/>
                <a:ea typeface="DejaVu Sans"/>
              </a:rPr>
              <a:t> </a:t>
            </a:r>
            <a:r>
              <a:rPr b="1" lang="en-IN" sz="2400" spc="-1" strike="noStrike">
                <a:solidFill>
                  <a:srgbClr val="000000"/>
                </a:solidFill>
                <a:latin typeface="Times New Roman"/>
                <a:ea typeface="DejaVu Sans"/>
              </a:rPr>
              <a:t> </a:t>
            </a:r>
            <a:endParaRPr b="0" lang="en-US" sz="2400" spc="-1" strike="noStrike">
              <a:latin typeface="Arial"/>
            </a:endParaRPr>
          </a:p>
          <a:p>
            <a:pPr algn="just">
              <a:lnSpc>
                <a:spcPct val="15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1467000" y="703440"/>
            <a:ext cx="8594640" cy="8042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5000" spc="-1" strike="noStrike">
                <a:solidFill>
                  <a:srgbClr val="000000"/>
                </a:solidFill>
                <a:latin typeface="Arial"/>
                <a:ea typeface="DejaVu Sans"/>
              </a:rPr>
              <a:t>Applications</a:t>
            </a:r>
            <a:endParaRPr b="0" lang="en-US" sz="5000" spc="-1" strike="noStrike">
              <a:latin typeface="Arial"/>
            </a:endParaRPr>
          </a:p>
        </p:txBody>
      </p:sp>
      <p:sp>
        <p:nvSpPr>
          <p:cNvPr id="58" name="CustomShape 2"/>
          <p:cNvSpPr/>
          <p:nvPr/>
        </p:nvSpPr>
        <p:spPr>
          <a:xfrm>
            <a:off x="540360" y="1632960"/>
            <a:ext cx="10222560" cy="4406400"/>
          </a:xfrm>
          <a:prstGeom prst="rect">
            <a:avLst/>
          </a:prstGeom>
          <a:noFill/>
          <a:ln>
            <a:noFill/>
          </a:ln>
        </p:spPr>
        <p:style>
          <a:lnRef idx="0"/>
          <a:fillRef idx="0"/>
          <a:effectRef idx="0"/>
          <a:fontRef idx="minor"/>
        </p:style>
        <p:txBody>
          <a:bodyPr lIns="90000" rIns="90000" tIns="45000" bIns="45000">
            <a:noAutofit/>
          </a:bodyPr>
          <a:p>
            <a:pPr marL="274320" indent="-272160" algn="just">
              <a:lnSpc>
                <a:spcPct val="150000"/>
              </a:lnSpc>
              <a:spcBef>
                <a:spcPts val="479"/>
              </a:spcBef>
              <a:buClr>
                <a:srgbClr val="0bd0d9"/>
              </a:buClr>
              <a:buSzPct val="95000"/>
              <a:buFont typeface="Arial"/>
              <a:buChar char="•"/>
            </a:pPr>
            <a:r>
              <a:rPr b="0" lang="en-IN" sz="2400" spc="-1" strike="noStrike">
                <a:solidFill>
                  <a:srgbClr val="000000"/>
                </a:solidFill>
                <a:latin typeface="Times New Roman"/>
                <a:ea typeface="Times New Roman"/>
              </a:rPr>
              <a:t>E-Barber Shop system is responsible for providing best services, flexible time slot and daily services and time changes with the affordable prices on specified.</a:t>
            </a:r>
            <a:endParaRPr b="0" lang="en-US" sz="2400" spc="-1" strike="noStrike">
              <a:latin typeface="Arial"/>
            </a:endParaRPr>
          </a:p>
          <a:p>
            <a:pPr marL="274320" indent="-272160" algn="just">
              <a:lnSpc>
                <a:spcPct val="150000"/>
              </a:lnSpc>
              <a:spcBef>
                <a:spcPts val="479"/>
              </a:spcBef>
              <a:buClr>
                <a:srgbClr val="0bd0d9"/>
              </a:buClr>
              <a:buSzPct val="95000"/>
              <a:buFont typeface="Arial"/>
              <a:buChar char="•"/>
            </a:pPr>
            <a:r>
              <a:rPr b="0" lang="en-IN" sz="2400" spc="-1" strike="noStrike">
                <a:solidFill>
                  <a:srgbClr val="000000"/>
                </a:solidFill>
                <a:latin typeface="Times New Roman"/>
                <a:ea typeface="Times New Roman"/>
              </a:rPr>
              <a:t>The application provides facility to add/remove/slot and services items at shop. It also provides facility where customers can mention their queries/complaints in reviews.</a:t>
            </a: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a:p>
            <a:pPr algn="just">
              <a:lnSpc>
                <a:spcPct val="150000"/>
              </a:lnSpc>
              <a:spcBef>
                <a:spcPts val="479"/>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09480" y="149760"/>
            <a:ext cx="10970640" cy="1140840"/>
          </a:xfrm>
          <a:prstGeom prst="rect">
            <a:avLst/>
          </a:prstGeom>
          <a:noFill/>
          <a:ln>
            <a:noFill/>
          </a:ln>
        </p:spPr>
        <p:style>
          <a:lnRef idx="0"/>
          <a:fillRef idx="0"/>
          <a:effectRef idx="0"/>
          <a:fontRef idx="minor"/>
        </p:style>
        <p:txBody>
          <a:bodyPr lIns="0" rIns="0" tIns="45000" bIns="0" anchor="b">
            <a:normAutofit/>
          </a:bodyPr>
          <a:p>
            <a:pPr algn="ctr">
              <a:lnSpc>
                <a:spcPct val="100000"/>
              </a:lnSpc>
            </a:pPr>
            <a:r>
              <a:rPr b="1" lang="en-IN" sz="4000" spc="-1" strike="noStrike">
                <a:solidFill>
                  <a:srgbClr val="000000"/>
                </a:solidFill>
                <a:latin typeface="Arial"/>
                <a:ea typeface="DejaVu Sans"/>
              </a:rPr>
              <a:t>Advantages / Disadvantages</a:t>
            </a:r>
            <a:endParaRPr b="0" lang="en-US" sz="4000" spc="-1" strike="noStrike">
              <a:latin typeface="Arial"/>
            </a:endParaRPr>
          </a:p>
        </p:txBody>
      </p:sp>
      <p:sp>
        <p:nvSpPr>
          <p:cNvPr id="60" name="CustomShape 2"/>
          <p:cNvSpPr/>
          <p:nvPr/>
        </p:nvSpPr>
        <p:spPr>
          <a:xfrm>
            <a:off x="609480" y="1783080"/>
            <a:ext cx="10970640" cy="4386960"/>
          </a:xfrm>
          <a:prstGeom prst="rect">
            <a:avLst/>
          </a:prstGeom>
          <a:noFill/>
          <a:ln>
            <a:noFill/>
          </a:ln>
        </p:spPr>
        <p:style>
          <a:lnRef idx="0"/>
          <a:fillRef idx="0"/>
          <a:effectRef idx="0"/>
          <a:fontRef idx="minor"/>
        </p:style>
        <p:txBody>
          <a:bodyPr lIns="90000" rIns="90000" tIns="45000" bIns="45000">
            <a:normAutofit/>
          </a:bodyPr>
          <a:p>
            <a:pPr marL="274320" indent="-272160" algn="just">
              <a:lnSpc>
                <a:spcPct val="150000"/>
              </a:lnSpc>
              <a:spcBef>
                <a:spcPts val="479"/>
              </a:spcBef>
              <a:tabLst>
                <a:tab algn="l" pos="0"/>
              </a:tabLst>
            </a:pPr>
            <a:r>
              <a:rPr b="1" lang="en-US" sz="2400" spc="-1" strike="noStrike">
                <a:solidFill>
                  <a:srgbClr val="000000"/>
                </a:solidFill>
                <a:latin typeface="Times New Roman"/>
                <a:ea typeface="DejaVu Sans"/>
              </a:rPr>
              <a:t>Advantage :</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tabLst>
                <a:tab algn="l" pos="0"/>
              </a:tabLst>
            </a:pPr>
            <a:r>
              <a:rPr b="0" lang="en-IN" sz="2400" spc="-1" strike="noStrike">
                <a:solidFill>
                  <a:srgbClr val="000000"/>
                </a:solidFill>
                <a:latin typeface="Times New Roman"/>
                <a:ea typeface="DejaVu Sans"/>
              </a:rPr>
              <a:t>The system allows</a:t>
            </a:r>
            <a:r>
              <a:rPr b="0" lang="en-IN" sz="2400" spc="-75" strike="noStrike">
                <a:solidFill>
                  <a:srgbClr val="000000"/>
                </a:solidFill>
                <a:latin typeface="Times New Roman"/>
                <a:ea typeface="DejaVu Sans"/>
              </a:rPr>
              <a:t> </a:t>
            </a:r>
            <a:r>
              <a:rPr b="0" lang="en-IN" sz="2400" spc="-1" strike="noStrike">
                <a:solidFill>
                  <a:srgbClr val="000000"/>
                </a:solidFill>
                <a:latin typeface="Times New Roman"/>
                <a:ea typeface="DejaVu Sans"/>
              </a:rPr>
              <a:t>the</a:t>
            </a:r>
            <a:r>
              <a:rPr b="0" lang="en-IN" sz="2400" spc="-80" strike="noStrike">
                <a:solidFill>
                  <a:srgbClr val="000000"/>
                </a:solidFill>
                <a:latin typeface="Times New Roman"/>
                <a:ea typeface="DejaVu Sans"/>
              </a:rPr>
              <a:t> customer to book Barber Shop appointment online.</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tabLst>
                <a:tab algn="l" pos="0"/>
              </a:tabLst>
            </a:pPr>
            <a:r>
              <a:rPr b="0" lang="en-IN" sz="2400" spc="-80" strike="noStrike">
                <a:solidFill>
                  <a:srgbClr val="000000"/>
                </a:solidFill>
                <a:latin typeface="Times New Roman"/>
                <a:ea typeface="DejaVu Sans"/>
              </a:rPr>
              <a:t>Shop owner can view the list of appointments of customer and also can </a:t>
            </a:r>
            <a:r>
              <a:rPr b="0" lang="en-IN" sz="2400" spc="-75" strike="noStrike">
                <a:solidFill>
                  <a:srgbClr val="000000"/>
                </a:solidFill>
                <a:latin typeface="Times New Roman"/>
                <a:ea typeface="DejaVu Sans"/>
              </a:rPr>
              <a:t>add</a:t>
            </a:r>
            <a:r>
              <a:rPr b="0" lang="en-IN" sz="2400" spc="-1" strike="noStrike">
                <a:solidFill>
                  <a:srgbClr val="000000"/>
                </a:solidFill>
                <a:latin typeface="Times New Roman"/>
                <a:ea typeface="DejaVu Sans"/>
              </a:rPr>
              <a:t>, update and delete the services</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tabLst>
                <a:tab algn="l" pos="0"/>
              </a:tabLst>
            </a:pPr>
            <a:r>
              <a:rPr b="0" lang="en-IN" sz="2400" spc="-1" strike="noStrike">
                <a:solidFill>
                  <a:srgbClr val="000000"/>
                </a:solidFill>
                <a:latin typeface="Times New Roman"/>
                <a:ea typeface="DejaVu Sans"/>
              </a:rPr>
              <a:t>To fill the communication gap between customer and shop owner.</a:t>
            </a:r>
            <a:endParaRPr b="0" lang="en-US" sz="2400" spc="-1" strike="noStrike">
              <a:latin typeface="Arial"/>
            </a:endParaRPr>
          </a:p>
          <a:p>
            <a:pPr marL="274320" indent="-272160" algn="just">
              <a:lnSpc>
                <a:spcPct val="150000"/>
              </a:lnSpc>
              <a:spcBef>
                <a:spcPts val="479"/>
              </a:spcBef>
              <a:tabLst>
                <a:tab algn="l" pos="0"/>
              </a:tabLst>
            </a:pPr>
            <a:r>
              <a:rPr b="1" lang="en-US" sz="2400" spc="-1" strike="noStrike">
                <a:solidFill>
                  <a:srgbClr val="000000"/>
                </a:solidFill>
                <a:latin typeface="Times New Roman"/>
                <a:ea typeface="DejaVu Sans"/>
              </a:rPr>
              <a:t>Disadvantage :</a:t>
            </a:r>
            <a:endParaRPr b="0" lang="en-US" sz="2400" spc="-1" strike="noStrike">
              <a:latin typeface="Arial"/>
            </a:endParaRPr>
          </a:p>
          <a:p>
            <a:pPr marL="274320" indent="-272160" algn="just">
              <a:lnSpc>
                <a:spcPct val="150000"/>
              </a:lnSpc>
              <a:spcBef>
                <a:spcPts val="479"/>
              </a:spcBef>
              <a:buClr>
                <a:srgbClr val="0bd0d9"/>
              </a:buClr>
              <a:buSzPct val="95000"/>
              <a:buFont typeface="Wingdings 2" charset="2"/>
              <a:buChar char=""/>
              <a:tabLst>
                <a:tab algn="l" pos="0"/>
              </a:tabLst>
            </a:pPr>
            <a:r>
              <a:rPr b="0" lang="en-US" sz="2400" spc="-1" strike="noStrike">
                <a:solidFill>
                  <a:srgbClr val="000000"/>
                </a:solidFill>
                <a:latin typeface="Times New Roman"/>
                <a:ea typeface="DejaVu Sans"/>
              </a:rPr>
              <a:t>Unable to integrate Payment gateway with system.</a:t>
            </a:r>
            <a:endParaRPr b="0" lang="en-US" sz="2400" spc="-1" strike="noStrike">
              <a:latin typeface="Arial"/>
            </a:endParaRPr>
          </a:p>
          <a:p>
            <a:pPr>
              <a:lnSpc>
                <a:spcPct val="100000"/>
              </a:lnSpc>
              <a:spcBef>
                <a:spcPts val="56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420</TotalTime>
  <Application>LibreOffice/6.4.6.2$Windows_X86_64 LibreOffice_project/0ce51a4fd21bff07a5c061082cc82c5ed232f115</Application>
  <Words>827</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2018-09-06T12:26:56Z</dcterms:created>
  <dc:creator>KasNet5</dc:creator>
  <dc:description/>
  <dc:language>en-US</dc:language>
  <cp:lastModifiedBy/>
  <dcterms:modified xsi:type="dcterms:W3CDTF">2021-02-01T07:40:46Z</dcterms:modified>
  <cp:revision>66</cp:revision>
  <dc:subject/>
  <dc:title>A  Seminar on,  ‘Mining Fashion Outfit Using End-to-End Deep learning ’  by   Vidula Birajdar [Roll No] Anshuman Kumar  [Roll No] Pratiksha Patel [Roll No]  under the guidance of,  Prof. ………………………..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