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BE15"/>
    <a:srgbClr val="5AD918"/>
    <a:srgbClr val="2FD912"/>
    <a:srgbClr val="E7FFCE"/>
    <a:srgbClr val="CEFF9D"/>
    <a:srgbClr val="ABFF56"/>
    <a:srgbClr val="D4BA01"/>
    <a:srgbClr val="DAC11E"/>
    <a:srgbClr val="DEFFCF"/>
    <a:srgbClr val="A1C9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4689"/>
  </p:normalViewPr>
  <p:slideViewPr>
    <p:cSldViewPr snapToGrid="0" snapToObjects="1">
      <p:cViewPr varScale="1">
        <p:scale>
          <a:sx n="17" d="100"/>
          <a:sy n="17" d="100"/>
        </p:scale>
        <p:origin x="1896" y="72"/>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B1F554-8471-F74E-95A3-3E7FC8AE6388}" type="datetimeFigureOut">
              <a:rPr lang="en-US" smtClean="0"/>
              <a:pPr/>
              <a:t>9/18/2024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5E2536-F949-A046-9408-77F5280C62D9}" type="slidenum">
              <a:rPr lang="en-US" smtClean="0"/>
              <a:pPr/>
              <a:t>‹#›</a:t>
            </a:fld>
            <a:endParaRPr lang="en-US"/>
          </a:p>
        </p:txBody>
      </p:sp>
    </p:spTree>
    <p:extLst>
      <p:ext uri="{BB962C8B-B14F-4D97-AF65-F5344CB8AC3E}">
        <p14:creationId xmlns:p14="http://schemas.microsoft.com/office/powerpoint/2010/main" val="192009105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a:cs typeface="Arial"/>
              </a:rPr>
              <a:t>feel free to change background colors &amp; text boxes</a:t>
            </a:r>
            <a:r>
              <a:rPr lang="en-US" sz="1200" baseline="0" dirty="0">
                <a:solidFill>
                  <a:schemeClr val="bg1"/>
                </a:solidFill>
                <a:latin typeface="Arial"/>
                <a:cs typeface="Arial"/>
              </a:rPr>
              <a:t> and use sections for difference purposes!</a:t>
            </a:r>
            <a:endParaRPr lang="en-US" sz="1200" dirty="0">
              <a:solidFill>
                <a:schemeClr val="bg1"/>
              </a:solidFill>
              <a:latin typeface="Arial"/>
              <a:cs typeface="Arial"/>
            </a:endParaRPr>
          </a:p>
          <a:p>
            <a:endParaRPr lang="en-US" dirty="0"/>
          </a:p>
        </p:txBody>
      </p:sp>
      <p:sp>
        <p:nvSpPr>
          <p:cNvPr id="4" name="Slide Number Placeholder 3"/>
          <p:cNvSpPr>
            <a:spLocks noGrp="1"/>
          </p:cNvSpPr>
          <p:nvPr>
            <p:ph type="sldNum" sz="quarter" idx="10"/>
          </p:nvPr>
        </p:nvSpPr>
        <p:spPr/>
        <p:txBody>
          <a:bodyPr/>
          <a:lstStyle/>
          <a:p>
            <a:fld id="{EC5E2536-F949-A046-9408-77F5280C62D9}"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C2C9624-8537-344B-A181-774C3CF89A66}" type="datetimeFigureOut">
              <a:rPr lang="en-US" smtClean="0"/>
              <a:pPr/>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2C9624-8537-344B-A181-774C3CF89A66}" type="datetimeFigureOut">
              <a:rPr lang="en-US" smtClean="0"/>
              <a:pPr/>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2C9624-8537-344B-A181-774C3CF89A66}" type="datetimeFigureOut">
              <a:rPr lang="en-US" smtClean="0"/>
              <a:pPr/>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2C9624-8537-344B-A181-774C3CF89A66}" type="datetimeFigureOut">
              <a:rPr lang="en-US" smtClean="0"/>
              <a:pPr/>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2C9624-8537-344B-A181-774C3CF89A66}" type="datetimeFigureOut">
              <a:rPr lang="en-US" smtClean="0"/>
              <a:pPr/>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C2C9624-8537-344B-A181-774C3CF89A66}" type="datetimeFigureOut">
              <a:rPr lang="en-US" smtClean="0"/>
              <a:pPr/>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C2C9624-8537-344B-A181-774C3CF89A66}" type="datetimeFigureOut">
              <a:rPr lang="en-US" smtClean="0"/>
              <a:pPr/>
              <a:t>9/18/2024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C2C9624-8537-344B-A181-774C3CF89A66}" type="datetimeFigureOut">
              <a:rPr lang="en-US" smtClean="0"/>
              <a:pPr/>
              <a:t>9/18/2024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2C9624-8537-344B-A181-774C3CF89A66}" type="datetimeFigureOut">
              <a:rPr lang="en-US" smtClean="0"/>
              <a:pPr/>
              <a:t>9/18/2024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0C2C9624-8537-344B-A181-774C3CF89A66}" type="datetimeFigureOut">
              <a:rPr lang="en-US" smtClean="0"/>
              <a:pPr/>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0C2C9624-8537-344B-A181-774C3CF89A66}" type="datetimeFigureOut">
              <a:rPr lang="en-US" smtClean="0"/>
              <a:pPr/>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0C2C9624-8537-344B-A181-774C3CF89A66}" type="datetimeFigureOut">
              <a:rPr lang="en-US" smtClean="0"/>
              <a:pPr/>
              <a:t>9/18/2024</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4AF12122-570C-394B-A3C0-8A0DA37D738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3.jpeg"/><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1720815" y="8215056"/>
            <a:ext cx="11694493" cy="8248412"/>
          </a:xfrm>
          <a:prstGeom prst="rect">
            <a:avLst/>
          </a:prstGeom>
          <a:solidFill>
            <a:schemeClr val="bg1">
              <a:lumMod val="75000"/>
              <a:alpha val="68000"/>
            </a:schemeClr>
          </a:solidFill>
          <a:ln>
            <a:noFill/>
          </a:ln>
          <a:effectLst>
            <a:glow rad="101600">
              <a:schemeClr val="bg1">
                <a:lumMod val="85000"/>
                <a:alpha val="75000"/>
              </a:schemeClr>
            </a:glow>
            <a:outerShdw blurRad="441325" dist="774700" dir="2700000" algn="tl" rotWithShape="0">
              <a:schemeClr val="bg1">
                <a:lumMod val="50000"/>
                <a:alpha val="43000"/>
              </a:schemeClr>
            </a:outerShdw>
            <a:softEdge rad="381000"/>
          </a:effectLst>
        </p:spPr>
        <p:txBody>
          <a:bodyPr wrap="square" lIns="365760" tIns="274320" rIns="365760" bIns="274320">
            <a:spAutoFit/>
          </a:bodyPr>
          <a:lstStyle/>
          <a:p>
            <a:pPr algn="just"/>
            <a:r>
              <a:rPr lang="en-US" sz="5000" dirty="0"/>
              <a:t>This project focused on modernizing the Apex command codebase by developing a new plugin framework using </a:t>
            </a:r>
            <a:r>
              <a:rPr lang="en-US" sz="5000" dirty="0" err="1"/>
              <a:t>oclif</a:t>
            </a:r>
            <a:r>
              <a:rPr lang="en-US" sz="5000" dirty="0"/>
              <a:t>. The goal was to enhance performance and user experience. Motivated by the need to improve tool efficiency, the project addressed existing issues, optimized command functionality, and demonstrated a commitment to advanced development practices.</a:t>
            </a:r>
          </a:p>
        </p:txBody>
      </p:sp>
      <p:sp>
        <p:nvSpPr>
          <p:cNvPr id="250" name="TextBox 249"/>
          <p:cNvSpPr txBox="1"/>
          <p:nvPr/>
        </p:nvSpPr>
        <p:spPr>
          <a:xfrm>
            <a:off x="1819933" y="20538891"/>
            <a:ext cx="11455772" cy="1384995"/>
          </a:xfrm>
          <a:prstGeom prst="rect">
            <a:avLst/>
          </a:prstGeom>
          <a:solidFill>
            <a:schemeClr val="tx2">
              <a:lumMod val="75000"/>
            </a:schemeClr>
          </a:solidFill>
          <a:effectLst>
            <a:outerShdw blurRad="50800" dist="381000" dir="2700000" algn="tl" rotWithShape="0">
              <a:srgbClr val="000000">
                <a:alpha val="43000"/>
              </a:srgbClr>
            </a:outerShdw>
          </a:effectLst>
          <a:scene3d>
            <a:camera prst="orthographicFront"/>
            <a:lightRig rig="threePt" dir="t"/>
          </a:scene3d>
          <a:sp3d>
            <a:bevelT/>
            <a:bevelB/>
          </a:sp3d>
        </p:spPr>
        <p:txBody>
          <a:bodyPr wrap="square" tIns="91440" bIns="365760" rtlCol="0">
            <a:spAutoFit/>
          </a:bodyPr>
          <a:lstStyle/>
          <a:p>
            <a:pPr algn="ctr"/>
            <a:r>
              <a:rPr lang="en-US" sz="6000" b="1" dirty="0">
                <a:solidFill>
                  <a:schemeClr val="bg1"/>
                </a:solidFill>
              </a:rPr>
              <a:t>Background</a:t>
            </a:r>
            <a:endParaRPr lang="en-US" sz="1200" b="1" dirty="0">
              <a:solidFill>
                <a:schemeClr val="bg1"/>
              </a:solidFill>
            </a:endParaRPr>
          </a:p>
        </p:txBody>
      </p:sp>
      <p:sp>
        <p:nvSpPr>
          <p:cNvPr id="251" name="TextBox 250"/>
          <p:cNvSpPr txBox="1"/>
          <p:nvPr/>
        </p:nvSpPr>
        <p:spPr>
          <a:xfrm>
            <a:off x="14688571" y="6210586"/>
            <a:ext cx="13524522" cy="1384995"/>
          </a:xfrm>
          <a:prstGeom prst="rect">
            <a:avLst/>
          </a:prstGeom>
          <a:solidFill>
            <a:schemeClr val="tx2">
              <a:lumMod val="75000"/>
            </a:schemeClr>
          </a:solidFill>
          <a:effectLst>
            <a:outerShdw blurRad="50800" dist="381000" dir="2700000" algn="tl" rotWithShape="0">
              <a:srgbClr val="000000">
                <a:alpha val="43000"/>
              </a:srgbClr>
            </a:outerShdw>
          </a:effectLst>
          <a:scene3d>
            <a:camera prst="orthographicFront"/>
            <a:lightRig rig="threePt" dir="t"/>
          </a:scene3d>
          <a:sp3d>
            <a:bevelT/>
            <a:bevelB/>
          </a:sp3d>
        </p:spPr>
        <p:txBody>
          <a:bodyPr wrap="square" tIns="91440" bIns="365760" rtlCol="0">
            <a:spAutoFit/>
          </a:bodyPr>
          <a:lstStyle/>
          <a:p>
            <a:pPr algn="ctr"/>
            <a:r>
              <a:rPr lang="en-US" sz="6000" b="1" dirty="0">
                <a:solidFill>
                  <a:schemeClr val="bg1"/>
                </a:solidFill>
              </a:rPr>
              <a:t>Objectives</a:t>
            </a:r>
            <a:endParaRPr lang="en-US" sz="1200" b="1" dirty="0">
              <a:solidFill>
                <a:schemeClr val="bg1"/>
              </a:solidFill>
            </a:endParaRPr>
          </a:p>
        </p:txBody>
      </p:sp>
      <p:sp>
        <p:nvSpPr>
          <p:cNvPr id="258" name="TextBox 257"/>
          <p:cNvSpPr txBox="1"/>
          <p:nvPr/>
        </p:nvSpPr>
        <p:spPr>
          <a:xfrm>
            <a:off x="14935799" y="21800775"/>
            <a:ext cx="13461027" cy="1323439"/>
          </a:xfrm>
          <a:prstGeom prst="rect">
            <a:avLst/>
          </a:prstGeom>
          <a:solidFill>
            <a:schemeClr val="tx2">
              <a:lumMod val="75000"/>
            </a:schemeClr>
          </a:solidFill>
          <a:effectLst>
            <a:outerShdw blurRad="50800" dist="381000" dir="2700000" algn="tl" rotWithShape="0">
              <a:srgbClr val="000000">
                <a:alpha val="43000"/>
              </a:srgbClr>
            </a:outerShdw>
          </a:effectLst>
          <a:scene3d>
            <a:camera prst="orthographicFront"/>
            <a:lightRig rig="threePt" dir="t"/>
          </a:scene3d>
          <a:sp3d>
            <a:bevelT/>
            <a:bevelB/>
          </a:sp3d>
        </p:spPr>
        <p:txBody>
          <a:bodyPr wrap="square" rtlCol="0">
            <a:spAutoFit/>
          </a:bodyPr>
          <a:lstStyle/>
          <a:p>
            <a:pPr algn="ctr"/>
            <a:r>
              <a:rPr lang="en-US" sz="6000" b="1" dirty="0">
                <a:solidFill>
                  <a:schemeClr val="bg1"/>
                </a:solidFill>
              </a:rPr>
              <a:t>Methods</a:t>
            </a:r>
          </a:p>
          <a:p>
            <a:pPr algn="ctr"/>
            <a:endParaRPr lang="en-US" sz="800" b="1" dirty="0">
              <a:solidFill>
                <a:schemeClr val="bg1"/>
              </a:solidFill>
            </a:endParaRPr>
          </a:p>
          <a:p>
            <a:pPr algn="ctr"/>
            <a:endParaRPr lang="en-US" sz="1200" b="1" dirty="0">
              <a:solidFill>
                <a:schemeClr val="bg1"/>
              </a:solidFill>
            </a:endParaRPr>
          </a:p>
        </p:txBody>
      </p:sp>
      <p:sp>
        <p:nvSpPr>
          <p:cNvPr id="259" name="TextBox 258"/>
          <p:cNvSpPr txBox="1"/>
          <p:nvPr/>
        </p:nvSpPr>
        <p:spPr>
          <a:xfrm>
            <a:off x="1941758" y="6210586"/>
            <a:ext cx="11506590" cy="1384995"/>
          </a:xfrm>
          <a:prstGeom prst="rect">
            <a:avLst/>
          </a:prstGeom>
          <a:solidFill>
            <a:schemeClr val="tx2">
              <a:lumMod val="75000"/>
            </a:schemeClr>
          </a:solidFill>
          <a:effectLst>
            <a:outerShdw blurRad="50800" dist="381000" dir="2700000" algn="tl" rotWithShape="0">
              <a:srgbClr val="000000">
                <a:alpha val="43000"/>
              </a:srgbClr>
            </a:outerShdw>
          </a:effectLst>
          <a:scene3d>
            <a:camera prst="orthographicFront"/>
            <a:lightRig rig="threePt" dir="t"/>
          </a:scene3d>
          <a:sp3d>
            <a:bevelT/>
            <a:bevelB/>
          </a:sp3d>
        </p:spPr>
        <p:txBody>
          <a:bodyPr wrap="square" tIns="91440" bIns="365760" rtlCol="0">
            <a:spAutoFit/>
          </a:bodyPr>
          <a:lstStyle/>
          <a:p>
            <a:pPr algn="ctr"/>
            <a:r>
              <a:rPr lang="en-US" sz="6000" b="1" dirty="0">
                <a:solidFill>
                  <a:schemeClr val="bg1"/>
                </a:solidFill>
              </a:rPr>
              <a:t>Abstract/Intro/Motivation</a:t>
            </a:r>
            <a:endParaRPr lang="en-US" sz="1200" b="1" dirty="0">
              <a:solidFill>
                <a:schemeClr val="bg1"/>
              </a:solidFill>
            </a:endParaRPr>
          </a:p>
        </p:txBody>
      </p:sp>
      <p:sp>
        <p:nvSpPr>
          <p:cNvPr id="260" name="TextBox 259"/>
          <p:cNvSpPr txBox="1"/>
          <p:nvPr/>
        </p:nvSpPr>
        <p:spPr>
          <a:xfrm>
            <a:off x="29425909" y="6210586"/>
            <a:ext cx="12743538" cy="1384995"/>
          </a:xfrm>
          <a:prstGeom prst="rect">
            <a:avLst/>
          </a:prstGeom>
          <a:solidFill>
            <a:schemeClr val="tx2">
              <a:lumMod val="75000"/>
            </a:schemeClr>
          </a:solidFill>
          <a:effectLst>
            <a:outerShdw blurRad="50800" dist="381000" dir="2700000" algn="tl" rotWithShape="0">
              <a:srgbClr val="000000">
                <a:alpha val="43000"/>
              </a:srgbClr>
            </a:outerShdw>
          </a:effectLst>
          <a:scene3d>
            <a:camera prst="orthographicFront"/>
            <a:lightRig rig="threePt" dir="t"/>
          </a:scene3d>
          <a:sp3d>
            <a:bevelT/>
            <a:bevelB/>
          </a:sp3d>
        </p:spPr>
        <p:txBody>
          <a:bodyPr wrap="square" lIns="91440" tIns="91440" bIns="365760" rtlCol="0">
            <a:spAutoFit/>
          </a:bodyPr>
          <a:lstStyle/>
          <a:p>
            <a:pPr algn="ctr"/>
            <a:r>
              <a:rPr lang="en-US" sz="6000" b="1" dirty="0">
                <a:solidFill>
                  <a:schemeClr val="bg1"/>
                </a:solidFill>
              </a:rPr>
              <a:t>Results/Discussion</a:t>
            </a:r>
            <a:endParaRPr lang="en-US" sz="1200" b="1" dirty="0">
              <a:solidFill>
                <a:schemeClr val="bg1"/>
              </a:solidFill>
            </a:endParaRPr>
          </a:p>
        </p:txBody>
      </p:sp>
      <p:sp>
        <p:nvSpPr>
          <p:cNvPr id="261" name="TextBox 260"/>
          <p:cNvSpPr txBox="1"/>
          <p:nvPr/>
        </p:nvSpPr>
        <p:spPr>
          <a:xfrm>
            <a:off x="30113856" y="21923886"/>
            <a:ext cx="12177129" cy="1200329"/>
          </a:xfrm>
          <a:prstGeom prst="rect">
            <a:avLst/>
          </a:prstGeom>
          <a:solidFill>
            <a:schemeClr val="tx2">
              <a:lumMod val="75000"/>
            </a:schemeClr>
          </a:solidFill>
          <a:effectLst>
            <a:outerShdw blurRad="50800" dist="381000" dir="2700000" algn="tl" rotWithShape="0">
              <a:srgbClr val="000000">
                <a:alpha val="43000"/>
              </a:srgbClr>
            </a:outerShdw>
          </a:effectLst>
          <a:scene3d>
            <a:camera prst="orthographicFront"/>
            <a:lightRig rig="threePt" dir="t"/>
          </a:scene3d>
          <a:sp3d>
            <a:bevelT/>
            <a:bevelB/>
          </a:sp3d>
        </p:spPr>
        <p:txBody>
          <a:bodyPr wrap="square" rtlCol="0">
            <a:spAutoFit/>
          </a:bodyPr>
          <a:lstStyle/>
          <a:p>
            <a:pPr algn="ctr"/>
            <a:r>
              <a:rPr lang="en-US" sz="6000" b="1" dirty="0">
                <a:solidFill>
                  <a:schemeClr val="bg1"/>
                </a:solidFill>
              </a:rPr>
              <a:t>Future Directions</a:t>
            </a:r>
          </a:p>
          <a:p>
            <a:pPr algn="ctr"/>
            <a:endParaRPr lang="en-US" sz="1200" b="1" dirty="0">
              <a:solidFill>
                <a:schemeClr val="bg1"/>
              </a:solidFill>
            </a:endParaRPr>
          </a:p>
        </p:txBody>
      </p:sp>
      <p:sp>
        <p:nvSpPr>
          <p:cNvPr id="264" name="TextBox 263"/>
          <p:cNvSpPr txBox="1"/>
          <p:nvPr/>
        </p:nvSpPr>
        <p:spPr>
          <a:xfrm>
            <a:off x="8775097" y="952545"/>
            <a:ext cx="29385643" cy="3123932"/>
          </a:xfrm>
          <a:prstGeom prst="rect">
            <a:avLst/>
          </a:prstGeom>
          <a:solidFill>
            <a:schemeClr val="tx2">
              <a:lumMod val="75000"/>
            </a:schemeClr>
          </a:solidFill>
          <a:effectLst>
            <a:glow rad="139700">
              <a:schemeClr val="tx1">
                <a:lumMod val="75000"/>
                <a:lumOff val="25000"/>
                <a:alpha val="75000"/>
              </a:schemeClr>
            </a:glow>
            <a:outerShdw blurRad="50800" dist="381000" dir="2700000" algn="tl" rotWithShape="0">
              <a:srgbClr val="000000">
                <a:alpha val="43000"/>
              </a:srgbClr>
            </a:outerShdw>
            <a:softEdge rad="635000"/>
          </a:effectLst>
          <a:scene3d>
            <a:camera prst="orthographicFront"/>
            <a:lightRig rig="threePt" dir="t"/>
          </a:scene3d>
          <a:sp3d>
            <a:bevelT/>
            <a:bevelB/>
          </a:sp3d>
        </p:spPr>
        <p:txBody>
          <a:bodyPr wrap="square" rtlCol="0">
            <a:spAutoFit/>
          </a:bodyPr>
          <a:lstStyle/>
          <a:p>
            <a:pPr algn="ctr"/>
            <a:r>
              <a:rPr lang="en-US" sz="9900" b="1" dirty="0">
                <a:solidFill>
                  <a:schemeClr val="bg1"/>
                </a:solidFill>
              </a:rPr>
              <a:t>Python </a:t>
            </a:r>
            <a:r>
              <a:rPr lang="en-US" sz="9900" b="1" dirty="0" err="1">
                <a:solidFill>
                  <a:schemeClr val="bg1"/>
                </a:solidFill>
              </a:rPr>
              <a:t>Devoloper</a:t>
            </a:r>
            <a:r>
              <a:rPr lang="en-US" sz="9900" b="1" dirty="0">
                <a:solidFill>
                  <a:schemeClr val="bg1"/>
                </a:solidFill>
              </a:rPr>
              <a:t> In </a:t>
            </a:r>
            <a:r>
              <a:rPr lang="en-US" sz="9900" b="1" dirty="0" err="1">
                <a:solidFill>
                  <a:schemeClr val="bg1"/>
                </a:solidFill>
              </a:rPr>
              <a:t>CodeAplha</a:t>
            </a:r>
            <a:endParaRPr lang="en-US" sz="9900" b="1" dirty="0">
              <a:solidFill>
                <a:schemeClr val="bg1"/>
              </a:solidFill>
            </a:endParaRPr>
          </a:p>
          <a:p>
            <a:pPr algn="ctr"/>
            <a:r>
              <a:rPr lang="en-US" sz="5400" dirty="0">
                <a:solidFill>
                  <a:schemeClr val="bg1"/>
                </a:solidFill>
                <a:latin typeface="Arial"/>
                <a:cs typeface="Arial"/>
              </a:rPr>
              <a:t>Name : Valuvajjala Maheshwar </a:t>
            </a:r>
            <a:r>
              <a:rPr lang="en-US" sz="5400" dirty="0" err="1">
                <a:solidFill>
                  <a:schemeClr val="bg1"/>
                </a:solidFill>
                <a:latin typeface="Arial"/>
                <a:cs typeface="Arial"/>
              </a:rPr>
              <a:t>rao</a:t>
            </a:r>
            <a:r>
              <a:rPr lang="en-US" sz="5400" dirty="0">
                <a:solidFill>
                  <a:schemeClr val="bg1"/>
                </a:solidFill>
                <a:latin typeface="Arial"/>
                <a:cs typeface="Arial"/>
              </a:rPr>
              <a:t> (21CS002430)</a:t>
            </a:r>
          </a:p>
          <a:p>
            <a:pPr algn="ctr"/>
            <a:endParaRPr lang="en-US" sz="2000" dirty="0">
              <a:solidFill>
                <a:schemeClr val="bg1"/>
              </a:solidFill>
              <a:latin typeface="Arial"/>
              <a:cs typeface="Arial"/>
            </a:endParaRPr>
          </a:p>
          <a:p>
            <a:pPr algn="ctr"/>
            <a:endParaRPr lang="en-US" sz="1200" dirty="0">
              <a:solidFill>
                <a:schemeClr val="bg1"/>
              </a:solidFill>
              <a:latin typeface="Arial"/>
              <a:cs typeface="Arial"/>
            </a:endParaRPr>
          </a:p>
          <a:p>
            <a:pPr algn="ctr"/>
            <a:endParaRPr lang="en-US" sz="1200" dirty="0">
              <a:solidFill>
                <a:schemeClr val="bg1"/>
              </a:solidFill>
              <a:latin typeface="Arial"/>
              <a:cs typeface="Arial"/>
            </a:endParaRPr>
          </a:p>
        </p:txBody>
      </p:sp>
      <p:sp>
        <p:nvSpPr>
          <p:cNvPr id="265" name="Rectangle 264"/>
          <p:cNvSpPr/>
          <p:nvPr/>
        </p:nvSpPr>
        <p:spPr>
          <a:xfrm>
            <a:off x="1786894" y="22524050"/>
            <a:ext cx="11628414" cy="7478970"/>
          </a:xfrm>
          <a:prstGeom prst="rect">
            <a:avLst/>
          </a:prstGeom>
          <a:solidFill>
            <a:schemeClr val="bg1">
              <a:lumMod val="75000"/>
              <a:alpha val="68000"/>
            </a:schemeClr>
          </a:solidFill>
          <a:ln>
            <a:noFill/>
          </a:ln>
          <a:effectLst>
            <a:glow rad="101600">
              <a:schemeClr val="bg1">
                <a:lumMod val="85000"/>
                <a:alpha val="75000"/>
              </a:schemeClr>
            </a:glow>
            <a:outerShdw blurRad="441325" dist="774700" dir="2700000" algn="tl" rotWithShape="0">
              <a:schemeClr val="bg1">
                <a:lumMod val="50000"/>
                <a:alpha val="43000"/>
              </a:schemeClr>
            </a:outerShdw>
            <a:softEdge rad="381000"/>
          </a:effectLst>
        </p:spPr>
        <p:txBody>
          <a:bodyPr wrap="square" lIns="365760" tIns="274320" rIns="365760" bIns="274320">
            <a:spAutoFit/>
          </a:bodyPr>
          <a:lstStyle/>
          <a:p>
            <a:pPr algn="just"/>
            <a:r>
              <a:rPr lang="en-US" sz="5000" dirty="0"/>
              <a:t>The project was undertaken to address performance and reliability issues within the Apex command codebase. Existing tools faced challenges with slow response times and incomplete outputs, affecting developer efficiency. Utilizing </a:t>
            </a:r>
            <a:r>
              <a:rPr lang="en-US" sz="5000" dirty="0" err="1"/>
              <a:t>oclif</a:t>
            </a:r>
            <a:r>
              <a:rPr lang="en-US" sz="5000" dirty="0"/>
              <a:t>, the project aimed to modernize these tools, enhance functionality, and improve the overall user experience.</a:t>
            </a:r>
          </a:p>
        </p:txBody>
      </p:sp>
      <p:sp>
        <p:nvSpPr>
          <p:cNvPr id="267" name="Rectangle 266"/>
          <p:cNvSpPr/>
          <p:nvPr/>
        </p:nvSpPr>
        <p:spPr>
          <a:xfrm>
            <a:off x="14935798" y="23833360"/>
            <a:ext cx="13461027" cy="6247864"/>
          </a:xfrm>
          <a:prstGeom prst="rect">
            <a:avLst/>
          </a:prstGeom>
          <a:solidFill>
            <a:schemeClr val="bg1">
              <a:lumMod val="75000"/>
              <a:alpha val="68000"/>
            </a:schemeClr>
          </a:solidFill>
          <a:ln>
            <a:noFill/>
          </a:ln>
          <a:effectLst>
            <a:glow rad="101600">
              <a:schemeClr val="bg1">
                <a:lumMod val="85000"/>
                <a:alpha val="75000"/>
              </a:schemeClr>
            </a:glow>
            <a:outerShdw blurRad="441325" dist="508000" dir="2700000" algn="tl" rotWithShape="0">
              <a:schemeClr val="bg1">
                <a:lumMod val="50000"/>
                <a:alpha val="50000"/>
              </a:schemeClr>
            </a:outerShdw>
            <a:softEdge rad="381000"/>
          </a:effectLst>
        </p:spPr>
        <p:txBody>
          <a:bodyPr wrap="square">
            <a:spAutoFit/>
          </a:bodyPr>
          <a:lstStyle/>
          <a:p>
            <a:pPr algn="just"/>
            <a:r>
              <a:rPr lang="en-US" sz="5000" dirty="0"/>
              <a:t>The project employed </a:t>
            </a:r>
            <a:r>
              <a:rPr lang="en-US" sz="5000" dirty="0" err="1"/>
              <a:t>oclif</a:t>
            </a:r>
            <a:r>
              <a:rPr lang="en-US" sz="5000" dirty="0"/>
              <a:t> to develop a new plugin framework for modernizing the Apex command codebase. Methods included designing the framework, optimizing command performance, integrating enhancements, and conducting rigorous testing. User feedback was incorporated to ensure improvements addressed issues effectively and enhanced overall tool functionality</a:t>
            </a:r>
          </a:p>
        </p:txBody>
      </p:sp>
      <p:sp>
        <p:nvSpPr>
          <p:cNvPr id="272" name="Rectangle 271"/>
          <p:cNvSpPr/>
          <p:nvPr/>
        </p:nvSpPr>
        <p:spPr>
          <a:xfrm>
            <a:off x="14752066" y="8559940"/>
            <a:ext cx="13524522" cy="5755422"/>
          </a:xfrm>
          <a:prstGeom prst="rect">
            <a:avLst/>
          </a:prstGeom>
          <a:solidFill>
            <a:schemeClr val="bg1">
              <a:lumMod val="75000"/>
              <a:alpha val="68000"/>
            </a:schemeClr>
          </a:solidFill>
          <a:ln>
            <a:noFill/>
          </a:ln>
          <a:effectLst>
            <a:glow rad="101600">
              <a:schemeClr val="bg1">
                <a:lumMod val="85000"/>
                <a:alpha val="75000"/>
              </a:schemeClr>
            </a:glow>
            <a:outerShdw blurRad="441325" dist="774700" dir="2700000" algn="tl" rotWithShape="0">
              <a:schemeClr val="bg1">
                <a:lumMod val="50000"/>
                <a:alpha val="43000"/>
              </a:schemeClr>
            </a:outerShdw>
            <a:softEdge rad="381000"/>
          </a:effectLst>
        </p:spPr>
        <p:txBody>
          <a:bodyPr wrap="square" lIns="365760" tIns="182880" rIns="365760" bIns="182880">
            <a:spAutoFit/>
          </a:bodyPr>
          <a:lstStyle/>
          <a:p>
            <a:pPr algn="just"/>
            <a:r>
              <a:rPr lang="en-US" sz="5000" dirty="0"/>
              <a:t>The objectives of this project were to modernize the Apex command codebase by creating a new plugin framework with </a:t>
            </a:r>
            <a:r>
              <a:rPr lang="en-US" sz="5000" dirty="0" err="1"/>
              <a:t>oclif</a:t>
            </a:r>
            <a:r>
              <a:rPr lang="en-US" sz="5000" dirty="0"/>
              <a:t>. This involved enhancing command performance, resolving issues related to code coverage and output, improving user experience, and providing a more reliable and efficient toolset for developers.</a:t>
            </a:r>
          </a:p>
        </p:txBody>
      </p:sp>
      <p:sp>
        <p:nvSpPr>
          <p:cNvPr id="275" name="Rectangle 274"/>
          <p:cNvSpPr/>
          <p:nvPr/>
        </p:nvSpPr>
        <p:spPr>
          <a:xfrm>
            <a:off x="29870385" y="8095867"/>
            <a:ext cx="12420600" cy="10372070"/>
          </a:xfrm>
          <a:prstGeom prst="rect">
            <a:avLst/>
          </a:prstGeom>
          <a:solidFill>
            <a:schemeClr val="bg1">
              <a:lumMod val="75000"/>
              <a:alpha val="68000"/>
            </a:schemeClr>
          </a:solidFill>
          <a:ln>
            <a:noFill/>
          </a:ln>
          <a:effectLst>
            <a:glow rad="101600">
              <a:schemeClr val="bg1">
                <a:lumMod val="85000"/>
                <a:alpha val="75000"/>
              </a:schemeClr>
            </a:glow>
            <a:outerShdw blurRad="441325" dist="774700" dir="2700000" algn="tl" rotWithShape="0">
              <a:schemeClr val="bg1">
                <a:lumMod val="50000"/>
                <a:alpha val="43000"/>
              </a:schemeClr>
            </a:outerShdw>
            <a:softEdge rad="381000"/>
          </a:effectLst>
        </p:spPr>
        <p:txBody>
          <a:bodyPr wrap="square" lIns="457200" tIns="182880" rIns="365760" bIns="182880">
            <a:spAutoFit/>
          </a:bodyPr>
          <a:lstStyle/>
          <a:p>
            <a:pPr algn="just"/>
            <a:r>
              <a:rPr lang="en-US" sz="5000" dirty="0"/>
              <a:t>The project effectively modernized the Apex command codebase, utilizing the </a:t>
            </a:r>
            <a:r>
              <a:rPr lang="en-US" sz="5000" dirty="0" err="1"/>
              <a:t>oclif</a:t>
            </a:r>
            <a:r>
              <a:rPr lang="en-US" sz="5000" dirty="0"/>
              <a:t> plugin framework to achieve substantial performance improvements and enhanced reliability. Key issues such as slow response times and incomplete output were resolved, leading to a more efficient and user-friendly experience. The successful implementation of these enhancements not only met but exceeded the project objectives, demonstrating significant advancements in tool functionality and providing tangible benefits for developers.</a:t>
            </a:r>
          </a:p>
        </p:txBody>
      </p:sp>
      <p:sp>
        <p:nvSpPr>
          <p:cNvPr id="276" name="Rectangle 275"/>
          <p:cNvSpPr/>
          <p:nvPr/>
        </p:nvSpPr>
        <p:spPr>
          <a:xfrm>
            <a:off x="30113856" y="24541796"/>
            <a:ext cx="12344400" cy="6909584"/>
          </a:xfrm>
          <a:prstGeom prst="rect">
            <a:avLst/>
          </a:prstGeom>
          <a:solidFill>
            <a:schemeClr val="bg1">
              <a:lumMod val="75000"/>
              <a:alpha val="68000"/>
            </a:schemeClr>
          </a:solidFill>
          <a:ln>
            <a:noFill/>
          </a:ln>
          <a:effectLst>
            <a:glow rad="101600">
              <a:schemeClr val="bg1">
                <a:lumMod val="85000"/>
                <a:alpha val="75000"/>
              </a:schemeClr>
            </a:glow>
            <a:outerShdw blurRad="441325" dist="774700" dir="2700000" algn="tl" rotWithShape="0">
              <a:schemeClr val="bg1">
                <a:lumMod val="50000"/>
                <a:alpha val="43000"/>
              </a:schemeClr>
            </a:outerShdw>
            <a:softEdge rad="381000"/>
          </a:effectLst>
        </p:spPr>
        <p:txBody>
          <a:bodyPr wrap="square" lIns="365760" tIns="228600" rIns="365760" bIns="274320">
            <a:spAutoFit/>
          </a:bodyPr>
          <a:lstStyle/>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p:txBody>
      </p:sp>
      <p:pic>
        <p:nvPicPr>
          <p:cNvPr id="3" name="Picture 2" descr="A logo of a computer chip&#10;&#10;Description automatically generated">
            <a:extLst>
              <a:ext uri="{FF2B5EF4-FFF2-40B4-BE49-F238E27FC236}">
                <a16:creationId xmlns:a16="http://schemas.microsoft.com/office/drawing/2014/main" id="{C76A2AAB-F616-44AA-0E3C-E5F1B25B86B7}"/>
              </a:ext>
            </a:extLst>
          </p:cNvPr>
          <p:cNvPicPr>
            <a:picLocks noChangeAspect="1"/>
          </p:cNvPicPr>
          <p:nvPr/>
        </p:nvPicPr>
        <p:blipFill>
          <a:blip r:embed="rId5"/>
          <a:stretch>
            <a:fillRect/>
          </a:stretch>
        </p:blipFill>
        <p:spPr>
          <a:xfrm>
            <a:off x="2627556" y="952545"/>
            <a:ext cx="4611443" cy="4637644"/>
          </a:xfrm>
          <a:prstGeom prst="rect">
            <a:avLst/>
          </a:prstGeom>
        </p:spPr>
      </p:pic>
      <p:sp>
        <p:nvSpPr>
          <p:cNvPr id="21" name="TextBox 20">
            <a:extLst>
              <a:ext uri="{FF2B5EF4-FFF2-40B4-BE49-F238E27FC236}">
                <a16:creationId xmlns:a16="http://schemas.microsoft.com/office/drawing/2014/main" id="{CE3AA621-9836-C1F5-6C66-25F98313A736}"/>
              </a:ext>
            </a:extLst>
          </p:cNvPr>
          <p:cNvSpPr txBox="1"/>
          <p:nvPr/>
        </p:nvSpPr>
        <p:spPr>
          <a:xfrm>
            <a:off x="30475894" y="24730200"/>
            <a:ext cx="12714266" cy="6247864"/>
          </a:xfrm>
          <a:prstGeom prst="rect">
            <a:avLst/>
          </a:prstGeom>
          <a:noFill/>
        </p:spPr>
        <p:txBody>
          <a:bodyPr wrap="square">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5000" b="0" i="0" u="none" strike="noStrike" cap="none" normalizeH="0" baseline="0" dirty="0">
                <a:ln>
                  <a:noFill/>
                </a:ln>
                <a:solidFill>
                  <a:schemeClr val="tx1"/>
                </a:solidFill>
                <a:effectLst/>
              </a:rPr>
              <a:t>Future work includes expanding the </a:t>
            </a:r>
            <a:r>
              <a:rPr kumimoji="0" lang="en-US" altLang="en-US" sz="5000" b="0" i="0" u="none" strike="noStrike" cap="none" normalizeH="0" baseline="0" dirty="0" err="1">
                <a:ln>
                  <a:noFill/>
                </a:ln>
                <a:solidFill>
                  <a:schemeClr val="tx1"/>
                </a:solidFill>
                <a:effectLst/>
              </a:rPr>
              <a:t>oclif</a:t>
            </a:r>
            <a:r>
              <a:rPr kumimoji="0" lang="en-US" altLang="en-US" sz="5000" b="0" i="0" u="none" strike="noStrike" cap="none" normalizeH="0" baseline="0" dirty="0">
                <a:ln>
                  <a:noFill/>
                </a:ln>
                <a:solidFill>
                  <a:schemeClr val="tx1"/>
                </a:solidFill>
                <a:effectLst/>
              </a:rPr>
              <a:t> plugin framework with additional features, improving documentation, and integrating continuous user feedback. Plans also involve ongoing performance monitoring, developing training programs, and exploring emerging technologies to keep tools updated and aligned with evolving developer needs and industry standards.</a:t>
            </a:r>
          </a:p>
        </p:txBody>
      </p:sp>
      <p:pic>
        <p:nvPicPr>
          <p:cNvPr id="2" name="Recorded Sound">
            <a:hlinkClick r:id="" action="ppaction://media"/>
            <a:extLst>
              <a:ext uri="{FF2B5EF4-FFF2-40B4-BE49-F238E27FC236}">
                <a16:creationId xmlns:a16="http://schemas.microsoft.com/office/drawing/2014/main" id="{6507B5B0-EF41-DAD9-4CED-4C5F9064B499}"/>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21701125" y="16214725"/>
            <a:ext cx="487363" cy="487363"/>
          </a:xfrm>
          <a:prstGeom prst="rect">
            <a:avLst/>
          </a:prstGeom>
        </p:spPr>
      </p:pic>
      <p:pic>
        <p:nvPicPr>
          <p:cNvPr id="1028" name="Picture 4" descr="Code Alpha | Poster">
            <a:extLst>
              <a:ext uri="{FF2B5EF4-FFF2-40B4-BE49-F238E27FC236}">
                <a16:creationId xmlns:a16="http://schemas.microsoft.com/office/drawing/2014/main" id="{7413AAB7-6F52-8D9D-90B3-BF771F69BF4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805093" y="15024508"/>
            <a:ext cx="5291478" cy="601063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0192"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4288</TotalTime>
  <Words>375</Words>
  <Application>Microsoft Office PowerPoint</Application>
  <PresentationFormat>Custom</PresentationFormat>
  <Paragraphs>28</Paragraphs>
  <Slides>1</Slides>
  <Notes>1</Notes>
  <HiddenSlides>0</HiddenSlides>
  <MMClips>1</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Rutgers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Julia Xia</dc:creator>
  <cp:lastModifiedBy>maheshwar valuvajjala</cp:lastModifiedBy>
  <cp:revision>111</cp:revision>
  <cp:lastPrinted>2012-08-01T17:44:46Z</cp:lastPrinted>
  <dcterms:created xsi:type="dcterms:W3CDTF">2014-03-07T20:19:06Z</dcterms:created>
  <dcterms:modified xsi:type="dcterms:W3CDTF">2024-09-18T06:21:12Z</dcterms:modified>
</cp:coreProperties>
</file>