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7" r:id="rId10"/>
    <p:sldId id="2146847060" r:id="rId11"/>
    <p:sldId id="2146847063" r:id="rId12"/>
    <p:sldId id="2146847062" r:id="rId13"/>
    <p:sldId id="2146847061"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522925" y="3878442"/>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MAHESHWARAN B</a:t>
            </a:r>
          </a:p>
          <a:p>
            <a:r>
              <a:rPr lang="en-US" sz="2000" b="1" dirty="0">
                <a:solidFill>
                  <a:schemeClr val="accent1">
                    <a:lumMod val="75000"/>
                  </a:schemeClr>
                </a:solidFill>
                <a:latin typeface="Arial"/>
                <a:cs typeface="Arial"/>
              </a:rPr>
              <a:t>Student Name : MAHESHWARAN B</a:t>
            </a:r>
          </a:p>
          <a:p>
            <a:r>
              <a:rPr lang="en-US" sz="2000" b="1" dirty="0">
                <a:solidFill>
                  <a:schemeClr val="accent1">
                    <a:lumMod val="75000"/>
                  </a:schemeClr>
                </a:solidFill>
                <a:latin typeface="Arial"/>
                <a:cs typeface="Arial"/>
              </a:rPr>
              <a:t>College Name &amp; Department : </a:t>
            </a:r>
            <a:r>
              <a:rPr lang="en-US" sz="2000" b="1" dirty="0" err="1">
                <a:solidFill>
                  <a:schemeClr val="accent1">
                    <a:lumMod val="75000"/>
                  </a:schemeClr>
                </a:solidFill>
                <a:latin typeface="Arial"/>
                <a:cs typeface="Arial"/>
              </a:rPr>
              <a:t>Velammal</a:t>
            </a:r>
            <a:r>
              <a:rPr lang="en-US" sz="2000" b="1" dirty="0">
                <a:solidFill>
                  <a:schemeClr val="accent1">
                    <a:lumMod val="75000"/>
                  </a:schemeClr>
                </a:solidFill>
                <a:latin typeface="Arial"/>
                <a:cs typeface="Arial"/>
              </a:rPr>
              <a:t> Engineering College &amp;</a:t>
            </a:r>
          </a:p>
          <a:p>
            <a:r>
              <a:rPr lang="en-US" sz="2000" b="1" dirty="0">
                <a:solidFill>
                  <a:schemeClr val="accent1">
                    <a:lumMod val="75000"/>
                  </a:schemeClr>
                </a:solidFill>
                <a:latin typeface="Arial"/>
                <a:cs typeface="Arial"/>
              </a:rPr>
              <a:t>B.E Computer science Engineering –(Cybersecurity)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Make sure that there should be readme file</a:t>
            </a:r>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447180" y="785665"/>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2" name="Content Placeholder 1">
            <a:extLst>
              <a:ext uri="{FF2B5EF4-FFF2-40B4-BE49-F238E27FC236}">
                <a16:creationId xmlns:a16="http://schemas.microsoft.com/office/drawing/2014/main" id="{5FBB296D-AAC1-775F-3760-98D5B3DD9898}"/>
              </a:ext>
            </a:extLst>
          </p:cNvPr>
          <p:cNvSpPr>
            <a:spLocks noGrp="1" noChangeArrowheads="1"/>
          </p:cNvSpPr>
          <p:nvPr>
            <p:ph idx="1"/>
          </p:nvPr>
        </p:nvSpPr>
        <p:spPr bwMode="auto">
          <a:xfrm>
            <a:off x="846664" y="1315961"/>
            <a:ext cx="10060012"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Advanced Encryption Techniques:</a:t>
            </a:r>
            <a:r>
              <a:rPr kumimoji="0" lang="en-US" altLang="en-US" sz="1600" b="0" i="0" u="none" strike="noStrike" cap="none" normalizeH="0" baseline="0" dirty="0">
                <a:ln>
                  <a:noFill/>
                </a:ln>
                <a:solidFill>
                  <a:schemeClr val="tx1"/>
                </a:solidFill>
                <a:effectLst/>
                <a:latin typeface="Arial" panose="020B0604020202020204" pitchFamily="34" charset="0"/>
              </a:rPr>
              <a:t> Integrate stronger encryption algorithms like AES or RSA to enhance security before embedding messages into the image.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Support for Larger Messages:</a:t>
            </a:r>
            <a:r>
              <a:rPr kumimoji="0" lang="en-US" altLang="en-US" sz="1600" b="0" i="0" u="none" strike="noStrike" cap="none" normalizeH="0" baseline="0" dirty="0">
                <a:ln>
                  <a:noFill/>
                </a:ln>
                <a:solidFill>
                  <a:schemeClr val="tx1"/>
                </a:solidFill>
                <a:effectLst/>
                <a:latin typeface="Arial" panose="020B0604020202020204" pitchFamily="34" charset="0"/>
              </a:rPr>
              <a:t> Optimize data embedding techniques to store longer messages without significantly altering the image quality.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Multiple Image Formats:</a:t>
            </a:r>
            <a:r>
              <a:rPr kumimoji="0" lang="en-US" altLang="en-US" sz="1600" b="0" i="0" u="none" strike="noStrike" cap="none" normalizeH="0" baseline="0" dirty="0">
                <a:ln>
                  <a:noFill/>
                </a:ln>
                <a:solidFill>
                  <a:schemeClr val="tx1"/>
                </a:solidFill>
                <a:effectLst/>
                <a:latin typeface="Arial" panose="020B0604020202020204" pitchFamily="34" charset="0"/>
              </a:rPr>
              <a:t> Extend support to various image formats (PNG, BMP, TIFF) for better compatibility and reduced compression losses.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Steganalysis Resistance:</a:t>
            </a:r>
            <a:r>
              <a:rPr kumimoji="0" lang="en-US" altLang="en-US" sz="1600" b="0" i="0" u="none" strike="noStrike" cap="none" normalizeH="0" baseline="0" dirty="0">
                <a:ln>
                  <a:noFill/>
                </a:ln>
                <a:solidFill>
                  <a:schemeClr val="tx1"/>
                </a:solidFill>
                <a:effectLst/>
                <a:latin typeface="Arial" panose="020B0604020202020204" pitchFamily="34" charset="0"/>
              </a:rPr>
              <a:t> Improve the technique to prevent detection through steganalysis tools, making hidden data even more secure.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Graphical User Interface (GUI):</a:t>
            </a:r>
            <a:r>
              <a:rPr kumimoji="0" lang="en-US" altLang="en-US" sz="1600" b="0" i="0" u="none" strike="noStrike" cap="none" normalizeH="0" baseline="0" dirty="0">
                <a:ln>
                  <a:noFill/>
                </a:ln>
                <a:solidFill>
                  <a:schemeClr val="tx1"/>
                </a:solidFill>
                <a:effectLst/>
                <a:latin typeface="Arial" panose="020B0604020202020204" pitchFamily="34" charset="0"/>
              </a:rPr>
              <a:t> Develop a user-friendly GUI for easier encryption and decryption without needing coding knowledge.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Audio &amp; Video Steganography:</a:t>
            </a:r>
            <a:r>
              <a:rPr kumimoji="0" lang="en-US" altLang="en-US" sz="1600" b="0" i="0" u="none" strike="noStrike" cap="none" normalizeH="0" baseline="0" dirty="0">
                <a:ln>
                  <a:noFill/>
                </a:ln>
                <a:solidFill>
                  <a:schemeClr val="tx1"/>
                </a:solidFill>
                <a:effectLst/>
                <a:latin typeface="Arial" panose="020B0604020202020204" pitchFamily="34" charset="0"/>
              </a:rPr>
              <a:t> Expand the project to hide messages within audio and video files for enhanced security applications.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Cloud-Based Implementation:</a:t>
            </a:r>
            <a:r>
              <a:rPr kumimoji="0" lang="en-US" altLang="en-US" sz="1600" b="0" i="0" u="none" strike="noStrike" cap="none" normalizeH="0" baseline="0" dirty="0">
                <a:ln>
                  <a:noFill/>
                </a:ln>
                <a:solidFill>
                  <a:schemeClr val="tx1"/>
                </a:solidFill>
                <a:effectLst/>
                <a:latin typeface="Arial" panose="020B0604020202020204" pitchFamily="34" charset="0"/>
              </a:rPr>
              <a:t> Implement a cloud-based version where users can upload images, encrypt/decrypt messages, and download secure files.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Multi-Layered Security:</a:t>
            </a:r>
            <a:r>
              <a:rPr kumimoji="0" lang="en-US" altLang="en-US" sz="1600" b="0" i="0" u="none" strike="noStrike" cap="none" normalizeH="0" baseline="0" dirty="0">
                <a:ln>
                  <a:noFill/>
                </a:ln>
                <a:solidFill>
                  <a:schemeClr val="tx1"/>
                </a:solidFill>
                <a:effectLst/>
                <a:latin typeface="Arial" panose="020B0604020202020204" pitchFamily="34" charset="0"/>
              </a:rPr>
              <a:t> Introduce multi-factor authentication (MFA) for decryption, requiring both a password and another verification method.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Real-World Applications:</a:t>
            </a:r>
            <a:r>
              <a:rPr kumimoji="0" lang="en-US" altLang="en-US" sz="1600" b="0" i="0" u="none" strike="noStrike" cap="none" normalizeH="0" baseline="0" dirty="0">
                <a:ln>
                  <a:noFill/>
                </a:ln>
                <a:solidFill>
                  <a:schemeClr val="tx1"/>
                </a:solidFill>
                <a:effectLst/>
                <a:latin typeface="Arial" panose="020B0604020202020204" pitchFamily="34" charset="0"/>
              </a:rPr>
              <a:t> Adapt the project for practical use cases like secure digital watermarking, copyright protection, and secure communication for defense and journalism.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Mobile App Integration:</a:t>
            </a:r>
            <a:r>
              <a:rPr kumimoji="0" lang="en-US" altLang="en-US" sz="1600" b="0" i="0" u="none" strike="noStrike" cap="none" normalizeH="0" baseline="0" dirty="0">
                <a:ln>
                  <a:noFill/>
                </a:ln>
                <a:solidFill>
                  <a:schemeClr val="tx1"/>
                </a:solidFill>
                <a:effectLst/>
                <a:latin typeface="Arial" panose="020B0604020202020204" pitchFamily="34" charset="0"/>
              </a:rPr>
              <a:t> Develop an Android/iOS application to allow users to encrypt and decrypt messages on their smartphones. </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400" dirty="0"/>
              <a:t>The objective of this project is to implement a simple encryption and decryption system using image steganography. The system should allow a user to hide a secret message inside an image by modifying its pixel values and later retrieve the message using a correct passcode. The encryption process involves mapping each character of the message to its corresponding ASCII value and embedding it into the image pixels. The decryption process extracts the hidden message by reversing the mapping, provided the user enters the correct passcode. The system should ensure that only authorized users with the correct passcode can retrieve the hidden message.</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3" name="Rectangle 1">
            <a:extLst>
              <a:ext uri="{FF2B5EF4-FFF2-40B4-BE49-F238E27FC236}">
                <a16:creationId xmlns:a16="http://schemas.microsoft.com/office/drawing/2014/main" id="{60A3E2D7-8B0B-3234-223F-DE8DF5C5E314}"/>
              </a:ext>
            </a:extLst>
          </p:cNvPr>
          <p:cNvSpPr>
            <a:spLocks noGrp="1" noChangeArrowheads="1"/>
          </p:cNvSpPr>
          <p:nvPr>
            <p:ph idx="1"/>
          </p:nvPr>
        </p:nvSpPr>
        <p:spPr bwMode="auto">
          <a:xfrm>
            <a:off x="471948" y="1958600"/>
            <a:ext cx="896702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Programming Language:</a:t>
            </a:r>
            <a:r>
              <a:rPr kumimoji="0" lang="en-US" altLang="en-US" sz="1800" b="0" i="0" u="none" strike="noStrike" cap="none" normalizeH="0" baseline="0" dirty="0">
                <a:ln>
                  <a:noFill/>
                </a:ln>
                <a:solidFill>
                  <a:schemeClr val="tx1"/>
                </a:solidFill>
                <a:effectLst/>
                <a:latin typeface="Arial" panose="020B0604020202020204" pitchFamily="34" charset="0"/>
              </a:rPr>
              <a:t> Python – for implementing the encryption and decryption logic.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Computer Vision Library:</a:t>
            </a:r>
            <a:r>
              <a:rPr kumimoji="0" lang="en-US" altLang="en-US" sz="1800" b="0" i="0" u="none" strike="noStrike" cap="none" normalizeH="0" baseline="0" dirty="0">
                <a:ln>
                  <a:noFill/>
                </a:ln>
                <a:solidFill>
                  <a:schemeClr val="tx1"/>
                </a:solidFill>
                <a:effectLst/>
                <a:latin typeface="Arial" panose="020B0604020202020204" pitchFamily="34" charset="0"/>
              </a:rPr>
              <a:t> OpenCV (cv2) – for image processing, reading, modifying, and saving images.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File Handling &amp; OS Operations:</a:t>
            </a:r>
            <a:r>
              <a:rPr kumimoji="0" lang="en-US" altLang="en-US" sz="1800" b="0" i="0" u="none" strike="noStrike" cap="none" normalizeH="0" baseline="0" dirty="0">
                <a:ln>
                  <a:noFill/>
                </a:ln>
                <a:solidFill>
                  <a:schemeClr val="tx1"/>
                </a:solidFill>
                <a:effectLst/>
                <a:latin typeface="Arial" panose="020B0604020202020204" pitchFamily="34" charset="0"/>
              </a:rPr>
              <a:t> OS module – for handling file operations and opening the encrypted image.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Character Encoding:</a:t>
            </a:r>
            <a:r>
              <a:rPr kumimoji="0" lang="en-US" altLang="en-US" sz="1800" b="0" i="0" u="none" strike="noStrike" cap="none" normalizeH="0" baseline="0" dirty="0">
                <a:ln>
                  <a:noFill/>
                </a:ln>
                <a:solidFill>
                  <a:schemeClr val="tx1"/>
                </a:solidFill>
                <a:effectLst/>
                <a:latin typeface="Arial" panose="020B0604020202020204" pitchFamily="34" charset="0"/>
              </a:rPr>
              <a:t> ASCII encoding – for converting characters to numerical values and vice versa.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Structures:</a:t>
            </a:r>
            <a:r>
              <a:rPr kumimoji="0" lang="en-US" altLang="en-US" sz="1800" b="0" i="0" u="none" strike="noStrike" cap="none" normalizeH="0" baseline="0" dirty="0">
                <a:ln>
                  <a:noFill/>
                </a:ln>
                <a:solidFill>
                  <a:schemeClr val="tx1"/>
                </a:solidFill>
                <a:effectLst/>
                <a:latin typeface="Arial" panose="020B0604020202020204" pitchFamily="34" charset="0"/>
              </a:rPr>
              <a:t> Dictionaries – for mapping characters to ASCII values and vice versa.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4" name="Rectangle 2">
            <a:extLst>
              <a:ext uri="{FF2B5EF4-FFF2-40B4-BE49-F238E27FC236}">
                <a16:creationId xmlns:a16="http://schemas.microsoft.com/office/drawing/2014/main" id="{A74FA6E0-8C00-FF75-157B-5E8A2AEAF788}"/>
              </a:ext>
            </a:extLst>
          </p:cNvPr>
          <p:cNvSpPr>
            <a:spLocks noGrp="1" noChangeArrowheads="1"/>
          </p:cNvSpPr>
          <p:nvPr>
            <p:ph idx="1"/>
          </p:nvPr>
        </p:nvSpPr>
        <p:spPr bwMode="auto">
          <a:xfrm>
            <a:off x="581192" y="1930528"/>
            <a:ext cx="10180593"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Steganography-Based Security:</a:t>
            </a:r>
            <a:r>
              <a:rPr kumimoji="0" lang="en-US" altLang="en-US" sz="1800" b="0" i="0" u="none" strike="noStrike" cap="none" normalizeH="0" baseline="0">
                <a:ln>
                  <a:noFill/>
                </a:ln>
                <a:solidFill>
                  <a:schemeClr val="tx1"/>
                </a:solidFill>
                <a:effectLst/>
                <a:latin typeface="Arial" panose="020B0604020202020204" pitchFamily="34" charset="0"/>
              </a:rPr>
              <a:t> Hides messages inside an image, making it difficult for unauthorized users to detect the presence of hidden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Simple Yet Effective Encryption:</a:t>
            </a:r>
            <a:r>
              <a:rPr kumimoji="0" lang="en-US" altLang="en-US" sz="1800" b="0" i="0" u="none" strike="noStrike" cap="none" normalizeH="0" baseline="0">
                <a:ln>
                  <a:noFill/>
                </a:ln>
                <a:solidFill>
                  <a:schemeClr val="tx1"/>
                </a:solidFill>
                <a:effectLst/>
                <a:latin typeface="Arial" panose="020B0604020202020204" pitchFamily="34" charset="0"/>
              </a:rPr>
              <a:t> Uses pixel manipulation to store the message, ensuring a lightweight yet functional encryption technique.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Passcode Protection:</a:t>
            </a:r>
            <a:r>
              <a:rPr kumimoji="0" lang="en-US" altLang="en-US" sz="1800" b="0" i="0" u="none" strike="noStrike" cap="none" normalizeH="0" baseline="0">
                <a:ln>
                  <a:noFill/>
                </a:ln>
                <a:solidFill>
                  <a:schemeClr val="tx1"/>
                </a:solidFill>
                <a:effectLst/>
                <a:latin typeface="Arial" panose="020B0604020202020204" pitchFamily="34" charset="0"/>
              </a:rPr>
              <a:t> Adds an extra layer of security by requiring a correct passcode for decryption.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No Additional Storage Needed:</a:t>
            </a:r>
            <a:r>
              <a:rPr kumimoji="0" lang="en-US" altLang="en-US" sz="1800" b="0" i="0" u="none" strike="noStrike" cap="none" normalizeH="0" baseline="0">
                <a:ln>
                  <a:noFill/>
                </a:ln>
                <a:solidFill>
                  <a:schemeClr val="tx1"/>
                </a:solidFill>
                <a:effectLst/>
                <a:latin typeface="Arial" panose="020B0604020202020204" pitchFamily="34" charset="0"/>
              </a:rPr>
              <a:t> Unlike text-based encryption methods, this approach does not require a separate encrypted file—data is stored directly within the image.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Cross-Platform Compatibility:</a:t>
            </a:r>
            <a:r>
              <a:rPr kumimoji="0" lang="en-US" altLang="en-US" sz="1800" b="0" i="0" u="none" strike="noStrike" cap="none" normalizeH="0" baseline="0">
                <a:ln>
                  <a:noFill/>
                </a:ln>
                <a:solidFill>
                  <a:schemeClr val="tx1"/>
                </a:solidFill>
                <a:effectLst/>
                <a:latin typeface="Arial" panose="020B0604020202020204" pitchFamily="34" charset="0"/>
              </a:rPr>
              <a:t> Can be executed on different operating systems with minimal modifications.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Fun and Practical Application:</a:t>
            </a:r>
            <a:r>
              <a:rPr kumimoji="0" lang="en-US" altLang="en-US" sz="1800" b="0" i="0" u="none" strike="noStrike" cap="none" normalizeH="0" baseline="0">
                <a:ln>
                  <a:noFill/>
                </a:ln>
                <a:solidFill>
                  <a:schemeClr val="tx1"/>
                </a:solidFill>
                <a:effectLst/>
                <a:latin typeface="Arial" panose="020B0604020202020204" pitchFamily="34" charset="0"/>
              </a:rPr>
              <a:t> Can be used for secret communication, watermarking, or protecting confidential data in a creative way.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4" name="Rectangle 1">
            <a:extLst>
              <a:ext uri="{FF2B5EF4-FFF2-40B4-BE49-F238E27FC236}">
                <a16:creationId xmlns:a16="http://schemas.microsoft.com/office/drawing/2014/main" id="{71D2D7ED-50CE-4DAA-A496-67AA6D48D8B1}"/>
              </a:ext>
            </a:extLst>
          </p:cNvPr>
          <p:cNvSpPr>
            <a:spLocks noGrp="1" noChangeArrowheads="1"/>
          </p:cNvSpPr>
          <p:nvPr>
            <p:ph idx="1"/>
          </p:nvPr>
        </p:nvSpPr>
        <p:spPr bwMode="auto">
          <a:xfrm>
            <a:off x="581192" y="1930528"/>
            <a:ext cx="10489931"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Cybersecurity Enthusiasts:</a:t>
            </a:r>
            <a:r>
              <a:rPr kumimoji="0" lang="en-US" altLang="en-US" sz="1800" b="0" i="0" u="none" strike="noStrike" cap="none" normalizeH="0" baseline="0">
                <a:ln>
                  <a:noFill/>
                </a:ln>
                <a:solidFill>
                  <a:schemeClr val="tx1"/>
                </a:solidFill>
                <a:effectLst/>
                <a:latin typeface="Arial" panose="020B0604020202020204" pitchFamily="34" charset="0"/>
              </a:rPr>
              <a:t> Individuals interested in encryption, data security, and steganography techniques.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Journalists &amp; Whistleblowers:</a:t>
            </a:r>
            <a:r>
              <a:rPr kumimoji="0" lang="en-US" altLang="en-US" sz="1800" b="0" i="0" u="none" strike="noStrike" cap="none" normalizeH="0" baseline="0">
                <a:ln>
                  <a:noFill/>
                </a:ln>
                <a:solidFill>
                  <a:schemeClr val="tx1"/>
                </a:solidFill>
                <a:effectLst/>
                <a:latin typeface="Arial" panose="020B0604020202020204" pitchFamily="34" charset="0"/>
              </a:rPr>
              <a:t> People who need to transmit sensitive information securely without drawing attention.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Government &amp; Defense Agencies:</a:t>
            </a:r>
            <a:r>
              <a:rPr kumimoji="0" lang="en-US" altLang="en-US" sz="1800" b="0" i="0" u="none" strike="noStrike" cap="none" normalizeH="0" baseline="0">
                <a:ln>
                  <a:noFill/>
                </a:ln>
                <a:solidFill>
                  <a:schemeClr val="tx1"/>
                </a:solidFill>
                <a:effectLst/>
                <a:latin typeface="Arial" panose="020B0604020202020204" pitchFamily="34" charset="0"/>
              </a:rPr>
              <a:t> For secure communication and covert data transmission.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Researchers &amp; Academicians:</a:t>
            </a:r>
            <a:r>
              <a:rPr kumimoji="0" lang="en-US" altLang="en-US" sz="1800" b="0" i="0" u="none" strike="noStrike" cap="none" normalizeH="0" baseline="0">
                <a:ln>
                  <a:noFill/>
                </a:ln>
                <a:solidFill>
                  <a:schemeClr val="tx1"/>
                </a:solidFill>
                <a:effectLst/>
                <a:latin typeface="Arial" panose="020B0604020202020204" pitchFamily="34" charset="0"/>
              </a:rPr>
              <a:t> Those studying cryptography and steganography for educational or research purposes.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Corporate Professionals:</a:t>
            </a:r>
            <a:r>
              <a:rPr kumimoji="0" lang="en-US" altLang="en-US" sz="1800" b="0" i="0" u="none" strike="noStrike" cap="none" normalizeH="0" baseline="0">
                <a:ln>
                  <a:noFill/>
                </a:ln>
                <a:solidFill>
                  <a:schemeClr val="tx1"/>
                </a:solidFill>
                <a:effectLst/>
                <a:latin typeface="Arial" panose="020B0604020202020204" pitchFamily="34" charset="0"/>
              </a:rPr>
              <a:t> Businesses looking to protect confidential documents and sensitive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Developers &amp; Hobbyists:</a:t>
            </a:r>
            <a:r>
              <a:rPr kumimoji="0" lang="en-US" altLang="en-US" sz="1800" b="0" i="0" u="none" strike="noStrike" cap="none" normalizeH="0" baseline="0">
                <a:ln>
                  <a:noFill/>
                </a:ln>
                <a:solidFill>
                  <a:schemeClr val="tx1"/>
                </a:solidFill>
                <a:effectLst/>
                <a:latin typeface="Arial" panose="020B0604020202020204" pitchFamily="34" charset="0"/>
              </a:rPr>
              <a:t> Programmers exploring image processing and encryption techniques for innovative applications.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General Users:</a:t>
            </a:r>
            <a:r>
              <a:rPr kumimoji="0" lang="en-US" altLang="en-US" sz="1800" b="0" i="0" u="none" strike="noStrike" cap="none" normalizeH="0" baseline="0">
                <a:ln>
                  <a:noFill/>
                </a:ln>
                <a:solidFill>
                  <a:schemeClr val="tx1"/>
                </a:solidFill>
                <a:effectLst/>
                <a:latin typeface="Arial" panose="020B0604020202020204" pitchFamily="34" charset="0"/>
              </a:rPr>
              <a:t> Anyone who wants to hide personal messages or protect their private information in an unconventional way. </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BB249295-6F8D-715D-5C8E-38070F82D339}"/>
              </a:ext>
            </a:extLst>
          </p:cNvPr>
          <p:cNvPicPr>
            <a:picLocks noGrp="1" noChangeAspect="1"/>
          </p:cNvPicPr>
          <p:nvPr>
            <p:ph idx="1"/>
          </p:nvPr>
        </p:nvPicPr>
        <p:blipFill>
          <a:blip r:embed="rId2"/>
          <a:stretch>
            <a:fillRect/>
          </a:stretch>
        </p:blipFill>
        <p:spPr>
          <a:xfrm>
            <a:off x="6877115" y="2125851"/>
            <a:ext cx="4974034" cy="2797894"/>
          </a:xfrm>
        </p:spPr>
      </p:pic>
      <p:pic>
        <p:nvPicPr>
          <p:cNvPr id="7" name="Picture 6">
            <a:extLst>
              <a:ext uri="{FF2B5EF4-FFF2-40B4-BE49-F238E27FC236}">
                <a16:creationId xmlns:a16="http://schemas.microsoft.com/office/drawing/2014/main" id="{4E973D12-CDAE-DA86-E16D-5CD4152E0D36}"/>
              </a:ext>
            </a:extLst>
          </p:cNvPr>
          <p:cNvPicPr>
            <a:picLocks noChangeAspect="1"/>
          </p:cNvPicPr>
          <p:nvPr/>
        </p:nvPicPr>
        <p:blipFill>
          <a:blip r:embed="rId3"/>
          <a:srcRect l="18667" t="56166" r="-206" b="6855"/>
          <a:stretch/>
        </p:blipFill>
        <p:spPr>
          <a:xfrm>
            <a:off x="581192" y="1456403"/>
            <a:ext cx="8782940" cy="2240526"/>
          </a:xfrm>
          <a:prstGeom prst="rect">
            <a:avLst/>
          </a:prstGeom>
        </p:spPr>
      </p:pic>
      <p:pic>
        <p:nvPicPr>
          <p:cNvPr id="9" name="Picture 8">
            <a:extLst>
              <a:ext uri="{FF2B5EF4-FFF2-40B4-BE49-F238E27FC236}">
                <a16:creationId xmlns:a16="http://schemas.microsoft.com/office/drawing/2014/main" id="{CBAFF19E-95D9-5BFE-E212-A32DC5C98760}"/>
              </a:ext>
            </a:extLst>
          </p:cNvPr>
          <p:cNvPicPr>
            <a:picLocks noChangeAspect="1"/>
          </p:cNvPicPr>
          <p:nvPr/>
        </p:nvPicPr>
        <p:blipFill>
          <a:blip r:embed="rId4"/>
          <a:srcRect l="19044" t="58128" r="1189" b="6057"/>
          <a:stretch/>
        </p:blipFill>
        <p:spPr>
          <a:xfrm>
            <a:off x="581192" y="3920880"/>
            <a:ext cx="8849559" cy="2234964"/>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589DF6-4949-1952-A988-912C23A97D34}"/>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4FC623E-49F0-19AC-8699-BC0520F1F139}"/>
              </a:ext>
            </a:extLst>
          </p:cNvPr>
          <p:cNvPicPr>
            <a:picLocks noGrp="1" noChangeAspect="1"/>
          </p:cNvPicPr>
          <p:nvPr>
            <p:ph idx="1"/>
          </p:nvPr>
        </p:nvPicPr>
        <p:blipFill>
          <a:blip r:embed="rId2"/>
          <a:srcRect l="-1" r="-17" b="5591"/>
          <a:stretch/>
        </p:blipFill>
        <p:spPr>
          <a:xfrm>
            <a:off x="348495" y="746854"/>
            <a:ext cx="6176338" cy="3279421"/>
          </a:xfrm>
        </p:spPr>
      </p:pic>
      <p:pic>
        <p:nvPicPr>
          <p:cNvPr id="11" name="Picture 10">
            <a:extLst>
              <a:ext uri="{FF2B5EF4-FFF2-40B4-BE49-F238E27FC236}">
                <a16:creationId xmlns:a16="http://schemas.microsoft.com/office/drawing/2014/main" id="{B2CBF46F-69C0-9AA5-4731-D1FC1131B02A}"/>
              </a:ext>
            </a:extLst>
          </p:cNvPr>
          <p:cNvPicPr>
            <a:picLocks noChangeAspect="1"/>
          </p:cNvPicPr>
          <p:nvPr/>
        </p:nvPicPr>
        <p:blipFill>
          <a:blip r:embed="rId3"/>
          <a:stretch>
            <a:fillRect/>
          </a:stretch>
        </p:blipFill>
        <p:spPr>
          <a:xfrm>
            <a:off x="6524833" y="2614983"/>
            <a:ext cx="5509851" cy="3496163"/>
          </a:xfrm>
          <a:prstGeom prst="rect">
            <a:avLst/>
          </a:prstGeom>
        </p:spPr>
      </p:pic>
    </p:spTree>
    <p:extLst>
      <p:ext uri="{BB962C8B-B14F-4D97-AF65-F5344CB8AC3E}">
        <p14:creationId xmlns:p14="http://schemas.microsoft.com/office/powerpoint/2010/main" val="3932420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r>
              <a:rPr lang="en-US" sz="2000" dirty="0"/>
              <a:t>This project demonstrates a simple yet effective approach to secure message transmission using image steganography. By embedding secret messages within an image's pixel values and protecting access with a passcode, it ensures confidentiality while maintaining the original image’s appearance. The combination of Python, OpenCV, and ASCII encoding makes it an accessible and efficient method for secure communication. With applications in cybersecurity, journalism, and corporate security, this technique showcases the power of steganography in protecting sensitive information. Future enhancements could include improved encryption algorithms, support for larger messages, and integration with different image formats to increase security and usability.</a:t>
            </a:r>
            <a:endParaRPr lang="en-IN" sz="2000" dirty="0"/>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43</TotalTime>
  <Words>831</Words>
  <Application>Microsoft Office PowerPoint</Application>
  <PresentationFormat>Widescreen</PresentationFormat>
  <Paragraphs>57</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Technology  used</vt:lpstr>
      <vt:lpstr>Wow factors</vt:lpstr>
      <vt:lpstr>End users</vt:lpstr>
      <vt:lpstr>Results</vt:lpstr>
      <vt:lpstr>PowerPoint Presentation</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maheshwaran B</cp:lastModifiedBy>
  <cp:revision>27</cp:revision>
  <dcterms:created xsi:type="dcterms:W3CDTF">2021-05-26T16:50:10Z</dcterms:created>
  <dcterms:modified xsi:type="dcterms:W3CDTF">2025-02-26T07:22:30Z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