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8" r:id="rId4"/>
    <p:sldId id="260" r:id="rId5"/>
    <p:sldId id="264" r:id="rId6"/>
    <p:sldId id="266" r:id="rId7"/>
    <p:sldId id="267" r:id="rId8"/>
    <p:sldId id="271" r:id="rId9"/>
    <p:sldId id="268" r:id="rId10"/>
    <p:sldId id="277" r:id="rId11"/>
    <p:sldId id="278" r:id="rId12"/>
    <p:sldId id="281" r:id="rId13"/>
    <p:sldId id="282" r:id="rId14"/>
    <p:sldId id="269" r:id="rId15"/>
    <p:sldId id="272" r:id="rId16"/>
    <p:sldId id="28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3357" autoAdjust="0"/>
  </p:normalViewPr>
  <p:slideViewPr>
    <p:cSldViewPr snapToGrid="0">
      <p:cViewPr>
        <p:scale>
          <a:sx n="70" d="100"/>
          <a:sy n="70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42C20-EE8C-4A3C-B1EA-847C8808A18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23C05-7E4B-4248-AFA4-24A5594D3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3C05-7E4B-4248-AFA4-24A5594D3D5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0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3C05-7E4B-4248-AFA4-24A5594D3D5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3C05-7E4B-4248-AFA4-24A5594D3D5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7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3C05-7E4B-4248-AFA4-24A5594D3D5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8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3C05-7E4B-4248-AFA4-24A5594D3D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5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3C05-7E4B-4248-AFA4-24A5594D3D5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9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3C05-7E4B-4248-AFA4-24A5594D3D5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23C05-7E4B-4248-AFA4-24A5594D3D5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7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1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4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4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5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5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4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8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E9EC-3621-4D25-857D-D6453FFB7C5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D3CA-B760-44E5-840D-867891B99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e\Desktop\my%20project%20related\step1.JPG" TargetMode="External"/><Relationship Id="rId7" Type="http://schemas.openxmlformats.org/officeDocument/2006/relationships/hyperlink" Target="file:///C:\Users\Me\Desktop\my%20project%20related\step3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Me\Desktop\my%20project%20related\step2.JPG" TargetMode="External"/><Relationship Id="rId5" Type="http://schemas.openxmlformats.org/officeDocument/2006/relationships/hyperlink" Target="file:///C:\Users\Me\Desktop\aws\my%20project%20related\step2.JP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41659"/>
              </p:ext>
            </p:extLst>
          </p:nvPr>
        </p:nvGraphicFramePr>
        <p:xfrm>
          <a:off x="-2" y="0"/>
          <a:ext cx="12192002" cy="6810232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970335"/>
                <a:gridCol w="1970335"/>
                <a:gridCol w="2340327"/>
                <a:gridCol w="1970335"/>
                <a:gridCol w="1970335"/>
                <a:gridCol w="1970335"/>
              </a:tblGrid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64099"/>
              </p:ext>
            </p:extLst>
          </p:nvPr>
        </p:nvGraphicFramePr>
        <p:xfrm>
          <a:off x="1933432" y="2709079"/>
          <a:ext cx="8325134" cy="13988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325134"/>
              </a:tblGrid>
              <a:tr h="139889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DEPLOYING A NAS SERVER USING</a:t>
                      </a:r>
                      <a:r>
                        <a:rPr lang="en-US" sz="4000" baseline="0" dirty="0" smtClean="0">
                          <a:solidFill>
                            <a:schemeClr val="tx1"/>
                          </a:solidFill>
                        </a:rPr>
                        <a:t> OPENMEDIAVAULT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73086"/>
              </p:ext>
            </p:extLst>
          </p:nvPr>
        </p:nvGraphicFramePr>
        <p:xfrm>
          <a:off x="8420668" y="5769338"/>
          <a:ext cx="3603010" cy="46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010"/>
              </a:tblGrid>
              <a:tr h="4676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Maheshwari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160" r="2318" b="16909"/>
          <a:stretch/>
        </p:blipFill>
        <p:spPr>
          <a:xfrm>
            <a:off x="160421" y="2266418"/>
            <a:ext cx="11919284" cy="3973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04354" y="431975"/>
            <a:ext cx="67414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 Created </a:t>
            </a:r>
            <a:r>
              <a:rPr lang="en-US" sz="2800" dirty="0"/>
              <a:t>EXT4 file system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 Mounted disk and applied changes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19273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156" y="161426"/>
            <a:ext cx="100051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3.2 Shared Folder Creation</a:t>
            </a:r>
            <a:endParaRPr lang="en-US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 Created folders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1787778"/>
            <a:ext cx="11871158" cy="4853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255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156" y="161426"/>
            <a:ext cx="1000517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Created Users and groups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56" y="1109354"/>
            <a:ext cx="11547998" cy="5443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57" y="1109354"/>
            <a:ext cx="11547997" cy="54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81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6462" y="0"/>
            <a:ext cx="6227410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 Applied appropriate permission levels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3" y="1550266"/>
            <a:ext cx="10327567" cy="5131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7" y="1550266"/>
            <a:ext cx="10342353" cy="51318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513" y="911003"/>
            <a:ext cx="813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 1 USER ,1 GROUP and HOME folder </a:t>
            </a:r>
            <a:r>
              <a:rPr lang="en-US" sz="2000" dirty="0"/>
              <a:t>permission allocation </a:t>
            </a:r>
            <a:endParaRPr lang="en-IN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27" y="1550264"/>
            <a:ext cx="10342353" cy="51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35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132" y="0"/>
            <a:ext cx="78970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3.3 Enabling File Sharing Protocols</a:t>
            </a:r>
            <a:endParaRPr lang="en-US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400" dirty="0" smtClean="0"/>
              <a:t>Enabled SMB/CIFS services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 Created </a:t>
            </a:r>
            <a:r>
              <a:rPr lang="en-US" sz="2400" dirty="0"/>
              <a:t>shares and linked them to shared </a:t>
            </a:r>
            <a:r>
              <a:rPr lang="en-US" sz="2400" dirty="0" smtClean="0"/>
              <a:t>folders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031324"/>
            <a:ext cx="11149263" cy="470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" y="2031324"/>
            <a:ext cx="11149262" cy="4706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63" y="2056410"/>
            <a:ext cx="11149262" cy="46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83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307" y="215698"/>
            <a:ext cx="6383799" cy="76944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AND TESTING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307" y="985139"/>
            <a:ext cx="79525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4.1 Network Access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Accessed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NAS via IP shown in OMV console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On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Windows: </a:t>
            </a:r>
            <a:r>
              <a:rPr lang="en-US" altLang="en-US" sz="2400" dirty="0">
                <a:solidFill>
                  <a:schemeClr val="bg1"/>
                </a:solidFill>
                <a:latin typeface="Arial Unicode MS" panose="020B0604020202020204" pitchFamily="34" charset="-128"/>
              </a:rPr>
              <a:t>\\&lt;OMV-IP</a:t>
            </a:r>
            <a:r>
              <a:rPr lang="en-US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&gt;\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2" y="2924131"/>
            <a:ext cx="10546000" cy="37769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45701" y="5602222"/>
            <a:ext cx="2193785" cy="6610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496065" y="3264261"/>
            <a:ext cx="788724" cy="20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2365" t="3730" b="1779"/>
          <a:stretch/>
        </p:blipFill>
        <p:spPr>
          <a:xfrm>
            <a:off x="4988470" y="2924131"/>
            <a:ext cx="6439652" cy="37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58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150" y="106024"/>
            <a:ext cx="885284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prstClr val="white"/>
                </a:solidFill>
              </a:rPr>
              <a:t>4.2 Permission Verification</a:t>
            </a:r>
            <a:endParaRPr lang="en-US" sz="2800" dirty="0">
              <a:solidFill>
                <a:prstClr val="white"/>
              </a:solidFill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Verified </a:t>
            </a:r>
            <a:r>
              <a:rPr lang="en-US" sz="2400" dirty="0">
                <a:solidFill>
                  <a:schemeClr val="bg1"/>
                </a:solidFill>
              </a:rPr>
              <a:t>access from different OS platforms (Windows/Linux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  Users </a:t>
            </a:r>
            <a:r>
              <a:rPr lang="en-US" sz="2400" dirty="0">
                <a:solidFill>
                  <a:prstClr val="white"/>
                </a:solidFill>
              </a:rPr>
              <a:t>had access only to their </a:t>
            </a:r>
            <a:r>
              <a:rPr lang="en-US" sz="2400" dirty="0" smtClean="0">
                <a:solidFill>
                  <a:prstClr val="white"/>
                </a:solidFill>
              </a:rPr>
              <a:t>folders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  Verified </a:t>
            </a:r>
            <a:r>
              <a:rPr lang="en-US" sz="2400" dirty="0">
                <a:solidFill>
                  <a:prstClr val="white"/>
                </a:solidFill>
              </a:rPr>
              <a:t>write/read restrictions worked </a:t>
            </a:r>
            <a:r>
              <a:rPr lang="en-US" sz="2400" dirty="0" smtClean="0">
                <a:solidFill>
                  <a:prstClr val="white"/>
                </a:solidFill>
              </a:rPr>
              <a:t>correctly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39" y="2506681"/>
            <a:ext cx="9505070" cy="41807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39" y="2472562"/>
            <a:ext cx="9505070" cy="4248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39" y="2489622"/>
            <a:ext cx="9505070" cy="42489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638" y="2472561"/>
            <a:ext cx="9505071" cy="42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639" y="664144"/>
            <a:ext cx="7966364" cy="76944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17" y="1795301"/>
            <a:ext cx="11859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</a:rPr>
              <a:t>  Deployed </a:t>
            </a:r>
            <a:r>
              <a:rPr lang="en-US" altLang="en-US" sz="2800" dirty="0">
                <a:solidFill>
                  <a:schemeClr val="bg1"/>
                </a:solidFill>
              </a:rPr>
              <a:t>a fully functional NAS </a:t>
            </a:r>
            <a:r>
              <a:rPr lang="en-US" altLang="en-US" sz="2800" dirty="0" smtClean="0">
                <a:solidFill>
                  <a:schemeClr val="bg1"/>
                </a:solidFill>
              </a:rPr>
              <a:t>Server using </a:t>
            </a:r>
            <a:r>
              <a:rPr lang="en-US" altLang="en-US" sz="2800" dirty="0" err="1">
                <a:solidFill>
                  <a:schemeClr val="bg1"/>
                </a:solidFill>
              </a:rPr>
              <a:t>OpenMediaVault</a:t>
            </a:r>
            <a:r>
              <a:rPr lang="en-US" altLang="en-US" sz="2800" dirty="0">
                <a:solidFill>
                  <a:schemeClr val="bg1"/>
                </a:solidFill>
              </a:rPr>
              <a:t> in a </a:t>
            </a:r>
            <a:r>
              <a:rPr lang="en-US" altLang="en-US" sz="2800" dirty="0" smtClean="0">
                <a:solidFill>
                  <a:schemeClr val="bg1"/>
                </a:solidFill>
              </a:rPr>
              <a:t>virtualized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environment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</a:rPr>
              <a:t>  Configured </a:t>
            </a:r>
            <a:r>
              <a:rPr lang="en-US" altLang="en-US" sz="2800" dirty="0">
                <a:solidFill>
                  <a:schemeClr val="bg1"/>
                </a:solidFill>
              </a:rPr>
              <a:t>storage, shared folders, and enabled </a:t>
            </a:r>
            <a:r>
              <a:rPr lang="en-US" altLang="en-US" sz="2800" dirty="0" smtClean="0">
                <a:solidFill>
                  <a:schemeClr val="bg1"/>
                </a:solidFill>
              </a:rPr>
              <a:t>SMB/CIFS protocol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</a:rPr>
              <a:t>  Tested </a:t>
            </a:r>
            <a:r>
              <a:rPr lang="en-US" altLang="en-US" sz="2800" dirty="0">
                <a:solidFill>
                  <a:schemeClr val="bg1"/>
                </a:solidFill>
              </a:rPr>
              <a:t>multi-device access with user-specific permissions</a:t>
            </a:r>
          </a:p>
        </p:txBody>
      </p:sp>
    </p:spTree>
    <p:extLst>
      <p:ext uri="{BB962C8B-B14F-4D97-AF65-F5344CB8AC3E}">
        <p14:creationId xmlns:p14="http://schemas.microsoft.com/office/powerpoint/2010/main" val="39836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0">
              <a:schemeClr val="accent1">
                <a:lumMod val="50000"/>
              </a:schemeClr>
            </a:gs>
            <a:gs pos="0">
              <a:schemeClr val="accent5">
                <a:lumMod val="45000"/>
                <a:lumOff val="55000"/>
                <a:alpha val="94000"/>
              </a:schemeClr>
            </a:gs>
            <a:gs pos="100000">
              <a:srgbClr val="818EA9"/>
            </a:gs>
            <a:gs pos="100000">
              <a:srgbClr val="B5BECE"/>
            </a:gs>
            <a:gs pos="99000">
              <a:srgbClr val="C6CDDA"/>
            </a:gs>
            <a:gs pos="100000">
              <a:schemeClr val="accent5">
                <a:lumMod val="50000"/>
              </a:schemeClr>
            </a:gs>
            <a:gs pos="100000">
              <a:srgbClr val="627393"/>
            </a:gs>
            <a:gs pos="100000">
              <a:schemeClr val="accent5">
                <a:lumMod val="50000"/>
              </a:schemeClr>
            </a:gs>
            <a:gs pos="54000">
              <a:schemeClr val="accent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799974" y="1"/>
            <a:ext cx="2839453" cy="6962274"/>
            <a:chOff x="9753599" y="0"/>
            <a:chExt cx="2839453" cy="6962274"/>
          </a:xfrm>
        </p:grpSpPr>
        <p:sp>
          <p:nvSpPr>
            <p:cNvPr id="34" name="Freeform 33"/>
            <p:cNvSpPr/>
            <p:nvPr/>
          </p:nvSpPr>
          <p:spPr>
            <a:xfrm rot="5400000">
              <a:off x="7692189" y="2061410"/>
              <a:ext cx="6962274" cy="2839453"/>
            </a:xfrm>
            <a:custGeom>
              <a:avLst/>
              <a:gdLst>
                <a:gd name="connsiteX0" fmla="*/ 0 w 6962274"/>
                <a:gd name="connsiteY0" fmla="*/ 2839453 h 2839453"/>
                <a:gd name="connsiteX1" fmla="*/ 0 w 6962274"/>
                <a:gd name="connsiteY1" fmla="*/ 401053 h 2839453"/>
                <a:gd name="connsiteX2" fmla="*/ 681789 w 6962274"/>
                <a:gd name="connsiteY2" fmla="*/ 401053 h 2839453"/>
                <a:gd name="connsiteX3" fmla="*/ 1279358 w 6962274"/>
                <a:gd name="connsiteY3" fmla="*/ 0 h 2839453"/>
                <a:gd name="connsiteX4" fmla="*/ 1876926 w 6962274"/>
                <a:gd name="connsiteY4" fmla="*/ 401053 h 2839453"/>
                <a:gd name="connsiteX5" fmla="*/ 6962274 w 6962274"/>
                <a:gd name="connsiteY5" fmla="*/ 401053 h 2839453"/>
                <a:gd name="connsiteX6" fmla="*/ 6962274 w 6962274"/>
                <a:gd name="connsiteY6" fmla="*/ 2839453 h 28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2274" h="2839453">
                  <a:moveTo>
                    <a:pt x="0" y="2839453"/>
                  </a:moveTo>
                  <a:lnTo>
                    <a:pt x="0" y="401053"/>
                  </a:lnTo>
                  <a:lnTo>
                    <a:pt x="681789" y="401053"/>
                  </a:lnTo>
                  <a:lnTo>
                    <a:pt x="1279358" y="0"/>
                  </a:lnTo>
                  <a:lnTo>
                    <a:pt x="1876926" y="401053"/>
                  </a:lnTo>
                  <a:lnTo>
                    <a:pt x="6962274" y="401053"/>
                  </a:lnTo>
                  <a:lnTo>
                    <a:pt x="6962274" y="283945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143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/>
            <p:cNvSpPr txBox="1"/>
            <p:nvPr/>
          </p:nvSpPr>
          <p:spPr>
            <a:xfrm rot="10800000" flipH="1" flipV="1">
              <a:off x="10163879" y="3159929"/>
              <a:ext cx="1682938" cy="1384995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Outcomes and Learning</a:t>
              </a:r>
              <a:endParaRPr lang="en-IN" sz="2800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267030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en-IN" sz="8000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076452" y="1"/>
            <a:ext cx="2839453" cy="6962274"/>
            <a:chOff x="7315199" y="0"/>
            <a:chExt cx="2839453" cy="6962274"/>
          </a:xfrm>
        </p:grpSpPr>
        <p:grpSp>
          <p:nvGrpSpPr>
            <p:cNvPr id="63" name="Group 62"/>
            <p:cNvGrpSpPr/>
            <p:nvPr/>
          </p:nvGrpSpPr>
          <p:grpSpPr>
            <a:xfrm>
              <a:off x="7315199" y="0"/>
              <a:ext cx="2839453" cy="6962274"/>
              <a:chOff x="7315199" y="0"/>
              <a:chExt cx="2839453" cy="6962274"/>
            </a:xfrm>
          </p:grpSpPr>
          <p:sp>
            <p:nvSpPr>
              <p:cNvPr id="33" name="Freeform 32"/>
              <p:cNvSpPr/>
              <p:nvPr/>
            </p:nvSpPr>
            <p:spPr>
              <a:xfrm rot="5400000">
                <a:off x="5253789" y="2061410"/>
                <a:ext cx="6962274" cy="2839453"/>
              </a:xfrm>
              <a:custGeom>
                <a:avLst/>
                <a:gdLst>
                  <a:gd name="connsiteX0" fmla="*/ 0 w 6962274"/>
                  <a:gd name="connsiteY0" fmla="*/ 2839453 h 2839453"/>
                  <a:gd name="connsiteX1" fmla="*/ 0 w 6962274"/>
                  <a:gd name="connsiteY1" fmla="*/ 401053 h 2839453"/>
                  <a:gd name="connsiteX2" fmla="*/ 681789 w 6962274"/>
                  <a:gd name="connsiteY2" fmla="*/ 401053 h 2839453"/>
                  <a:gd name="connsiteX3" fmla="*/ 1279358 w 6962274"/>
                  <a:gd name="connsiteY3" fmla="*/ 0 h 2839453"/>
                  <a:gd name="connsiteX4" fmla="*/ 1876926 w 6962274"/>
                  <a:gd name="connsiteY4" fmla="*/ 401053 h 2839453"/>
                  <a:gd name="connsiteX5" fmla="*/ 6962274 w 6962274"/>
                  <a:gd name="connsiteY5" fmla="*/ 401053 h 2839453"/>
                  <a:gd name="connsiteX6" fmla="*/ 6962274 w 6962274"/>
                  <a:gd name="connsiteY6" fmla="*/ 2839453 h 28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62274" h="2839453">
                    <a:moveTo>
                      <a:pt x="0" y="2839453"/>
                    </a:moveTo>
                    <a:lnTo>
                      <a:pt x="0" y="401053"/>
                    </a:lnTo>
                    <a:lnTo>
                      <a:pt x="681789" y="401053"/>
                    </a:lnTo>
                    <a:lnTo>
                      <a:pt x="1279358" y="0"/>
                    </a:lnTo>
                    <a:lnTo>
                      <a:pt x="1876926" y="401053"/>
                    </a:lnTo>
                    <a:lnTo>
                      <a:pt x="6962274" y="401053"/>
                    </a:lnTo>
                    <a:lnTo>
                      <a:pt x="6962274" y="283945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1143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0800000" flipH="1" flipV="1">
                <a:off x="7692930" y="3159930"/>
                <a:ext cx="1682938" cy="13849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Access and Testing</a:t>
                </a:r>
                <a:endParaRPr lang="en-IN" sz="28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7912268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4</a:t>
              </a:r>
              <a:endParaRPr lang="en-IN" sz="8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352929" y="1"/>
            <a:ext cx="2839453" cy="6962274"/>
            <a:chOff x="4876799" y="0"/>
            <a:chExt cx="2839453" cy="6962274"/>
          </a:xfrm>
        </p:grpSpPr>
        <p:sp>
          <p:nvSpPr>
            <p:cNvPr id="32" name="Freeform 31"/>
            <p:cNvSpPr/>
            <p:nvPr/>
          </p:nvSpPr>
          <p:spPr>
            <a:xfrm rot="5400000">
              <a:off x="2815389" y="2061410"/>
              <a:ext cx="6962274" cy="2839453"/>
            </a:xfrm>
            <a:custGeom>
              <a:avLst/>
              <a:gdLst>
                <a:gd name="connsiteX0" fmla="*/ 0 w 6962274"/>
                <a:gd name="connsiteY0" fmla="*/ 2839453 h 2839453"/>
                <a:gd name="connsiteX1" fmla="*/ 0 w 6962274"/>
                <a:gd name="connsiteY1" fmla="*/ 401053 h 2839453"/>
                <a:gd name="connsiteX2" fmla="*/ 681789 w 6962274"/>
                <a:gd name="connsiteY2" fmla="*/ 401053 h 2839453"/>
                <a:gd name="connsiteX3" fmla="*/ 1279358 w 6962274"/>
                <a:gd name="connsiteY3" fmla="*/ 0 h 2839453"/>
                <a:gd name="connsiteX4" fmla="*/ 1876926 w 6962274"/>
                <a:gd name="connsiteY4" fmla="*/ 401053 h 2839453"/>
                <a:gd name="connsiteX5" fmla="*/ 6962274 w 6962274"/>
                <a:gd name="connsiteY5" fmla="*/ 401053 h 2839453"/>
                <a:gd name="connsiteX6" fmla="*/ 6962274 w 6962274"/>
                <a:gd name="connsiteY6" fmla="*/ 2839453 h 28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2274" h="2839453">
                  <a:moveTo>
                    <a:pt x="0" y="2839453"/>
                  </a:moveTo>
                  <a:lnTo>
                    <a:pt x="0" y="401053"/>
                  </a:lnTo>
                  <a:lnTo>
                    <a:pt x="681789" y="401053"/>
                  </a:lnTo>
                  <a:lnTo>
                    <a:pt x="1279358" y="0"/>
                  </a:lnTo>
                  <a:lnTo>
                    <a:pt x="1876926" y="401053"/>
                  </a:lnTo>
                  <a:lnTo>
                    <a:pt x="6962274" y="401053"/>
                  </a:lnTo>
                  <a:lnTo>
                    <a:pt x="6962274" y="283945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0800000" flipH="1" flipV="1">
              <a:off x="5287076" y="3159930"/>
              <a:ext cx="1682938" cy="1384995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Storage and Sharing</a:t>
              </a:r>
              <a:endParaRPr lang="en-IN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08680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  <a:endParaRPr lang="en-IN" sz="8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1665361" y="1"/>
            <a:ext cx="2839453" cy="6962274"/>
            <a:chOff x="2447622" y="0"/>
            <a:chExt cx="2839453" cy="6962274"/>
          </a:xfrm>
        </p:grpSpPr>
        <p:grpSp>
          <p:nvGrpSpPr>
            <p:cNvPr id="61" name="Group 60"/>
            <p:cNvGrpSpPr/>
            <p:nvPr/>
          </p:nvGrpSpPr>
          <p:grpSpPr>
            <a:xfrm>
              <a:off x="2447622" y="0"/>
              <a:ext cx="2839453" cy="6962274"/>
              <a:chOff x="2429173" y="3"/>
              <a:chExt cx="2839453" cy="6962274"/>
            </a:xfrm>
          </p:grpSpPr>
          <p:sp>
            <p:nvSpPr>
              <p:cNvPr id="31" name="Freeform 30"/>
              <p:cNvSpPr/>
              <p:nvPr/>
            </p:nvSpPr>
            <p:spPr>
              <a:xfrm rot="5400000">
                <a:off x="367763" y="2061413"/>
                <a:ext cx="6962274" cy="2839453"/>
              </a:xfrm>
              <a:custGeom>
                <a:avLst/>
                <a:gdLst>
                  <a:gd name="connsiteX0" fmla="*/ 0 w 6962274"/>
                  <a:gd name="connsiteY0" fmla="*/ 2839453 h 2839453"/>
                  <a:gd name="connsiteX1" fmla="*/ 0 w 6962274"/>
                  <a:gd name="connsiteY1" fmla="*/ 401053 h 2839453"/>
                  <a:gd name="connsiteX2" fmla="*/ 681789 w 6962274"/>
                  <a:gd name="connsiteY2" fmla="*/ 401053 h 2839453"/>
                  <a:gd name="connsiteX3" fmla="*/ 1279358 w 6962274"/>
                  <a:gd name="connsiteY3" fmla="*/ 0 h 2839453"/>
                  <a:gd name="connsiteX4" fmla="*/ 1876926 w 6962274"/>
                  <a:gd name="connsiteY4" fmla="*/ 401053 h 2839453"/>
                  <a:gd name="connsiteX5" fmla="*/ 6962274 w 6962274"/>
                  <a:gd name="connsiteY5" fmla="*/ 401053 h 2839453"/>
                  <a:gd name="connsiteX6" fmla="*/ 6962274 w 6962274"/>
                  <a:gd name="connsiteY6" fmla="*/ 2839453 h 28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62274" h="2839453">
                    <a:moveTo>
                      <a:pt x="0" y="2839453"/>
                    </a:moveTo>
                    <a:lnTo>
                      <a:pt x="0" y="401053"/>
                    </a:lnTo>
                    <a:lnTo>
                      <a:pt x="681789" y="401053"/>
                    </a:lnTo>
                    <a:lnTo>
                      <a:pt x="1279358" y="0"/>
                    </a:lnTo>
                    <a:lnTo>
                      <a:pt x="1876926" y="401053"/>
                    </a:lnTo>
                    <a:lnTo>
                      <a:pt x="6962274" y="401053"/>
                    </a:lnTo>
                    <a:lnTo>
                      <a:pt x="6962274" y="2839453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143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0800000" flipH="1" flipV="1">
                <a:off x="2857903" y="3159931"/>
                <a:ext cx="1682938" cy="13849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Tools   and  setup</a:t>
                </a:r>
                <a:endParaRPr lang="en-IN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979503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en-IN" sz="8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020303" y="0"/>
            <a:ext cx="2839453" cy="6962274"/>
            <a:chOff x="-1" y="1"/>
            <a:chExt cx="2839453" cy="6962274"/>
          </a:xfrm>
        </p:grpSpPr>
        <p:sp>
          <p:nvSpPr>
            <p:cNvPr id="27" name="Freeform 26"/>
            <p:cNvSpPr/>
            <p:nvPr/>
          </p:nvSpPr>
          <p:spPr>
            <a:xfrm rot="5400000">
              <a:off x="-2061411" y="2061411"/>
              <a:ext cx="6962274" cy="2839453"/>
            </a:xfrm>
            <a:custGeom>
              <a:avLst/>
              <a:gdLst>
                <a:gd name="connsiteX0" fmla="*/ 0 w 6962274"/>
                <a:gd name="connsiteY0" fmla="*/ 2839453 h 2839453"/>
                <a:gd name="connsiteX1" fmla="*/ 0 w 6962274"/>
                <a:gd name="connsiteY1" fmla="*/ 401053 h 2839453"/>
                <a:gd name="connsiteX2" fmla="*/ 681789 w 6962274"/>
                <a:gd name="connsiteY2" fmla="*/ 401053 h 2839453"/>
                <a:gd name="connsiteX3" fmla="*/ 1279358 w 6962274"/>
                <a:gd name="connsiteY3" fmla="*/ 0 h 2839453"/>
                <a:gd name="connsiteX4" fmla="*/ 1876926 w 6962274"/>
                <a:gd name="connsiteY4" fmla="*/ 401053 h 2839453"/>
                <a:gd name="connsiteX5" fmla="*/ 6962274 w 6962274"/>
                <a:gd name="connsiteY5" fmla="*/ 401053 h 2839453"/>
                <a:gd name="connsiteX6" fmla="*/ 6962274 w 6962274"/>
                <a:gd name="connsiteY6" fmla="*/ 2839453 h 28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2274" h="2839453">
                  <a:moveTo>
                    <a:pt x="0" y="2839453"/>
                  </a:moveTo>
                  <a:lnTo>
                    <a:pt x="0" y="401053"/>
                  </a:lnTo>
                  <a:lnTo>
                    <a:pt x="681789" y="401053"/>
                  </a:lnTo>
                  <a:lnTo>
                    <a:pt x="1279358" y="0"/>
                  </a:lnTo>
                  <a:lnTo>
                    <a:pt x="1876926" y="401053"/>
                  </a:lnTo>
                  <a:lnTo>
                    <a:pt x="6962274" y="401053"/>
                  </a:lnTo>
                  <a:lnTo>
                    <a:pt x="6962274" y="283945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1143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0800000" flipH="1" flipV="1">
              <a:off x="502640" y="3359636"/>
              <a:ext cx="1590575" cy="985586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Project overview</a:t>
              </a:r>
              <a:endParaRPr lang="en-IN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3428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en-IN" sz="8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76550" y="1404301"/>
            <a:ext cx="7905750" cy="240065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schemeClr val="bg1"/>
                </a:solidFill>
              </a:rPr>
              <a:t>CONTENT</a:t>
            </a:r>
            <a:endParaRPr lang="en-IN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15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chemeClr val="accent5">
                <a:lumMod val="50000"/>
              </a:schemeClr>
            </a:gs>
            <a:gs pos="0">
              <a:schemeClr val="accent1">
                <a:lumMod val="50000"/>
              </a:schemeClr>
            </a:gs>
            <a:gs pos="0">
              <a:schemeClr val="accent5">
                <a:lumMod val="45000"/>
                <a:lumOff val="55000"/>
                <a:alpha val="94000"/>
              </a:schemeClr>
            </a:gs>
            <a:gs pos="100000">
              <a:srgbClr val="818EA9"/>
            </a:gs>
            <a:gs pos="100000">
              <a:srgbClr val="B5BECE"/>
            </a:gs>
            <a:gs pos="99000">
              <a:srgbClr val="C6CDDA"/>
            </a:gs>
            <a:gs pos="100000">
              <a:schemeClr val="accent5">
                <a:lumMod val="50000"/>
              </a:schemeClr>
            </a:gs>
            <a:gs pos="100000">
              <a:srgbClr val="627393"/>
            </a:gs>
            <a:gs pos="100000">
              <a:schemeClr val="accent5">
                <a:lumMod val="50000"/>
              </a:schemeClr>
            </a:gs>
            <a:gs pos="54000">
              <a:schemeClr val="accent1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753599" y="0"/>
            <a:ext cx="2839453" cy="6962274"/>
            <a:chOff x="9753599" y="0"/>
            <a:chExt cx="2839453" cy="6962274"/>
          </a:xfrm>
        </p:grpSpPr>
        <p:sp>
          <p:nvSpPr>
            <p:cNvPr id="34" name="Freeform 33"/>
            <p:cNvSpPr/>
            <p:nvPr/>
          </p:nvSpPr>
          <p:spPr>
            <a:xfrm rot="5400000">
              <a:off x="7692189" y="2061410"/>
              <a:ext cx="6962274" cy="2839453"/>
            </a:xfrm>
            <a:custGeom>
              <a:avLst/>
              <a:gdLst>
                <a:gd name="connsiteX0" fmla="*/ 0 w 6962274"/>
                <a:gd name="connsiteY0" fmla="*/ 2839453 h 2839453"/>
                <a:gd name="connsiteX1" fmla="*/ 0 w 6962274"/>
                <a:gd name="connsiteY1" fmla="*/ 401053 h 2839453"/>
                <a:gd name="connsiteX2" fmla="*/ 681789 w 6962274"/>
                <a:gd name="connsiteY2" fmla="*/ 401053 h 2839453"/>
                <a:gd name="connsiteX3" fmla="*/ 1279358 w 6962274"/>
                <a:gd name="connsiteY3" fmla="*/ 0 h 2839453"/>
                <a:gd name="connsiteX4" fmla="*/ 1876926 w 6962274"/>
                <a:gd name="connsiteY4" fmla="*/ 401053 h 2839453"/>
                <a:gd name="connsiteX5" fmla="*/ 6962274 w 6962274"/>
                <a:gd name="connsiteY5" fmla="*/ 401053 h 2839453"/>
                <a:gd name="connsiteX6" fmla="*/ 6962274 w 6962274"/>
                <a:gd name="connsiteY6" fmla="*/ 2839453 h 28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2274" h="2839453">
                  <a:moveTo>
                    <a:pt x="0" y="2839453"/>
                  </a:moveTo>
                  <a:lnTo>
                    <a:pt x="0" y="401053"/>
                  </a:lnTo>
                  <a:lnTo>
                    <a:pt x="681789" y="401053"/>
                  </a:lnTo>
                  <a:lnTo>
                    <a:pt x="1279358" y="0"/>
                  </a:lnTo>
                  <a:lnTo>
                    <a:pt x="1876926" y="401053"/>
                  </a:lnTo>
                  <a:lnTo>
                    <a:pt x="6962274" y="401053"/>
                  </a:lnTo>
                  <a:lnTo>
                    <a:pt x="6962274" y="283945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143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/>
            <p:cNvSpPr txBox="1"/>
            <p:nvPr/>
          </p:nvSpPr>
          <p:spPr>
            <a:xfrm rot="10800000" flipH="1" flipV="1">
              <a:off x="10163879" y="3590816"/>
              <a:ext cx="1792594" cy="52322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Conclusion</a:t>
              </a:r>
              <a:endParaRPr lang="en-IN" sz="2800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267030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en-IN" sz="8000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199" y="0"/>
            <a:ext cx="2839453" cy="6962274"/>
            <a:chOff x="7315199" y="0"/>
            <a:chExt cx="2839453" cy="6962274"/>
          </a:xfrm>
        </p:grpSpPr>
        <p:grpSp>
          <p:nvGrpSpPr>
            <p:cNvPr id="63" name="Group 62"/>
            <p:cNvGrpSpPr/>
            <p:nvPr/>
          </p:nvGrpSpPr>
          <p:grpSpPr>
            <a:xfrm>
              <a:off x="7315199" y="0"/>
              <a:ext cx="2839453" cy="6962274"/>
              <a:chOff x="7315199" y="0"/>
              <a:chExt cx="2839453" cy="6962274"/>
            </a:xfrm>
          </p:grpSpPr>
          <p:sp>
            <p:nvSpPr>
              <p:cNvPr id="33" name="Freeform 32"/>
              <p:cNvSpPr/>
              <p:nvPr/>
            </p:nvSpPr>
            <p:spPr>
              <a:xfrm rot="5400000">
                <a:off x="5253789" y="2061410"/>
                <a:ext cx="6962274" cy="2839453"/>
              </a:xfrm>
              <a:custGeom>
                <a:avLst/>
                <a:gdLst>
                  <a:gd name="connsiteX0" fmla="*/ 0 w 6962274"/>
                  <a:gd name="connsiteY0" fmla="*/ 2839453 h 2839453"/>
                  <a:gd name="connsiteX1" fmla="*/ 0 w 6962274"/>
                  <a:gd name="connsiteY1" fmla="*/ 401053 h 2839453"/>
                  <a:gd name="connsiteX2" fmla="*/ 681789 w 6962274"/>
                  <a:gd name="connsiteY2" fmla="*/ 401053 h 2839453"/>
                  <a:gd name="connsiteX3" fmla="*/ 1279358 w 6962274"/>
                  <a:gd name="connsiteY3" fmla="*/ 0 h 2839453"/>
                  <a:gd name="connsiteX4" fmla="*/ 1876926 w 6962274"/>
                  <a:gd name="connsiteY4" fmla="*/ 401053 h 2839453"/>
                  <a:gd name="connsiteX5" fmla="*/ 6962274 w 6962274"/>
                  <a:gd name="connsiteY5" fmla="*/ 401053 h 2839453"/>
                  <a:gd name="connsiteX6" fmla="*/ 6962274 w 6962274"/>
                  <a:gd name="connsiteY6" fmla="*/ 2839453 h 28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62274" h="2839453">
                    <a:moveTo>
                      <a:pt x="0" y="2839453"/>
                    </a:moveTo>
                    <a:lnTo>
                      <a:pt x="0" y="401053"/>
                    </a:lnTo>
                    <a:lnTo>
                      <a:pt x="681789" y="401053"/>
                    </a:lnTo>
                    <a:lnTo>
                      <a:pt x="1279358" y="0"/>
                    </a:lnTo>
                    <a:lnTo>
                      <a:pt x="1876926" y="401053"/>
                    </a:lnTo>
                    <a:lnTo>
                      <a:pt x="6962274" y="401053"/>
                    </a:lnTo>
                    <a:lnTo>
                      <a:pt x="6962274" y="283945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1143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0800000" flipH="1" flipV="1">
                <a:off x="7692930" y="3159930"/>
                <a:ext cx="1682938" cy="13849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Access and Testing</a:t>
                </a:r>
                <a:endParaRPr lang="en-IN" sz="28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7912268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4</a:t>
              </a:r>
              <a:endParaRPr lang="en-IN" sz="8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799" y="0"/>
            <a:ext cx="2839453" cy="6962274"/>
            <a:chOff x="4876799" y="0"/>
            <a:chExt cx="2839453" cy="6962274"/>
          </a:xfrm>
        </p:grpSpPr>
        <p:sp>
          <p:nvSpPr>
            <p:cNvPr id="32" name="Freeform 31"/>
            <p:cNvSpPr/>
            <p:nvPr/>
          </p:nvSpPr>
          <p:spPr>
            <a:xfrm rot="5400000">
              <a:off x="2815389" y="2061410"/>
              <a:ext cx="6962274" cy="2839453"/>
            </a:xfrm>
            <a:custGeom>
              <a:avLst/>
              <a:gdLst>
                <a:gd name="connsiteX0" fmla="*/ 0 w 6962274"/>
                <a:gd name="connsiteY0" fmla="*/ 2839453 h 2839453"/>
                <a:gd name="connsiteX1" fmla="*/ 0 w 6962274"/>
                <a:gd name="connsiteY1" fmla="*/ 401053 h 2839453"/>
                <a:gd name="connsiteX2" fmla="*/ 681789 w 6962274"/>
                <a:gd name="connsiteY2" fmla="*/ 401053 h 2839453"/>
                <a:gd name="connsiteX3" fmla="*/ 1279358 w 6962274"/>
                <a:gd name="connsiteY3" fmla="*/ 0 h 2839453"/>
                <a:gd name="connsiteX4" fmla="*/ 1876926 w 6962274"/>
                <a:gd name="connsiteY4" fmla="*/ 401053 h 2839453"/>
                <a:gd name="connsiteX5" fmla="*/ 6962274 w 6962274"/>
                <a:gd name="connsiteY5" fmla="*/ 401053 h 2839453"/>
                <a:gd name="connsiteX6" fmla="*/ 6962274 w 6962274"/>
                <a:gd name="connsiteY6" fmla="*/ 2839453 h 28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2274" h="2839453">
                  <a:moveTo>
                    <a:pt x="0" y="2839453"/>
                  </a:moveTo>
                  <a:lnTo>
                    <a:pt x="0" y="401053"/>
                  </a:lnTo>
                  <a:lnTo>
                    <a:pt x="681789" y="401053"/>
                  </a:lnTo>
                  <a:lnTo>
                    <a:pt x="1279358" y="0"/>
                  </a:lnTo>
                  <a:lnTo>
                    <a:pt x="1876926" y="401053"/>
                  </a:lnTo>
                  <a:lnTo>
                    <a:pt x="6962274" y="401053"/>
                  </a:lnTo>
                  <a:lnTo>
                    <a:pt x="6962274" y="283945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 rot="10800000" flipH="1" flipV="1">
              <a:off x="5287076" y="3159930"/>
              <a:ext cx="1682938" cy="1384995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Storage and Sharing</a:t>
              </a:r>
              <a:endParaRPr lang="en-IN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08680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  <a:endParaRPr lang="en-IN" sz="8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47622" y="0"/>
            <a:ext cx="2839453" cy="6962274"/>
            <a:chOff x="2447622" y="0"/>
            <a:chExt cx="2839453" cy="6962274"/>
          </a:xfrm>
        </p:grpSpPr>
        <p:grpSp>
          <p:nvGrpSpPr>
            <p:cNvPr id="61" name="Group 60"/>
            <p:cNvGrpSpPr/>
            <p:nvPr/>
          </p:nvGrpSpPr>
          <p:grpSpPr>
            <a:xfrm>
              <a:off x="2447622" y="0"/>
              <a:ext cx="2839453" cy="6962274"/>
              <a:chOff x="2429173" y="3"/>
              <a:chExt cx="2839453" cy="6962274"/>
            </a:xfrm>
          </p:grpSpPr>
          <p:sp>
            <p:nvSpPr>
              <p:cNvPr id="31" name="Freeform 30"/>
              <p:cNvSpPr/>
              <p:nvPr/>
            </p:nvSpPr>
            <p:spPr>
              <a:xfrm rot="5400000">
                <a:off x="367763" y="2061413"/>
                <a:ext cx="6962274" cy="2839453"/>
              </a:xfrm>
              <a:custGeom>
                <a:avLst/>
                <a:gdLst>
                  <a:gd name="connsiteX0" fmla="*/ 0 w 6962274"/>
                  <a:gd name="connsiteY0" fmla="*/ 2839453 h 2839453"/>
                  <a:gd name="connsiteX1" fmla="*/ 0 w 6962274"/>
                  <a:gd name="connsiteY1" fmla="*/ 401053 h 2839453"/>
                  <a:gd name="connsiteX2" fmla="*/ 681789 w 6962274"/>
                  <a:gd name="connsiteY2" fmla="*/ 401053 h 2839453"/>
                  <a:gd name="connsiteX3" fmla="*/ 1279358 w 6962274"/>
                  <a:gd name="connsiteY3" fmla="*/ 0 h 2839453"/>
                  <a:gd name="connsiteX4" fmla="*/ 1876926 w 6962274"/>
                  <a:gd name="connsiteY4" fmla="*/ 401053 h 2839453"/>
                  <a:gd name="connsiteX5" fmla="*/ 6962274 w 6962274"/>
                  <a:gd name="connsiteY5" fmla="*/ 401053 h 2839453"/>
                  <a:gd name="connsiteX6" fmla="*/ 6962274 w 6962274"/>
                  <a:gd name="connsiteY6" fmla="*/ 2839453 h 28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62274" h="2839453">
                    <a:moveTo>
                      <a:pt x="0" y="2839453"/>
                    </a:moveTo>
                    <a:lnTo>
                      <a:pt x="0" y="401053"/>
                    </a:lnTo>
                    <a:lnTo>
                      <a:pt x="681789" y="401053"/>
                    </a:lnTo>
                    <a:lnTo>
                      <a:pt x="1279358" y="0"/>
                    </a:lnTo>
                    <a:lnTo>
                      <a:pt x="1876926" y="401053"/>
                    </a:lnTo>
                    <a:lnTo>
                      <a:pt x="6962274" y="401053"/>
                    </a:lnTo>
                    <a:lnTo>
                      <a:pt x="6962274" y="2839453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143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0800000" flipH="1" flipV="1">
                <a:off x="2857903" y="3159931"/>
                <a:ext cx="1682938" cy="13849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Tools   and  setup</a:t>
                </a:r>
                <a:endParaRPr lang="en-IN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979503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endParaRPr lang="en-IN" sz="8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" y="1"/>
            <a:ext cx="2839453" cy="6962274"/>
            <a:chOff x="-1" y="1"/>
            <a:chExt cx="2839453" cy="6962274"/>
          </a:xfrm>
        </p:grpSpPr>
        <p:sp>
          <p:nvSpPr>
            <p:cNvPr id="27" name="Freeform 26"/>
            <p:cNvSpPr/>
            <p:nvPr/>
          </p:nvSpPr>
          <p:spPr>
            <a:xfrm rot="5400000">
              <a:off x="-2061411" y="2061411"/>
              <a:ext cx="6962274" cy="2839453"/>
            </a:xfrm>
            <a:custGeom>
              <a:avLst/>
              <a:gdLst>
                <a:gd name="connsiteX0" fmla="*/ 0 w 6962274"/>
                <a:gd name="connsiteY0" fmla="*/ 2839453 h 2839453"/>
                <a:gd name="connsiteX1" fmla="*/ 0 w 6962274"/>
                <a:gd name="connsiteY1" fmla="*/ 401053 h 2839453"/>
                <a:gd name="connsiteX2" fmla="*/ 681789 w 6962274"/>
                <a:gd name="connsiteY2" fmla="*/ 401053 h 2839453"/>
                <a:gd name="connsiteX3" fmla="*/ 1279358 w 6962274"/>
                <a:gd name="connsiteY3" fmla="*/ 0 h 2839453"/>
                <a:gd name="connsiteX4" fmla="*/ 1876926 w 6962274"/>
                <a:gd name="connsiteY4" fmla="*/ 401053 h 2839453"/>
                <a:gd name="connsiteX5" fmla="*/ 6962274 w 6962274"/>
                <a:gd name="connsiteY5" fmla="*/ 401053 h 2839453"/>
                <a:gd name="connsiteX6" fmla="*/ 6962274 w 6962274"/>
                <a:gd name="connsiteY6" fmla="*/ 2839453 h 28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2274" h="2839453">
                  <a:moveTo>
                    <a:pt x="0" y="2839453"/>
                  </a:moveTo>
                  <a:lnTo>
                    <a:pt x="0" y="401053"/>
                  </a:lnTo>
                  <a:lnTo>
                    <a:pt x="681789" y="401053"/>
                  </a:lnTo>
                  <a:lnTo>
                    <a:pt x="1279358" y="0"/>
                  </a:lnTo>
                  <a:lnTo>
                    <a:pt x="1876926" y="401053"/>
                  </a:lnTo>
                  <a:lnTo>
                    <a:pt x="6962274" y="401053"/>
                  </a:lnTo>
                  <a:lnTo>
                    <a:pt x="6962274" y="283945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1143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0800000" flipH="1" flipV="1">
              <a:off x="502640" y="3359636"/>
              <a:ext cx="1590575" cy="985586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Project overview</a:t>
              </a:r>
              <a:endParaRPr lang="en-IN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3428" y="742583"/>
              <a:ext cx="1579787" cy="132343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en-IN" sz="8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4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17" y="449451"/>
            <a:ext cx="11871702" cy="590931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ctr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Objective of the NAS Setup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 Network Attached Storage (NAS) server using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OpenMediaVault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centralized file storage, sharing, and management over a network.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Relevance of NAS in Modern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 plays a key role in small to enterprise environments for shared access, backups, and collaboration. This project demonstrates real-world system administration, file sharing, and storage configuration.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794623" y="6856817"/>
            <a:ext cx="23398" cy="1183"/>
          </a:xfrm>
          <a:custGeom>
            <a:avLst/>
            <a:gdLst>
              <a:gd name="connsiteX0" fmla="*/ 0 w 23398"/>
              <a:gd name="connsiteY0" fmla="*/ 0 h 1183"/>
              <a:gd name="connsiteX1" fmla="*/ 23398 w 23398"/>
              <a:gd name="connsiteY1" fmla="*/ 1182 h 1183"/>
              <a:gd name="connsiteX2" fmla="*/ 23398 w 23398"/>
              <a:gd name="connsiteY2" fmla="*/ 1183 h 1183"/>
              <a:gd name="connsiteX3" fmla="*/ 14 w 23398"/>
              <a:gd name="connsiteY3" fmla="*/ 2 h 1183"/>
              <a:gd name="connsiteX4" fmla="*/ 0 w 23398"/>
              <a:gd name="connsiteY4" fmla="*/ 0 h 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8" h="1183">
                <a:moveTo>
                  <a:pt x="0" y="0"/>
                </a:moveTo>
                <a:lnTo>
                  <a:pt x="23398" y="1182"/>
                </a:lnTo>
                <a:lnTo>
                  <a:pt x="23398" y="1183"/>
                </a:lnTo>
                <a:lnTo>
                  <a:pt x="14" y="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92825" y="236911"/>
            <a:ext cx="5412379" cy="769441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pPr lvl="0"/>
            <a:r>
              <a:rPr lang="en-US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SETUP</a:t>
            </a:r>
            <a:endParaRPr lang="en-US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98497" y="4980563"/>
            <a:ext cx="5117432" cy="12262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OpenMediaVault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NAS server installation)</a:t>
            </a:r>
          </a:p>
        </p:txBody>
      </p:sp>
      <p:pic>
        <p:nvPicPr>
          <p:cNvPr id="6146" name="Picture 2" descr="VirtualBox | Virtualization | Ora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87" y="2458194"/>
            <a:ext cx="3619500" cy="24193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20" y="2458193"/>
            <a:ext cx="3717828" cy="241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ounded Rectangle 3"/>
          <p:cNvSpPr/>
          <p:nvPr/>
        </p:nvSpPr>
        <p:spPr>
          <a:xfrm>
            <a:off x="3794622" y="1459832"/>
            <a:ext cx="4691651" cy="6908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2.1 Tools Used </a:t>
            </a:r>
            <a:endParaRPr lang="en-I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716" y="4980563"/>
            <a:ext cx="55024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create a virtualized environment)</a:t>
            </a:r>
          </a:p>
          <a:p>
            <a:pPr algn="ct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47834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794623" y="6856817"/>
            <a:ext cx="23398" cy="1183"/>
          </a:xfrm>
          <a:custGeom>
            <a:avLst/>
            <a:gdLst>
              <a:gd name="connsiteX0" fmla="*/ 0 w 23398"/>
              <a:gd name="connsiteY0" fmla="*/ 0 h 1183"/>
              <a:gd name="connsiteX1" fmla="*/ 23398 w 23398"/>
              <a:gd name="connsiteY1" fmla="*/ 1182 h 1183"/>
              <a:gd name="connsiteX2" fmla="*/ 23398 w 23398"/>
              <a:gd name="connsiteY2" fmla="*/ 1183 h 1183"/>
              <a:gd name="connsiteX3" fmla="*/ 14 w 23398"/>
              <a:gd name="connsiteY3" fmla="*/ 2 h 1183"/>
              <a:gd name="connsiteX4" fmla="*/ 0 w 23398"/>
              <a:gd name="connsiteY4" fmla="*/ 0 h 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8" h="1183">
                <a:moveTo>
                  <a:pt x="0" y="0"/>
                </a:moveTo>
                <a:lnTo>
                  <a:pt x="23398" y="1182"/>
                </a:lnTo>
                <a:lnTo>
                  <a:pt x="23398" y="1183"/>
                </a:lnTo>
                <a:lnTo>
                  <a:pt x="14" y="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224462" y="144379"/>
            <a:ext cx="6182773" cy="8021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2.2</a:t>
            </a:r>
            <a:r>
              <a:rPr lang="en-US" sz="3200" dirty="0" smtClean="0"/>
              <a:t> </a:t>
            </a:r>
            <a:r>
              <a:rPr lang="en-US" sz="3200" b="1" dirty="0" smtClean="0"/>
              <a:t>Virtual Machine Configuration</a:t>
            </a:r>
            <a:endParaRPr lang="en-IN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3452" y="1566835"/>
            <a:ext cx="74355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</a:rPr>
              <a:t>   OS Type       :  Linux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</a:rPr>
              <a:t>   Subtype       :  </a:t>
            </a:r>
            <a:r>
              <a:rPr lang="en-US" altLang="en-US" sz="2800" dirty="0" err="1">
                <a:solidFill>
                  <a:prstClr val="black"/>
                </a:solidFill>
              </a:rPr>
              <a:t>Debian</a:t>
            </a:r>
            <a:r>
              <a:rPr lang="en-US" altLang="en-US" sz="2800" dirty="0">
                <a:solidFill>
                  <a:prstClr val="black"/>
                </a:solidFill>
              </a:rPr>
              <a:t> (64-bit)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</a:rPr>
              <a:t>   Memory       :  1.5GB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 smtClean="0">
                <a:solidFill>
                  <a:prstClr val="black"/>
                </a:solidFill>
              </a:rPr>
              <a:t>  Processors   :  1 CPU allocated 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 smtClean="0">
                <a:solidFill>
                  <a:prstClr val="black"/>
                </a:solidFill>
              </a:rPr>
              <a:t>  Storage         :  15.16 GB allocated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</a:rPr>
              <a:t>   ISO                 :   Attached </a:t>
            </a:r>
            <a:r>
              <a:rPr lang="en-US" altLang="en-US" sz="2800" dirty="0">
                <a:solidFill>
                  <a:prstClr val="black"/>
                </a:solidFill>
              </a:rPr>
              <a:t>via IDE </a:t>
            </a:r>
            <a:r>
              <a:rPr lang="en-US" altLang="en-US" sz="2800" dirty="0" smtClean="0">
                <a:solidFill>
                  <a:prstClr val="black"/>
                </a:solidFill>
              </a:rPr>
              <a:t>controller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prstClr val="black"/>
                </a:solidFill>
              </a:rPr>
              <a:t>  </a:t>
            </a:r>
            <a:r>
              <a:rPr lang="en-US" altLang="en-US" sz="2800" dirty="0" smtClean="0">
                <a:solidFill>
                  <a:prstClr val="black"/>
                </a:solidFill>
              </a:rPr>
              <a:t> File type        :   VDI (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VirtualBox</a:t>
            </a:r>
            <a:r>
              <a:rPr lang="en-US" altLang="en-US" sz="2800" dirty="0" smtClean="0">
                <a:solidFill>
                  <a:prstClr val="black"/>
                </a:solidFill>
              </a:rPr>
              <a:t> Disk Image)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0019" y="3193338"/>
            <a:ext cx="1507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hlinkClick r:id="rId3" action="ppaction://hlinkfile"/>
              </a:rPr>
              <a:t>STEP 1               </a:t>
            </a:r>
            <a:endParaRPr lang="en-IN" sz="3200" b="1" spc="-1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1609" t="18784" r="22463" b="27547"/>
          <a:stretch/>
        </p:blipFill>
        <p:spPr>
          <a:xfrm>
            <a:off x="9567937" y="1331863"/>
            <a:ext cx="1230150" cy="8928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sp>
        <p:nvSpPr>
          <p:cNvPr id="14" name="TextBox 13">
            <a:hlinkClick r:id="rId5" action="ppaction://hlinkfile"/>
          </p:cNvPr>
          <p:cNvSpPr txBox="1"/>
          <p:nvPr/>
        </p:nvSpPr>
        <p:spPr>
          <a:xfrm>
            <a:off x="9600019" y="4211102"/>
            <a:ext cx="1507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hlinkClick r:id="rId6" action="ppaction://hlinkfile"/>
              </a:rPr>
              <a:t>STEP</a:t>
            </a:r>
            <a:r>
              <a:rPr lang="en-US" sz="3200" b="1" dirty="0" smtClean="0">
                <a:hlinkClick r:id="rId6" action="ppaction://hlinkfile"/>
              </a:rPr>
              <a:t> 2</a:t>
            </a:r>
            <a:endParaRPr lang="en-IN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636704" y="5203893"/>
            <a:ext cx="143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hlinkClick r:id="rId7" action="ppaction://hlinkfile"/>
              </a:rPr>
              <a:t>STEP 3</a:t>
            </a:r>
            <a:endParaRPr lang="en-IN" sz="3200" b="1" spc="-150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9765227" y="2633051"/>
            <a:ext cx="835568" cy="220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83012" y="3778113"/>
            <a:ext cx="0" cy="376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183012" y="4795877"/>
            <a:ext cx="0" cy="376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73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794623" y="6856817"/>
            <a:ext cx="23398" cy="1183"/>
          </a:xfrm>
          <a:custGeom>
            <a:avLst/>
            <a:gdLst>
              <a:gd name="connsiteX0" fmla="*/ 0 w 23398"/>
              <a:gd name="connsiteY0" fmla="*/ 0 h 1183"/>
              <a:gd name="connsiteX1" fmla="*/ 23398 w 23398"/>
              <a:gd name="connsiteY1" fmla="*/ 1182 h 1183"/>
              <a:gd name="connsiteX2" fmla="*/ 23398 w 23398"/>
              <a:gd name="connsiteY2" fmla="*/ 1183 h 1183"/>
              <a:gd name="connsiteX3" fmla="*/ 14 w 23398"/>
              <a:gd name="connsiteY3" fmla="*/ 2 h 1183"/>
              <a:gd name="connsiteX4" fmla="*/ 0 w 23398"/>
              <a:gd name="connsiteY4" fmla="*/ 0 h 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8" h="1183">
                <a:moveTo>
                  <a:pt x="0" y="0"/>
                </a:moveTo>
                <a:lnTo>
                  <a:pt x="23398" y="1182"/>
                </a:lnTo>
                <a:lnTo>
                  <a:pt x="23398" y="1183"/>
                </a:lnTo>
                <a:lnTo>
                  <a:pt x="14" y="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224463" y="144379"/>
            <a:ext cx="5646821" cy="8021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2.3 Installation Process</a:t>
            </a:r>
            <a:endParaRPr lang="en-I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81585" y="1550252"/>
            <a:ext cx="86306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Booted </a:t>
            </a:r>
            <a:r>
              <a:rPr lang="en-US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OMV ISO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Chose language, region, hostname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Created root password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Selected and </a:t>
            </a:r>
            <a:r>
              <a:rPr lang="en-US" altLang="en-US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formatted</a:t>
            </a: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for installation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Rebooted VM and accessed OMV via web interface</a:t>
            </a:r>
            <a:endParaRPr lang="en-US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4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794623" y="6856817"/>
            <a:ext cx="23398" cy="1183"/>
          </a:xfrm>
          <a:custGeom>
            <a:avLst/>
            <a:gdLst>
              <a:gd name="connsiteX0" fmla="*/ 0 w 23398"/>
              <a:gd name="connsiteY0" fmla="*/ 0 h 1183"/>
              <a:gd name="connsiteX1" fmla="*/ 23398 w 23398"/>
              <a:gd name="connsiteY1" fmla="*/ 1182 h 1183"/>
              <a:gd name="connsiteX2" fmla="*/ 23398 w 23398"/>
              <a:gd name="connsiteY2" fmla="*/ 1183 h 1183"/>
              <a:gd name="connsiteX3" fmla="*/ 14 w 23398"/>
              <a:gd name="connsiteY3" fmla="*/ 2 h 1183"/>
              <a:gd name="connsiteX4" fmla="*/ 0 w 23398"/>
              <a:gd name="connsiteY4" fmla="*/ 0 h 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8" h="1183">
                <a:moveTo>
                  <a:pt x="0" y="0"/>
                </a:moveTo>
                <a:lnTo>
                  <a:pt x="23398" y="1182"/>
                </a:lnTo>
                <a:lnTo>
                  <a:pt x="23398" y="1183"/>
                </a:lnTo>
                <a:lnTo>
                  <a:pt x="14" y="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60421" y="0"/>
            <a:ext cx="863065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: OMV </a:t>
            </a:r>
            <a:r>
              <a:rPr lang="en-US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web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661207"/>
            <a:ext cx="11887200" cy="61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75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119" y="188786"/>
            <a:ext cx="7041030" cy="76944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AND SHARING</a:t>
            </a:r>
            <a:endParaRPr lang="en-US" sz="4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119" y="1080311"/>
            <a:ext cx="11694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3.1 Disk &amp; File System </a:t>
            </a:r>
            <a:r>
              <a:rPr lang="en-US" sz="3200" b="1" dirty="0" smtClean="0"/>
              <a:t>Setup</a:t>
            </a:r>
            <a:endParaRPr lang="en-US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 Scanned </a:t>
            </a:r>
            <a:r>
              <a:rPr lang="en-US" sz="2800" dirty="0"/>
              <a:t>and initialized additional disk using </a:t>
            </a:r>
            <a:r>
              <a:rPr lang="en-US" sz="2800" dirty="0" smtClean="0"/>
              <a:t>GPT (</a:t>
            </a:r>
            <a:r>
              <a:rPr lang="en-IN" sz="2800" dirty="0" smtClean="0"/>
              <a:t>GUID </a:t>
            </a:r>
            <a:r>
              <a:rPr lang="en-IN" sz="2800" dirty="0"/>
              <a:t>Partition </a:t>
            </a:r>
            <a:r>
              <a:rPr lang="en-IN" sz="2800" dirty="0" smtClean="0"/>
              <a:t>Table)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553" t="11169" r="2236" b="30117"/>
          <a:stretch/>
        </p:blipFill>
        <p:spPr>
          <a:xfrm>
            <a:off x="121024" y="2796988"/>
            <a:ext cx="11878472" cy="3711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1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344</Words>
  <Application>Microsoft Office PowerPoint</Application>
  <PresentationFormat>Widescreen</PresentationFormat>
  <Paragraphs>85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107</cp:revision>
  <dcterms:created xsi:type="dcterms:W3CDTF">2025-04-23T08:24:55Z</dcterms:created>
  <dcterms:modified xsi:type="dcterms:W3CDTF">2025-04-25T09:13:35Z</dcterms:modified>
</cp:coreProperties>
</file>