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28" r:id="rId7"/>
    <p:sldId id="330" r:id="rId8"/>
    <p:sldId id="329" r:id="rId9"/>
    <p:sldId id="312" r:id="rId10"/>
    <p:sldId id="313" r:id="rId11"/>
    <p:sldId id="332" r:id="rId12"/>
    <p:sldId id="333" r:id="rId13"/>
    <p:sldId id="325" r:id="rId14"/>
    <p:sldId id="327" r:id="rId15"/>
    <p:sldId id="326" r:id="rId16"/>
    <p:sldId id="33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kaggle.com/datasnaek/youtube-new"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59893" y="639098"/>
            <a:ext cx="5636107" cy="3686015"/>
          </a:xfrm>
        </p:spPr>
        <p:txBody>
          <a:bodyPr>
            <a:normAutofit/>
          </a:bodyPr>
          <a:lstStyle/>
          <a:p>
            <a:pPr>
              <a:lnSpc>
                <a:spcPct val="107000"/>
              </a:lnSpc>
              <a:spcAft>
                <a:spcPts val="800"/>
              </a:spcAft>
            </a:pPr>
            <a:r>
              <a:rPr lang="en-IN" sz="6000" b="1" dirty="0">
                <a:effectLst/>
                <a:latin typeface="Bahnschrift SemiBold Condensed" panose="020B0502040204020203" pitchFamily="34" charset="0"/>
                <a:ea typeface="Calibri" panose="020F0502020204030204" pitchFamily="34" charset="0"/>
                <a:cs typeface="Arial" panose="020B0604020202020204" pitchFamily="34" charset="0"/>
              </a:rPr>
              <a:t>YouTube Data Analysis using MapReduce on                                           Hadoop</a:t>
            </a:r>
            <a:endParaRPr lang="en-US" sz="6000" dirty="0">
              <a:latin typeface="Bahnschrift SemiBold Condensed" panose="020B0502040204020203" pitchFamily="34" charset="0"/>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900340"/>
          </a:xfrm>
        </p:spPr>
        <p:txBody>
          <a:bodyPr>
            <a:noAutofit/>
          </a:bodyPr>
          <a:lstStyle/>
          <a:p>
            <a:r>
              <a:rPr lang="en-US" sz="1200" b="1" dirty="0">
                <a:solidFill>
                  <a:schemeClr val="tx1">
                    <a:lumMod val="85000"/>
                    <a:lumOff val="15000"/>
                  </a:schemeClr>
                </a:solidFill>
                <a:latin typeface="Arial Black" panose="020B0A04020102090204" pitchFamily="34" charset="0"/>
              </a:rPr>
              <a:t>Submitted TO: </a:t>
            </a:r>
            <a:r>
              <a:rPr lang="en-US" sz="1200" b="1" dirty="0" err="1">
                <a:solidFill>
                  <a:schemeClr val="tx1">
                    <a:lumMod val="85000"/>
                    <a:lumOff val="15000"/>
                  </a:schemeClr>
                </a:solidFill>
                <a:latin typeface="Arial Black" panose="020B0A04020102090204" pitchFamily="34" charset="0"/>
              </a:rPr>
              <a:t>AsHutosh</a:t>
            </a:r>
            <a:r>
              <a:rPr lang="en-US" sz="1200" b="1" dirty="0">
                <a:solidFill>
                  <a:schemeClr val="tx1">
                    <a:lumMod val="85000"/>
                    <a:lumOff val="15000"/>
                  </a:schemeClr>
                </a:solidFill>
                <a:latin typeface="Arial Black" panose="020B0A04020102090204" pitchFamily="34" charset="0"/>
              </a:rPr>
              <a:t> </a:t>
            </a:r>
            <a:r>
              <a:rPr lang="en-US" sz="1200" b="1" dirty="0" err="1">
                <a:solidFill>
                  <a:schemeClr val="tx1">
                    <a:lumMod val="85000"/>
                    <a:lumOff val="15000"/>
                  </a:schemeClr>
                </a:solidFill>
                <a:latin typeface="Arial Black" panose="020B0A04020102090204" pitchFamily="34" charset="0"/>
              </a:rPr>
              <a:t>Shankadhar</a:t>
            </a:r>
            <a:r>
              <a:rPr lang="en-US" sz="1200" b="1" dirty="0">
                <a:solidFill>
                  <a:schemeClr val="tx1">
                    <a:lumMod val="85000"/>
                    <a:lumOff val="15000"/>
                  </a:schemeClr>
                </a:solidFill>
                <a:latin typeface="Arial Black" panose="020B0A04020102090204" pitchFamily="34" charset="0"/>
              </a:rPr>
              <a:t> SIR</a:t>
            </a:r>
          </a:p>
          <a:p>
            <a:r>
              <a:rPr lang="en-US" sz="1200" b="1" dirty="0">
                <a:solidFill>
                  <a:schemeClr val="tx1">
                    <a:lumMod val="85000"/>
                    <a:lumOff val="15000"/>
                  </a:schemeClr>
                </a:solidFill>
                <a:latin typeface="Arial Black" panose="020B0A04020102090204" pitchFamily="34" charset="0"/>
              </a:rPr>
              <a:t>Submitted By:</a:t>
            </a:r>
          </a:p>
          <a:p>
            <a:r>
              <a:rPr lang="en-US" sz="1200" b="1" dirty="0">
                <a:solidFill>
                  <a:schemeClr val="tx1">
                    <a:lumMod val="85000"/>
                    <a:lumOff val="15000"/>
                  </a:schemeClr>
                </a:solidFill>
                <a:latin typeface="Arial Black" panose="020B0A04020102090204" pitchFamily="34" charset="0"/>
              </a:rPr>
              <a:t>NAMAN MAHESHWARI (181500411)</a:t>
            </a:r>
          </a:p>
          <a:p>
            <a:r>
              <a:rPr lang="en-US" sz="1200" b="1" dirty="0">
                <a:solidFill>
                  <a:schemeClr val="tx1">
                    <a:lumMod val="85000"/>
                    <a:lumOff val="15000"/>
                  </a:schemeClr>
                </a:solidFill>
                <a:latin typeface="Arial Black" panose="020B0A04020102090204" pitchFamily="34" charset="0"/>
              </a:rPr>
              <a:t>VISHAL SHARMA (181500805)</a:t>
            </a:r>
          </a:p>
          <a:p>
            <a:r>
              <a:rPr lang="en-US" sz="1200" b="1" dirty="0">
                <a:solidFill>
                  <a:schemeClr val="tx1">
                    <a:lumMod val="85000"/>
                    <a:lumOff val="15000"/>
                  </a:schemeClr>
                </a:solidFill>
                <a:latin typeface="Arial Black" panose="020B0A04020102090204" pitchFamily="34" charset="0"/>
              </a:rPr>
              <a:t>MAHESH SHARMA (181500358)</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2EE6AC38-4134-4B9D-A69E-DB16B56A164C}"/>
              </a:ext>
            </a:extLst>
          </p:cNvPr>
          <p:cNvPicPr>
            <a:picLocks noChangeAspect="1"/>
          </p:cNvPicPr>
          <p:nvPr/>
        </p:nvPicPr>
        <p:blipFill>
          <a:blip r:embed="rId3"/>
          <a:stretch>
            <a:fillRect/>
          </a:stretch>
        </p:blipFill>
        <p:spPr>
          <a:xfrm>
            <a:off x="6380286" y="0"/>
            <a:ext cx="5811714" cy="6858000"/>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A3C235-3920-48EC-9B99-FDFBD9FE4787}"/>
              </a:ext>
            </a:extLst>
          </p:cNvPr>
          <p:cNvSpPr>
            <a:spLocks noGrp="1"/>
          </p:cNvSpPr>
          <p:nvPr>
            <p:ph type="title"/>
          </p:nvPr>
        </p:nvSpPr>
        <p:spPr/>
        <p:txBody>
          <a:bodyPr/>
          <a:lstStyle/>
          <a:p>
            <a:r>
              <a:rPr lang="en-US" dirty="0"/>
              <a:t>Result Summary</a:t>
            </a:r>
            <a:endParaRPr lang="en-IN" dirty="0"/>
          </a:p>
        </p:txBody>
      </p:sp>
      <p:pic>
        <p:nvPicPr>
          <p:cNvPr id="13" name="Content Placeholder 12">
            <a:extLst>
              <a:ext uri="{FF2B5EF4-FFF2-40B4-BE49-F238E27FC236}">
                <a16:creationId xmlns:a16="http://schemas.microsoft.com/office/drawing/2014/main" id="{175FEB10-7870-4C26-9D17-1BE1DC953BFE}"/>
              </a:ext>
            </a:extLst>
          </p:cNvPr>
          <p:cNvPicPr>
            <a:picLocks noGrp="1" noChangeAspect="1"/>
          </p:cNvPicPr>
          <p:nvPr>
            <p:ph idx="1"/>
          </p:nvPr>
        </p:nvPicPr>
        <p:blipFill>
          <a:blip r:embed="rId2"/>
          <a:stretch>
            <a:fillRect/>
          </a:stretch>
        </p:blipFill>
        <p:spPr>
          <a:xfrm>
            <a:off x="1603513" y="2080591"/>
            <a:ext cx="9552167" cy="3988905"/>
          </a:xfrm>
        </p:spPr>
      </p:pic>
    </p:spTree>
    <p:extLst>
      <p:ext uri="{BB962C8B-B14F-4D97-AF65-F5344CB8AC3E}">
        <p14:creationId xmlns:p14="http://schemas.microsoft.com/office/powerpoint/2010/main" val="3661536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A3C235-3920-48EC-9B99-FDFBD9FE4787}"/>
              </a:ext>
            </a:extLst>
          </p:cNvPr>
          <p:cNvSpPr>
            <a:spLocks noGrp="1"/>
          </p:cNvSpPr>
          <p:nvPr>
            <p:ph type="title"/>
          </p:nvPr>
        </p:nvSpPr>
        <p:spPr/>
        <p:txBody>
          <a:bodyPr/>
          <a:lstStyle/>
          <a:p>
            <a:r>
              <a:rPr lang="en-US" dirty="0"/>
              <a:t>Result Summary</a:t>
            </a:r>
            <a:endParaRPr lang="en-IN" dirty="0"/>
          </a:p>
        </p:txBody>
      </p:sp>
      <p:pic>
        <p:nvPicPr>
          <p:cNvPr id="6" name="Content Placeholder 5">
            <a:extLst>
              <a:ext uri="{FF2B5EF4-FFF2-40B4-BE49-F238E27FC236}">
                <a16:creationId xmlns:a16="http://schemas.microsoft.com/office/drawing/2014/main" id="{A4E5FB16-FE03-4D47-8DA9-7AA8FE871C8B}"/>
              </a:ext>
            </a:extLst>
          </p:cNvPr>
          <p:cNvPicPr>
            <a:picLocks noGrp="1" noChangeAspect="1"/>
          </p:cNvPicPr>
          <p:nvPr>
            <p:ph idx="1"/>
          </p:nvPr>
        </p:nvPicPr>
        <p:blipFill>
          <a:blip r:embed="rId2"/>
          <a:stretch>
            <a:fillRect/>
          </a:stretch>
        </p:blipFill>
        <p:spPr>
          <a:xfrm>
            <a:off x="1351722" y="2239617"/>
            <a:ext cx="9687339" cy="3472070"/>
          </a:xfrm>
        </p:spPr>
      </p:pic>
    </p:spTree>
    <p:extLst>
      <p:ext uri="{BB962C8B-B14F-4D97-AF65-F5344CB8AC3E}">
        <p14:creationId xmlns:p14="http://schemas.microsoft.com/office/powerpoint/2010/main" val="705503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A8A9-A217-4150-9C10-15EF515E07C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4F45E3A-4FBD-49F8-A6CB-B5357B66724F}"/>
              </a:ext>
            </a:extLst>
          </p:cNvPr>
          <p:cNvSpPr>
            <a:spLocks noGrp="1"/>
          </p:cNvSpPr>
          <p:nvPr>
            <p:ph idx="1"/>
          </p:nvPr>
        </p:nvSpPr>
        <p:spPr>
          <a:xfrm>
            <a:off x="463826" y="2108201"/>
            <a:ext cx="6493565" cy="3760891"/>
          </a:xfrm>
        </p:spPr>
        <p:txBody>
          <a:bodyPr>
            <a:normAutofit fontScale="92500" lnSpcReduction="20000"/>
          </a:bodyPr>
          <a:lstStyle/>
          <a:p>
            <a:pPr algn="just">
              <a:buFont typeface="Wingdings" panose="05000000000000000000" pitchFamily="2" charset="2"/>
              <a:buChar char="q"/>
            </a:pPr>
            <a:r>
              <a:rPr lang="en-US" sz="1800" b="0" i="0" u="none" strike="noStrike" baseline="0" dirty="0">
                <a:solidFill>
                  <a:srgbClr val="000000"/>
                </a:solidFill>
                <a:latin typeface="Times New Roman" panose="02020603050405020304" pitchFamily="18" charset="0"/>
              </a:rPr>
              <a:t>Due to accessibility and availability of Big Data and low-cost of commodity hardware, we have required capabilities for analyzing elephantiac amount of datasets speedily and cost productively. Designed system investigates on YouTube datasets </a:t>
            </a:r>
            <a:endParaRPr lang="en-IN" sz="1800" dirty="0">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q"/>
            </a:pPr>
            <a:r>
              <a:rPr lang="en-US" sz="1800" b="0" i="0" u="none" strike="noStrike" baseline="0" dirty="0">
                <a:solidFill>
                  <a:srgbClr val="000000"/>
                </a:solidFill>
                <a:latin typeface="Times New Roman" panose="02020603050405020304" pitchFamily="18" charset="0"/>
              </a:rPr>
              <a:t>User can easily examine other channels. Such analytics is built on various parameters like category, channel and views. This system is capable of discovering top 10 categories with maximum no. of uploaded videos, top 10 channels with maximum no. of uploaded videos and top 10 videos with maximum no. of views across YouTube worldwide. </a:t>
            </a:r>
            <a:endParaRPr lang="en-IN" sz="1800" dirty="0">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q"/>
            </a:pPr>
            <a:r>
              <a:rPr lang="en-US" sz="1800" b="0" i="0" u="none" strike="noStrike" baseline="0" dirty="0">
                <a:solidFill>
                  <a:srgbClr val="000000"/>
                </a:solidFill>
                <a:latin typeface="Times New Roman" panose="02020603050405020304" pitchFamily="18" charset="0"/>
              </a:rPr>
              <a:t>It is also capable of representing these analytical data in demographic form. Designed system will help individuals and various business organizations to get benefited in terms of efficiency, revenue and profitability </a:t>
            </a:r>
            <a:endParaRPr lang="en-IN" sz="1800" dirty="0">
              <a:latin typeface="Times New Roman" panose="02020603050405020304" pitchFamily="18" charset="0"/>
              <a:ea typeface="Calibri" panose="020F0502020204030204" pitchFamily="34" charset="0"/>
            </a:endParaRPr>
          </a:p>
          <a:p>
            <a:pPr>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94135BD4-46A4-44DD-BE38-350231261874}"/>
              </a:ext>
            </a:extLst>
          </p:cNvPr>
          <p:cNvPicPr>
            <a:picLocks noChangeAspect="1"/>
          </p:cNvPicPr>
          <p:nvPr/>
        </p:nvPicPr>
        <p:blipFill>
          <a:blip r:embed="rId2"/>
          <a:stretch>
            <a:fillRect/>
          </a:stretch>
        </p:blipFill>
        <p:spPr>
          <a:xfrm>
            <a:off x="7116417" y="2108202"/>
            <a:ext cx="4611755" cy="3760890"/>
          </a:xfrm>
          <a:prstGeom prst="rect">
            <a:avLst/>
          </a:prstGeom>
        </p:spPr>
      </p:pic>
    </p:spTree>
    <p:extLst>
      <p:ext uri="{BB962C8B-B14F-4D97-AF65-F5344CB8AC3E}">
        <p14:creationId xmlns:p14="http://schemas.microsoft.com/office/powerpoint/2010/main" val="413631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A8A9-A217-4150-9C10-15EF515E07CF}"/>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24F45E3A-4FBD-49F8-A6CB-B5357B66724F}"/>
              </a:ext>
            </a:extLst>
          </p:cNvPr>
          <p:cNvSpPr>
            <a:spLocks noGrp="1"/>
          </p:cNvSpPr>
          <p:nvPr>
            <p:ph idx="1"/>
          </p:nvPr>
        </p:nvSpPr>
        <p:spPr>
          <a:xfrm>
            <a:off x="1097280" y="2108201"/>
            <a:ext cx="4349363" cy="3760891"/>
          </a:xfrm>
        </p:spPr>
        <p:txBody>
          <a:bodyPr>
            <a:normAutofit fontScale="77500" lnSpcReduction="20000"/>
          </a:bodyPr>
          <a:lstStyle/>
          <a:p>
            <a:pPr algn="just">
              <a:buFont typeface="Wingdings" panose="05000000000000000000" pitchFamily="2" charset="2"/>
              <a:buChar char="q"/>
            </a:pPr>
            <a:endParaRPr lang="en-IN" sz="1800" b="0" i="0" u="none" strike="noStrike" baseline="0" dirty="0">
              <a:solidFill>
                <a:srgbClr val="000000"/>
              </a:solidFill>
              <a:latin typeface="Times New Roman" panose="02020603050405020304" pitchFamily="18" charset="0"/>
            </a:endParaRPr>
          </a:p>
          <a:p>
            <a:pPr algn="just"/>
            <a:r>
              <a:rPr lang="en-US" sz="2800" b="0" i="0" u="none" strike="noStrike" baseline="0" dirty="0">
                <a:latin typeface="TimesNewRomanPSMT"/>
              </a:rPr>
              <a:t>In future, the designed system can also be implemented on cluster of machines, we have implemented it on a single machine. In this system, we are not analyzing comments posted on a specific video, but one can do sentiment analysis on comments of videos to know feedback of people towards </a:t>
            </a:r>
            <a:r>
              <a:rPr lang="en-IN" sz="2800" b="0" i="0" u="none" strike="noStrike" baseline="0" dirty="0">
                <a:latin typeface="TimesNewRomanPSMT"/>
              </a:rPr>
              <a:t>specific videos.</a:t>
            </a:r>
            <a:endParaRPr lang="en-IN" sz="2800" dirty="0"/>
          </a:p>
        </p:txBody>
      </p:sp>
      <p:pic>
        <p:nvPicPr>
          <p:cNvPr id="5" name="Picture 4">
            <a:extLst>
              <a:ext uri="{FF2B5EF4-FFF2-40B4-BE49-F238E27FC236}">
                <a16:creationId xmlns:a16="http://schemas.microsoft.com/office/drawing/2014/main" id="{245F07B2-ED79-4536-85E5-ED2E5B3835C8}"/>
              </a:ext>
            </a:extLst>
          </p:cNvPr>
          <p:cNvPicPr>
            <a:picLocks noChangeAspect="1"/>
          </p:cNvPicPr>
          <p:nvPr/>
        </p:nvPicPr>
        <p:blipFill>
          <a:blip r:embed="rId2"/>
          <a:stretch>
            <a:fillRect/>
          </a:stretch>
        </p:blipFill>
        <p:spPr>
          <a:xfrm>
            <a:off x="5857461" y="2108200"/>
            <a:ext cx="6122503" cy="4080565"/>
          </a:xfrm>
          <a:prstGeom prst="rect">
            <a:avLst/>
          </a:prstGeom>
        </p:spPr>
      </p:pic>
    </p:spTree>
    <p:extLst>
      <p:ext uri="{BB962C8B-B14F-4D97-AF65-F5344CB8AC3E}">
        <p14:creationId xmlns:p14="http://schemas.microsoft.com/office/powerpoint/2010/main" val="226174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5EDA-7DCA-4031-95DD-4F0BFCEA357A}"/>
              </a:ext>
            </a:extLst>
          </p:cNvPr>
          <p:cNvSpPr>
            <a:spLocks noGrp="1"/>
          </p:cNvSpPr>
          <p:nvPr>
            <p:ph type="title"/>
          </p:nvPr>
        </p:nvSpPr>
        <p:spPr>
          <a:xfrm>
            <a:off x="1097280" y="263529"/>
            <a:ext cx="10058400" cy="1450757"/>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21EE2A0-5312-4692-A442-7A6AC9C7616D}"/>
              </a:ext>
            </a:extLst>
          </p:cNvPr>
          <p:cNvSpPr>
            <a:spLocks noGrp="1"/>
          </p:cNvSpPr>
          <p:nvPr>
            <p:ph idx="1"/>
          </p:nvPr>
        </p:nvSpPr>
        <p:spPr>
          <a:xfrm>
            <a:off x="1097281" y="2108201"/>
            <a:ext cx="6946789" cy="3760891"/>
          </a:xfrm>
        </p:spPr>
        <p:txBody>
          <a:bodyPr>
            <a:normAutofit fontScale="92500" lnSpcReduction="10000"/>
          </a:bodyPr>
          <a:lstStyle/>
          <a:p>
            <a:pPr algn="just">
              <a:buFont typeface="Wingdings" panose="05000000000000000000" pitchFamily="2" charset="2"/>
              <a:buChar char="q"/>
            </a:pPr>
            <a:r>
              <a:rPr lang="en-IN" sz="1800" dirty="0">
                <a:effectLst/>
                <a:latin typeface="TimesNewRomanPS-BoldMT"/>
                <a:ea typeface="Calibri" panose="020F0502020204030204" pitchFamily="34" charset="0"/>
                <a:cs typeface="TimesNewRomanPS-BoldMT"/>
              </a:rPr>
              <a:t>YouTube, owned by Google, a video streaming site which has billions of users and 400 hours of videos are being uploaded every minute. Almost billions of videos are watched on YouTube every single day, generating mammoth amount of data daily. </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800" dirty="0">
                <a:effectLst/>
                <a:latin typeface="TimesNewRomanPS-BoldMT"/>
                <a:ea typeface="Calibri" panose="020F0502020204030204" pitchFamily="34" charset="0"/>
                <a:cs typeface="TimesNewRomanPS-BoldMT"/>
              </a:rPr>
              <a:t> Since YouTube data is generally in unstructured form, there is an increased demand to store, process and analyse such real time Big Data. </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1800" dirty="0">
                <a:latin typeface="TimesNewRomanPS-BoldMT"/>
                <a:ea typeface="Calibri" panose="020F0502020204030204" pitchFamily="34" charset="0"/>
                <a:cs typeface="TimesNewRomanPS-BoldMT"/>
              </a:rPr>
              <a:t>We have</a:t>
            </a:r>
            <a:r>
              <a:rPr lang="en-IN" sz="1800" dirty="0">
                <a:effectLst/>
                <a:latin typeface="TimesNewRomanPS-BoldMT"/>
                <a:ea typeface="Calibri" panose="020F0502020204030204" pitchFamily="34" charset="0"/>
                <a:cs typeface="TimesNewRomanPS-BoldMT"/>
              </a:rPr>
              <a:t> used MapReduce framework of Hadoop for processing and analysing real time YouTube datasets. It will help in discovering how competitors are performing on YouTube. One can easily identify what content works best on YouTube. These analytical data can be represented in demographic form which can be used by individuals and organizations for making immediate actionable decisions so as to gain competitive 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D5D5B52C-4B7D-4A88-8D40-AF95B341BE94}"/>
              </a:ext>
            </a:extLst>
          </p:cNvPr>
          <p:cNvPicPr>
            <a:picLocks noChangeAspect="1"/>
          </p:cNvPicPr>
          <p:nvPr/>
        </p:nvPicPr>
        <p:blipFill>
          <a:blip r:embed="rId2"/>
          <a:stretch>
            <a:fillRect/>
          </a:stretch>
        </p:blipFill>
        <p:spPr>
          <a:xfrm>
            <a:off x="8454888" y="2252870"/>
            <a:ext cx="3405808" cy="3143042"/>
          </a:xfrm>
          <a:prstGeom prst="rect">
            <a:avLst/>
          </a:prstGeom>
        </p:spPr>
      </p:pic>
    </p:spTree>
    <p:extLst>
      <p:ext uri="{BB962C8B-B14F-4D97-AF65-F5344CB8AC3E}">
        <p14:creationId xmlns:p14="http://schemas.microsoft.com/office/powerpoint/2010/main" val="358388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5EDA-7DCA-4031-95DD-4F0BFCEA357A}"/>
              </a:ext>
            </a:extLst>
          </p:cNvPr>
          <p:cNvSpPr>
            <a:spLocks noGrp="1"/>
          </p:cNvSpPr>
          <p:nvPr>
            <p:ph type="title"/>
          </p:nvPr>
        </p:nvSpPr>
        <p:spPr>
          <a:xfrm>
            <a:off x="643466" y="520505"/>
            <a:ext cx="3517567" cy="2110153"/>
          </a:xfrm>
        </p:spPr>
        <p:txBody>
          <a:bodyPr/>
          <a:lstStyle/>
          <a:p>
            <a:r>
              <a:rPr lang="en-US" dirty="0"/>
              <a:t>What is Big Data?</a:t>
            </a:r>
            <a:endParaRPr lang="en-IN" dirty="0"/>
          </a:p>
        </p:txBody>
      </p:sp>
      <p:sp>
        <p:nvSpPr>
          <p:cNvPr id="3" name="Content Placeholder 2">
            <a:extLst>
              <a:ext uri="{FF2B5EF4-FFF2-40B4-BE49-F238E27FC236}">
                <a16:creationId xmlns:a16="http://schemas.microsoft.com/office/drawing/2014/main" id="{721EE2A0-5312-4692-A442-7A6AC9C7616D}"/>
              </a:ext>
            </a:extLst>
          </p:cNvPr>
          <p:cNvSpPr>
            <a:spLocks noGrp="1"/>
          </p:cNvSpPr>
          <p:nvPr>
            <p:ph idx="1"/>
          </p:nvPr>
        </p:nvSpPr>
        <p:spPr/>
        <p:txBody>
          <a:bodyPr>
            <a:normAutofit lnSpcReduction="10000"/>
          </a:bodyPr>
          <a:lstStyle/>
          <a:p>
            <a:pPr marL="354965" marR="5080" indent="-342900">
              <a:lnSpc>
                <a:spcPct val="100000"/>
              </a:lnSpc>
              <a:spcBef>
                <a:spcPts val="105"/>
              </a:spcBef>
              <a:buFont typeface="Wingdings" panose="05000000000000000000" pitchFamily="2" charset="2"/>
              <a:buChar char="q"/>
              <a:tabLst>
                <a:tab pos="424180" algn="l"/>
              </a:tabLst>
            </a:pPr>
            <a:r>
              <a:rPr lang="en-US" sz="2000" dirty="0">
                <a:solidFill>
                  <a:schemeClr val="tx1"/>
                </a:solidFill>
                <a:latin typeface="Palladio Uralic"/>
                <a:cs typeface="Palladio Uralic"/>
              </a:rPr>
              <a:t>Wikipedia defines Big Data as "a </a:t>
            </a:r>
            <a:r>
              <a:rPr lang="en-US" sz="2000" spc="-5" dirty="0">
                <a:solidFill>
                  <a:schemeClr val="tx1"/>
                </a:solidFill>
                <a:latin typeface="Palladio Uralic"/>
                <a:cs typeface="Palladio Uralic"/>
              </a:rPr>
              <a:t>collection </a:t>
            </a:r>
            <a:r>
              <a:rPr lang="en-US" sz="2000" dirty="0">
                <a:solidFill>
                  <a:schemeClr val="tx1"/>
                </a:solidFill>
                <a:latin typeface="Palladio Uralic"/>
                <a:cs typeface="Palladio Uralic"/>
              </a:rPr>
              <a:t>of data  sets so large and complex </a:t>
            </a:r>
            <a:r>
              <a:rPr lang="en-US" sz="2000" spc="-5" dirty="0">
                <a:solidFill>
                  <a:schemeClr val="tx1"/>
                </a:solidFill>
                <a:latin typeface="Palladio Uralic"/>
                <a:cs typeface="Palladio Uralic"/>
              </a:rPr>
              <a:t>that it becomes </a:t>
            </a:r>
            <a:r>
              <a:rPr lang="en-US" sz="2000" dirty="0">
                <a:solidFill>
                  <a:schemeClr val="tx1"/>
                </a:solidFill>
                <a:latin typeface="Palladio Uralic"/>
                <a:cs typeface="Palladio Uralic"/>
              </a:rPr>
              <a:t>difficult  </a:t>
            </a:r>
            <a:r>
              <a:rPr lang="en-US" sz="2000" spc="-5" dirty="0">
                <a:solidFill>
                  <a:schemeClr val="tx1"/>
                </a:solidFill>
                <a:latin typeface="Palladio Uralic"/>
                <a:cs typeface="Palladio Uralic"/>
              </a:rPr>
              <a:t>to process using the </a:t>
            </a:r>
            <a:r>
              <a:rPr lang="en-US" sz="2000" dirty="0">
                <a:solidFill>
                  <a:schemeClr val="tx1"/>
                </a:solidFill>
                <a:latin typeface="Palladio Uralic"/>
                <a:cs typeface="Palladio Uralic"/>
              </a:rPr>
              <a:t>available database  management</a:t>
            </a:r>
            <a:r>
              <a:rPr lang="en-US" sz="2000" spc="-35" dirty="0">
                <a:solidFill>
                  <a:schemeClr val="tx1"/>
                </a:solidFill>
                <a:latin typeface="Palladio Uralic"/>
                <a:cs typeface="Palladio Uralic"/>
              </a:rPr>
              <a:t> </a:t>
            </a:r>
            <a:r>
              <a:rPr lang="en-US" sz="2000" spc="-5" dirty="0">
                <a:solidFill>
                  <a:schemeClr val="tx1"/>
                </a:solidFill>
                <a:latin typeface="Palladio Uralic"/>
                <a:cs typeface="Palladio Uralic"/>
              </a:rPr>
              <a:t>tools.</a:t>
            </a:r>
            <a:endParaRPr lang="en-US" sz="2000" dirty="0">
              <a:solidFill>
                <a:schemeClr val="tx1"/>
              </a:solidFill>
              <a:latin typeface="Palladio Uralic"/>
              <a:cs typeface="Palladio Uralic"/>
            </a:endParaRPr>
          </a:p>
          <a:p>
            <a:pPr marL="354965" marR="567055" indent="-342900">
              <a:lnSpc>
                <a:spcPct val="100000"/>
              </a:lnSpc>
              <a:spcBef>
                <a:spcPts val="625"/>
              </a:spcBef>
              <a:buFont typeface="Wingdings" panose="05000000000000000000" pitchFamily="2" charset="2"/>
              <a:buChar char="q"/>
              <a:tabLst>
                <a:tab pos="424180" algn="l"/>
              </a:tabLst>
            </a:pPr>
            <a:r>
              <a:rPr lang="en-US" sz="2000" dirty="0">
                <a:solidFill>
                  <a:schemeClr val="tx1"/>
                </a:solidFill>
                <a:latin typeface="Palladio Uralic"/>
                <a:cs typeface="Palladio Uralic"/>
              </a:rPr>
              <a:t>The challenges </a:t>
            </a:r>
            <a:r>
              <a:rPr lang="en-US" sz="2000" spc="-5" dirty="0">
                <a:solidFill>
                  <a:schemeClr val="tx1"/>
                </a:solidFill>
                <a:latin typeface="Palladio Uralic"/>
                <a:cs typeface="Palladio Uralic"/>
              </a:rPr>
              <a:t>include how </a:t>
            </a:r>
            <a:r>
              <a:rPr lang="en-US" sz="2000" dirty="0">
                <a:solidFill>
                  <a:schemeClr val="tx1"/>
                </a:solidFill>
                <a:latin typeface="Palladio Uralic"/>
                <a:cs typeface="Palladio Uralic"/>
              </a:rPr>
              <a:t>to capture, curate,  store, search, share, analyze and visualize Big  Data.</a:t>
            </a:r>
          </a:p>
          <a:p>
            <a:pPr marL="354965" marR="256540" indent="-342900" algn="just">
              <a:lnSpc>
                <a:spcPct val="100000"/>
              </a:lnSpc>
              <a:spcBef>
                <a:spcPts val="625"/>
              </a:spcBef>
              <a:buFont typeface="Wingdings" panose="05000000000000000000" pitchFamily="2" charset="2"/>
              <a:buChar char="q"/>
            </a:pPr>
            <a:r>
              <a:rPr lang="en-US" sz="2000" dirty="0">
                <a:solidFill>
                  <a:schemeClr val="tx1"/>
                </a:solidFill>
                <a:latin typeface="Palladio Uralic"/>
                <a:cs typeface="Palladio Uralic"/>
              </a:rPr>
              <a:t>In </a:t>
            </a:r>
            <a:r>
              <a:rPr lang="en-US" sz="2000" spc="-5" dirty="0">
                <a:solidFill>
                  <a:schemeClr val="tx1"/>
                </a:solidFill>
                <a:latin typeface="Palladio Uralic"/>
                <a:cs typeface="Palladio Uralic"/>
              </a:rPr>
              <a:t>today's </a:t>
            </a:r>
            <a:r>
              <a:rPr lang="en-US" sz="2000" dirty="0">
                <a:solidFill>
                  <a:schemeClr val="tx1"/>
                </a:solidFill>
                <a:latin typeface="Palladio Uralic"/>
                <a:cs typeface="Palladio Uralic"/>
              </a:rPr>
              <a:t>environment, we </a:t>
            </a:r>
            <a:r>
              <a:rPr lang="en-US" sz="2000" spc="-5" dirty="0">
                <a:solidFill>
                  <a:schemeClr val="tx1"/>
                </a:solidFill>
                <a:latin typeface="Palladio Uralic"/>
                <a:cs typeface="Palladio Uralic"/>
              </a:rPr>
              <a:t>have </a:t>
            </a:r>
            <a:r>
              <a:rPr lang="en-US" sz="2000" dirty="0">
                <a:solidFill>
                  <a:schemeClr val="tx1"/>
                </a:solidFill>
                <a:latin typeface="Palladio Uralic"/>
                <a:cs typeface="Palladio Uralic"/>
              </a:rPr>
              <a:t>access </a:t>
            </a:r>
            <a:r>
              <a:rPr lang="en-US" sz="2000" spc="-5" dirty="0">
                <a:solidFill>
                  <a:schemeClr val="tx1"/>
                </a:solidFill>
                <a:latin typeface="Palladio Uralic"/>
                <a:cs typeface="Palladio Uralic"/>
              </a:rPr>
              <a:t>to </a:t>
            </a:r>
            <a:r>
              <a:rPr lang="en-US" sz="2000" spc="-55" dirty="0">
                <a:solidFill>
                  <a:schemeClr val="tx1"/>
                </a:solidFill>
                <a:latin typeface="Palladio Uralic"/>
                <a:cs typeface="Palladio Uralic"/>
              </a:rPr>
              <a:t>more  </a:t>
            </a:r>
            <a:r>
              <a:rPr lang="en-US" sz="2000" spc="-5" dirty="0">
                <a:solidFill>
                  <a:schemeClr val="tx1"/>
                </a:solidFill>
                <a:latin typeface="Palladio Uralic"/>
                <a:cs typeface="Palladio Uralic"/>
              </a:rPr>
              <a:t>types of </a:t>
            </a:r>
            <a:r>
              <a:rPr lang="en-US" sz="2000" spc="5" dirty="0">
                <a:solidFill>
                  <a:schemeClr val="tx1"/>
                </a:solidFill>
                <a:latin typeface="Palladio Uralic"/>
                <a:cs typeface="Palladio Uralic"/>
              </a:rPr>
              <a:t>data. </a:t>
            </a:r>
            <a:r>
              <a:rPr lang="en-US" sz="2000" dirty="0">
                <a:solidFill>
                  <a:schemeClr val="tx1"/>
                </a:solidFill>
                <a:latin typeface="Palladio Uralic"/>
                <a:cs typeface="Palladio Uralic"/>
              </a:rPr>
              <a:t>These data </a:t>
            </a:r>
            <a:r>
              <a:rPr lang="en-US" sz="2000" spc="-5" dirty="0">
                <a:solidFill>
                  <a:schemeClr val="tx1"/>
                </a:solidFill>
                <a:latin typeface="Palladio Uralic"/>
                <a:cs typeface="Palladio Uralic"/>
              </a:rPr>
              <a:t>sources include </a:t>
            </a:r>
            <a:r>
              <a:rPr lang="en-US" sz="2000" spc="-10" dirty="0">
                <a:solidFill>
                  <a:schemeClr val="tx1"/>
                </a:solidFill>
                <a:latin typeface="Palladio Uralic"/>
                <a:cs typeface="Palladio Uralic"/>
              </a:rPr>
              <a:t>online  </a:t>
            </a:r>
            <a:r>
              <a:rPr lang="en-US" sz="2000" spc="-5" dirty="0">
                <a:solidFill>
                  <a:schemeClr val="tx1"/>
                </a:solidFill>
                <a:latin typeface="Palladio Uralic"/>
                <a:cs typeface="Palladio Uralic"/>
              </a:rPr>
              <a:t>transactions, social networking </a:t>
            </a:r>
            <a:r>
              <a:rPr lang="en-US" sz="2000" dirty="0">
                <a:solidFill>
                  <a:schemeClr val="tx1"/>
                </a:solidFill>
                <a:latin typeface="Palladio Uralic"/>
                <a:cs typeface="Palladio Uralic"/>
              </a:rPr>
              <a:t>activities, mobile  device services, </a:t>
            </a:r>
            <a:r>
              <a:rPr lang="en-US" sz="2000" spc="-5" dirty="0">
                <a:solidFill>
                  <a:schemeClr val="tx1"/>
                </a:solidFill>
                <a:latin typeface="Palladio Uralic"/>
                <a:cs typeface="Palladio Uralic"/>
              </a:rPr>
              <a:t>internet </a:t>
            </a:r>
            <a:r>
              <a:rPr lang="en-US" sz="2000" dirty="0">
                <a:solidFill>
                  <a:schemeClr val="tx1"/>
                </a:solidFill>
                <a:latin typeface="Palladio Uralic"/>
                <a:cs typeface="Palladio Uralic"/>
              </a:rPr>
              <a:t>gaming</a:t>
            </a:r>
            <a:r>
              <a:rPr lang="en-US" sz="2000" spc="-50" dirty="0">
                <a:solidFill>
                  <a:schemeClr val="tx1"/>
                </a:solidFill>
                <a:latin typeface="Palladio Uralic"/>
                <a:cs typeface="Palladio Uralic"/>
              </a:rPr>
              <a:t> </a:t>
            </a:r>
            <a:r>
              <a:rPr lang="en-US" sz="2000" dirty="0">
                <a:solidFill>
                  <a:schemeClr val="tx1"/>
                </a:solidFill>
                <a:latin typeface="Palladio Uralic"/>
                <a:cs typeface="Palladio Uralic"/>
              </a:rPr>
              <a:t>etc.</a:t>
            </a:r>
          </a:p>
          <a:p>
            <a:pPr algn="just">
              <a:buFont typeface="Wingdings" panose="05000000000000000000" pitchFamily="2" charset="2"/>
              <a:buChar char="q"/>
            </a:pPr>
            <a:r>
              <a:rPr lang="en-US" sz="2000" dirty="0">
                <a:solidFill>
                  <a:srgbClr val="FFFFFF"/>
                </a:solidFill>
                <a:latin typeface="Palladio Uralic"/>
                <a:cs typeface="Palladio Uralic"/>
              </a:rPr>
              <a:t>  </a:t>
            </a:r>
            <a:r>
              <a:rPr lang="en-US" sz="2000" dirty="0">
                <a:solidFill>
                  <a:schemeClr val="tx1">
                    <a:lumMod val="95000"/>
                    <a:lumOff val="5000"/>
                  </a:schemeClr>
                </a:solidFill>
                <a:latin typeface="Palladio Uralic"/>
                <a:cs typeface="Palladio Uralic"/>
              </a:rPr>
              <a:t>Big Data </a:t>
            </a:r>
            <a:r>
              <a:rPr lang="en-US" sz="2000" spc="-5" dirty="0">
                <a:solidFill>
                  <a:schemeClr val="tx1">
                    <a:lumMod val="95000"/>
                    <a:lumOff val="5000"/>
                  </a:schemeClr>
                </a:solidFill>
                <a:latin typeface="Palladio Uralic"/>
                <a:cs typeface="Palladio Uralic"/>
              </a:rPr>
              <a:t>is </a:t>
            </a:r>
            <a:r>
              <a:rPr lang="en-US" sz="2000" dirty="0">
                <a:solidFill>
                  <a:schemeClr val="tx1">
                    <a:lumMod val="95000"/>
                    <a:lumOff val="5000"/>
                  </a:schemeClr>
                </a:solidFill>
                <a:latin typeface="Palladio Uralic"/>
                <a:cs typeface="Palladio Uralic"/>
              </a:rPr>
              <a:t>a </a:t>
            </a:r>
            <a:r>
              <a:rPr lang="en-US" sz="2000" spc="-5" dirty="0">
                <a:solidFill>
                  <a:schemeClr val="tx1">
                    <a:lumMod val="95000"/>
                    <a:lumOff val="5000"/>
                  </a:schemeClr>
                </a:solidFill>
                <a:latin typeface="Palladio Uralic"/>
                <a:cs typeface="Palladio Uralic"/>
              </a:rPr>
              <a:t>collection </a:t>
            </a:r>
            <a:r>
              <a:rPr lang="en-US" sz="2000" dirty="0">
                <a:solidFill>
                  <a:schemeClr val="tx1">
                    <a:lumMod val="95000"/>
                    <a:lumOff val="5000"/>
                  </a:schemeClr>
                </a:solidFill>
                <a:latin typeface="Palladio Uralic"/>
                <a:cs typeface="Palladio Uralic"/>
              </a:rPr>
              <a:t>of data sets </a:t>
            </a:r>
            <a:r>
              <a:rPr lang="en-US" sz="2000" spc="-5" dirty="0">
                <a:solidFill>
                  <a:schemeClr val="tx1">
                    <a:lumMod val="95000"/>
                    <a:lumOff val="5000"/>
                  </a:schemeClr>
                </a:solidFill>
                <a:latin typeface="Palladio Uralic"/>
                <a:cs typeface="Palladio Uralic"/>
              </a:rPr>
              <a:t>that </a:t>
            </a:r>
            <a:r>
              <a:rPr lang="en-US" sz="2000" dirty="0">
                <a:solidFill>
                  <a:schemeClr val="tx1">
                    <a:lumMod val="95000"/>
                    <a:lumOff val="5000"/>
                  </a:schemeClr>
                </a:solidFill>
                <a:latin typeface="Palladio Uralic"/>
                <a:cs typeface="Palladio Uralic"/>
              </a:rPr>
              <a:t>are large  and </a:t>
            </a:r>
            <a:r>
              <a:rPr lang="en-US" sz="2000" spc="-5" dirty="0">
                <a:solidFill>
                  <a:schemeClr val="tx1">
                    <a:lumMod val="95000"/>
                    <a:lumOff val="5000"/>
                  </a:schemeClr>
                </a:solidFill>
                <a:latin typeface="Palladio Uralic"/>
                <a:cs typeface="Palladio Uralic"/>
              </a:rPr>
              <a:t>complex in nature. </a:t>
            </a:r>
            <a:r>
              <a:rPr lang="en-US" sz="2000" dirty="0">
                <a:solidFill>
                  <a:schemeClr val="tx1">
                    <a:lumMod val="95000"/>
                    <a:lumOff val="5000"/>
                  </a:schemeClr>
                </a:solidFill>
                <a:latin typeface="Palladio Uralic"/>
                <a:cs typeface="Palladio Uralic"/>
              </a:rPr>
              <a:t>They </a:t>
            </a:r>
            <a:r>
              <a:rPr lang="en-US" sz="2000" spc="-5" dirty="0">
                <a:solidFill>
                  <a:schemeClr val="tx1">
                    <a:lumMod val="95000"/>
                    <a:lumOff val="5000"/>
                  </a:schemeClr>
                </a:solidFill>
                <a:latin typeface="Palladio Uralic"/>
                <a:cs typeface="Palladio Uralic"/>
              </a:rPr>
              <a:t>constitute both  </a:t>
            </a:r>
            <a:r>
              <a:rPr lang="en-US" sz="2000" dirty="0">
                <a:solidFill>
                  <a:schemeClr val="tx1">
                    <a:lumMod val="95000"/>
                    <a:lumOff val="5000"/>
                  </a:schemeClr>
                </a:solidFill>
                <a:latin typeface="Palladio Uralic"/>
                <a:cs typeface="Palladio Uralic"/>
              </a:rPr>
              <a:t>structured and </a:t>
            </a:r>
            <a:r>
              <a:rPr lang="en-US" sz="2000" spc="-5" dirty="0">
                <a:solidFill>
                  <a:schemeClr val="tx1">
                    <a:lumMod val="95000"/>
                    <a:lumOff val="5000"/>
                  </a:schemeClr>
                </a:solidFill>
                <a:latin typeface="Palladio Uralic"/>
                <a:cs typeface="Palladio Uralic"/>
              </a:rPr>
              <a:t>unstructured </a:t>
            </a:r>
            <a:r>
              <a:rPr lang="en-US" sz="2000" dirty="0">
                <a:solidFill>
                  <a:schemeClr val="tx1">
                    <a:lumMod val="95000"/>
                    <a:lumOff val="5000"/>
                  </a:schemeClr>
                </a:solidFill>
                <a:latin typeface="Palladio Uralic"/>
                <a:cs typeface="Palladio Uralic"/>
              </a:rPr>
              <a:t>data </a:t>
            </a:r>
            <a:r>
              <a:rPr lang="en-US" sz="2000" spc="-5" dirty="0">
                <a:solidFill>
                  <a:schemeClr val="tx1">
                    <a:lumMod val="95000"/>
                    <a:lumOff val="5000"/>
                  </a:schemeClr>
                </a:solidFill>
                <a:latin typeface="Palladio Uralic"/>
                <a:cs typeface="Palladio Uralic"/>
              </a:rPr>
              <a:t>that grow </a:t>
            </a:r>
            <a:r>
              <a:rPr lang="en-US" sz="2000" dirty="0">
                <a:solidFill>
                  <a:schemeClr val="tx1">
                    <a:lumMod val="95000"/>
                    <a:lumOff val="5000"/>
                  </a:schemeClr>
                </a:solidFill>
                <a:latin typeface="Palladio Uralic"/>
                <a:cs typeface="Palladio Uralic"/>
              </a:rPr>
              <a:t>large  so fast </a:t>
            </a:r>
            <a:r>
              <a:rPr lang="en-US" sz="2000" spc="-5" dirty="0">
                <a:solidFill>
                  <a:schemeClr val="tx1">
                    <a:lumMod val="95000"/>
                    <a:lumOff val="5000"/>
                  </a:schemeClr>
                </a:solidFill>
                <a:latin typeface="Palladio Uralic"/>
                <a:cs typeface="Palladio Uralic"/>
              </a:rPr>
              <a:t>that they </a:t>
            </a:r>
            <a:r>
              <a:rPr lang="en-US" sz="2000" dirty="0">
                <a:solidFill>
                  <a:schemeClr val="tx1">
                    <a:lumMod val="95000"/>
                    <a:lumOff val="5000"/>
                  </a:schemeClr>
                </a:solidFill>
                <a:latin typeface="Palladio Uralic"/>
                <a:cs typeface="Palladio Uralic"/>
              </a:rPr>
              <a:t>are </a:t>
            </a:r>
            <a:r>
              <a:rPr lang="en-US" sz="2000" spc="-5" dirty="0">
                <a:solidFill>
                  <a:schemeClr val="tx1">
                    <a:lumMod val="95000"/>
                    <a:lumOff val="5000"/>
                  </a:schemeClr>
                </a:solidFill>
                <a:latin typeface="Palladio Uralic"/>
                <a:cs typeface="Palladio Uralic"/>
              </a:rPr>
              <a:t>not </a:t>
            </a:r>
            <a:r>
              <a:rPr lang="en-US" sz="2000" dirty="0">
                <a:solidFill>
                  <a:schemeClr val="tx1">
                    <a:lumMod val="95000"/>
                    <a:lumOff val="5000"/>
                  </a:schemeClr>
                </a:solidFill>
                <a:latin typeface="Palladio Uralic"/>
                <a:cs typeface="Palladio Uralic"/>
              </a:rPr>
              <a:t>manageable by traditional  </a:t>
            </a:r>
            <a:r>
              <a:rPr lang="en-US" sz="2000" spc="-5" dirty="0">
                <a:solidFill>
                  <a:schemeClr val="tx1">
                    <a:lumMod val="95000"/>
                    <a:lumOff val="5000"/>
                  </a:schemeClr>
                </a:solidFill>
                <a:latin typeface="Palladio Uralic"/>
                <a:cs typeface="Palladio Uralic"/>
              </a:rPr>
              <a:t>relational </a:t>
            </a:r>
            <a:r>
              <a:rPr lang="en-US" sz="2000" dirty="0">
                <a:solidFill>
                  <a:schemeClr val="tx1">
                    <a:lumMod val="95000"/>
                    <a:lumOff val="5000"/>
                  </a:schemeClr>
                </a:solidFill>
                <a:latin typeface="Palladio Uralic"/>
                <a:cs typeface="Palladio Uralic"/>
              </a:rPr>
              <a:t>database systems</a:t>
            </a:r>
            <a:r>
              <a:rPr lang="en-US" sz="2000" spc="-50" dirty="0">
                <a:solidFill>
                  <a:schemeClr val="tx1">
                    <a:lumMod val="95000"/>
                    <a:lumOff val="5000"/>
                  </a:schemeClr>
                </a:solidFill>
                <a:latin typeface="Palladio Uralic"/>
                <a:cs typeface="Palladio Uralic"/>
              </a:rPr>
              <a:t> </a:t>
            </a:r>
            <a:r>
              <a:rPr lang="en-US" sz="2000" dirty="0">
                <a:solidFill>
                  <a:schemeClr val="tx1">
                    <a:lumMod val="95000"/>
                    <a:lumOff val="5000"/>
                  </a:schemeClr>
                </a:solidFill>
                <a:latin typeface="Palladio Uralic"/>
                <a:cs typeface="Palladio Uralic"/>
              </a:rPr>
              <a:t>.</a:t>
            </a:r>
          </a:p>
          <a:p>
            <a:pPr algn="just">
              <a:buFont typeface="Wingdings" panose="05000000000000000000" pitchFamily="2" charset="2"/>
              <a:buChar char="q"/>
            </a:pPr>
            <a:endParaRPr lang="en-IN"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US" dirty="0"/>
          </a:p>
        </p:txBody>
      </p:sp>
      <p:sp>
        <p:nvSpPr>
          <p:cNvPr id="4" name="Text Placeholder 3">
            <a:extLst>
              <a:ext uri="{FF2B5EF4-FFF2-40B4-BE49-F238E27FC236}">
                <a16:creationId xmlns:a16="http://schemas.microsoft.com/office/drawing/2014/main" id="{249ED12B-4D80-45B4-8481-0E7FF3BA7B85}"/>
              </a:ext>
            </a:extLst>
          </p:cNvPr>
          <p:cNvSpPr>
            <a:spLocks noGrp="1"/>
          </p:cNvSpPr>
          <p:nvPr>
            <p:ph type="body" sz="half" idx="2"/>
          </p:nvPr>
        </p:nvSpPr>
        <p:spPr>
          <a:xfrm>
            <a:off x="643465" y="2880358"/>
            <a:ext cx="3517567" cy="3227197"/>
          </a:xfrm>
        </p:spPr>
        <p:txBody>
          <a:bodyPr/>
          <a:lstStyle/>
          <a:p>
            <a:endParaRPr lang="en-IN" dirty="0"/>
          </a:p>
        </p:txBody>
      </p:sp>
      <p:pic>
        <p:nvPicPr>
          <p:cNvPr id="6" name="Picture 5">
            <a:extLst>
              <a:ext uri="{FF2B5EF4-FFF2-40B4-BE49-F238E27FC236}">
                <a16:creationId xmlns:a16="http://schemas.microsoft.com/office/drawing/2014/main" id="{2FB27565-64BD-47C7-B480-AE1BD3757DE6}"/>
              </a:ext>
            </a:extLst>
          </p:cNvPr>
          <p:cNvPicPr>
            <a:picLocks noChangeAspect="1"/>
          </p:cNvPicPr>
          <p:nvPr/>
        </p:nvPicPr>
        <p:blipFill>
          <a:blip r:embed="rId2"/>
          <a:stretch>
            <a:fillRect/>
          </a:stretch>
        </p:blipFill>
        <p:spPr>
          <a:xfrm>
            <a:off x="643465" y="2880358"/>
            <a:ext cx="3517567" cy="3227196"/>
          </a:xfrm>
          <a:prstGeom prst="rect">
            <a:avLst/>
          </a:prstGeom>
        </p:spPr>
      </p:pic>
    </p:spTree>
    <p:extLst>
      <p:ext uri="{BB962C8B-B14F-4D97-AF65-F5344CB8AC3E}">
        <p14:creationId xmlns:p14="http://schemas.microsoft.com/office/powerpoint/2010/main" val="44237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5EDA-7DCA-4031-95DD-4F0BFCEA357A}"/>
              </a:ext>
            </a:extLst>
          </p:cNvPr>
          <p:cNvSpPr>
            <a:spLocks noGrp="1"/>
          </p:cNvSpPr>
          <p:nvPr>
            <p:ph type="title"/>
          </p:nvPr>
        </p:nvSpPr>
        <p:spPr/>
        <p:txBody>
          <a:bodyPr/>
          <a:lstStyle/>
          <a:p>
            <a:r>
              <a:rPr lang="en-US" dirty="0"/>
              <a:t>What is Big Data?</a:t>
            </a:r>
            <a:endParaRPr lang="en-IN" dirty="0"/>
          </a:p>
        </p:txBody>
      </p:sp>
      <p:sp>
        <p:nvSpPr>
          <p:cNvPr id="3" name="Content Placeholder 2">
            <a:extLst>
              <a:ext uri="{FF2B5EF4-FFF2-40B4-BE49-F238E27FC236}">
                <a16:creationId xmlns:a16="http://schemas.microsoft.com/office/drawing/2014/main" id="{721EE2A0-5312-4692-A442-7A6AC9C7616D}"/>
              </a:ext>
            </a:extLst>
          </p:cNvPr>
          <p:cNvSpPr>
            <a:spLocks noGrp="1"/>
          </p:cNvSpPr>
          <p:nvPr>
            <p:ph idx="1"/>
          </p:nvPr>
        </p:nvSpPr>
        <p:spPr/>
        <p:txBody>
          <a:bodyPr>
            <a:normAutofit/>
          </a:bodyPr>
          <a:lstStyle/>
          <a:p>
            <a:pPr marL="354965" marR="5080" indent="-342900">
              <a:lnSpc>
                <a:spcPct val="100000"/>
              </a:lnSpc>
              <a:spcBef>
                <a:spcPts val="105"/>
              </a:spcBef>
              <a:buFont typeface="Wingdings" panose="05000000000000000000" pitchFamily="2" charset="2"/>
              <a:buChar char="q"/>
              <a:tabLst>
                <a:tab pos="424180" algn="l"/>
              </a:tabLst>
            </a:pPr>
            <a:endParaRPr lang="en-US" sz="2000" dirty="0">
              <a:solidFill>
                <a:schemeClr val="tx1"/>
              </a:solidFill>
              <a:latin typeface="Palladio Uralic"/>
              <a:cs typeface="Palladio Uralic"/>
            </a:endParaRPr>
          </a:p>
          <a:p>
            <a:pPr marL="12065" marR="5080" indent="0">
              <a:lnSpc>
                <a:spcPts val="2810"/>
              </a:lnSpc>
              <a:spcBef>
                <a:spcPts val="615"/>
              </a:spcBef>
              <a:buNone/>
              <a:tabLst>
                <a:tab pos="506095" algn="l"/>
              </a:tabLst>
            </a:pPr>
            <a:r>
              <a:rPr lang="en-US" sz="2000" dirty="0">
                <a:solidFill>
                  <a:schemeClr val="tx1"/>
                </a:solidFill>
                <a:latin typeface="Palladio Uralic"/>
                <a:cs typeface="Palladio Uralic"/>
              </a:rPr>
              <a:t>Big Data </a:t>
            </a:r>
            <a:r>
              <a:rPr lang="en-US" sz="2000" spc="-5" dirty="0">
                <a:solidFill>
                  <a:schemeClr val="tx1"/>
                </a:solidFill>
                <a:latin typeface="Palladio Uralic"/>
                <a:cs typeface="Palladio Uralic"/>
              </a:rPr>
              <a:t>is </a:t>
            </a:r>
            <a:r>
              <a:rPr lang="en-US" sz="2000" dirty="0">
                <a:solidFill>
                  <a:schemeClr val="tx1"/>
                </a:solidFill>
                <a:latin typeface="Palladio Uralic"/>
                <a:cs typeface="Palladio Uralic"/>
              </a:rPr>
              <a:t>defined as any </a:t>
            </a:r>
            <a:r>
              <a:rPr lang="en-US" sz="2000" spc="-5" dirty="0">
                <a:solidFill>
                  <a:schemeClr val="tx1"/>
                </a:solidFill>
                <a:latin typeface="Palladio Uralic"/>
                <a:cs typeface="Palladio Uralic"/>
              </a:rPr>
              <a:t>kind </a:t>
            </a:r>
            <a:r>
              <a:rPr lang="en-US" sz="2000" spc="-10" dirty="0">
                <a:solidFill>
                  <a:schemeClr val="tx1"/>
                </a:solidFill>
                <a:latin typeface="Palladio Uralic"/>
                <a:cs typeface="Palladio Uralic"/>
              </a:rPr>
              <a:t>of </a:t>
            </a:r>
            <a:r>
              <a:rPr lang="en-US" sz="2000" dirty="0">
                <a:solidFill>
                  <a:schemeClr val="tx1"/>
                </a:solidFill>
                <a:latin typeface="Palladio Uralic"/>
                <a:cs typeface="Palladio Uralic"/>
              </a:rPr>
              <a:t>data source </a:t>
            </a:r>
            <a:r>
              <a:rPr lang="en-US" sz="2000" spc="-5" dirty="0">
                <a:solidFill>
                  <a:schemeClr val="tx1"/>
                </a:solidFill>
                <a:latin typeface="Palladio Uralic"/>
                <a:cs typeface="Palladio Uralic"/>
              </a:rPr>
              <a:t>that  has </a:t>
            </a:r>
            <a:r>
              <a:rPr lang="en-US" sz="2000" dirty="0">
                <a:solidFill>
                  <a:schemeClr val="tx1"/>
                </a:solidFill>
                <a:latin typeface="Palladio Uralic"/>
                <a:cs typeface="Palladio Uralic"/>
              </a:rPr>
              <a:t>at </a:t>
            </a:r>
            <a:r>
              <a:rPr lang="en-US" sz="2000" spc="-5" dirty="0">
                <a:solidFill>
                  <a:schemeClr val="tx1"/>
                </a:solidFill>
                <a:latin typeface="Palladio Uralic"/>
                <a:cs typeface="Palladio Uralic"/>
              </a:rPr>
              <a:t>least three </a:t>
            </a:r>
            <a:r>
              <a:rPr lang="en-US" sz="2000" dirty="0">
                <a:solidFill>
                  <a:schemeClr val="tx1"/>
                </a:solidFill>
                <a:latin typeface="Palladio Uralic"/>
                <a:cs typeface="Palladio Uralic"/>
              </a:rPr>
              <a:t>shared</a:t>
            </a:r>
            <a:r>
              <a:rPr lang="en-US" sz="2000" spc="-50" dirty="0">
                <a:solidFill>
                  <a:schemeClr val="tx1"/>
                </a:solidFill>
                <a:latin typeface="Palladio Uralic"/>
                <a:cs typeface="Palladio Uralic"/>
              </a:rPr>
              <a:t> </a:t>
            </a:r>
            <a:r>
              <a:rPr lang="en-US" sz="2000" dirty="0">
                <a:solidFill>
                  <a:schemeClr val="tx1"/>
                </a:solidFill>
                <a:latin typeface="Palladio Uralic"/>
                <a:cs typeface="Palladio Uralic"/>
              </a:rPr>
              <a:t>characteristics:</a:t>
            </a:r>
          </a:p>
          <a:p>
            <a:pPr>
              <a:lnSpc>
                <a:spcPct val="100000"/>
              </a:lnSpc>
              <a:buFont typeface="Wingdings" panose="05000000000000000000" pitchFamily="2" charset="2"/>
              <a:buChar char="q"/>
              <a:tabLst>
                <a:tab pos="424180" algn="l"/>
              </a:tabLst>
            </a:pPr>
            <a:r>
              <a:rPr lang="en-US" sz="2000" dirty="0">
                <a:solidFill>
                  <a:schemeClr val="tx1"/>
                </a:solidFill>
                <a:latin typeface="Palladio Uralic"/>
                <a:cs typeface="Palladio Uralic"/>
              </a:rPr>
              <a:t>Extremely large </a:t>
            </a:r>
            <a:r>
              <a:rPr lang="en-US" sz="2000" spc="-5" dirty="0">
                <a:solidFill>
                  <a:schemeClr val="tx1"/>
                </a:solidFill>
                <a:latin typeface="Palladio Uralic"/>
                <a:cs typeface="Palladio Uralic"/>
              </a:rPr>
              <a:t>Volumes </a:t>
            </a:r>
            <a:r>
              <a:rPr lang="en-US" sz="2000" dirty="0">
                <a:solidFill>
                  <a:schemeClr val="tx1"/>
                </a:solidFill>
                <a:latin typeface="Palladio Uralic"/>
                <a:cs typeface="Palladio Uralic"/>
              </a:rPr>
              <a:t>of</a:t>
            </a:r>
            <a:r>
              <a:rPr lang="en-US" sz="2000" spc="-50" dirty="0">
                <a:solidFill>
                  <a:schemeClr val="tx1"/>
                </a:solidFill>
                <a:latin typeface="Palladio Uralic"/>
                <a:cs typeface="Palladio Uralic"/>
              </a:rPr>
              <a:t> </a:t>
            </a:r>
            <a:r>
              <a:rPr lang="en-US" sz="2000" dirty="0">
                <a:solidFill>
                  <a:schemeClr val="tx1"/>
                </a:solidFill>
                <a:latin typeface="Palladio Uralic"/>
                <a:cs typeface="Palladio Uralic"/>
              </a:rPr>
              <a:t>data</a:t>
            </a:r>
          </a:p>
          <a:p>
            <a:pPr>
              <a:lnSpc>
                <a:spcPct val="100000"/>
              </a:lnSpc>
              <a:spcBef>
                <a:spcPts val="310"/>
              </a:spcBef>
              <a:buFont typeface="Wingdings" panose="05000000000000000000" pitchFamily="2" charset="2"/>
              <a:buChar char="q"/>
              <a:tabLst>
                <a:tab pos="506095" algn="l"/>
              </a:tabLst>
            </a:pPr>
            <a:r>
              <a:rPr lang="en-US" sz="2000" dirty="0">
                <a:solidFill>
                  <a:schemeClr val="tx1"/>
                </a:solidFill>
                <a:latin typeface="Palladio Uralic"/>
                <a:cs typeface="Palladio Uralic"/>
              </a:rPr>
              <a:t>Extremely </a:t>
            </a:r>
            <a:r>
              <a:rPr lang="en-US" sz="2000" spc="-5" dirty="0">
                <a:solidFill>
                  <a:schemeClr val="tx1"/>
                </a:solidFill>
                <a:latin typeface="Palladio Uralic"/>
                <a:cs typeface="Palladio Uralic"/>
              </a:rPr>
              <a:t>high Velocity </a:t>
            </a:r>
            <a:r>
              <a:rPr lang="en-US" sz="2000" dirty="0">
                <a:solidFill>
                  <a:schemeClr val="tx1"/>
                </a:solidFill>
                <a:latin typeface="Palladio Uralic"/>
                <a:cs typeface="Palladio Uralic"/>
              </a:rPr>
              <a:t>of</a:t>
            </a:r>
            <a:r>
              <a:rPr lang="en-US" sz="2000" spc="-15" dirty="0">
                <a:solidFill>
                  <a:schemeClr val="tx1"/>
                </a:solidFill>
                <a:latin typeface="Palladio Uralic"/>
                <a:cs typeface="Palladio Uralic"/>
              </a:rPr>
              <a:t> </a:t>
            </a:r>
            <a:r>
              <a:rPr lang="en-US" sz="2000" dirty="0">
                <a:solidFill>
                  <a:schemeClr val="tx1"/>
                </a:solidFill>
                <a:latin typeface="Palladio Uralic"/>
                <a:cs typeface="Palladio Uralic"/>
              </a:rPr>
              <a:t>data</a:t>
            </a:r>
          </a:p>
          <a:p>
            <a:pPr>
              <a:lnSpc>
                <a:spcPct val="100000"/>
              </a:lnSpc>
              <a:spcBef>
                <a:spcPts val="315"/>
              </a:spcBef>
              <a:buFont typeface="Wingdings" panose="05000000000000000000" pitchFamily="2" charset="2"/>
              <a:buChar char="q"/>
              <a:tabLst>
                <a:tab pos="506095" algn="l"/>
              </a:tabLst>
            </a:pPr>
            <a:r>
              <a:rPr lang="en-US" sz="2000" dirty="0">
                <a:solidFill>
                  <a:schemeClr val="tx1"/>
                </a:solidFill>
                <a:latin typeface="Palladio Uralic"/>
                <a:cs typeface="Palladio Uralic"/>
              </a:rPr>
              <a:t>Extremely wide </a:t>
            </a:r>
            <a:r>
              <a:rPr lang="en-US" sz="2000" spc="-5" dirty="0">
                <a:solidFill>
                  <a:schemeClr val="tx1"/>
                </a:solidFill>
                <a:latin typeface="Palladio Uralic"/>
                <a:cs typeface="Palladio Uralic"/>
              </a:rPr>
              <a:t>Variety </a:t>
            </a:r>
            <a:r>
              <a:rPr lang="en-US" sz="2000" dirty="0">
                <a:solidFill>
                  <a:schemeClr val="tx1"/>
                </a:solidFill>
                <a:latin typeface="Palladio Uralic"/>
                <a:cs typeface="Palladio Uralic"/>
              </a:rPr>
              <a:t>of</a:t>
            </a:r>
            <a:r>
              <a:rPr lang="en-US" sz="2000" spc="-50" dirty="0">
                <a:solidFill>
                  <a:schemeClr val="tx1"/>
                </a:solidFill>
                <a:latin typeface="Palladio Uralic"/>
                <a:cs typeface="Palladio Uralic"/>
              </a:rPr>
              <a:t> </a:t>
            </a:r>
            <a:r>
              <a:rPr lang="en-US" sz="2000" dirty="0">
                <a:solidFill>
                  <a:schemeClr val="tx1"/>
                </a:solidFill>
                <a:latin typeface="Palladio Uralic"/>
                <a:cs typeface="Palladio Uralic"/>
              </a:rPr>
              <a:t>data</a:t>
            </a:r>
          </a:p>
          <a:p>
            <a:pPr marL="354965" marR="567055" indent="-342900">
              <a:lnSpc>
                <a:spcPct val="100000"/>
              </a:lnSpc>
              <a:spcBef>
                <a:spcPts val="625"/>
              </a:spcBef>
              <a:buFont typeface="Wingdings" panose="05000000000000000000" pitchFamily="2" charset="2"/>
              <a:buChar char="q"/>
              <a:tabLst>
                <a:tab pos="424180" algn="l"/>
              </a:tabLst>
            </a:pPr>
            <a:endParaRPr lang="en-US" sz="2000" dirty="0">
              <a:solidFill>
                <a:schemeClr val="tx1"/>
              </a:solidFill>
              <a:latin typeface="Palladio Uralic"/>
              <a:cs typeface="Palladio Uralic"/>
            </a:endParaRPr>
          </a:p>
          <a:p>
            <a:pPr algn="just">
              <a:buFont typeface="Wingdings" panose="05000000000000000000" pitchFamily="2" charset="2"/>
              <a:buChar char="q"/>
            </a:pPr>
            <a:endParaRPr lang="en-IN"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US" dirty="0"/>
          </a:p>
        </p:txBody>
      </p:sp>
      <p:sp>
        <p:nvSpPr>
          <p:cNvPr id="4" name="Text Placeholder 3">
            <a:extLst>
              <a:ext uri="{FF2B5EF4-FFF2-40B4-BE49-F238E27FC236}">
                <a16:creationId xmlns:a16="http://schemas.microsoft.com/office/drawing/2014/main" id="{09D8B1D3-7218-4800-ACE7-8B240273C759}"/>
              </a:ext>
            </a:extLst>
          </p:cNvPr>
          <p:cNvSpPr>
            <a:spLocks noGrp="1"/>
          </p:cNvSpPr>
          <p:nvPr>
            <p:ph type="body" sz="half" idx="2"/>
          </p:nvPr>
        </p:nvSpPr>
        <p:spPr>
          <a:xfrm>
            <a:off x="643465" y="3629465"/>
            <a:ext cx="3517567" cy="2478090"/>
          </a:xfrm>
        </p:spPr>
        <p:txBody>
          <a:bodyPr/>
          <a:lstStyle/>
          <a:p>
            <a:endParaRPr lang="en-IN" dirty="0"/>
          </a:p>
        </p:txBody>
      </p:sp>
      <p:pic>
        <p:nvPicPr>
          <p:cNvPr id="7" name="Picture 6">
            <a:extLst>
              <a:ext uri="{FF2B5EF4-FFF2-40B4-BE49-F238E27FC236}">
                <a16:creationId xmlns:a16="http://schemas.microsoft.com/office/drawing/2014/main" id="{AE95BDA0-BABC-4A68-8331-EFDC1D799F95}"/>
              </a:ext>
            </a:extLst>
          </p:cNvPr>
          <p:cNvPicPr>
            <a:picLocks noChangeAspect="1"/>
          </p:cNvPicPr>
          <p:nvPr/>
        </p:nvPicPr>
        <p:blipFill>
          <a:blip r:embed="rId2"/>
          <a:stretch>
            <a:fillRect/>
          </a:stretch>
        </p:blipFill>
        <p:spPr>
          <a:xfrm>
            <a:off x="0" y="3629465"/>
            <a:ext cx="12192000" cy="3228534"/>
          </a:xfrm>
          <a:prstGeom prst="rect">
            <a:avLst/>
          </a:prstGeom>
        </p:spPr>
      </p:pic>
    </p:spTree>
    <p:extLst>
      <p:ext uri="{BB962C8B-B14F-4D97-AF65-F5344CB8AC3E}">
        <p14:creationId xmlns:p14="http://schemas.microsoft.com/office/powerpoint/2010/main" val="222120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5EDA-7DCA-4031-95DD-4F0BFCEA357A}"/>
              </a:ext>
            </a:extLst>
          </p:cNvPr>
          <p:cNvSpPr>
            <a:spLocks noGrp="1"/>
          </p:cNvSpPr>
          <p:nvPr>
            <p:ph type="title"/>
          </p:nvPr>
        </p:nvSpPr>
        <p:spPr>
          <a:xfrm>
            <a:off x="1097280" y="263529"/>
            <a:ext cx="10058400" cy="1450757"/>
          </a:xfrm>
        </p:spPr>
        <p:txBody>
          <a:bodyPr/>
          <a:lstStyle/>
          <a:p>
            <a:r>
              <a:rPr lang="en-US" dirty="0"/>
              <a:t>What is Hadoop ?</a:t>
            </a:r>
            <a:endParaRPr lang="en-IN" dirty="0"/>
          </a:p>
        </p:txBody>
      </p:sp>
      <p:sp>
        <p:nvSpPr>
          <p:cNvPr id="3" name="Content Placeholder 2">
            <a:extLst>
              <a:ext uri="{FF2B5EF4-FFF2-40B4-BE49-F238E27FC236}">
                <a16:creationId xmlns:a16="http://schemas.microsoft.com/office/drawing/2014/main" id="{721EE2A0-5312-4692-A442-7A6AC9C7616D}"/>
              </a:ext>
            </a:extLst>
          </p:cNvPr>
          <p:cNvSpPr>
            <a:spLocks noGrp="1"/>
          </p:cNvSpPr>
          <p:nvPr>
            <p:ph idx="1"/>
          </p:nvPr>
        </p:nvSpPr>
        <p:spPr>
          <a:xfrm>
            <a:off x="477079" y="2108201"/>
            <a:ext cx="6016486" cy="4080564"/>
          </a:xfrm>
        </p:spPr>
        <p:txBody>
          <a:bodyPr>
            <a:normAutofit/>
          </a:bodyPr>
          <a:lstStyle/>
          <a:p>
            <a:pPr algn="just">
              <a:buFont typeface="Wingdings" panose="05000000000000000000" pitchFamily="2" charset="2"/>
              <a:buChar char="q"/>
            </a:pPr>
            <a:r>
              <a:rPr lang="en-US" sz="2000" dirty="0">
                <a:solidFill>
                  <a:schemeClr val="tx1">
                    <a:lumMod val="95000"/>
                    <a:lumOff val="5000"/>
                  </a:schemeClr>
                </a:solidFill>
                <a:latin typeface="Palladio Uralic"/>
                <a:cs typeface="Palladio Uralic"/>
              </a:rPr>
              <a:t>It </a:t>
            </a:r>
            <a:r>
              <a:rPr lang="en-US" sz="2000" spc="-5" dirty="0">
                <a:solidFill>
                  <a:schemeClr val="tx1">
                    <a:lumMod val="95000"/>
                    <a:lumOff val="5000"/>
                  </a:schemeClr>
                </a:solidFill>
                <a:latin typeface="Palladio Uralic"/>
                <a:cs typeface="Palladio Uralic"/>
              </a:rPr>
              <a:t>is </a:t>
            </a:r>
            <a:r>
              <a:rPr lang="en-US" sz="2000" dirty="0">
                <a:solidFill>
                  <a:schemeClr val="tx1">
                    <a:lumMod val="95000"/>
                    <a:lumOff val="5000"/>
                  </a:schemeClr>
                </a:solidFill>
                <a:latin typeface="Palladio Uralic"/>
                <a:cs typeface="Palladio Uralic"/>
              </a:rPr>
              <a:t>a framework for </a:t>
            </a:r>
            <a:r>
              <a:rPr lang="en-US" sz="2000" spc="-5" dirty="0">
                <a:solidFill>
                  <a:schemeClr val="tx1">
                    <a:lumMod val="95000"/>
                    <a:lumOff val="5000"/>
                  </a:schemeClr>
                </a:solidFill>
                <a:latin typeface="Palladio Uralic"/>
                <a:cs typeface="Palladio Uralic"/>
              </a:rPr>
              <a:t>storing </a:t>
            </a:r>
            <a:r>
              <a:rPr lang="en-US" sz="2000" dirty="0">
                <a:solidFill>
                  <a:schemeClr val="tx1">
                    <a:lumMod val="95000"/>
                    <a:lumOff val="5000"/>
                  </a:schemeClr>
                </a:solidFill>
                <a:latin typeface="Palladio Uralic"/>
                <a:cs typeface="Palladio Uralic"/>
              </a:rPr>
              <a:t>data </a:t>
            </a:r>
            <a:r>
              <a:rPr lang="en-US" sz="2000" spc="-10" dirty="0">
                <a:solidFill>
                  <a:schemeClr val="tx1">
                    <a:lumMod val="95000"/>
                    <a:lumOff val="5000"/>
                  </a:schemeClr>
                </a:solidFill>
                <a:latin typeface="Palladio Uralic"/>
                <a:cs typeface="Palladio Uralic"/>
              </a:rPr>
              <a:t>on </a:t>
            </a:r>
            <a:r>
              <a:rPr lang="en-US" sz="2000" spc="-5" dirty="0">
                <a:solidFill>
                  <a:schemeClr val="tx1">
                    <a:lumMod val="95000"/>
                    <a:lumOff val="5000"/>
                  </a:schemeClr>
                </a:solidFill>
                <a:latin typeface="Palladio Uralic"/>
                <a:cs typeface="Palladio Uralic"/>
              </a:rPr>
              <a:t>large</a:t>
            </a:r>
            <a:r>
              <a:rPr lang="en-US" sz="2000" spc="10" dirty="0">
                <a:solidFill>
                  <a:schemeClr val="tx1">
                    <a:lumMod val="95000"/>
                    <a:lumOff val="5000"/>
                  </a:schemeClr>
                </a:solidFill>
                <a:latin typeface="Palladio Uralic"/>
                <a:cs typeface="Palladio Uralic"/>
              </a:rPr>
              <a:t> </a:t>
            </a:r>
            <a:r>
              <a:rPr lang="en-US" sz="2000" spc="-5" dirty="0">
                <a:solidFill>
                  <a:schemeClr val="tx1">
                    <a:lumMod val="95000"/>
                    <a:lumOff val="5000"/>
                  </a:schemeClr>
                </a:solidFill>
                <a:latin typeface="Palladio Uralic"/>
                <a:cs typeface="Palladio Uralic"/>
              </a:rPr>
              <a:t>clusters</a:t>
            </a:r>
            <a:r>
              <a:rPr lang="en-US" sz="2000" dirty="0">
                <a:solidFill>
                  <a:schemeClr val="tx1">
                    <a:lumMod val="95000"/>
                    <a:lumOff val="5000"/>
                  </a:schemeClr>
                </a:solidFill>
                <a:latin typeface="Palladio Uralic"/>
                <a:cs typeface="Palladio Uralic"/>
              </a:rPr>
              <a:t> and for </a:t>
            </a:r>
            <a:r>
              <a:rPr lang="en-US" sz="2000" spc="-5" dirty="0">
                <a:solidFill>
                  <a:schemeClr val="tx1">
                    <a:lumMod val="95000"/>
                    <a:lumOff val="5000"/>
                  </a:schemeClr>
                </a:solidFill>
                <a:latin typeface="Palladio Uralic"/>
                <a:cs typeface="Palladio Uralic"/>
              </a:rPr>
              <a:t>storing </a:t>
            </a:r>
            <a:r>
              <a:rPr lang="en-US" sz="2000" dirty="0">
                <a:solidFill>
                  <a:schemeClr val="tx1">
                    <a:lumMod val="95000"/>
                    <a:lumOff val="5000"/>
                  </a:schemeClr>
                </a:solidFill>
                <a:latin typeface="Palladio Uralic"/>
                <a:cs typeface="Palladio Uralic"/>
              </a:rPr>
              <a:t>data </a:t>
            </a:r>
            <a:r>
              <a:rPr lang="en-US" sz="2000" spc="-10" dirty="0">
                <a:solidFill>
                  <a:schemeClr val="tx1">
                    <a:lumMod val="95000"/>
                    <a:lumOff val="5000"/>
                  </a:schemeClr>
                </a:solidFill>
                <a:latin typeface="Palladio Uralic"/>
                <a:cs typeface="Palladio Uralic"/>
              </a:rPr>
              <a:t>on </a:t>
            </a:r>
            <a:r>
              <a:rPr lang="en-US" sz="2000" spc="-5" dirty="0">
                <a:solidFill>
                  <a:schemeClr val="tx1">
                    <a:lumMod val="95000"/>
                    <a:lumOff val="5000"/>
                  </a:schemeClr>
                </a:solidFill>
                <a:latin typeface="Palladio Uralic"/>
                <a:cs typeface="Palladio Uralic"/>
              </a:rPr>
              <a:t>large</a:t>
            </a:r>
            <a:r>
              <a:rPr lang="en-US" sz="2000" spc="10" dirty="0">
                <a:solidFill>
                  <a:schemeClr val="tx1">
                    <a:lumMod val="95000"/>
                    <a:lumOff val="5000"/>
                  </a:schemeClr>
                </a:solidFill>
                <a:latin typeface="Palladio Uralic"/>
                <a:cs typeface="Palladio Uralic"/>
              </a:rPr>
              <a:t> </a:t>
            </a:r>
            <a:r>
              <a:rPr lang="en-US" sz="2000" spc="-5" dirty="0">
                <a:solidFill>
                  <a:schemeClr val="tx1">
                    <a:lumMod val="95000"/>
                    <a:lumOff val="5000"/>
                  </a:schemeClr>
                </a:solidFill>
                <a:latin typeface="Palladio Uralic"/>
                <a:cs typeface="Palladio Uralic"/>
              </a:rPr>
              <a:t>clusters</a:t>
            </a:r>
          </a:p>
          <a:p>
            <a:pPr algn="just">
              <a:buFont typeface="Wingdings" panose="05000000000000000000" pitchFamily="2" charset="2"/>
              <a:buChar char="q"/>
            </a:pPr>
            <a:r>
              <a:rPr lang="en-US" sz="2000" spc="-5" dirty="0">
                <a:solidFill>
                  <a:schemeClr val="tx1"/>
                </a:solidFill>
                <a:latin typeface="Palladio Uralic"/>
                <a:cs typeface="Palladio Uralic"/>
              </a:rPr>
              <a:t>Hadoop consists of two </a:t>
            </a:r>
            <a:r>
              <a:rPr lang="en-US" sz="2000" dirty="0">
                <a:solidFill>
                  <a:schemeClr val="tx1"/>
                </a:solidFill>
                <a:latin typeface="Palladio Uralic"/>
                <a:cs typeface="Palladio Uralic"/>
              </a:rPr>
              <a:t>main</a:t>
            </a:r>
            <a:r>
              <a:rPr lang="en-US" sz="2000" spc="10" dirty="0">
                <a:solidFill>
                  <a:schemeClr val="tx1"/>
                </a:solidFill>
                <a:latin typeface="Palladio Uralic"/>
                <a:cs typeface="Palladio Uralic"/>
              </a:rPr>
              <a:t> </a:t>
            </a:r>
            <a:r>
              <a:rPr lang="en-US" sz="2000" spc="-5" dirty="0">
                <a:solidFill>
                  <a:schemeClr val="tx1"/>
                </a:solidFill>
                <a:latin typeface="Palladio Uralic"/>
                <a:cs typeface="Palladio Uralic"/>
              </a:rPr>
              <a:t>components</a:t>
            </a:r>
          </a:p>
          <a:p>
            <a:pPr marL="359410" indent="-285750">
              <a:lnSpc>
                <a:spcPct val="100000"/>
              </a:lnSpc>
              <a:buFont typeface="Wingdings" panose="05000000000000000000" pitchFamily="2" charset="2"/>
              <a:buChar char="§"/>
            </a:pPr>
            <a:r>
              <a:rPr lang="en-US" sz="2000" spc="-5" dirty="0">
                <a:solidFill>
                  <a:schemeClr val="tx1"/>
                </a:solidFill>
                <a:latin typeface="Palladio Uralic"/>
                <a:cs typeface="Palladio Uralic"/>
              </a:rPr>
              <a:t>A </a:t>
            </a:r>
            <a:r>
              <a:rPr lang="en-US" sz="2000" dirty="0">
                <a:solidFill>
                  <a:schemeClr val="tx1"/>
                </a:solidFill>
                <a:latin typeface="Palladio Uralic"/>
                <a:cs typeface="Palladio Uralic"/>
              </a:rPr>
              <a:t>distributed </a:t>
            </a:r>
            <a:r>
              <a:rPr lang="en-US" sz="2000" spc="-5" dirty="0">
                <a:solidFill>
                  <a:schemeClr val="tx1"/>
                </a:solidFill>
                <a:latin typeface="Palladio Uralic"/>
                <a:cs typeface="Palladio Uralic"/>
              </a:rPr>
              <a:t>processing </a:t>
            </a:r>
            <a:r>
              <a:rPr lang="en-US" sz="2000" dirty="0">
                <a:solidFill>
                  <a:schemeClr val="tx1"/>
                </a:solidFill>
                <a:latin typeface="Palladio Uralic"/>
                <a:cs typeface="Palladio Uralic"/>
              </a:rPr>
              <a:t>framework </a:t>
            </a:r>
            <a:r>
              <a:rPr lang="en-US" sz="2000" spc="-10" dirty="0">
                <a:solidFill>
                  <a:schemeClr val="tx1"/>
                </a:solidFill>
                <a:latin typeface="Palladio Uralic"/>
                <a:cs typeface="Palladio Uralic"/>
              </a:rPr>
              <a:t>named  </a:t>
            </a:r>
            <a:r>
              <a:rPr lang="en-US" sz="2000" dirty="0">
                <a:solidFill>
                  <a:schemeClr val="tx1"/>
                </a:solidFill>
                <a:latin typeface="Palladio Uralic"/>
                <a:cs typeface="Palladio Uralic"/>
              </a:rPr>
              <a:t>MapReduce </a:t>
            </a:r>
            <a:r>
              <a:rPr lang="en-US" sz="2000" spc="-5" dirty="0">
                <a:solidFill>
                  <a:schemeClr val="tx1"/>
                </a:solidFill>
                <a:latin typeface="Palladio Uralic"/>
                <a:cs typeface="Palladio Uralic"/>
              </a:rPr>
              <a:t>(which is now supported by </a:t>
            </a:r>
            <a:r>
              <a:rPr lang="en-US" sz="2000" dirty="0">
                <a:solidFill>
                  <a:schemeClr val="tx1"/>
                </a:solidFill>
                <a:latin typeface="Palladio Uralic"/>
                <a:cs typeface="Palladio Uralic"/>
              </a:rPr>
              <a:t>a </a:t>
            </a:r>
            <a:r>
              <a:rPr lang="en-US" sz="2000" spc="-5" dirty="0">
                <a:solidFill>
                  <a:schemeClr val="tx1"/>
                </a:solidFill>
                <a:latin typeface="Palladio Uralic"/>
                <a:cs typeface="Palladio Uralic"/>
              </a:rPr>
              <a:t>component  called YARN(Yet Another </a:t>
            </a:r>
            <a:r>
              <a:rPr lang="en-US" sz="2000" dirty="0">
                <a:solidFill>
                  <a:schemeClr val="tx1"/>
                </a:solidFill>
                <a:latin typeface="Palladio Uralic"/>
                <a:cs typeface="Palladio Uralic"/>
              </a:rPr>
              <a:t>Resource </a:t>
            </a:r>
            <a:r>
              <a:rPr lang="en-US" sz="2000" spc="-5" dirty="0">
                <a:solidFill>
                  <a:schemeClr val="tx1"/>
                </a:solidFill>
                <a:latin typeface="Palladio Uralic"/>
                <a:cs typeface="Palladio Uralic"/>
              </a:rPr>
              <a:t>Negotiator)</a:t>
            </a:r>
            <a:r>
              <a:rPr lang="en-US" sz="2000" spc="10" dirty="0">
                <a:solidFill>
                  <a:schemeClr val="tx1"/>
                </a:solidFill>
                <a:latin typeface="Palladio Uralic"/>
                <a:cs typeface="Palladio Uralic"/>
              </a:rPr>
              <a:t> </a:t>
            </a:r>
            <a:r>
              <a:rPr lang="en-US" sz="2000" dirty="0">
                <a:solidFill>
                  <a:schemeClr val="tx1"/>
                </a:solidFill>
                <a:latin typeface="Palladio Uralic"/>
                <a:cs typeface="Palladio Uralic"/>
              </a:rPr>
              <a:t>and</a:t>
            </a:r>
          </a:p>
          <a:p>
            <a:pPr marL="359410" indent="-285750">
              <a:lnSpc>
                <a:spcPct val="100000"/>
              </a:lnSpc>
              <a:buFont typeface="Wingdings" panose="05000000000000000000" pitchFamily="2" charset="2"/>
              <a:buChar char="§"/>
            </a:pPr>
            <a:r>
              <a:rPr lang="en-US" sz="2000" spc="-5" dirty="0">
                <a:solidFill>
                  <a:schemeClr val="tx1"/>
                </a:solidFill>
                <a:latin typeface="Palladio Uralic"/>
                <a:cs typeface="Palladio Uralic"/>
              </a:rPr>
              <a:t>A </a:t>
            </a:r>
            <a:r>
              <a:rPr lang="en-US" sz="2000" dirty="0">
                <a:solidFill>
                  <a:schemeClr val="tx1"/>
                </a:solidFill>
                <a:latin typeface="Palladio Uralic"/>
                <a:cs typeface="Palladio Uralic"/>
              </a:rPr>
              <a:t>distributed file system </a:t>
            </a:r>
            <a:r>
              <a:rPr lang="en-US" sz="2000" spc="-5" dirty="0">
                <a:solidFill>
                  <a:schemeClr val="tx1"/>
                </a:solidFill>
                <a:latin typeface="Palladio Uralic"/>
                <a:cs typeface="Palladio Uralic"/>
              </a:rPr>
              <a:t>known as the Hadoop  Distributed File </a:t>
            </a:r>
            <a:r>
              <a:rPr lang="en-US" sz="2000" dirty="0">
                <a:solidFill>
                  <a:schemeClr val="tx1"/>
                </a:solidFill>
                <a:latin typeface="Palladio Uralic"/>
                <a:cs typeface="Palladio Uralic"/>
              </a:rPr>
              <a:t>System, or</a:t>
            </a:r>
            <a:r>
              <a:rPr lang="en-US" sz="2000" spc="10" dirty="0">
                <a:solidFill>
                  <a:schemeClr val="tx1"/>
                </a:solidFill>
                <a:latin typeface="Palladio Uralic"/>
                <a:cs typeface="Palladio Uralic"/>
              </a:rPr>
              <a:t> </a:t>
            </a:r>
            <a:r>
              <a:rPr lang="en-US" sz="2000" spc="-5" dirty="0">
                <a:solidFill>
                  <a:schemeClr val="tx1"/>
                </a:solidFill>
                <a:latin typeface="Palladio Uralic"/>
                <a:cs typeface="Palladio Uralic"/>
              </a:rPr>
              <a:t>HDFS.</a:t>
            </a:r>
            <a:endParaRPr lang="en-IN"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000" b="0" spc="-10" dirty="0">
                <a:solidFill>
                  <a:schemeClr val="tx1"/>
                </a:solidFill>
                <a:latin typeface="Palladio Uralic"/>
                <a:cs typeface="Palladio Uralic"/>
              </a:rPr>
              <a:t>Hadoop provides </a:t>
            </a:r>
            <a:r>
              <a:rPr lang="en-US" sz="2000" b="0" spc="-5" dirty="0">
                <a:solidFill>
                  <a:schemeClr val="tx1"/>
                </a:solidFill>
                <a:latin typeface="Palladio Uralic"/>
                <a:cs typeface="Palladio Uralic"/>
              </a:rPr>
              <a:t>a mechanism called  MapReduce model to do distributed processing  of </a:t>
            </a:r>
            <a:r>
              <a:rPr lang="en-US" sz="2000" b="0" dirty="0">
                <a:solidFill>
                  <a:schemeClr val="tx1"/>
                </a:solidFill>
                <a:latin typeface="Palladio Uralic"/>
                <a:cs typeface="Palladio Uralic"/>
              </a:rPr>
              <a:t>large</a:t>
            </a:r>
            <a:r>
              <a:rPr lang="en-US" sz="2000" b="0" spc="-10" dirty="0">
                <a:solidFill>
                  <a:schemeClr val="tx1"/>
                </a:solidFill>
                <a:latin typeface="Palladio Uralic"/>
                <a:cs typeface="Palladio Uralic"/>
              </a:rPr>
              <a:t> </a:t>
            </a:r>
            <a:r>
              <a:rPr lang="en-US" sz="2000" b="0" spc="-5" dirty="0">
                <a:solidFill>
                  <a:schemeClr val="tx1"/>
                </a:solidFill>
                <a:latin typeface="Palladio Uralic"/>
                <a:cs typeface="Palladio Uralic"/>
              </a:rPr>
              <a:t>data.</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45F51957-E13B-46E3-9E4E-59AD1EF1D6C8}"/>
              </a:ext>
            </a:extLst>
          </p:cNvPr>
          <p:cNvPicPr>
            <a:picLocks noChangeAspect="1"/>
          </p:cNvPicPr>
          <p:nvPr/>
        </p:nvPicPr>
        <p:blipFill>
          <a:blip r:embed="rId2"/>
          <a:stretch>
            <a:fillRect/>
          </a:stretch>
        </p:blipFill>
        <p:spPr>
          <a:xfrm>
            <a:off x="6586330" y="2108201"/>
            <a:ext cx="5605669" cy="3881782"/>
          </a:xfrm>
          <a:prstGeom prst="rect">
            <a:avLst/>
          </a:prstGeom>
        </p:spPr>
      </p:pic>
    </p:spTree>
    <p:extLst>
      <p:ext uri="{BB962C8B-B14F-4D97-AF65-F5344CB8AC3E}">
        <p14:creationId xmlns:p14="http://schemas.microsoft.com/office/powerpoint/2010/main" val="262522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FE62-A12F-45E9-B34B-194C2582C9FC}"/>
              </a:ext>
            </a:extLst>
          </p:cNvPr>
          <p:cNvSpPr>
            <a:spLocks noGrp="1"/>
          </p:cNvSpPr>
          <p:nvPr>
            <p:ph type="title"/>
          </p:nvPr>
        </p:nvSpPr>
        <p:spPr/>
        <p:txBody>
          <a:bodyPr/>
          <a:lstStyle/>
          <a:p>
            <a:r>
              <a:rPr lang="en-US" dirty="0"/>
              <a:t>Proposed Work</a:t>
            </a:r>
            <a:endParaRPr lang="en-IN" dirty="0"/>
          </a:p>
        </p:txBody>
      </p:sp>
      <p:sp>
        <p:nvSpPr>
          <p:cNvPr id="5" name="Text Placeholder 4">
            <a:extLst>
              <a:ext uri="{FF2B5EF4-FFF2-40B4-BE49-F238E27FC236}">
                <a16:creationId xmlns:a16="http://schemas.microsoft.com/office/drawing/2014/main" id="{E8AC8F96-5D7C-46E8-B35A-8F99984414F9}"/>
              </a:ext>
            </a:extLst>
          </p:cNvPr>
          <p:cNvSpPr>
            <a:spLocks noGrp="1"/>
          </p:cNvSpPr>
          <p:nvPr>
            <p:ph type="body" sz="half" idx="2"/>
          </p:nvPr>
        </p:nvSpPr>
        <p:spPr/>
        <p:txBody>
          <a:bodyPr/>
          <a:lstStyle/>
          <a:p>
            <a:r>
              <a:rPr lang="en-US" dirty="0"/>
              <a:t>Statistical Analysis </a:t>
            </a:r>
            <a:r>
              <a:rPr lang="en-US"/>
              <a:t>of YouTube </a:t>
            </a:r>
            <a:r>
              <a:rPr lang="en-US" dirty="0"/>
              <a:t>data with the help of Hadoop MapReduce Framework</a:t>
            </a:r>
            <a:endParaRPr lang="en-IN" dirty="0"/>
          </a:p>
        </p:txBody>
      </p:sp>
      <p:pic>
        <p:nvPicPr>
          <p:cNvPr id="10" name="Content Placeholder 9">
            <a:extLst>
              <a:ext uri="{FF2B5EF4-FFF2-40B4-BE49-F238E27FC236}">
                <a16:creationId xmlns:a16="http://schemas.microsoft.com/office/drawing/2014/main" id="{E11953F8-D7A3-4901-B9FA-2C83E365ECC2}"/>
              </a:ext>
            </a:extLst>
          </p:cNvPr>
          <p:cNvPicPr>
            <a:picLocks noGrp="1" noChangeAspect="1"/>
          </p:cNvPicPr>
          <p:nvPr>
            <p:ph idx="1"/>
          </p:nvPr>
        </p:nvPicPr>
        <p:blipFill>
          <a:blip r:embed="rId2"/>
          <a:stretch>
            <a:fillRect/>
          </a:stretch>
        </p:blipFill>
        <p:spPr>
          <a:xfrm>
            <a:off x="5641145" y="1308295"/>
            <a:ext cx="5683347" cy="4304714"/>
          </a:xfrm>
        </p:spPr>
      </p:pic>
    </p:spTree>
    <p:extLst>
      <p:ext uri="{BB962C8B-B14F-4D97-AF65-F5344CB8AC3E}">
        <p14:creationId xmlns:p14="http://schemas.microsoft.com/office/powerpoint/2010/main" val="279014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D0128C-F47D-4108-932A-12C860DA10BD}"/>
              </a:ext>
            </a:extLst>
          </p:cNvPr>
          <p:cNvSpPr>
            <a:spLocks noGrp="1"/>
          </p:cNvSpPr>
          <p:nvPr>
            <p:ph type="title"/>
          </p:nvPr>
        </p:nvSpPr>
        <p:spPr/>
        <p:txBody>
          <a:bodyPr/>
          <a:lstStyle/>
          <a:p>
            <a:r>
              <a:rPr lang="en-US" dirty="0"/>
              <a:t>Apache MapReduce Framework</a:t>
            </a:r>
            <a:endParaRPr lang="en-IN" dirty="0"/>
          </a:p>
        </p:txBody>
      </p:sp>
      <p:sp>
        <p:nvSpPr>
          <p:cNvPr id="5" name="Content Placeholder 4">
            <a:extLst>
              <a:ext uri="{FF2B5EF4-FFF2-40B4-BE49-F238E27FC236}">
                <a16:creationId xmlns:a16="http://schemas.microsoft.com/office/drawing/2014/main" id="{0DD869BA-6BCC-4D44-B3D3-8C916F04EFFC}"/>
              </a:ext>
            </a:extLst>
          </p:cNvPr>
          <p:cNvSpPr>
            <a:spLocks noGrp="1"/>
          </p:cNvSpPr>
          <p:nvPr>
            <p:ph idx="1"/>
          </p:nvPr>
        </p:nvSpPr>
        <p:spPr>
          <a:xfrm>
            <a:off x="636106" y="2108201"/>
            <a:ext cx="6016486" cy="4186582"/>
          </a:xfrm>
        </p:spPr>
        <p:txBody>
          <a:bodyPr>
            <a:normAutofit fontScale="85000" lnSpcReduction="20000"/>
          </a:bodyPr>
          <a:lstStyle/>
          <a:p>
            <a:pPr algn="just">
              <a:buFont typeface="Wingdings" panose="05000000000000000000" pitchFamily="2" charset="2"/>
              <a:buChar char="q"/>
            </a:pPr>
            <a:r>
              <a:rPr lang="en-US" sz="1800" spc="-5" dirty="0">
                <a:effectLst/>
                <a:latin typeface="Times New Roman" panose="02020603050405020304" pitchFamily="18" charset="0"/>
                <a:ea typeface="SimSun" panose="02010600030101010101" pitchFamily="2" charset="-122"/>
              </a:rPr>
              <a:t>The MapReduce framework has two important functions, namely Map and Reduce. Map takes datasets as input and converts it into another datasets, where datasets are broken down into tuples (key-value pairs).</a:t>
            </a:r>
          </a:p>
          <a:p>
            <a:pPr algn="just">
              <a:buFont typeface="Wingdings" panose="05000000000000000000" pitchFamily="2" charset="2"/>
              <a:buChar char="q"/>
            </a:pPr>
            <a:r>
              <a:rPr lang="en-US" sz="1800" spc="-5" dirty="0">
                <a:effectLst/>
                <a:latin typeface="Times New Roman" panose="02020603050405020304" pitchFamily="18" charset="0"/>
                <a:ea typeface="SimSun" panose="02010600030101010101" pitchFamily="2" charset="-122"/>
              </a:rPr>
              <a:t>Generally the input dataset is in the form of file which is stored in the Hadoop file system (HDFS). The input file is passed to the map function. Reduce function, which takes the output from a map as an input and combines those data tuples based on key into a smaller set of tuples, which will be stored in the HDFS.</a:t>
            </a:r>
          </a:p>
          <a:p>
            <a:pPr algn="just">
              <a:buFont typeface="Wingdings" panose="05000000000000000000" pitchFamily="2" charset="2"/>
              <a:buChar char="q"/>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The Map step performs two sub-steps, splitting &amp; mapping. Split step takes input datasets and divides it into sub-datasets. Mapping step does required computation on sub-datasets.</a:t>
            </a:r>
          </a:p>
          <a:p>
            <a:pPr algn="just">
              <a:buFont typeface="Wingdings" panose="05000000000000000000" pitchFamily="2" charset="2"/>
              <a:buChar char="q"/>
            </a:pPr>
            <a:r>
              <a:rPr lang="en-US" sz="1800" spc="-5" dirty="0">
                <a:effectLst/>
                <a:latin typeface="Times New Roman" panose="02020603050405020304" pitchFamily="18" charset="0"/>
                <a:ea typeface="SimSun" panose="02010600030101010101" pitchFamily="2" charset="-122"/>
                <a:cs typeface="Times New Roman" panose="02020603050405020304" pitchFamily="18" charset="0"/>
              </a:rPr>
              <a:t>Output here is (Key, Value) pairs. This output is given to shuffle function which has two sub-steps merge &amp; sort. Map output will be given to merge step which combines all (Key, Value) pairs that have same keys. Output of merge step is given as input to sort step which sorts all (Key, Value) pairs. Finally reduce step takes sorted pairs and reduce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3" name="Picture 2">
            <a:extLst>
              <a:ext uri="{FF2B5EF4-FFF2-40B4-BE49-F238E27FC236}">
                <a16:creationId xmlns:a16="http://schemas.microsoft.com/office/drawing/2014/main" id="{C967A1D3-D0B0-4388-86A3-07CB9F969551}"/>
              </a:ext>
            </a:extLst>
          </p:cNvPr>
          <p:cNvPicPr>
            <a:picLocks noChangeAspect="1"/>
          </p:cNvPicPr>
          <p:nvPr/>
        </p:nvPicPr>
        <p:blipFill>
          <a:blip r:embed="rId2"/>
          <a:stretch>
            <a:fillRect/>
          </a:stretch>
        </p:blipFill>
        <p:spPr>
          <a:xfrm>
            <a:off x="6798365" y="2108201"/>
            <a:ext cx="5300870" cy="3516311"/>
          </a:xfrm>
          <a:prstGeom prst="rect">
            <a:avLst/>
          </a:prstGeom>
        </p:spPr>
      </p:pic>
    </p:spTree>
    <p:extLst>
      <p:ext uri="{BB962C8B-B14F-4D97-AF65-F5344CB8AC3E}">
        <p14:creationId xmlns:p14="http://schemas.microsoft.com/office/powerpoint/2010/main" val="69886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D0128C-F47D-4108-932A-12C860DA10BD}"/>
              </a:ext>
            </a:extLst>
          </p:cNvPr>
          <p:cNvSpPr>
            <a:spLocks noGrp="1"/>
          </p:cNvSpPr>
          <p:nvPr>
            <p:ph type="title"/>
          </p:nvPr>
        </p:nvSpPr>
        <p:spPr>
          <a:xfrm>
            <a:off x="643466" y="786383"/>
            <a:ext cx="3517567" cy="750869"/>
          </a:xfrm>
        </p:spPr>
        <p:txBody>
          <a:bodyPr/>
          <a:lstStyle/>
          <a:p>
            <a:r>
              <a:rPr lang="en-US" dirty="0"/>
              <a:t>Dataset</a:t>
            </a:r>
            <a:endParaRPr lang="en-IN" dirty="0"/>
          </a:p>
        </p:txBody>
      </p:sp>
      <p:sp>
        <p:nvSpPr>
          <p:cNvPr id="5" name="Content Placeholder 4">
            <a:extLst>
              <a:ext uri="{FF2B5EF4-FFF2-40B4-BE49-F238E27FC236}">
                <a16:creationId xmlns:a16="http://schemas.microsoft.com/office/drawing/2014/main" id="{0DD869BA-6BCC-4D44-B3D3-8C916F04EFFC}"/>
              </a:ext>
            </a:extLst>
          </p:cNvPr>
          <p:cNvSpPr>
            <a:spLocks noGrp="1"/>
          </p:cNvSpPr>
          <p:nvPr>
            <p:ph idx="1"/>
          </p:nvPr>
        </p:nvSpPr>
        <p:spPr/>
        <p:txBody>
          <a:bodyPr>
            <a:normAutofit/>
          </a:bodyPr>
          <a:lstStyle/>
          <a:p>
            <a:pPr algn="just">
              <a:buFont typeface="Wingdings" panose="05000000000000000000" pitchFamily="2" charset="2"/>
              <a:buChar char="q"/>
            </a:pPr>
            <a:endParaRPr lang="en-IN" sz="1800" spc="-5" dirty="0">
              <a:effectLst/>
              <a:latin typeface="Times New Roman" panose="02020603050405020304" pitchFamily="18" charset="0"/>
              <a:ea typeface="SimSun" panose="02010600030101010101" pitchFamily="2" charset="-122"/>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7" name="Text Placeholder 6">
            <a:extLst>
              <a:ext uri="{FF2B5EF4-FFF2-40B4-BE49-F238E27FC236}">
                <a16:creationId xmlns:a16="http://schemas.microsoft.com/office/drawing/2014/main" id="{D502DA4B-F018-46EE-9B41-9969D6B384F1}"/>
              </a:ext>
            </a:extLst>
          </p:cNvPr>
          <p:cNvSpPr>
            <a:spLocks noGrp="1"/>
          </p:cNvSpPr>
          <p:nvPr>
            <p:ph type="body" sz="half" idx="2"/>
          </p:nvPr>
        </p:nvSpPr>
        <p:spPr>
          <a:xfrm>
            <a:off x="769965" y="1815549"/>
            <a:ext cx="3517567" cy="4292007"/>
          </a:xfrm>
        </p:spPr>
        <p:txBody>
          <a:bodyPr/>
          <a:lstStyle/>
          <a:p>
            <a:pPr marL="285750" indent="-285750" algn="just">
              <a:buFont typeface="Wingdings" panose="05000000000000000000" pitchFamily="2" charset="2"/>
              <a:buChar char="q"/>
            </a:pPr>
            <a:r>
              <a:rPr lang="en-IN" dirty="0"/>
              <a:t>We have taken data from the website Kaggle.com and the link is</a:t>
            </a:r>
            <a:r>
              <a:rPr lang="en-IN" dirty="0">
                <a:hlinkClick r:id="rId2"/>
              </a:rPr>
              <a:t>https://www.kaggle.com/datasnaek/youtube-new</a:t>
            </a:r>
            <a:r>
              <a:rPr lang="en-IN" dirty="0"/>
              <a:t>.</a:t>
            </a:r>
          </a:p>
          <a:p>
            <a:pPr marL="285750" indent="-285750">
              <a:buFont typeface="Wingdings" panose="05000000000000000000" pitchFamily="2" charset="2"/>
              <a:buChar char="q"/>
            </a:pPr>
            <a:r>
              <a:rPr lang="en-IN" dirty="0"/>
              <a:t>As you see , the dataset has various columns like  views, likes, dislikes, description, comment, rating channel which gives us a better view of understanding</a:t>
            </a:r>
          </a:p>
        </p:txBody>
      </p:sp>
      <p:pic>
        <p:nvPicPr>
          <p:cNvPr id="9" name="Picture 8">
            <a:extLst>
              <a:ext uri="{FF2B5EF4-FFF2-40B4-BE49-F238E27FC236}">
                <a16:creationId xmlns:a16="http://schemas.microsoft.com/office/drawing/2014/main" id="{BB8E2544-6D60-4CE9-A7FC-EAF9931D7AE9}"/>
              </a:ext>
            </a:extLst>
          </p:cNvPr>
          <p:cNvPicPr>
            <a:picLocks noChangeAspect="1"/>
          </p:cNvPicPr>
          <p:nvPr/>
        </p:nvPicPr>
        <p:blipFill>
          <a:blip r:embed="rId3"/>
          <a:stretch>
            <a:fillRect/>
          </a:stretch>
        </p:blipFill>
        <p:spPr>
          <a:xfrm>
            <a:off x="4784035" y="145774"/>
            <a:ext cx="7222435" cy="6506817"/>
          </a:xfrm>
          <a:prstGeom prst="rect">
            <a:avLst/>
          </a:prstGeom>
        </p:spPr>
      </p:pic>
    </p:spTree>
    <p:extLst>
      <p:ext uri="{BB962C8B-B14F-4D97-AF65-F5344CB8AC3E}">
        <p14:creationId xmlns:p14="http://schemas.microsoft.com/office/powerpoint/2010/main" val="32480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6AA435-3CC6-439B-995F-C9D2B91D94C6}"/>
              </a:ext>
            </a:extLst>
          </p:cNvPr>
          <p:cNvSpPr>
            <a:spLocks noGrp="1"/>
          </p:cNvSpPr>
          <p:nvPr>
            <p:ph type="title"/>
          </p:nvPr>
        </p:nvSpPr>
        <p:spPr>
          <a:xfrm>
            <a:off x="1097280" y="263529"/>
            <a:ext cx="10058400" cy="1450757"/>
          </a:xfrm>
        </p:spPr>
        <p:txBody>
          <a:bodyPr/>
          <a:lstStyle/>
          <a:p>
            <a:r>
              <a:rPr lang="en-IN" dirty="0"/>
              <a:t>Implementation</a:t>
            </a:r>
          </a:p>
        </p:txBody>
      </p:sp>
      <p:sp>
        <p:nvSpPr>
          <p:cNvPr id="6" name="Content Placeholder 5">
            <a:extLst>
              <a:ext uri="{FF2B5EF4-FFF2-40B4-BE49-F238E27FC236}">
                <a16:creationId xmlns:a16="http://schemas.microsoft.com/office/drawing/2014/main" id="{52F7D2E0-4AA8-408B-B8CA-88C6883D4052}"/>
              </a:ext>
            </a:extLst>
          </p:cNvPr>
          <p:cNvSpPr>
            <a:spLocks noGrp="1"/>
          </p:cNvSpPr>
          <p:nvPr>
            <p:ph idx="1"/>
          </p:nvPr>
        </p:nvSpPr>
        <p:spPr>
          <a:xfrm>
            <a:off x="1097280" y="2108201"/>
            <a:ext cx="5595068" cy="4173329"/>
          </a:xfrm>
        </p:spPr>
        <p:txBody>
          <a:bodyPr>
            <a:normAutofit fontScale="85000" lnSpcReduction="10000"/>
          </a:bodyPr>
          <a:lstStyle/>
          <a:p>
            <a:pPr marR="1905" algn="just">
              <a:spcAft>
                <a:spcPts val="5"/>
              </a:spcAft>
              <a:buFont typeface="Wingdings" panose="05000000000000000000" pitchFamily="2" charset="2"/>
              <a:buChar char="q"/>
            </a:pPr>
            <a:r>
              <a:rPr lang="en-IN" sz="1800" dirty="0">
                <a:solidFill>
                  <a:srgbClr val="000000"/>
                </a:solidFill>
                <a:effectLst/>
                <a:latin typeface="TimesNewRomanPSMT"/>
                <a:ea typeface="Times New Roman" panose="02020603050405020304" pitchFamily="18" charset="0"/>
                <a:cs typeface="TimesNewRomanPSMT"/>
              </a:rPr>
              <a:t>Real time YouTube data using YouTube data API is retrieved based on timing frame like any time, past 1/3/6/9/12/24 hours and past 30 days as shown  YouTube data is fetched in csv file which is loaded in Hadoop Distributed File System (HDFS) as  shown</a:t>
            </a:r>
            <a:endParaRPr lang="en-IN" sz="1800" dirty="0">
              <a:solidFill>
                <a:srgbClr val="000000"/>
              </a:solidFill>
              <a:effectLst/>
              <a:latin typeface="Times New Roman" panose="02020603050405020304" pitchFamily="18" charset="0"/>
              <a:ea typeface="Times New Roman" panose="02020603050405020304" pitchFamily="18" charset="0"/>
            </a:endParaRPr>
          </a:p>
          <a:p>
            <a:pPr marR="1905" algn="just">
              <a:spcAft>
                <a:spcPts val="5"/>
              </a:spcAf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MapReduce works on key and value pairs. We have taken text variable ‘category’ which will store the category of videos. Variable ‘occurrence’ which is final int value 1. It will be constant for every value. We are storing a single row of csv file in String variable ‘record’. Splitting the row by using comma “,” delimiter as csv file is comma separated values file and storing the values in a string array ‘str’. </a:t>
            </a:r>
          </a:p>
          <a:p>
            <a:pPr marR="1905" algn="just">
              <a:spcAft>
                <a:spcPts val="5"/>
              </a:spcAf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If we have the string array ‘str’ of length greater than 5 then we can store the category which is at 4th column in csv file but at index 3 in string array ‘str’. Map method will run once for every row. Mapper output will be category with its occurrence for every row of a csv file.</a:t>
            </a:r>
          </a:p>
          <a:p>
            <a:pPr marL="0" marR="1905" indent="0" algn="just">
              <a:lnSpc>
                <a:spcPct val="148000"/>
              </a:lnSpc>
              <a:spcAft>
                <a:spcPts val="5"/>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C5C894E5-20EB-42C5-BEBC-EAD160D6F6E9}"/>
              </a:ext>
            </a:extLst>
          </p:cNvPr>
          <p:cNvPicPr>
            <a:picLocks noChangeAspect="1"/>
          </p:cNvPicPr>
          <p:nvPr/>
        </p:nvPicPr>
        <p:blipFill>
          <a:blip r:embed="rId2"/>
          <a:stretch>
            <a:fillRect/>
          </a:stretch>
        </p:blipFill>
        <p:spPr>
          <a:xfrm>
            <a:off x="7729488" y="2108201"/>
            <a:ext cx="3677163" cy="3444460"/>
          </a:xfrm>
          <a:prstGeom prst="rect">
            <a:avLst/>
          </a:prstGeom>
        </p:spPr>
      </p:pic>
    </p:spTree>
    <p:extLst>
      <p:ext uri="{BB962C8B-B14F-4D97-AF65-F5344CB8AC3E}">
        <p14:creationId xmlns:p14="http://schemas.microsoft.com/office/powerpoint/2010/main" val="279861105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{92915136-AA14-4DC3-A84D-10E72B0BCC65}tf33845126_win32</Template>
  <TotalTime>750</TotalTime>
  <Words>1090</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 Black</vt:lpstr>
      <vt:lpstr>Bahnschrift SemiBold Condensed</vt:lpstr>
      <vt:lpstr>Bookman Old Style</vt:lpstr>
      <vt:lpstr>Calibri</vt:lpstr>
      <vt:lpstr>Franklin Gothic Book</vt:lpstr>
      <vt:lpstr>Palladio Uralic</vt:lpstr>
      <vt:lpstr>Times New Roman</vt:lpstr>
      <vt:lpstr>TimesNewRomanPS-BoldMT</vt:lpstr>
      <vt:lpstr>TimesNewRomanPSMT</vt:lpstr>
      <vt:lpstr>Wingdings</vt:lpstr>
      <vt:lpstr>1_RetrospectVTI</vt:lpstr>
      <vt:lpstr>YouTube Data Analysis using MapReduce on                                           Hadoop</vt:lpstr>
      <vt:lpstr>Abstract</vt:lpstr>
      <vt:lpstr>What is Big Data?</vt:lpstr>
      <vt:lpstr>What is Big Data?</vt:lpstr>
      <vt:lpstr>What is Hadoop ?</vt:lpstr>
      <vt:lpstr>Proposed Work</vt:lpstr>
      <vt:lpstr>Apache MapReduce Framework</vt:lpstr>
      <vt:lpstr>Dataset</vt:lpstr>
      <vt:lpstr>Implementation</vt:lpstr>
      <vt:lpstr>Result Summary</vt:lpstr>
      <vt:lpstr>Result Summary</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Project</dc:title>
  <dc:creator>Satish Jha</dc:creator>
  <cp:lastModifiedBy>HP</cp:lastModifiedBy>
  <cp:revision>42</cp:revision>
  <dcterms:created xsi:type="dcterms:W3CDTF">2021-06-26T12:08:31Z</dcterms:created>
  <dcterms:modified xsi:type="dcterms:W3CDTF">2021-06-27T04:58:01Z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