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2" r:id="rId4"/>
    <p:sldId id="257" r:id="rId5"/>
    <p:sldId id="276" r:id="rId6"/>
    <p:sldId id="278" r:id="rId7"/>
    <p:sldId id="271" r:id="rId8"/>
    <p:sldId id="279" r:id="rId9"/>
    <p:sldId id="258" r:id="rId10"/>
    <p:sldId id="274" r:id="rId11"/>
    <p:sldId id="277" r:id="rId12"/>
    <p:sldId id="269" r:id="rId13"/>
    <p:sldId id="267" r:id="rId14"/>
    <p:sldId id="268" r:id="rId15"/>
    <p:sldId id="266" r:id="rId16"/>
    <p:sldId id="273" r:id="rId17"/>
    <p:sldId id="263" r:id="rId18"/>
    <p:sldId id="270"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2/18/2021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2/18/2021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Web_site"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s://en.wikipedia.org/wiki/Intranet" TargetMode="External"/><Relationship Id="rId5" Type="http://schemas.openxmlformats.org/officeDocument/2006/relationships/hyperlink" Target="https://en.wikipedia.org/wiki/World_Wide_Web" TargetMode="External"/><Relationship Id="rId4" Type="http://schemas.openxmlformats.org/officeDocument/2006/relationships/hyperlink" Target="https://en.wikipedia.org/wiki/Interne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2236-474D-4CE2-845C-717585D4BA7B}"/>
              </a:ext>
            </a:extLst>
          </p:cNvPr>
          <p:cNvSpPr>
            <a:spLocks noGrp="1"/>
          </p:cNvSpPr>
          <p:nvPr>
            <p:ph type="ctrTitle"/>
          </p:nvPr>
        </p:nvSpPr>
        <p:spPr/>
        <p:txBody>
          <a:bodyPr/>
          <a:lstStyle/>
          <a:p>
            <a:r>
              <a:rPr lang="en-IN" dirty="0">
                <a:solidFill>
                  <a:schemeClr val="accent3">
                    <a:lumMod val="50000"/>
                  </a:schemeClr>
                </a:solidFill>
              </a:rPr>
              <a:t>Expense Manager Website</a:t>
            </a:r>
          </a:p>
        </p:txBody>
      </p:sp>
      <p:sp>
        <p:nvSpPr>
          <p:cNvPr id="3" name="Subtitle 2">
            <a:extLst>
              <a:ext uri="{FF2B5EF4-FFF2-40B4-BE49-F238E27FC236}">
                <a16:creationId xmlns:a16="http://schemas.microsoft.com/office/drawing/2014/main" id="{A2F967C3-C0EA-427A-8DB6-B4B569187C22}"/>
              </a:ext>
            </a:extLst>
          </p:cNvPr>
          <p:cNvSpPr>
            <a:spLocks noGrp="1"/>
          </p:cNvSpPr>
          <p:nvPr>
            <p:ph type="subTitle" idx="1"/>
          </p:nvPr>
        </p:nvSpPr>
        <p:spPr>
          <a:xfrm>
            <a:off x="2692398" y="3657596"/>
            <a:ext cx="6815669" cy="1657353"/>
          </a:xfrm>
        </p:spPr>
        <p:txBody>
          <a:bodyPr>
            <a:normAutofit fontScale="92500" lnSpcReduction="20000"/>
          </a:bodyPr>
          <a:lstStyle/>
          <a:p>
            <a:r>
              <a:rPr lang="en-IN" sz="2400" dirty="0">
                <a:solidFill>
                  <a:schemeClr val="accent2">
                    <a:lumMod val="50000"/>
                  </a:schemeClr>
                </a:solidFill>
              </a:rPr>
              <a:t> </a:t>
            </a:r>
            <a:r>
              <a:rPr lang="en-IN" sz="2800" dirty="0">
                <a:solidFill>
                  <a:schemeClr val="accent2">
                    <a:lumMod val="50000"/>
                  </a:schemeClr>
                </a:solidFill>
              </a:rPr>
              <a:t>MINI PROJECT- 1</a:t>
            </a:r>
            <a:r>
              <a:rPr lang="en-IN" sz="2800" baseline="30000" dirty="0">
                <a:solidFill>
                  <a:schemeClr val="accent2">
                    <a:lumMod val="50000"/>
                  </a:schemeClr>
                </a:solidFill>
              </a:rPr>
              <a:t>st</a:t>
            </a:r>
            <a:endParaRPr lang="en-IN" sz="2800" dirty="0">
              <a:solidFill>
                <a:schemeClr val="accent2">
                  <a:lumMod val="50000"/>
                </a:schemeClr>
              </a:solidFill>
            </a:endParaRPr>
          </a:p>
          <a:p>
            <a:r>
              <a:rPr lang="en-IN" sz="2800" dirty="0">
                <a:solidFill>
                  <a:schemeClr val="accent2">
                    <a:lumMod val="50000"/>
                  </a:schemeClr>
                </a:solidFill>
              </a:rPr>
              <a:t>SESSION:2020-21</a:t>
            </a:r>
          </a:p>
          <a:p>
            <a:r>
              <a:rPr lang="en-IN" sz="1600" b="1" dirty="0">
                <a:solidFill>
                  <a:schemeClr val="accent2">
                    <a:lumMod val="50000"/>
                  </a:schemeClr>
                </a:solidFill>
              </a:rPr>
              <a:t>                                                      </a:t>
            </a:r>
          </a:p>
          <a:p>
            <a:r>
              <a:rPr lang="en-IN" sz="1800" b="1" dirty="0">
                <a:solidFill>
                  <a:schemeClr val="accent2">
                    <a:lumMod val="50000"/>
                  </a:schemeClr>
                </a:solidFill>
              </a:rPr>
              <a:t>                                                    </a:t>
            </a:r>
          </a:p>
          <a:p>
            <a:endParaRPr lang="en-IN" sz="2400" dirty="0">
              <a:solidFill>
                <a:schemeClr val="accent2">
                  <a:lumMod val="50000"/>
                </a:schemeClr>
              </a:solidFill>
            </a:endParaRPr>
          </a:p>
          <a:p>
            <a:endParaRPr lang="en-IN" sz="2400" dirty="0">
              <a:solidFill>
                <a:schemeClr val="accent2">
                  <a:lumMod val="50000"/>
                </a:schemeClr>
              </a:solidFill>
            </a:endParaRPr>
          </a:p>
        </p:txBody>
      </p:sp>
    </p:spTree>
    <p:extLst>
      <p:ext uri="{BB962C8B-B14F-4D97-AF65-F5344CB8AC3E}">
        <p14:creationId xmlns:p14="http://schemas.microsoft.com/office/powerpoint/2010/main" val="385131893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63F20D-783A-4690-BF91-4B88BE2184D6}"/>
              </a:ext>
            </a:extLst>
          </p:cNvPr>
          <p:cNvSpPr txBox="1"/>
          <p:nvPr/>
        </p:nvSpPr>
        <p:spPr>
          <a:xfrm>
            <a:off x="699653" y="685800"/>
            <a:ext cx="10813473" cy="4893647"/>
          </a:xfrm>
          <a:prstGeom prst="rect">
            <a:avLst/>
          </a:prstGeom>
          <a:noFill/>
        </p:spPr>
        <p:txBody>
          <a:bodyPr wrap="square" rtlCol="0">
            <a:spAutoFit/>
          </a:bodyPr>
          <a:lstStyle/>
          <a:p>
            <a:pPr marL="342900" indent="-342900" algn="just">
              <a:buFont typeface="Wingdings" panose="05000000000000000000" pitchFamily="2" charset="2"/>
              <a:buChar char="§"/>
            </a:pPr>
            <a:r>
              <a:rPr lang="en-IN" sz="2400" b="1" dirty="0">
                <a:solidFill>
                  <a:schemeClr val="accent2">
                    <a:lumMod val="50000"/>
                  </a:schemeClr>
                </a:solidFill>
              </a:rPr>
              <a:t>Bootstrap </a:t>
            </a:r>
            <a:r>
              <a:rPr lang="en-IN" sz="2400" dirty="0">
                <a:solidFill>
                  <a:schemeClr val="accent2">
                    <a:lumMod val="50000"/>
                  </a:schemeClr>
                </a:solidFill>
              </a:rPr>
              <a:t>: Bootstrap is like external CSS file that we will link to our HTML page to apply various styles. We use Bootstrap, we don’t have to write style statements again and again. Bootstrap has various pre-defined CSS classes. We just need to include the name of the class and the style gets applied . This makes web development easier.</a:t>
            </a:r>
          </a:p>
          <a:p>
            <a:pPr algn="just"/>
            <a:endParaRPr lang="en-IN" sz="2400" dirty="0">
              <a:solidFill>
                <a:schemeClr val="accent2">
                  <a:lumMod val="50000"/>
                </a:schemeClr>
              </a:solidFill>
            </a:endParaRPr>
          </a:p>
          <a:p>
            <a:pPr marL="342900" indent="-342900" algn="just">
              <a:buFont typeface="Wingdings" panose="05000000000000000000" pitchFamily="2" charset="2"/>
              <a:buChar char="§"/>
            </a:pPr>
            <a:endParaRPr lang="en-IN" sz="2400" dirty="0">
              <a:solidFill>
                <a:schemeClr val="accent2">
                  <a:lumMod val="50000"/>
                </a:schemeClr>
              </a:solidFill>
            </a:endParaRPr>
          </a:p>
          <a:p>
            <a:pPr marL="342900" indent="-342900" algn="just">
              <a:buFont typeface="Wingdings" panose="05000000000000000000" pitchFamily="2" charset="2"/>
              <a:buChar char="§"/>
            </a:pPr>
            <a:r>
              <a:rPr lang="en-IN" sz="2400" b="1" dirty="0">
                <a:solidFill>
                  <a:schemeClr val="accent2">
                    <a:lumMod val="50000"/>
                  </a:schemeClr>
                </a:solidFill>
              </a:rPr>
              <a:t>JavaScript</a:t>
            </a:r>
            <a:r>
              <a:rPr lang="en-IN" sz="2400" dirty="0">
                <a:solidFill>
                  <a:schemeClr val="accent2">
                    <a:lumMod val="50000"/>
                  </a:schemeClr>
                </a:solidFill>
              </a:rPr>
              <a:t> : </a:t>
            </a:r>
            <a:r>
              <a:rPr lang="en-US" sz="2400" i="0" dirty="0">
                <a:solidFill>
                  <a:schemeClr val="accent2">
                    <a:lumMod val="50000"/>
                  </a:schemeClr>
                </a:solidFill>
                <a:effectLst/>
              </a:rPr>
              <a:t>JavaScript</a:t>
            </a:r>
            <a:r>
              <a:rPr lang="en-US" sz="2400" b="0" i="0" dirty="0">
                <a:solidFill>
                  <a:schemeClr val="accent2">
                    <a:lumMod val="50000"/>
                  </a:schemeClr>
                </a:solidFill>
                <a:effectLst/>
              </a:rPr>
              <a:t> is a </a:t>
            </a:r>
            <a:r>
              <a:rPr lang="en-US" sz="2400" b="1" i="0" dirty="0">
                <a:solidFill>
                  <a:schemeClr val="accent2">
                    <a:lumMod val="50000"/>
                  </a:schemeClr>
                </a:solidFill>
                <a:effectLst/>
              </a:rPr>
              <a:t>client-side scripting language</a:t>
            </a:r>
            <a:r>
              <a:rPr lang="en-US" sz="2400" b="0" i="0" dirty="0">
                <a:solidFill>
                  <a:schemeClr val="accent2">
                    <a:lumMod val="50000"/>
                  </a:schemeClr>
                </a:solidFill>
                <a:effectLst/>
              </a:rPr>
              <a:t> of web developed by</a:t>
            </a:r>
            <a:r>
              <a:rPr lang="en-US" sz="2400" i="0" dirty="0">
                <a:solidFill>
                  <a:schemeClr val="accent2">
                    <a:lumMod val="50000"/>
                  </a:schemeClr>
                </a:solidFill>
                <a:effectLst/>
              </a:rPr>
              <a:t> Netscape </a:t>
            </a:r>
            <a:r>
              <a:rPr lang="en-US" sz="2400" b="0" i="0" dirty="0">
                <a:solidFill>
                  <a:schemeClr val="accent2">
                    <a:lumMod val="50000"/>
                  </a:schemeClr>
                </a:solidFill>
                <a:effectLst/>
              </a:rPr>
              <a:t>in 1995 with the name </a:t>
            </a:r>
            <a:r>
              <a:rPr lang="en-US" sz="2400" i="0" dirty="0">
                <a:solidFill>
                  <a:schemeClr val="accent2">
                    <a:lumMod val="50000"/>
                  </a:schemeClr>
                </a:solidFill>
                <a:effectLst/>
              </a:rPr>
              <a:t>LiveScript. JavaScript </a:t>
            </a:r>
            <a:r>
              <a:rPr lang="en-US" sz="2400" b="0" i="0" dirty="0">
                <a:solidFill>
                  <a:schemeClr val="accent2">
                    <a:lumMod val="50000"/>
                  </a:schemeClr>
                </a:solidFill>
                <a:effectLst/>
              </a:rPr>
              <a:t>is used to build </a:t>
            </a:r>
            <a:r>
              <a:rPr lang="en-US" sz="2400" b="1" i="0" dirty="0">
                <a:solidFill>
                  <a:schemeClr val="accent2">
                    <a:lumMod val="50000"/>
                  </a:schemeClr>
                </a:solidFill>
                <a:effectLst/>
              </a:rPr>
              <a:t>interactive websites</a:t>
            </a:r>
            <a:r>
              <a:rPr lang="en-US" sz="2400" b="0" i="0" dirty="0">
                <a:solidFill>
                  <a:schemeClr val="accent2">
                    <a:lumMod val="50000"/>
                  </a:schemeClr>
                </a:solidFill>
                <a:effectLst/>
              </a:rPr>
              <a:t> with </a:t>
            </a:r>
            <a:r>
              <a:rPr lang="en-US" sz="2400" i="0" dirty="0">
                <a:solidFill>
                  <a:schemeClr val="accent2">
                    <a:lumMod val="50000"/>
                  </a:schemeClr>
                </a:solidFill>
                <a:effectLst/>
              </a:rPr>
              <a:t>dynamic</a:t>
            </a:r>
            <a:r>
              <a:rPr lang="en-US" sz="2400" b="0" i="0" dirty="0">
                <a:solidFill>
                  <a:schemeClr val="accent2">
                    <a:lumMod val="50000"/>
                  </a:schemeClr>
                </a:solidFill>
                <a:effectLst/>
              </a:rPr>
              <a:t> features and to </a:t>
            </a:r>
            <a:r>
              <a:rPr lang="en-US" sz="2400" i="0" dirty="0">
                <a:solidFill>
                  <a:schemeClr val="accent2">
                    <a:lumMod val="50000"/>
                  </a:schemeClr>
                </a:solidFill>
                <a:effectLst/>
              </a:rPr>
              <a:t>validate form data</a:t>
            </a:r>
            <a:r>
              <a:rPr lang="en-US" sz="2400" b="0" i="0" dirty="0">
                <a:solidFill>
                  <a:schemeClr val="accent2">
                    <a:lumMod val="50000"/>
                  </a:schemeClr>
                </a:solidFill>
                <a:effectLst/>
              </a:rPr>
              <a:t>. JavaScript is </a:t>
            </a:r>
            <a:r>
              <a:rPr lang="en-US" sz="2400" b="1" i="0" dirty="0">
                <a:solidFill>
                  <a:schemeClr val="accent2">
                    <a:lumMod val="50000"/>
                  </a:schemeClr>
                </a:solidFill>
                <a:effectLst/>
              </a:rPr>
              <a:t>high-level</a:t>
            </a:r>
            <a:r>
              <a:rPr lang="en-US" sz="2400" b="0" i="0" dirty="0">
                <a:solidFill>
                  <a:schemeClr val="accent2">
                    <a:lumMod val="50000"/>
                  </a:schemeClr>
                </a:solidFill>
                <a:effectLst/>
              </a:rPr>
              <a:t>, </a:t>
            </a:r>
            <a:r>
              <a:rPr lang="en-US" sz="2400" b="1" i="0" dirty="0">
                <a:solidFill>
                  <a:schemeClr val="accent2">
                    <a:lumMod val="50000"/>
                  </a:schemeClr>
                </a:solidFill>
                <a:effectLst/>
              </a:rPr>
              <a:t>dynamic</a:t>
            </a:r>
            <a:r>
              <a:rPr lang="en-US" sz="2400" b="0" i="0" dirty="0">
                <a:solidFill>
                  <a:schemeClr val="accent2">
                    <a:lumMod val="50000"/>
                  </a:schemeClr>
                </a:solidFill>
                <a:effectLst/>
              </a:rPr>
              <a:t> and </a:t>
            </a:r>
            <a:r>
              <a:rPr lang="en-US" sz="2400" i="0" dirty="0">
                <a:solidFill>
                  <a:schemeClr val="accent2">
                    <a:lumMod val="50000"/>
                  </a:schemeClr>
                </a:solidFill>
                <a:effectLst/>
              </a:rPr>
              <a:t>browser interpreted </a:t>
            </a:r>
            <a:r>
              <a:rPr lang="en-US" sz="2400" b="0" i="0" dirty="0">
                <a:solidFill>
                  <a:schemeClr val="accent2">
                    <a:lumMod val="50000"/>
                  </a:schemeClr>
                </a:solidFill>
                <a:effectLst/>
              </a:rPr>
              <a:t>programming language, supported by all modern web browsers. Apart from web browser, JavaScript is also used to build scalable web applications using Node JS. JavaScript is also being used widely in game development and Mobile application development</a:t>
            </a:r>
            <a:r>
              <a:rPr lang="en-US" sz="2400" b="0" i="0" dirty="0">
                <a:solidFill>
                  <a:srgbClr val="222222"/>
                </a:solidFill>
                <a:effectLst/>
              </a:rPr>
              <a:t>.</a:t>
            </a:r>
            <a:endParaRPr lang="en-IN" sz="2400" dirty="0">
              <a:solidFill>
                <a:schemeClr val="accent2">
                  <a:lumMod val="50000"/>
                </a:schemeClr>
              </a:solidFill>
            </a:endParaRPr>
          </a:p>
        </p:txBody>
      </p:sp>
    </p:spTree>
    <p:extLst>
      <p:ext uri="{BB962C8B-B14F-4D97-AF65-F5344CB8AC3E}">
        <p14:creationId xmlns:p14="http://schemas.microsoft.com/office/powerpoint/2010/main" val="32872307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04BD0C-81EA-45F6-8F8D-D99BF2323E83}"/>
              </a:ext>
            </a:extLst>
          </p:cNvPr>
          <p:cNvSpPr txBox="1"/>
          <p:nvPr/>
        </p:nvSpPr>
        <p:spPr>
          <a:xfrm>
            <a:off x="796635" y="796636"/>
            <a:ext cx="10619509" cy="4678204"/>
          </a:xfrm>
          <a:prstGeom prst="rect">
            <a:avLst/>
          </a:prstGeom>
          <a:noFill/>
        </p:spPr>
        <p:txBody>
          <a:bodyPr wrap="square" rtlCol="0">
            <a:spAutoFit/>
          </a:bodyPr>
          <a:lstStyle/>
          <a:p>
            <a:pPr marL="285750" indent="-285750" algn="just">
              <a:buFont typeface="Wingdings" panose="05000000000000000000" pitchFamily="2" charset="2"/>
              <a:buChar char="§"/>
            </a:pPr>
            <a:r>
              <a:rPr lang="en-US" sz="2000" b="1" i="0" dirty="0">
                <a:solidFill>
                  <a:schemeClr val="accent2">
                    <a:lumMod val="50000"/>
                  </a:schemeClr>
                </a:solidFill>
                <a:effectLst/>
              </a:rPr>
              <a:t>PHP:</a:t>
            </a:r>
            <a:r>
              <a:rPr lang="en-US" sz="2000" b="0" i="0" dirty="0">
                <a:solidFill>
                  <a:schemeClr val="accent2">
                    <a:lumMod val="50000"/>
                  </a:schemeClr>
                </a:solidFill>
                <a:effectLst/>
              </a:rPr>
              <a:t> PHP is a server-side scripting language. That is used to develop Static websites or Dynamic websites or Web applications. PHP stands for Hypertext Pre-processor, that earlier stood for Personal Home Pages.</a:t>
            </a:r>
          </a:p>
          <a:p>
            <a:pPr marL="285750" indent="-285750" algn="l">
              <a:buFont typeface="Arial" panose="020B0604020202020204" pitchFamily="34" charset="0"/>
              <a:buChar char="•"/>
            </a:pPr>
            <a:r>
              <a:rPr lang="en-US" sz="2000" b="0" i="0" dirty="0">
                <a:solidFill>
                  <a:schemeClr val="accent2">
                    <a:lumMod val="50000"/>
                  </a:schemeClr>
                </a:solidFill>
                <a:effectLst/>
              </a:rPr>
              <a:t>PHP scripts can only be interpreted on a server that has PHP installed.</a:t>
            </a:r>
          </a:p>
          <a:p>
            <a:pPr marL="285750" indent="-285750" algn="l">
              <a:buFont typeface="Arial" panose="020B0604020202020204" pitchFamily="34" charset="0"/>
              <a:buChar char="•"/>
            </a:pPr>
            <a:r>
              <a:rPr lang="en-US" sz="2000" b="0" i="0" dirty="0">
                <a:solidFill>
                  <a:schemeClr val="accent2">
                    <a:lumMod val="50000"/>
                  </a:schemeClr>
                </a:solidFill>
                <a:effectLst/>
              </a:rPr>
              <a:t>The client computers accessing the PHP scripts require a web browser only. </a:t>
            </a:r>
          </a:p>
          <a:p>
            <a:pPr marL="285750" indent="-285750" algn="l">
              <a:buFont typeface="Arial" panose="020B0604020202020204" pitchFamily="34" charset="0"/>
              <a:buChar char="•"/>
            </a:pPr>
            <a:r>
              <a:rPr lang="en-US" sz="2000" b="0" i="0" dirty="0">
                <a:solidFill>
                  <a:schemeClr val="accent2">
                    <a:lumMod val="50000"/>
                  </a:schemeClr>
                </a:solidFill>
                <a:effectLst/>
              </a:rPr>
              <a:t>A PHP file contains PHP tags and ends with the extension ".php".</a:t>
            </a:r>
          </a:p>
          <a:p>
            <a:pPr marL="285750" indent="-285750" algn="l">
              <a:buFont typeface="Arial" panose="020B0604020202020204" pitchFamily="34" charset="0"/>
              <a:buChar char="•"/>
            </a:pPr>
            <a:endParaRPr lang="en-US" sz="2000" b="0" i="0" dirty="0">
              <a:solidFill>
                <a:schemeClr val="accent2">
                  <a:lumMod val="50000"/>
                </a:schemeClr>
              </a:solidFill>
              <a:effectLst/>
            </a:endParaRPr>
          </a:p>
          <a:p>
            <a:pPr marL="285750" indent="-285750" algn="l">
              <a:buFont typeface="Arial" panose="020B0604020202020204" pitchFamily="34" charset="0"/>
              <a:buChar char="•"/>
            </a:pPr>
            <a:endParaRPr lang="en-US" sz="2000" dirty="0">
              <a:solidFill>
                <a:schemeClr val="accent2">
                  <a:lumMod val="50000"/>
                </a:schemeClr>
              </a:solidFill>
            </a:endParaRPr>
          </a:p>
          <a:p>
            <a:pPr marL="285750" indent="-285750" algn="just">
              <a:buFont typeface="Wingdings" panose="05000000000000000000" pitchFamily="2" charset="2"/>
              <a:buChar char="§"/>
            </a:pPr>
            <a:r>
              <a:rPr lang="en-US" sz="2000" b="1" i="0" dirty="0">
                <a:solidFill>
                  <a:schemeClr val="accent2">
                    <a:lumMod val="50000"/>
                  </a:schemeClr>
                </a:solidFill>
                <a:effectLst/>
              </a:rPr>
              <a:t>SQL: SQL</a:t>
            </a:r>
            <a:r>
              <a:rPr lang="en-US" sz="2000" b="0" i="0" dirty="0">
                <a:solidFill>
                  <a:schemeClr val="accent2">
                    <a:lumMod val="50000"/>
                  </a:schemeClr>
                </a:solidFill>
                <a:effectLst/>
              </a:rPr>
              <a:t> is a database computer language designed for the retrieval and management of data in a relational database. </a:t>
            </a:r>
            <a:r>
              <a:rPr lang="en-US" sz="2000" b="1" i="0" dirty="0">
                <a:solidFill>
                  <a:schemeClr val="accent2">
                    <a:lumMod val="50000"/>
                  </a:schemeClr>
                </a:solidFill>
                <a:effectLst/>
              </a:rPr>
              <a:t>SQL</a:t>
            </a:r>
            <a:r>
              <a:rPr lang="en-US" sz="2000" b="0" i="0" dirty="0">
                <a:solidFill>
                  <a:schemeClr val="accent2">
                    <a:lumMod val="50000"/>
                  </a:schemeClr>
                </a:solidFill>
                <a:effectLst/>
              </a:rPr>
              <a:t> stands for </a:t>
            </a:r>
            <a:r>
              <a:rPr lang="en-US" sz="2000" b="1" i="0" dirty="0">
                <a:solidFill>
                  <a:schemeClr val="accent2">
                    <a:lumMod val="50000"/>
                  </a:schemeClr>
                </a:solidFill>
                <a:effectLst/>
              </a:rPr>
              <a:t>Structured Query Language</a:t>
            </a:r>
            <a:r>
              <a:rPr lang="en-US" sz="2000" b="0" i="0" dirty="0">
                <a:solidFill>
                  <a:schemeClr val="accent2">
                    <a:lumMod val="50000"/>
                  </a:schemeClr>
                </a:solidFill>
                <a:effectLst/>
              </a:rPr>
              <a:t>. SQL is Structured Query Language, which is a computer language for storing, manipulating and retrieving data stored in a relational database. SQL is one of the most widely used query language over the databases.</a:t>
            </a:r>
          </a:p>
          <a:p>
            <a:pPr algn="just"/>
            <a:endParaRPr lang="en-US" sz="2000" b="0" i="0" dirty="0">
              <a:solidFill>
                <a:schemeClr val="accent2">
                  <a:lumMod val="50000"/>
                </a:schemeClr>
              </a:solidFill>
              <a:effectLst/>
            </a:endParaRPr>
          </a:p>
          <a:p>
            <a:pPr algn="just"/>
            <a:r>
              <a:rPr lang="en-US" sz="2000" dirty="0">
                <a:solidFill>
                  <a:schemeClr val="accent2">
                    <a:lumMod val="50000"/>
                  </a:schemeClr>
                </a:solidFill>
              </a:rPr>
              <a:t>  In this project ,we have used </a:t>
            </a:r>
            <a:r>
              <a:rPr lang="en-US" sz="2000" b="1" dirty="0" err="1">
                <a:solidFill>
                  <a:schemeClr val="accent2">
                    <a:lumMod val="50000"/>
                  </a:schemeClr>
                </a:solidFill>
              </a:rPr>
              <a:t>XampServer</a:t>
            </a:r>
            <a:r>
              <a:rPr lang="en-US" sz="2000" dirty="0">
                <a:solidFill>
                  <a:schemeClr val="accent2">
                    <a:lumMod val="50000"/>
                  </a:schemeClr>
                </a:solidFill>
              </a:rPr>
              <a:t> as local server for storing our database.</a:t>
            </a:r>
            <a:endParaRPr lang="en-US" sz="2000" b="1" i="0" dirty="0">
              <a:solidFill>
                <a:schemeClr val="accent2">
                  <a:lumMod val="50000"/>
                </a:schemeClr>
              </a:solidFill>
              <a:effectLst/>
            </a:endParaRPr>
          </a:p>
          <a:p>
            <a:endParaRPr lang="en-IN" dirty="0"/>
          </a:p>
        </p:txBody>
      </p:sp>
    </p:spTree>
    <p:extLst>
      <p:ext uri="{BB962C8B-B14F-4D97-AF65-F5344CB8AC3E}">
        <p14:creationId xmlns:p14="http://schemas.microsoft.com/office/powerpoint/2010/main" val="184549591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C94622-DB72-4185-AD3E-A38BFB621B46}"/>
              </a:ext>
            </a:extLst>
          </p:cNvPr>
          <p:cNvSpPr>
            <a:spLocks noGrp="1"/>
          </p:cNvSpPr>
          <p:nvPr>
            <p:ph type="ctrTitle"/>
          </p:nvPr>
        </p:nvSpPr>
        <p:spPr/>
        <p:txBody>
          <a:bodyPr/>
          <a:lstStyle/>
          <a:p>
            <a:r>
              <a:rPr lang="en-IN" dirty="0">
                <a:solidFill>
                  <a:schemeClr val="accent3">
                    <a:lumMod val="50000"/>
                  </a:schemeClr>
                </a:solidFill>
              </a:rPr>
              <a:t>SOME</a:t>
            </a:r>
            <a:br>
              <a:rPr lang="en-IN" dirty="0">
                <a:solidFill>
                  <a:schemeClr val="accent3">
                    <a:lumMod val="50000"/>
                  </a:schemeClr>
                </a:solidFill>
              </a:rPr>
            </a:br>
            <a:r>
              <a:rPr lang="en-IN" dirty="0">
                <a:solidFill>
                  <a:schemeClr val="accent3">
                    <a:lumMod val="50000"/>
                  </a:schemeClr>
                </a:solidFill>
              </a:rPr>
              <a:t>SCREENSHOTS</a:t>
            </a:r>
          </a:p>
        </p:txBody>
      </p:sp>
      <p:sp>
        <p:nvSpPr>
          <p:cNvPr id="5" name="Subtitle 4">
            <a:extLst>
              <a:ext uri="{FF2B5EF4-FFF2-40B4-BE49-F238E27FC236}">
                <a16:creationId xmlns:a16="http://schemas.microsoft.com/office/drawing/2014/main" id="{AB129667-E616-4018-BE4C-371C3EC6073C}"/>
              </a:ext>
            </a:extLst>
          </p:cNvPr>
          <p:cNvSpPr>
            <a:spLocks noGrp="1"/>
          </p:cNvSpPr>
          <p:nvPr>
            <p:ph type="subTitle" idx="1"/>
          </p:nvPr>
        </p:nvSpPr>
        <p:spPr/>
        <p:txBody>
          <a:bodyPr>
            <a:normAutofit/>
          </a:bodyPr>
          <a:lstStyle/>
          <a:p>
            <a:r>
              <a:rPr lang="en-IN" sz="2400" b="1" dirty="0">
                <a:solidFill>
                  <a:schemeClr val="accent2">
                    <a:lumMod val="50000"/>
                  </a:schemeClr>
                </a:solidFill>
              </a:rPr>
              <a:t>FROM THE WEBSITES</a:t>
            </a:r>
          </a:p>
        </p:txBody>
      </p:sp>
    </p:spTree>
    <p:extLst>
      <p:ext uri="{BB962C8B-B14F-4D97-AF65-F5344CB8AC3E}">
        <p14:creationId xmlns:p14="http://schemas.microsoft.com/office/powerpoint/2010/main" val="343792713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F9AE8B-5CA8-407C-BFD4-E8C100BF3A1C}"/>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402861155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63EC1-BBA3-4B47-A88B-8D9B4CE9DEA1}"/>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78922188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9CE00C-6B55-42C2-A6CA-E1BC34FA26E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45082603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A5DC8F-BDF8-4754-83D3-DD8A5D1B2C55}"/>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8695735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2A10-480B-4D32-B3B2-7715C8E24E5D}"/>
              </a:ext>
            </a:extLst>
          </p:cNvPr>
          <p:cNvSpPr>
            <a:spLocks noGrp="1"/>
          </p:cNvSpPr>
          <p:nvPr>
            <p:ph type="title"/>
          </p:nvPr>
        </p:nvSpPr>
        <p:spPr/>
        <p:txBody>
          <a:bodyPr>
            <a:noAutofit/>
          </a:bodyPr>
          <a:lstStyle/>
          <a:p>
            <a:r>
              <a:rPr lang="en-IN" sz="8800" dirty="0">
                <a:solidFill>
                  <a:schemeClr val="accent3">
                    <a:lumMod val="50000"/>
                  </a:schemeClr>
                </a:solidFill>
              </a:rPr>
              <a:t>Advantages</a:t>
            </a:r>
          </a:p>
        </p:txBody>
      </p:sp>
      <p:sp>
        <p:nvSpPr>
          <p:cNvPr id="3" name="Content Placeholder 2">
            <a:extLst>
              <a:ext uri="{FF2B5EF4-FFF2-40B4-BE49-F238E27FC236}">
                <a16:creationId xmlns:a16="http://schemas.microsoft.com/office/drawing/2014/main" id="{93047980-E3C1-418B-A2A8-7EC5E2AA71B4}"/>
              </a:ext>
            </a:extLst>
          </p:cNvPr>
          <p:cNvSpPr>
            <a:spLocks noGrp="1"/>
          </p:cNvSpPr>
          <p:nvPr>
            <p:ph idx="1"/>
          </p:nvPr>
        </p:nvSpPr>
        <p:spPr/>
        <p:txBody>
          <a:bodyPr>
            <a:normAutofit/>
          </a:bodyPr>
          <a:lstStyle/>
          <a:p>
            <a:pPr algn="just">
              <a:lnSpc>
                <a:spcPct val="150000"/>
              </a:lnSpc>
              <a:buFont typeface="Wingdings" panose="05000000000000000000" pitchFamily="2" charset="2"/>
              <a:buChar char="§"/>
            </a:pPr>
            <a:r>
              <a:rPr lang="en-IN" sz="2800" b="1" dirty="0">
                <a:solidFill>
                  <a:schemeClr val="accent2">
                    <a:lumMod val="50000"/>
                  </a:schemeClr>
                </a:solidFill>
              </a:rPr>
              <a:t>User friendly Interface.</a:t>
            </a:r>
          </a:p>
          <a:p>
            <a:pPr algn="just">
              <a:lnSpc>
                <a:spcPct val="150000"/>
              </a:lnSpc>
              <a:buFont typeface="Wingdings" panose="05000000000000000000" pitchFamily="2" charset="2"/>
              <a:buChar char="§"/>
            </a:pPr>
            <a:r>
              <a:rPr lang="en-IN" sz="2800" b="1" dirty="0">
                <a:solidFill>
                  <a:schemeClr val="accent2">
                    <a:lumMod val="50000"/>
                  </a:schemeClr>
                </a:solidFill>
              </a:rPr>
              <a:t>User can easily manage budget and track it accordingly.</a:t>
            </a:r>
          </a:p>
          <a:p>
            <a:pPr algn="just">
              <a:buFont typeface="Wingdings" panose="05000000000000000000" pitchFamily="2" charset="2"/>
              <a:buChar char="§"/>
            </a:pPr>
            <a:endParaRPr lang="en-IN" sz="2800" b="1" dirty="0">
              <a:solidFill>
                <a:schemeClr val="accent2">
                  <a:lumMod val="50000"/>
                </a:schemeClr>
              </a:solidFill>
            </a:endParaRPr>
          </a:p>
          <a:p>
            <a:pPr algn="just">
              <a:buFont typeface="Wingdings" panose="05000000000000000000" pitchFamily="2" charset="2"/>
              <a:buChar char="§"/>
            </a:pPr>
            <a:endParaRPr lang="en-IN" sz="2800" b="1" dirty="0">
              <a:solidFill>
                <a:schemeClr val="accent2">
                  <a:lumMod val="50000"/>
                </a:schemeClr>
              </a:solidFill>
            </a:endParaRPr>
          </a:p>
          <a:p>
            <a:endParaRPr lang="en-IN" dirty="0"/>
          </a:p>
        </p:txBody>
      </p:sp>
    </p:spTree>
    <p:extLst>
      <p:ext uri="{BB962C8B-B14F-4D97-AF65-F5344CB8AC3E}">
        <p14:creationId xmlns:p14="http://schemas.microsoft.com/office/powerpoint/2010/main" val="268954867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2662-2A54-4A59-88B6-826ED30082B7}"/>
              </a:ext>
            </a:extLst>
          </p:cNvPr>
          <p:cNvSpPr>
            <a:spLocks noGrp="1"/>
          </p:cNvSpPr>
          <p:nvPr>
            <p:ph type="title"/>
          </p:nvPr>
        </p:nvSpPr>
        <p:spPr/>
        <p:txBody>
          <a:bodyPr>
            <a:normAutofit/>
          </a:bodyPr>
          <a:lstStyle/>
          <a:p>
            <a:r>
              <a:rPr lang="en-IN" sz="7200" dirty="0">
                <a:solidFill>
                  <a:schemeClr val="accent3">
                    <a:lumMod val="50000"/>
                  </a:schemeClr>
                </a:solidFill>
              </a:rPr>
              <a:t>Limitations</a:t>
            </a:r>
          </a:p>
        </p:txBody>
      </p:sp>
      <p:sp>
        <p:nvSpPr>
          <p:cNvPr id="3" name="Content Placeholder 2">
            <a:extLst>
              <a:ext uri="{FF2B5EF4-FFF2-40B4-BE49-F238E27FC236}">
                <a16:creationId xmlns:a16="http://schemas.microsoft.com/office/drawing/2014/main" id="{C28D847C-CC38-492F-A19F-5636AC82A0F4}"/>
              </a:ext>
            </a:extLst>
          </p:cNvPr>
          <p:cNvSpPr>
            <a:spLocks noGrp="1"/>
          </p:cNvSpPr>
          <p:nvPr>
            <p:ph idx="1"/>
          </p:nvPr>
        </p:nvSpPr>
        <p:spPr/>
        <p:txBody>
          <a:bodyPr>
            <a:normAutofit/>
          </a:bodyPr>
          <a:lstStyle/>
          <a:p>
            <a:pPr marL="0" indent="0" algn="l">
              <a:lnSpc>
                <a:spcPct val="150000"/>
              </a:lnSpc>
              <a:buNone/>
            </a:pPr>
            <a:r>
              <a:rPr lang="en-US" b="0" i="0" u="none" strike="noStrike" baseline="0" dirty="0">
                <a:solidFill>
                  <a:schemeClr val="accent2">
                    <a:lumMod val="50000"/>
                  </a:schemeClr>
                </a:solidFill>
                <a:latin typeface="Symbol" panose="05050102010706020507" pitchFamily="18" charset="2"/>
              </a:rPr>
              <a:t> </a:t>
            </a:r>
            <a:r>
              <a:rPr lang="en-US" b="1" dirty="0">
                <a:solidFill>
                  <a:schemeClr val="accent2">
                    <a:lumMod val="50000"/>
                  </a:schemeClr>
                </a:solidFill>
                <a:latin typeface="Times New Roman" panose="02020603050405020304" pitchFamily="18" charset="0"/>
              </a:rPr>
              <a:t>You must need a Local server for storing the database at the backend.</a:t>
            </a:r>
            <a:endParaRPr lang="en-US" b="1" i="0" u="none" strike="noStrike" baseline="0" dirty="0">
              <a:solidFill>
                <a:schemeClr val="accent2">
                  <a:lumMod val="50000"/>
                </a:schemeClr>
              </a:solidFill>
              <a:latin typeface="Times New Roman" panose="02020603050405020304" pitchFamily="18" charset="0"/>
            </a:endParaRPr>
          </a:p>
          <a:p>
            <a:pPr algn="l">
              <a:lnSpc>
                <a:spcPct val="150000"/>
              </a:lnSpc>
              <a:buFont typeface="Symbol" panose="05050102010706020507" pitchFamily="18" charset="2"/>
              <a:buChar char="·"/>
            </a:pPr>
            <a:r>
              <a:rPr lang="en-US" b="1" i="0" u="none" strike="noStrike" baseline="0" dirty="0">
                <a:solidFill>
                  <a:schemeClr val="accent2">
                    <a:lumMod val="50000"/>
                  </a:schemeClr>
                </a:solidFill>
                <a:latin typeface="Times New Roman" panose="02020603050405020304" pitchFamily="18" charset="0"/>
              </a:rPr>
              <a:t>People who are not familiar with computers or using online websites </a:t>
            </a:r>
            <a:r>
              <a:rPr lang="en-IN" b="1" i="0" u="none" strike="noStrike" baseline="0" dirty="0">
                <a:solidFill>
                  <a:schemeClr val="accent2">
                    <a:lumMod val="50000"/>
                  </a:schemeClr>
                </a:solidFill>
                <a:latin typeface="Times New Roman" panose="02020603050405020304" pitchFamily="18" charset="0"/>
              </a:rPr>
              <a:t>can’t use this software</a:t>
            </a:r>
          </a:p>
          <a:p>
            <a:pPr algn="l">
              <a:lnSpc>
                <a:spcPct val="150000"/>
              </a:lnSpc>
              <a:buFont typeface="Symbol" panose="05050102010706020507" pitchFamily="18" charset="2"/>
              <a:buChar char="·"/>
            </a:pPr>
            <a:r>
              <a:rPr lang="en-IN" b="1" i="0" u="none" strike="noStrike" baseline="0" dirty="0">
                <a:solidFill>
                  <a:schemeClr val="accent2">
                    <a:lumMod val="50000"/>
                  </a:schemeClr>
                </a:solidFill>
                <a:latin typeface="Times New Roman" panose="02020603050405020304" pitchFamily="18" charset="0"/>
              </a:rPr>
              <a:t>There is always a scope of improvement in the software so in this also, like we will like to improve its user interface, add more features </a:t>
            </a:r>
            <a:r>
              <a:rPr lang="en-IN" b="1" i="0" u="none" strike="noStrike" baseline="0" dirty="0" err="1">
                <a:solidFill>
                  <a:schemeClr val="accent2">
                    <a:lumMod val="50000"/>
                  </a:schemeClr>
                </a:solidFill>
                <a:latin typeface="Times New Roman" panose="02020603050405020304" pitchFamily="18" charset="0"/>
              </a:rPr>
              <a:t>e.t.c</a:t>
            </a:r>
            <a:r>
              <a:rPr lang="en-IN" b="1" i="0" u="none" strike="noStrike" baseline="0" dirty="0">
                <a:solidFill>
                  <a:schemeClr val="accent2">
                    <a:lumMod val="50000"/>
                  </a:schemeClr>
                </a:solidFill>
                <a:latin typeface="Times New Roman" panose="02020603050405020304" pitchFamily="18" charset="0"/>
              </a:rPr>
              <a:t>.</a:t>
            </a:r>
          </a:p>
          <a:p>
            <a:pPr marL="0" indent="0" algn="l">
              <a:buNone/>
            </a:pPr>
            <a:endParaRPr lang="en-IN" b="1" dirty="0">
              <a:solidFill>
                <a:schemeClr val="accent2">
                  <a:lumMod val="50000"/>
                </a:schemeClr>
              </a:solidFill>
            </a:endParaRPr>
          </a:p>
        </p:txBody>
      </p:sp>
    </p:spTree>
    <p:extLst>
      <p:ext uri="{BB962C8B-B14F-4D97-AF65-F5344CB8AC3E}">
        <p14:creationId xmlns:p14="http://schemas.microsoft.com/office/powerpoint/2010/main" val="90871993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566E-C61C-4F5B-B4D6-5F9A3AB18A4C}"/>
              </a:ext>
            </a:extLst>
          </p:cNvPr>
          <p:cNvSpPr>
            <a:spLocks noGrp="1"/>
          </p:cNvSpPr>
          <p:nvPr>
            <p:ph type="ctrTitle"/>
          </p:nvPr>
        </p:nvSpPr>
        <p:spPr/>
        <p:txBody>
          <a:bodyPr/>
          <a:lstStyle/>
          <a:p>
            <a:r>
              <a:rPr lang="en-IN" sz="8000" dirty="0">
                <a:solidFill>
                  <a:schemeClr val="accent2">
                    <a:lumMod val="50000"/>
                  </a:schemeClr>
                </a:solidFill>
              </a:rPr>
              <a:t>Thank</a:t>
            </a:r>
          </a:p>
        </p:txBody>
      </p:sp>
      <p:sp>
        <p:nvSpPr>
          <p:cNvPr id="3" name="Subtitle 2">
            <a:extLst>
              <a:ext uri="{FF2B5EF4-FFF2-40B4-BE49-F238E27FC236}">
                <a16:creationId xmlns:a16="http://schemas.microsoft.com/office/drawing/2014/main" id="{163F8854-CE0F-48D2-BA3A-224C82E0293E}"/>
              </a:ext>
            </a:extLst>
          </p:cNvPr>
          <p:cNvSpPr>
            <a:spLocks noGrp="1"/>
          </p:cNvSpPr>
          <p:nvPr>
            <p:ph type="subTitle" idx="1"/>
          </p:nvPr>
        </p:nvSpPr>
        <p:spPr/>
        <p:txBody>
          <a:bodyPr>
            <a:normAutofit/>
          </a:bodyPr>
          <a:lstStyle/>
          <a:p>
            <a:r>
              <a:rPr lang="en-IN" sz="6600" dirty="0">
                <a:solidFill>
                  <a:schemeClr val="accent2">
                    <a:lumMod val="50000"/>
                  </a:schemeClr>
                </a:solidFill>
              </a:rPr>
              <a:t>You…</a:t>
            </a:r>
          </a:p>
        </p:txBody>
      </p:sp>
    </p:spTree>
    <p:extLst>
      <p:ext uri="{BB962C8B-B14F-4D97-AF65-F5344CB8AC3E}">
        <p14:creationId xmlns:p14="http://schemas.microsoft.com/office/powerpoint/2010/main" val="53458039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E2F7-2D6C-4989-BA83-5A9D12510A65}"/>
              </a:ext>
            </a:extLst>
          </p:cNvPr>
          <p:cNvSpPr>
            <a:spLocks noGrp="1"/>
          </p:cNvSpPr>
          <p:nvPr>
            <p:ph type="title"/>
          </p:nvPr>
        </p:nvSpPr>
        <p:spPr/>
        <p:txBody>
          <a:bodyPr>
            <a:normAutofit/>
          </a:bodyPr>
          <a:lstStyle/>
          <a:p>
            <a:r>
              <a:rPr lang="en-IN" sz="6600" b="1" dirty="0">
                <a:solidFill>
                  <a:schemeClr val="accent3">
                    <a:lumMod val="50000"/>
                  </a:schemeClr>
                </a:solidFill>
              </a:rPr>
              <a:t>Group Members</a:t>
            </a:r>
          </a:p>
        </p:txBody>
      </p:sp>
      <p:sp>
        <p:nvSpPr>
          <p:cNvPr id="3" name="Content Placeholder 2">
            <a:extLst>
              <a:ext uri="{FF2B5EF4-FFF2-40B4-BE49-F238E27FC236}">
                <a16:creationId xmlns:a16="http://schemas.microsoft.com/office/drawing/2014/main" id="{4DA019FC-3C17-427D-AEBA-249FF4D4CB09}"/>
              </a:ext>
            </a:extLst>
          </p:cNvPr>
          <p:cNvSpPr>
            <a:spLocks noGrp="1"/>
          </p:cNvSpPr>
          <p:nvPr>
            <p:ph idx="1"/>
          </p:nvPr>
        </p:nvSpPr>
        <p:spPr/>
        <p:txBody>
          <a:bodyPr/>
          <a:lstStyle/>
          <a:p>
            <a:r>
              <a:rPr lang="en-IN" sz="2800" b="1" dirty="0" err="1">
                <a:solidFill>
                  <a:schemeClr val="accent2">
                    <a:lumMod val="50000"/>
                  </a:schemeClr>
                </a:solidFill>
              </a:rPr>
              <a:t>Naman</a:t>
            </a:r>
            <a:r>
              <a:rPr lang="en-IN" sz="2800" b="1" dirty="0">
                <a:solidFill>
                  <a:schemeClr val="accent2">
                    <a:lumMod val="50000"/>
                  </a:schemeClr>
                </a:solidFill>
              </a:rPr>
              <a:t> Maheshwari (181500411) </a:t>
            </a:r>
          </a:p>
          <a:p>
            <a:r>
              <a:rPr lang="en-IN" sz="2800" b="1" dirty="0">
                <a:solidFill>
                  <a:schemeClr val="accent2">
                    <a:lumMod val="50000"/>
                  </a:schemeClr>
                </a:solidFill>
              </a:rPr>
              <a:t>Nikhil </a:t>
            </a:r>
            <a:r>
              <a:rPr lang="en-IN" sz="2800" b="1" dirty="0" err="1">
                <a:solidFill>
                  <a:schemeClr val="accent2">
                    <a:lumMod val="50000"/>
                  </a:schemeClr>
                </a:solidFill>
              </a:rPr>
              <a:t>Baghel</a:t>
            </a:r>
            <a:r>
              <a:rPr lang="en-IN" sz="2800" b="1" dirty="0">
                <a:solidFill>
                  <a:schemeClr val="accent2">
                    <a:lumMod val="50000"/>
                  </a:schemeClr>
                </a:solidFill>
              </a:rPr>
              <a:t> (181500424) </a:t>
            </a:r>
          </a:p>
          <a:p>
            <a:endParaRPr lang="en-IN" dirty="0"/>
          </a:p>
          <a:p>
            <a:endParaRPr lang="en-IN" dirty="0"/>
          </a:p>
          <a:p>
            <a:pPr marL="0" indent="0">
              <a:buNone/>
            </a:pPr>
            <a:r>
              <a:rPr lang="en-IN" sz="3200" b="1" dirty="0">
                <a:solidFill>
                  <a:schemeClr val="accent3">
                    <a:lumMod val="50000"/>
                  </a:schemeClr>
                </a:solidFill>
              </a:rPr>
              <a:t>                                              Mentor: Anand Gupta Sir</a:t>
            </a:r>
          </a:p>
        </p:txBody>
      </p:sp>
    </p:spTree>
    <p:extLst>
      <p:ext uri="{BB962C8B-B14F-4D97-AF65-F5344CB8AC3E}">
        <p14:creationId xmlns:p14="http://schemas.microsoft.com/office/powerpoint/2010/main" val="413195258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2E46-E4DA-4367-B4DE-B6D77636B624}"/>
              </a:ext>
            </a:extLst>
          </p:cNvPr>
          <p:cNvSpPr>
            <a:spLocks noGrp="1"/>
          </p:cNvSpPr>
          <p:nvPr>
            <p:ph type="title"/>
          </p:nvPr>
        </p:nvSpPr>
        <p:spPr/>
        <p:txBody>
          <a:bodyPr>
            <a:noAutofit/>
          </a:bodyPr>
          <a:lstStyle/>
          <a:p>
            <a:r>
              <a:rPr lang="en-IN" sz="8800" dirty="0">
                <a:solidFill>
                  <a:schemeClr val="accent3">
                    <a:lumMod val="50000"/>
                  </a:schemeClr>
                </a:solidFill>
              </a:rPr>
              <a:t>Objective</a:t>
            </a:r>
          </a:p>
        </p:txBody>
      </p:sp>
      <p:sp>
        <p:nvSpPr>
          <p:cNvPr id="3" name="Content Placeholder 2">
            <a:extLst>
              <a:ext uri="{FF2B5EF4-FFF2-40B4-BE49-F238E27FC236}">
                <a16:creationId xmlns:a16="http://schemas.microsoft.com/office/drawing/2014/main" id="{0C0C9406-40B7-424D-AB5E-D2153FF982E3}"/>
              </a:ext>
            </a:extLst>
          </p:cNvPr>
          <p:cNvSpPr>
            <a:spLocks noGrp="1"/>
          </p:cNvSpPr>
          <p:nvPr>
            <p:ph idx="1"/>
          </p:nvPr>
        </p:nvSpPr>
        <p:spPr/>
        <p:txBody>
          <a:bodyPr>
            <a:normAutofit/>
          </a:bodyPr>
          <a:lstStyle/>
          <a:p>
            <a:pPr marL="0" indent="0" algn="just">
              <a:buNone/>
            </a:pPr>
            <a:r>
              <a:rPr lang="en-IN" sz="4000" dirty="0">
                <a:solidFill>
                  <a:schemeClr val="accent2">
                    <a:lumMod val="50000"/>
                  </a:schemeClr>
                </a:solidFill>
                <a:latin typeface="Georgia" panose="02040502050405020303" pitchFamily="18" charset="0"/>
              </a:rPr>
              <a:t>The objective is to</a:t>
            </a:r>
            <a:r>
              <a:rPr lang="en-US" sz="4000" dirty="0">
                <a:solidFill>
                  <a:schemeClr val="accent2">
                    <a:lumMod val="50000"/>
                  </a:schemeClr>
                </a:solidFill>
                <a:latin typeface="Georgia" panose="02040502050405020303" pitchFamily="18" charset="0"/>
              </a:rPr>
              <a:t> </a:t>
            </a:r>
            <a:r>
              <a:rPr lang="en-US" sz="4000" i="0" u="none" strike="noStrike" baseline="0" dirty="0">
                <a:solidFill>
                  <a:schemeClr val="accent2">
                    <a:lumMod val="50000"/>
                  </a:schemeClr>
                </a:solidFill>
                <a:latin typeface="Georgia" panose="02040502050405020303" pitchFamily="18" charset="0"/>
              </a:rPr>
              <a:t> build a simple expense manager web application that can be used by all for tracking their expenses accordingly.</a:t>
            </a:r>
            <a:endParaRPr lang="en-IN" sz="4000" dirty="0">
              <a:solidFill>
                <a:schemeClr val="accent2">
                  <a:lumMod val="50000"/>
                </a:schemeClr>
              </a:solidFill>
              <a:latin typeface="Georgia" panose="02040502050405020303" pitchFamily="18" charset="0"/>
            </a:endParaRPr>
          </a:p>
        </p:txBody>
      </p:sp>
    </p:spTree>
    <p:extLst>
      <p:ext uri="{BB962C8B-B14F-4D97-AF65-F5344CB8AC3E}">
        <p14:creationId xmlns:p14="http://schemas.microsoft.com/office/powerpoint/2010/main" val="12501401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C8AC-6673-4C55-B642-745B909523B2}"/>
              </a:ext>
            </a:extLst>
          </p:cNvPr>
          <p:cNvSpPr>
            <a:spLocks noGrp="1"/>
          </p:cNvSpPr>
          <p:nvPr>
            <p:ph type="title"/>
          </p:nvPr>
        </p:nvSpPr>
        <p:spPr/>
        <p:txBody>
          <a:bodyPr>
            <a:noAutofit/>
          </a:bodyPr>
          <a:lstStyle/>
          <a:p>
            <a:r>
              <a:rPr lang="en-IN" sz="8000" b="1" dirty="0">
                <a:solidFill>
                  <a:schemeClr val="accent3">
                    <a:lumMod val="50000"/>
                  </a:schemeClr>
                </a:solidFill>
              </a:rPr>
              <a:t>About this project</a:t>
            </a:r>
            <a:endParaRPr lang="en-IN" sz="2400" b="1" dirty="0">
              <a:solidFill>
                <a:schemeClr val="accent5">
                  <a:lumMod val="50000"/>
                </a:schemeClr>
              </a:solidFill>
            </a:endParaRPr>
          </a:p>
        </p:txBody>
      </p:sp>
      <p:sp>
        <p:nvSpPr>
          <p:cNvPr id="3" name="Content Placeholder 2">
            <a:extLst>
              <a:ext uri="{FF2B5EF4-FFF2-40B4-BE49-F238E27FC236}">
                <a16:creationId xmlns:a16="http://schemas.microsoft.com/office/drawing/2014/main" id="{39967CD3-E015-4051-83EE-0A1BDAF43994}"/>
              </a:ext>
            </a:extLst>
          </p:cNvPr>
          <p:cNvSpPr>
            <a:spLocks noGrp="1"/>
          </p:cNvSpPr>
          <p:nvPr>
            <p:ph idx="1"/>
          </p:nvPr>
        </p:nvSpPr>
        <p:spPr/>
        <p:txBody>
          <a:bodyPr>
            <a:normAutofit/>
          </a:bodyPr>
          <a:lstStyle/>
          <a:p>
            <a:pPr marL="0" indent="0" algn="just">
              <a:buNone/>
            </a:pPr>
            <a:r>
              <a:rPr lang="en-US" sz="1800" b="1" i="0" u="none" strike="noStrike" baseline="0" dirty="0">
                <a:solidFill>
                  <a:schemeClr val="accent2">
                    <a:lumMod val="50000"/>
                  </a:schemeClr>
                </a:solidFill>
              </a:rPr>
              <a:t>In this project, The user can add the initial budget for the expenses and give it a title accordingly. Further user can add bills under the given budget and track her expenses </a:t>
            </a:r>
            <a:r>
              <a:rPr lang="en-IN" sz="1800" b="1" i="0" u="none" strike="noStrike" baseline="0" dirty="0">
                <a:solidFill>
                  <a:schemeClr val="accent2">
                    <a:lumMod val="50000"/>
                  </a:schemeClr>
                </a:solidFill>
              </a:rPr>
              <a:t>accordingly.</a:t>
            </a:r>
            <a:r>
              <a:rPr lang="en-US" sz="1800" b="1" i="0" u="none" strike="noStrike" baseline="0" dirty="0">
                <a:solidFill>
                  <a:schemeClr val="accent2">
                    <a:lumMod val="50000"/>
                  </a:schemeClr>
                </a:solidFill>
              </a:rPr>
              <a:t>The website will contain the following pages:</a:t>
            </a:r>
          </a:p>
          <a:p>
            <a:pPr marL="0" indent="0" algn="l">
              <a:buNone/>
            </a:pPr>
            <a:r>
              <a:rPr lang="en-IN" sz="1800" b="1" i="0" u="none" strike="noStrike" baseline="0" dirty="0">
                <a:solidFill>
                  <a:schemeClr val="accent2">
                    <a:lumMod val="50000"/>
                  </a:schemeClr>
                </a:solidFill>
              </a:rPr>
              <a:t>1. Index Page                6. Add New Plan Page</a:t>
            </a:r>
          </a:p>
          <a:p>
            <a:pPr marL="0" indent="0" algn="l">
              <a:buNone/>
            </a:pPr>
            <a:r>
              <a:rPr lang="en-IN" sz="1800" b="1" i="0" u="none" strike="noStrike" baseline="0" dirty="0">
                <a:solidFill>
                  <a:schemeClr val="accent2">
                    <a:lumMod val="50000"/>
                  </a:schemeClr>
                </a:solidFill>
              </a:rPr>
              <a:t>2. Sign up Page             7. View Plan Page</a:t>
            </a:r>
          </a:p>
          <a:p>
            <a:pPr marL="0" indent="0" algn="l">
              <a:buNone/>
            </a:pPr>
            <a:r>
              <a:rPr lang="en-IN" sz="1800" b="1" i="0" u="none" strike="noStrike" baseline="0" dirty="0">
                <a:solidFill>
                  <a:schemeClr val="accent2">
                    <a:lumMod val="50000"/>
                  </a:schemeClr>
                </a:solidFill>
              </a:rPr>
              <a:t>3. Login Page                8. Expense Distribution Page</a:t>
            </a:r>
          </a:p>
          <a:p>
            <a:pPr marL="0" indent="0" algn="l">
              <a:buNone/>
            </a:pPr>
            <a:r>
              <a:rPr lang="en-IN" sz="1800" b="1" i="0" u="none" strike="noStrike" baseline="0" dirty="0">
                <a:solidFill>
                  <a:schemeClr val="accent2">
                    <a:lumMod val="50000"/>
                  </a:schemeClr>
                </a:solidFill>
              </a:rPr>
              <a:t>4. About Us Page         9.  Add New Expense Page</a:t>
            </a:r>
          </a:p>
          <a:p>
            <a:pPr marL="0" indent="0" algn="l">
              <a:buNone/>
            </a:pPr>
            <a:r>
              <a:rPr lang="en-IN" sz="1800" b="1" i="0" u="none" strike="noStrike" baseline="0" dirty="0">
                <a:solidFill>
                  <a:schemeClr val="accent2">
                    <a:lumMod val="50000"/>
                  </a:schemeClr>
                </a:solidFill>
              </a:rPr>
              <a:t>5. Home Page              10.  Change Password Page</a:t>
            </a:r>
          </a:p>
        </p:txBody>
      </p:sp>
    </p:spTree>
    <p:extLst>
      <p:ext uri="{BB962C8B-B14F-4D97-AF65-F5344CB8AC3E}">
        <p14:creationId xmlns:p14="http://schemas.microsoft.com/office/powerpoint/2010/main" val="224647944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7A67E0-39AB-4B85-B127-9839D1ADE6F4}"/>
              </a:ext>
            </a:extLst>
          </p:cNvPr>
          <p:cNvPicPr>
            <a:picLocks noChangeAspect="1"/>
          </p:cNvPicPr>
          <p:nvPr/>
        </p:nvPicPr>
        <p:blipFill>
          <a:blip r:embed="rId2"/>
          <a:stretch>
            <a:fillRect/>
          </a:stretch>
        </p:blipFill>
        <p:spPr>
          <a:xfrm>
            <a:off x="789709" y="720436"/>
            <a:ext cx="7426035" cy="5430981"/>
          </a:xfrm>
          <a:prstGeom prst="rect">
            <a:avLst/>
          </a:prstGeom>
        </p:spPr>
      </p:pic>
      <p:sp>
        <p:nvSpPr>
          <p:cNvPr id="6" name="TextBox 5">
            <a:extLst>
              <a:ext uri="{FF2B5EF4-FFF2-40B4-BE49-F238E27FC236}">
                <a16:creationId xmlns:a16="http://schemas.microsoft.com/office/drawing/2014/main" id="{B4D311C4-B152-4095-9E7F-ED4142A53DEC}"/>
              </a:ext>
            </a:extLst>
          </p:cNvPr>
          <p:cNvSpPr txBox="1"/>
          <p:nvPr/>
        </p:nvSpPr>
        <p:spPr>
          <a:xfrm>
            <a:off x="7772401" y="2057400"/>
            <a:ext cx="3629890" cy="3046988"/>
          </a:xfrm>
          <a:prstGeom prst="rect">
            <a:avLst/>
          </a:prstGeom>
          <a:noFill/>
        </p:spPr>
        <p:txBody>
          <a:bodyPr wrap="square" rtlCol="0">
            <a:spAutoFit/>
          </a:bodyPr>
          <a:lstStyle/>
          <a:p>
            <a:pPr algn="just"/>
            <a:r>
              <a:rPr lang="en-IN" sz="2400" b="1" dirty="0">
                <a:solidFill>
                  <a:schemeClr val="accent3">
                    <a:lumMod val="50000"/>
                  </a:schemeClr>
                </a:solidFill>
              </a:rPr>
              <a:t>This project is based on Web development. </a:t>
            </a:r>
            <a:r>
              <a:rPr lang="en-US" sz="2400" i="0" dirty="0">
                <a:solidFill>
                  <a:schemeClr val="accent3">
                    <a:lumMod val="50000"/>
                  </a:schemeClr>
                </a:solidFill>
                <a:effectLst/>
              </a:rPr>
              <a:t>Web development is the work involved in developing a </a:t>
            </a:r>
            <a:r>
              <a:rPr lang="en-US" sz="2400" i="0" strike="noStrike" dirty="0">
                <a:solidFill>
                  <a:schemeClr val="accent3">
                    <a:lumMod val="50000"/>
                  </a:schemeClr>
                </a:solidFill>
                <a:effectLst/>
                <a:hlinkClick r:id="rId3" tooltip="Web site">
                  <a:extLst>
                    <a:ext uri="{A12FA001-AC4F-418D-AE19-62706E023703}">
                      <ahyp:hlinkClr xmlns:ahyp="http://schemas.microsoft.com/office/drawing/2018/hyperlinkcolor" val="tx"/>
                    </a:ext>
                  </a:extLst>
                </a:hlinkClick>
              </a:rPr>
              <a:t>Web site</a:t>
            </a:r>
            <a:r>
              <a:rPr lang="en-US" sz="2400" i="0" dirty="0">
                <a:solidFill>
                  <a:schemeClr val="accent3">
                    <a:lumMod val="50000"/>
                  </a:schemeClr>
                </a:solidFill>
                <a:effectLst/>
              </a:rPr>
              <a:t> for the </a:t>
            </a:r>
            <a:r>
              <a:rPr lang="en-US" sz="2400" i="0" u="none" strike="noStrike" dirty="0">
                <a:solidFill>
                  <a:schemeClr val="accent3">
                    <a:lumMod val="50000"/>
                  </a:schemeClr>
                </a:solidFill>
                <a:effectLst/>
                <a:hlinkClick r:id="rId4" tooltip="Internet">
                  <a:extLst>
                    <a:ext uri="{A12FA001-AC4F-418D-AE19-62706E023703}">
                      <ahyp:hlinkClr xmlns:ahyp="http://schemas.microsoft.com/office/drawing/2018/hyperlinkcolor" val="tx"/>
                    </a:ext>
                  </a:extLst>
                </a:hlinkClick>
              </a:rPr>
              <a:t>Internet</a:t>
            </a:r>
            <a:r>
              <a:rPr lang="en-US" sz="2400" i="0" dirty="0">
                <a:solidFill>
                  <a:schemeClr val="accent3">
                    <a:lumMod val="50000"/>
                  </a:schemeClr>
                </a:solidFill>
                <a:effectLst/>
              </a:rPr>
              <a:t> (</a:t>
            </a:r>
            <a:r>
              <a:rPr lang="en-US" sz="2400" i="0" u="none" strike="noStrike" dirty="0">
                <a:solidFill>
                  <a:schemeClr val="accent3">
                    <a:lumMod val="50000"/>
                  </a:schemeClr>
                </a:solidFill>
                <a:effectLst/>
                <a:hlinkClick r:id="rId5" tooltip="World Wide Web">
                  <a:extLst>
                    <a:ext uri="{A12FA001-AC4F-418D-AE19-62706E023703}">
                      <ahyp:hlinkClr xmlns:ahyp="http://schemas.microsoft.com/office/drawing/2018/hyperlinkcolor" val="tx"/>
                    </a:ext>
                  </a:extLst>
                </a:hlinkClick>
              </a:rPr>
              <a:t>World Wide Web</a:t>
            </a:r>
            <a:r>
              <a:rPr lang="en-US" sz="2400" i="0" dirty="0">
                <a:solidFill>
                  <a:schemeClr val="accent3">
                    <a:lumMod val="50000"/>
                  </a:schemeClr>
                </a:solidFill>
                <a:effectLst/>
              </a:rPr>
              <a:t>) or an </a:t>
            </a:r>
            <a:r>
              <a:rPr lang="en-US" sz="2400" i="0" u="none" strike="noStrike" dirty="0">
                <a:solidFill>
                  <a:schemeClr val="accent3">
                    <a:lumMod val="50000"/>
                  </a:schemeClr>
                </a:solidFill>
                <a:effectLst/>
                <a:hlinkClick r:id="rId6" tooltip="Intranet">
                  <a:extLst>
                    <a:ext uri="{A12FA001-AC4F-418D-AE19-62706E023703}">
                      <ahyp:hlinkClr xmlns:ahyp="http://schemas.microsoft.com/office/drawing/2018/hyperlinkcolor" val="tx"/>
                    </a:ext>
                  </a:extLst>
                </a:hlinkClick>
              </a:rPr>
              <a:t>intranet</a:t>
            </a:r>
            <a:r>
              <a:rPr lang="en-US" sz="2400" i="0" dirty="0">
                <a:solidFill>
                  <a:schemeClr val="accent3">
                    <a:lumMod val="50000"/>
                  </a:schemeClr>
                </a:solidFill>
                <a:effectLst/>
              </a:rPr>
              <a:t> (a private network)</a:t>
            </a:r>
            <a:endParaRPr lang="en-IN" sz="2400" dirty="0">
              <a:solidFill>
                <a:schemeClr val="accent3">
                  <a:lumMod val="50000"/>
                </a:schemeClr>
              </a:solidFill>
            </a:endParaRPr>
          </a:p>
        </p:txBody>
      </p:sp>
    </p:spTree>
    <p:extLst>
      <p:ext uri="{BB962C8B-B14F-4D97-AF65-F5344CB8AC3E}">
        <p14:creationId xmlns:p14="http://schemas.microsoft.com/office/powerpoint/2010/main" val="37460841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86FEC0-EB15-4FF1-A5FF-2B16525C5ED9}"/>
              </a:ext>
            </a:extLst>
          </p:cNvPr>
          <p:cNvPicPr/>
          <p:nvPr/>
        </p:nvPicPr>
        <p:blipFill>
          <a:blip r:embed="rId2">
            <a:extLst>
              <a:ext uri="{28A0092B-C50C-407E-A947-70E740481C1C}">
                <a14:useLocalDpi xmlns:a14="http://schemas.microsoft.com/office/drawing/2010/main" val="0"/>
              </a:ext>
            </a:extLst>
          </a:blip>
          <a:stretch>
            <a:fillRect/>
          </a:stretch>
        </p:blipFill>
        <p:spPr>
          <a:xfrm>
            <a:off x="1163783" y="775855"/>
            <a:ext cx="7259782" cy="5472545"/>
          </a:xfrm>
          <a:prstGeom prst="rect">
            <a:avLst/>
          </a:prstGeom>
        </p:spPr>
      </p:pic>
      <p:sp>
        <p:nvSpPr>
          <p:cNvPr id="6" name="TextBox 5">
            <a:extLst>
              <a:ext uri="{FF2B5EF4-FFF2-40B4-BE49-F238E27FC236}">
                <a16:creationId xmlns:a16="http://schemas.microsoft.com/office/drawing/2014/main" id="{234FF1B5-C6BA-4409-B512-D381B37FD866}"/>
              </a:ext>
            </a:extLst>
          </p:cNvPr>
          <p:cNvSpPr txBox="1"/>
          <p:nvPr/>
        </p:nvSpPr>
        <p:spPr>
          <a:xfrm>
            <a:off x="8229600" y="2057400"/>
            <a:ext cx="3144982" cy="2677656"/>
          </a:xfrm>
          <a:prstGeom prst="rect">
            <a:avLst/>
          </a:prstGeom>
          <a:noFill/>
        </p:spPr>
        <p:txBody>
          <a:bodyPr wrap="square" rtlCol="0">
            <a:spAutoFit/>
          </a:bodyPr>
          <a:lstStyle/>
          <a:p>
            <a:r>
              <a:rPr lang="en-IN" sz="2800" b="1" dirty="0">
                <a:solidFill>
                  <a:schemeClr val="accent2">
                    <a:lumMod val="50000"/>
                  </a:schemeClr>
                </a:solidFill>
              </a:rPr>
              <a:t>This figure showing the different steps involved in Web development process</a:t>
            </a:r>
          </a:p>
        </p:txBody>
      </p:sp>
    </p:spTree>
    <p:extLst>
      <p:ext uri="{BB962C8B-B14F-4D97-AF65-F5344CB8AC3E}">
        <p14:creationId xmlns:p14="http://schemas.microsoft.com/office/powerpoint/2010/main" val="313893443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9EA5-B11C-4512-AE8B-277EC4C41476}"/>
              </a:ext>
            </a:extLst>
          </p:cNvPr>
          <p:cNvSpPr>
            <a:spLocks noGrp="1"/>
          </p:cNvSpPr>
          <p:nvPr>
            <p:ph type="title"/>
          </p:nvPr>
        </p:nvSpPr>
        <p:spPr/>
        <p:txBody>
          <a:bodyPr/>
          <a:lstStyle/>
          <a:p>
            <a:r>
              <a:rPr lang="en-IN" b="1" dirty="0">
                <a:solidFill>
                  <a:schemeClr val="accent3">
                    <a:lumMod val="50000"/>
                  </a:schemeClr>
                </a:solidFill>
              </a:rPr>
              <a:t>Software and Hardware Requirements</a:t>
            </a:r>
          </a:p>
        </p:txBody>
      </p:sp>
      <p:sp>
        <p:nvSpPr>
          <p:cNvPr id="3" name="Content Placeholder 2">
            <a:extLst>
              <a:ext uri="{FF2B5EF4-FFF2-40B4-BE49-F238E27FC236}">
                <a16:creationId xmlns:a16="http://schemas.microsoft.com/office/drawing/2014/main" id="{26DEAEC9-9C45-4FB8-856C-4D799E07D681}"/>
              </a:ext>
            </a:extLst>
          </p:cNvPr>
          <p:cNvSpPr>
            <a:spLocks noGrp="1"/>
          </p:cNvSpPr>
          <p:nvPr>
            <p:ph idx="1"/>
          </p:nvPr>
        </p:nvSpPr>
        <p:spPr/>
        <p:txBody>
          <a:bodyPr>
            <a:normAutofit lnSpcReduction="10000"/>
          </a:bodyPr>
          <a:lstStyle/>
          <a:p>
            <a:pPr marL="0" indent="0">
              <a:buNone/>
            </a:pPr>
            <a:r>
              <a:rPr lang="en-IN" b="1" dirty="0">
                <a:solidFill>
                  <a:schemeClr val="accent2">
                    <a:lumMod val="50000"/>
                  </a:schemeClr>
                </a:solidFill>
              </a:rPr>
              <a:t>Hardware : PC or Laptop containing (i3 processor or above), RAM 4GB or more and Hard Disk 500GB or above)</a:t>
            </a:r>
          </a:p>
          <a:p>
            <a:pPr marL="0" indent="0">
              <a:buNone/>
            </a:pPr>
            <a:r>
              <a:rPr lang="en-IN" b="1" dirty="0">
                <a:solidFill>
                  <a:schemeClr val="accent2">
                    <a:lumMod val="50000"/>
                  </a:schemeClr>
                </a:solidFill>
              </a:rPr>
              <a:t>Software: Window 7/8/10</a:t>
            </a:r>
          </a:p>
          <a:p>
            <a:pPr marL="0" indent="0">
              <a:buNone/>
            </a:pPr>
            <a:r>
              <a:rPr lang="en-IN" b="1" dirty="0">
                <a:solidFill>
                  <a:schemeClr val="accent2">
                    <a:lumMod val="50000"/>
                  </a:schemeClr>
                </a:solidFill>
              </a:rPr>
              <a:t>                VS code</a:t>
            </a:r>
          </a:p>
          <a:p>
            <a:pPr marL="0" indent="0">
              <a:buNone/>
            </a:pPr>
            <a:r>
              <a:rPr lang="en-IN" b="1" dirty="0">
                <a:solidFill>
                  <a:schemeClr val="accent2">
                    <a:lumMod val="50000"/>
                  </a:schemeClr>
                </a:solidFill>
              </a:rPr>
              <a:t>                Github</a:t>
            </a:r>
          </a:p>
          <a:p>
            <a:pPr marL="0" indent="0">
              <a:buNone/>
            </a:pPr>
            <a:r>
              <a:rPr lang="en-IN" b="1" dirty="0">
                <a:solidFill>
                  <a:schemeClr val="accent2">
                    <a:lumMod val="50000"/>
                  </a:schemeClr>
                </a:solidFill>
              </a:rPr>
              <a:t>                Google chrome</a:t>
            </a:r>
          </a:p>
          <a:p>
            <a:pPr marL="0" indent="0">
              <a:buNone/>
            </a:pPr>
            <a:r>
              <a:rPr lang="en-IN" b="1" dirty="0">
                <a:solidFill>
                  <a:schemeClr val="accent2">
                    <a:lumMod val="50000"/>
                  </a:schemeClr>
                </a:solidFill>
              </a:rPr>
              <a:t>                Local Server ( </a:t>
            </a:r>
            <a:r>
              <a:rPr lang="en-IN" b="1" dirty="0" err="1">
                <a:solidFill>
                  <a:schemeClr val="accent2">
                    <a:lumMod val="50000"/>
                  </a:schemeClr>
                </a:solidFill>
              </a:rPr>
              <a:t>XampServer</a:t>
            </a:r>
            <a:r>
              <a:rPr lang="en-IN" b="1" dirty="0">
                <a:solidFill>
                  <a:schemeClr val="accent2">
                    <a:lumMod val="50000"/>
                  </a:schemeClr>
                </a:solidFill>
              </a:rPr>
              <a:t> )</a:t>
            </a:r>
          </a:p>
        </p:txBody>
      </p:sp>
    </p:spTree>
    <p:extLst>
      <p:ext uri="{BB962C8B-B14F-4D97-AF65-F5344CB8AC3E}">
        <p14:creationId xmlns:p14="http://schemas.microsoft.com/office/powerpoint/2010/main" val="10237635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034F-784B-468A-B7BB-2407EDEDD00B}"/>
              </a:ext>
            </a:extLst>
          </p:cNvPr>
          <p:cNvSpPr>
            <a:spLocks noGrp="1"/>
          </p:cNvSpPr>
          <p:nvPr>
            <p:ph type="title"/>
          </p:nvPr>
        </p:nvSpPr>
        <p:spPr/>
        <p:txBody>
          <a:bodyPr>
            <a:noAutofit/>
          </a:bodyPr>
          <a:lstStyle/>
          <a:p>
            <a:r>
              <a:rPr lang="en-IN" sz="8000" dirty="0">
                <a:solidFill>
                  <a:schemeClr val="accent2">
                    <a:lumMod val="50000"/>
                  </a:schemeClr>
                </a:solidFill>
              </a:rPr>
              <a:t>Technology Used</a:t>
            </a:r>
          </a:p>
        </p:txBody>
      </p:sp>
      <p:pic>
        <p:nvPicPr>
          <p:cNvPr id="4" name="Content Placeholder 3">
            <a:extLst>
              <a:ext uri="{FF2B5EF4-FFF2-40B4-BE49-F238E27FC236}">
                <a16:creationId xmlns:a16="http://schemas.microsoft.com/office/drawing/2014/main" id="{53A06C8C-E9F3-455F-8A69-378CE8DE882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07673" y="2549235"/>
            <a:ext cx="7232072" cy="3532909"/>
          </a:xfrm>
          <a:prstGeom prst="rect">
            <a:avLst/>
          </a:prstGeom>
        </p:spPr>
      </p:pic>
    </p:spTree>
    <p:extLst>
      <p:ext uri="{BB962C8B-B14F-4D97-AF65-F5344CB8AC3E}">
        <p14:creationId xmlns:p14="http://schemas.microsoft.com/office/powerpoint/2010/main" val="249353385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802D-8F86-49DF-969B-E912A80689D5}"/>
              </a:ext>
            </a:extLst>
          </p:cNvPr>
          <p:cNvSpPr>
            <a:spLocks noGrp="1"/>
          </p:cNvSpPr>
          <p:nvPr>
            <p:ph type="title"/>
          </p:nvPr>
        </p:nvSpPr>
        <p:spPr/>
        <p:txBody>
          <a:bodyPr>
            <a:noAutofit/>
          </a:bodyPr>
          <a:lstStyle/>
          <a:p>
            <a:r>
              <a:rPr lang="en-US" sz="7200" dirty="0">
                <a:solidFill>
                  <a:schemeClr val="accent3">
                    <a:lumMod val="50000"/>
                  </a:schemeClr>
                </a:solidFill>
              </a:rPr>
              <a:t>T</a:t>
            </a:r>
            <a:r>
              <a:rPr lang="en-IN" sz="7200" dirty="0">
                <a:solidFill>
                  <a:schemeClr val="accent3">
                    <a:lumMod val="50000"/>
                  </a:schemeClr>
                </a:solidFill>
              </a:rPr>
              <a:t>echnology Used</a:t>
            </a:r>
          </a:p>
        </p:txBody>
      </p:sp>
      <p:sp>
        <p:nvSpPr>
          <p:cNvPr id="3" name="Content Placeholder 2">
            <a:extLst>
              <a:ext uri="{FF2B5EF4-FFF2-40B4-BE49-F238E27FC236}">
                <a16:creationId xmlns:a16="http://schemas.microsoft.com/office/drawing/2014/main" id="{7DDF833F-6374-4A2B-8BD9-1856E422FE60}"/>
              </a:ext>
            </a:extLst>
          </p:cNvPr>
          <p:cNvSpPr>
            <a:spLocks noGrp="1"/>
          </p:cNvSpPr>
          <p:nvPr>
            <p:ph idx="1"/>
          </p:nvPr>
        </p:nvSpPr>
        <p:spPr/>
        <p:txBody>
          <a:bodyPr>
            <a:normAutofit fontScale="85000" lnSpcReduction="20000"/>
          </a:bodyPr>
          <a:lstStyle/>
          <a:p>
            <a:pPr algn="just">
              <a:lnSpc>
                <a:spcPct val="120000"/>
              </a:lnSpc>
              <a:buFont typeface="Arial" panose="020B0604020202020204" pitchFamily="34" charset="0"/>
              <a:buChar char="•"/>
            </a:pPr>
            <a:r>
              <a:rPr lang="en-IN" b="1" dirty="0">
                <a:solidFill>
                  <a:schemeClr val="accent2">
                    <a:lumMod val="50000"/>
                  </a:schemeClr>
                </a:solidFill>
              </a:rPr>
              <a:t>HTML</a:t>
            </a:r>
            <a:r>
              <a:rPr lang="en-IN" dirty="0">
                <a:solidFill>
                  <a:schemeClr val="accent2">
                    <a:lumMod val="50000"/>
                  </a:schemeClr>
                </a:solidFill>
              </a:rPr>
              <a:t> : </a:t>
            </a:r>
            <a:r>
              <a:rPr lang="en-US" dirty="0">
                <a:solidFill>
                  <a:schemeClr val="accent2">
                    <a:lumMod val="50000"/>
                  </a:schemeClr>
                </a:solidFill>
                <a:latin typeface="Times New Roman" panose="02020603050405020304" pitchFamily="18" charset="0"/>
              </a:rPr>
              <a:t>It is used by developers to define structure of the webpage. Every page you see on browser is written using HTML. Web-Browser read and understand the markup text in HTML.</a:t>
            </a:r>
          </a:p>
          <a:p>
            <a:pPr algn="just">
              <a:lnSpc>
                <a:spcPct val="120000"/>
              </a:lnSpc>
              <a:buFont typeface="Arial" panose="020B0604020202020204" pitchFamily="34" charset="0"/>
              <a:buChar char="•"/>
            </a:pPr>
            <a:r>
              <a:rPr lang="en-US" b="1" dirty="0">
                <a:solidFill>
                  <a:schemeClr val="accent2">
                    <a:lumMod val="50000"/>
                  </a:schemeClr>
                </a:solidFill>
                <a:latin typeface="Times New Roman" panose="02020603050405020304" pitchFamily="18" charset="0"/>
              </a:rPr>
              <a:t>CSS </a:t>
            </a:r>
            <a:r>
              <a:rPr lang="en-US" dirty="0">
                <a:solidFill>
                  <a:schemeClr val="accent2">
                    <a:lumMod val="50000"/>
                  </a:schemeClr>
                </a:solidFill>
                <a:latin typeface="Times New Roman" panose="02020603050405020304" pitchFamily="18" charset="0"/>
              </a:rPr>
              <a:t>: CSS stands for Cascading Style Sheets. To define style of the Web Page that is, type of font, its size, background-color etc. ,we use CSS. Using CSS, you can define, how each element of your web-page should look. Browser read HTML and CSS together to define the web page.</a:t>
            </a:r>
          </a:p>
          <a:p>
            <a:pPr marL="0" indent="0" algn="just">
              <a:buNone/>
            </a:pPr>
            <a:r>
              <a:rPr lang="en-IN" sz="2600" dirty="0">
                <a:solidFill>
                  <a:schemeClr val="accent2">
                    <a:lumMod val="50000"/>
                  </a:schemeClr>
                </a:solidFill>
              </a:rPr>
              <a:t>In this Project, we Use External style sheets named file as “ style.css”</a:t>
            </a:r>
          </a:p>
          <a:p>
            <a:pPr marL="0" indent="0">
              <a:buNone/>
            </a:pPr>
            <a:r>
              <a:rPr lang="en-IN" sz="2600" dirty="0"/>
              <a:t> </a:t>
            </a:r>
          </a:p>
          <a:p>
            <a:endParaRPr lang="en-IN" dirty="0"/>
          </a:p>
        </p:txBody>
      </p:sp>
    </p:spTree>
    <p:extLst>
      <p:ext uri="{BB962C8B-B14F-4D97-AF65-F5344CB8AC3E}">
        <p14:creationId xmlns:p14="http://schemas.microsoft.com/office/powerpoint/2010/main" val="1847426201"/>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TM03457485[[fn=Mesh]]</Template>
  <TotalTime>6828</TotalTime>
  <Words>762</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Garamond</vt:lpstr>
      <vt:lpstr>Georgia</vt:lpstr>
      <vt:lpstr>Symbol</vt:lpstr>
      <vt:lpstr>Times New Roman</vt:lpstr>
      <vt:lpstr>Wingdings</vt:lpstr>
      <vt:lpstr>Organic</vt:lpstr>
      <vt:lpstr>Expense Manager Website</vt:lpstr>
      <vt:lpstr>Group Members</vt:lpstr>
      <vt:lpstr>Objective</vt:lpstr>
      <vt:lpstr>About this project</vt:lpstr>
      <vt:lpstr>PowerPoint Presentation</vt:lpstr>
      <vt:lpstr>PowerPoint Presentation</vt:lpstr>
      <vt:lpstr>Software and Hardware Requirements</vt:lpstr>
      <vt:lpstr>Technology Used</vt:lpstr>
      <vt:lpstr>Technology Used</vt:lpstr>
      <vt:lpstr>PowerPoint Presentation</vt:lpstr>
      <vt:lpstr>PowerPoint Presentation</vt:lpstr>
      <vt:lpstr>SOME SCREENSHOTS</vt:lpstr>
      <vt:lpstr>PowerPoint Presentation</vt:lpstr>
      <vt:lpstr>PowerPoint Presentation</vt:lpstr>
      <vt:lpstr>PowerPoint Presentation</vt:lpstr>
      <vt:lpstr>PowerPoint Presentation</vt:lpstr>
      <vt:lpstr>Advantages</vt:lpstr>
      <vt:lpstr>Limitations</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Machine Grading…</dc:title>
  <dc:creator>HP</dc:creator>
  <cp:lastModifiedBy>HP</cp:lastModifiedBy>
  <cp:revision>129</cp:revision>
  <dcterms:created xsi:type="dcterms:W3CDTF">2020-07-22T07:53:21Z</dcterms:created>
  <dcterms:modified xsi:type="dcterms:W3CDTF">2021-02-18T16:08:46Z</dcterms:modified>
</cp:coreProperties>
</file>