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2" r:id="rId4"/>
    <p:sldId id="257" r:id="rId5"/>
    <p:sldId id="278" r:id="rId6"/>
    <p:sldId id="271" r:id="rId7"/>
    <p:sldId id="258" r:id="rId8"/>
    <p:sldId id="274" r:id="rId9"/>
    <p:sldId id="279" r:id="rId10"/>
    <p:sldId id="269" r:id="rId11"/>
    <p:sldId id="267" r:id="rId12"/>
    <p:sldId id="268" r:id="rId13"/>
    <p:sldId id="266" r:id="rId14"/>
    <p:sldId id="27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4F3FE-5102-4EEE-8520-5CCED0186276}" v="2226" dt="2021-05-10T15:24:28.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9"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2236-474D-4CE2-845C-717585D4BA7B}"/>
              </a:ext>
            </a:extLst>
          </p:cNvPr>
          <p:cNvSpPr>
            <a:spLocks noGrp="1"/>
          </p:cNvSpPr>
          <p:nvPr>
            <p:ph type="ctrTitle"/>
          </p:nvPr>
        </p:nvSpPr>
        <p:spPr/>
        <p:txBody>
          <a:bodyPr/>
          <a:lstStyle/>
          <a:p>
            <a:r>
              <a:rPr lang="en-IN">
                <a:solidFill>
                  <a:schemeClr val="accent3">
                    <a:lumMod val="50000"/>
                  </a:schemeClr>
                </a:solidFill>
              </a:rPr>
              <a:t>Memories</a:t>
            </a:r>
            <a:endParaRPr lang="en-IN" dirty="0">
              <a:solidFill>
                <a:schemeClr val="accent3">
                  <a:lumMod val="50000"/>
                </a:schemeClr>
              </a:solidFill>
            </a:endParaRPr>
          </a:p>
        </p:txBody>
      </p:sp>
      <p:sp>
        <p:nvSpPr>
          <p:cNvPr id="3" name="Subtitle 2">
            <a:extLst>
              <a:ext uri="{FF2B5EF4-FFF2-40B4-BE49-F238E27FC236}">
                <a16:creationId xmlns:a16="http://schemas.microsoft.com/office/drawing/2014/main" id="{A2F967C3-C0EA-427A-8DB6-B4B569187C22}"/>
              </a:ext>
            </a:extLst>
          </p:cNvPr>
          <p:cNvSpPr>
            <a:spLocks noGrp="1"/>
          </p:cNvSpPr>
          <p:nvPr>
            <p:ph type="subTitle" idx="1"/>
          </p:nvPr>
        </p:nvSpPr>
        <p:spPr>
          <a:xfrm>
            <a:off x="2692398" y="3657596"/>
            <a:ext cx="6815669" cy="1657353"/>
          </a:xfrm>
        </p:spPr>
        <p:txBody>
          <a:bodyPr>
            <a:normAutofit fontScale="92500" lnSpcReduction="20000"/>
          </a:bodyPr>
          <a:lstStyle/>
          <a:p>
            <a:r>
              <a:rPr lang="en-IN" sz="2400" dirty="0">
                <a:solidFill>
                  <a:schemeClr val="accent2">
                    <a:lumMod val="50000"/>
                  </a:schemeClr>
                </a:solidFill>
              </a:rPr>
              <a:t> </a:t>
            </a:r>
            <a:r>
              <a:rPr lang="en-IN" sz="2800">
                <a:solidFill>
                  <a:schemeClr val="accent2">
                    <a:lumMod val="50000"/>
                  </a:schemeClr>
                </a:solidFill>
              </a:rPr>
              <a:t>FULLSTACK II PROJECT</a:t>
            </a:r>
          </a:p>
          <a:p>
            <a:r>
              <a:rPr lang="en-IN" sz="2800" dirty="0">
                <a:solidFill>
                  <a:schemeClr val="accent2">
                    <a:lumMod val="50000"/>
                  </a:schemeClr>
                </a:solidFill>
              </a:rPr>
              <a:t>SESSION:2020-21</a:t>
            </a:r>
          </a:p>
          <a:p>
            <a:r>
              <a:rPr lang="en-IN" sz="1600" b="1" dirty="0">
                <a:solidFill>
                  <a:schemeClr val="accent2">
                    <a:lumMod val="50000"/>
                  </a:schemeClr>
                </a:solidFill>
              </a:rPr>
              <a:t>                                                      </a:t>
            </a:r>
          </a:p>
          <a:p>
            <a:r>
              <a:rPr lang="en-IN" sz="1800" b="1" dirty="0">
                <a:solidFill>
                  <a:schemeClr val="accent2">
                    <a:lumMod val="50000"/>
                  </a:schemeClr>
                </a:solidFill>
              </a:rPr>
              <a:t>                                                    </a:t>
            </a:r>
          </a:p>
          <a:p>
            <a:endParaRPr lang="en-IN" sz="2400" dirty="0">
              <a:solidFill>
                <a:schemeClr val="accent2">
                  <a:lumMod val="50000"/>
                </a:schemeClr>
              </a:solidFill>
            </a:endParaRPr>
          </a:p>
          <a:p>
            <a:endParaRPr lang="en-IN" sz="2400" dirty="0">
              <a:solidFill>
                <a:schemeClr val="accent2">
                  <a:lumMod val="50000"/>
                </a:schemeClr>
              </a:solidFill>
            </a:endParaRPr>
          </a:p>
        </p:txBody>
      </p:sp>
    </p:spTree>
    <p:extLst>
      <p:ext uri="{BB962C8B-B14F-4D97-AF65-F5344CB8AC3E}">
        <p14:creationId xmlns:p14="http://schemas.microsoft.com/office/powerpoint/2010/main" val="385131893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94622-DB72-4185-AD3E-A38BFB621B46}"/>
              </a:ext>
            </a:extLst>
          </p:cNvPr>
          <p:cNvSpPr>
            <a:spLocks noGrp="1"/>
          </p:cNvSpPr>
          <p:nvPr>
            <p:ph type="ctrTitle"/>
          </p:nvPr>
        </p:nvSpPr>
        <p:spPr/>
        <p:txBody>
          <a:bodyPr/>
          <a:lstStyle/>
          <a:p>
            <a:br>
              <a:rPr lang="en-IN" dirty="0">
                <a:solidFill>
                  <a:schemeClr val="accent3">
                    <a:lumMod val="50000"/>
                  </a:schemeClr>
                </a:solidFill>
              </a:rPr>
            </a:br>
            <a:r>
              <a:rPr lang="en-IN" sz="6000" dirty="0">
                <a:solidFill>
                  <a:schemeClr val="accent3">
                    <a:lumMod val="50000"/>
                  </a:schemeClr>
                </a:solidFill>
              </a:rPr>
              <a:t>SCREENSHOTS</a:t>
            </a:r>
          </a:p>
        </p:txBody>
      </p:sp>
      <p:sp>
        <p:nvSpPr>
          <p:cNvPr id="5" name="Subtitle 4">
            <a:extLst>
              <a:ext uri="{FF2B5EF4-FFF2-40B4-BE49-F238E27FC236}">
                <a16:creationId xmlns:a16="http://schemas.microsoft.com/office/drawing/2014/main" id="{AB129667-E616-4018-BE4C-371C3EC6073C}"/>
              </a:ext>
            </a:extLst>
          </p:cNvPr>
          <p:cNvSpPr>
            <a:spLocks noGrp="1"/>
          </p:cNvSpPr>
          <p:nvPr>
            <p:ph type="subTitle" idx="1"/>
          </p:nvPr>
        </p:nvSpPr>
        <p:spPr/>
        <p:txBody>
          <a:bodyPr>
            <a:normAutofit/>
          </a:bodyPr>
          <a:lstStyle/>
          <a:p>
            <a:r>
              <a:rPr lang="en-IN" sz="2800" b="1" dirty="0">
                <a:solidFill>
                  <a:schemeClr val="accent2">
                    <a:lumMod val="50000"/>
                  </a:schemeClr>
                </a:solidFill>
              </a:rPr>
              <a:t>FROM THE WEBSITES</a:t>
            </a:r>
          </a:p>
        </p:txBody>
      </p:sp>
    </p:spTree>
    <p:extLst>
      <p:ext uri="{BB962C8B-B14F-4D97-AF65-F5344CB8AC3E}">
        <p14:creationId xmlns:p14="http://schemas.microsoft.com/office/powerpoint/2010/main" val="343792713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733538D-5433-42E7-AA08-DC5FDEDA4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website&#10;&#10;Description automatically generated">
            <a:extLst>
              <a:ext uri="{FF2B5EF4-FFF2-40B4-BE49-F238E27FC236}">
                <a16:creationId xmlns:a16="http://schemas.microsoft.com/office/drawing/2014/main" id="{7F8DA89B-AB8C-4BFD-BB67-69426DDCF2E1}"/>
              </a:ext>
            </a:extLst>
          </p:cNvPr>
          <p:cNvPicPr>
            <a:picLocks noChangeAspect="1"/>
          </p:cNvPicPr>
          <p:nvPr/>
        </p:nvPicPr>
        <p:blipFill rotWithShape="1">
          <a:blip r:embed="rId3"/>
          <a:srcRect/>
          <a:stretch/>
        </p:blipFill>
        <p:spPr>
          <a:xfrm>
            <a:off x="20" y="10"/>
            <a:ext cx="12191980" cy="6857990"/>
          </a:xfrm>
          <a:prstGeom prst="rect">
            <a:avLst/>
          </a:prstGeom>
        </p:spPr>
      </p:pic>
    </p:spTree>
    <p:extLst>
      <p:ext uri="{BB962C8B-B14F-4D97-AF65-F5344CB8AC3E}">
        <p14:creationId xmlns:p14="http://schemas.microsoft.com/office/powerpoint/2010/main" val="402861155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F733538D-5433-42E7-AA08-DC5FDEDA4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website&#10;&#10;Description automatically generated">
            <a:extLst>
              <a:ext uri="{FF2B5EF4-FFF2-40B4-BE49-F238E27FC236}">
                <a16:creationId xmlns:a16="http://schemas.microsoft.com/office/drawing/2014/main" id="{4DC13B6B-5B4C-47CE-BE75-9C33FD81775E}"/>
              </a:ext>
            </a:extLst>
          </p:cNvPr>
          <p:cNvPicPr>
            <a:picLocks noChangeAspect="1"/>
          </p:cNvPicPr>
          <p:nvPr/>
        </p:nvPicPr>
        <p:blipFill rotWithShape="1">
          <a:blip r:embed="rId3"/>
          <a:srcRect/>
          <a:stretch/>
        </p:blipFill>
        <p:spPr>
          <a:xfrm>
            <a:off x="20" y="10"/>
            <a:ext cx="12191980" cy="6857990"/>
          </a:xfrm>
          <a:prstGeom prst="rect">
            <a:avLst/>
          </a:prstGeom>
        </p:spPr>
      </p:pic>
    </p:spTree>
    <p:extLst>
      <p:ext uri="{BB962C8B-B14F-4D97-AF65-F5344CB8AC3E}">
        <p14:creationId xmlns:p14="http://schemas.microsoft.com/office/powerpoint/2010/main" val="78922188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733538D-5433-42E7-AA08-DC5FDEDA4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10;&#10;Description automatically generated">
            <a:extLst>
              <a:ext uri="{FF2B5EF4-FFF2-40B4-BE49-F238E27FC236}">
                <a16:creationId xmlns:a16="http://schemas.microsoft.com/office/drawing/2014/main" id="{22619ED1-AD5B-4044-8E36-C91FB3CE6FD3}"/>
              </a:ext>
            </a:extLst>
          </p:cNvPr>
          <p:cNvPicPr>
            <a:picLocks noChangeAspect="1"/>
          </p:cNvPicPr>
          <p:nvPr/>
        </p:nvPicPr>
        <p:blipFill rotWithShape="1">
          <a:blip r:embed="rId3"/>
          <a:srcRect/>
          <a:stretch/>
        </p:blipFill>
        <p:spPr>
          <a:xfrm>
            <a:off x="20" y="10"/>
            <a:ext cx="12191980" cy="6857990"/>
          </a:xfrm>
          <a:prstGeom prst="rect">
            <a:avLst/>
          </a:prstGeom>
        </p:spPr>
      </p:pic>
    </p:spTree>
    <p:extLst>
      <p:ext uri="{BB962C8B-B14F-4D97-AF65-F5344CB8AC3E}">
        <p14:creationId xmlns:p14="http://schemas.microsoft.com/office/powerpoint/2010/main" val="145082603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2662-2A54-4A59-88B6-826ED30082B7}"/>
              </a:ext>
            </a:extLst>
          </p:cNvPr>
          <p:cNvSpPr>
            <a:spLocks noGrp="1"/>
          </p:cNvSpPr>
          <p:nvPr>
            <p:ph type="title"/>
          </p:nvPr>
        </p:nvSpPr>
        <p:spPr/>
        <p:txBody>
          <a:bodyPr>
            <a:normAutofit/>
          </a:bodyPr>
          <a:lstStyle/>
          <a:p>
            <a:r>
              <a:rPr lang="en-IN" sz="7200" dirty="0">
                <a:solidFill>
                  <a:schemeClr val="accent3">
                    <a:lumMod val="50000"/>
                  </a:schemeClr>
                </a:solidFill>
              </a:rPr>
              <a:t>Few Limitations</a:t>
            </a:r>
          </a:p>
        </p:txBody>
      </p:sp>
      <p:sp>
        <p:nvSpPr>
          <p:cNvPr id="3" name="Content Placeholder 2">
            <a:extLst>
              <a:ext uri="{FF2B5EF4-FFF2-40B4-BE49-F238E27FC236}">
                <a16:creationId xmlns:a16="http://schemas.microsoft.com/office/drawing/2014/main" id="{C28D847C-CC38-492F-A19F-5636AC82A0F4}"/>
              </a:ext>
            </a:extLst>
          </p:cNvPr>
          <p:cNvSpPr>
            <a:spLocks noGrp="1"/>
          </p:cNvSpPr>
          <p:nvPr>
            <p:ph idx="1"/>
          </p:nvPr>
        </p:nvSpPr>
        <p:spPr/>
        <p:txBody>
          <a:bodyPr>
            <a:normAutofit fontScale="92500"/>
          </a:bodyPr>
          <a:lstStyle/>
          <a:p>
            <a:pPr algn="l">
              <a:lnSpc>
                <a:spcPct val="150000"/>
              </a:lnSpc>
              <a:buFont typeface="Wingdings" panose="05000000000000000000" pitchFamily="2" charset="2"/>
              <a:buChar char="§"/>
            </a:pPr>
            <a:r>
              <a:rPr lang="en-US" b="1" i="0" u="none" strike="noStrike" baseline="0" dirty="0">
                <a:solidFill>
                  <a:schemeClr val="accent2">
                    <a:lumMod val="50000"/>
                  </a:schemeClr>
                </a:solidFill>
                <a:latin typeface="Times New Roman"/>
                <a:cs typeface="Times New Roman"/>
              </a:rPr>
              <a:t>People who are not familiar with computers or using online websites </a:t>
            </a:r>
            <a:r>
              <a:rPr lang="en-IN" b="1" i="0" u="none" strike="noStrike" baseline="0" dirty="0">
                <a:solidFill>
                  <a:schemeClr val="accent2">
                    <a:lumMod val="50000"/>
                  </a:schemeClr>
                </a:solidFill>
                <a:latin typeface="Times New Roman"/>
                <a:cs typeface="Times New Roman"/>
              </a:rPr>
              <a:t>can’t </a:t>
            </a:r>
            <a:r>
              <a:rPr lang="en-IN" b="1" i="0" u="none" strike="noStrike" baseline="0">
                <a:solidFill>
                  <a:schemeClr val="accent2">
                    <a:lumMod val="50000"/>
                  </a:schemeClr>
                </a:solidFill>
                <a:latin typeface="Times New Roman"/>
                <a:cs typeface="Times New Roman"/>
              </a:rPr>
              <a:t>use this software</a:t>
            </a:r>
            <a:endParaRPr lang="en-US">
              <a:solidFill>
                <a:schemeClr val="accent2">
                  <a:lumMod val="50000"/>
                </a:schemeClr>
              </a:solidFill>
              <a:latin typeface="Times New Roman"/>
              <a:cs typeface="Times New Roman"/>
            </a:endParaRPr>
          </a:p>
          <a:p>
            <a:pPr>
              <a:lnSpc>
                <a:spcPct val="150000"/>
              </a:lnSpc>
              <a:buFont typeface="Wingdings" panose="05000000000000000000" pitchFamily="2" charset="2"/>
              <a:buChar char="§"/>
            </a:pPr>
            <a:r>
              <a:rPr lang="en-IN" b="1" i="0" u="none" strike="noStrike" baseline="0" dirty="0">
                <a:solidFill>
                  <a:schemeClr val="accent2">
                    <a:lumMod val="50000"/>
                  </a:schemeClr>
                </a:solidFill>
                <a:latin typeface="Times New Roman"/>
                <a:cs typeface="Times New Roman"/>
              </a:rPr>
              <a:t>There is always a scope of improvement in the software so in this also, like we will</a:t>
            </a:r>
            <a:r>
              <a:rPr lang="en-IN" b="1" i="0" u="none" strike="noStrike" baseline="0">
                <a:solidFill>
                  <a:schemeClr val="accent2">
                    <a:lumMod val="50000"/>
                  </a:schemeClr>
                </a:solidFill>
                <a:latin typeface="Times New Roman"/>
                <a:cs typeface="Times New Roman"/>
              </a:rPr>
              <a:t> like to improve its user interface, add more features </a:t>
            </a:r>
            <a:r>
              <a:rPr lang="en-IN" b="1">
                <a:solidFill>
                  <a:schemeClr val="accent2">
                    <a:lumMod val="50000"/>
                  </a:schemeClr>
                </a:solidFill>
                <a:latin typeface="Times New Roman"/>
                <a:cs typeface="Times New Roman"/>
              </a:rPr>
              <a:t>like we can add login, signup page , we can link it with social media accounts.</a:t>
            </a:r>
            <a:endParaRPr lang="en-IN" b="1" i="0" u="none" strike="noStrike" baseline="0">
              <a:solidFill>
                <a:schemeClr val="accent2">
                  <a:lumMod val="50000"/>
                </a:schemeClr>
              </a:solidFill>
              <a:latin typeface="Times New Roman"/>
              <a:cs typeface="Times New Roman"/>
            </a:endParaRPr>
          </a:p>
          <a:p>
            <a:pPr marL="0" indent="0" algn="l">
              <a:buNone/>
            </a:pPr>
            <a:endParaRPr lang="en-IN" b="1" dirty="0">
              <a:solidFill>
                <a:schemeClr val="accent2">
                  <a:lumMod val="50000"/>
                </a:schemeClr>
              </a:solidFill>
            </a:endParaRPr>
          </a:p>
        </p:txBody>
      </p:sp>
    </p:spTree>
    <p:extLst>
      <p:ext uri="{BB962C8B-B14F-4D97-AF65-F5344CB8AC3E}">
        <p14:creationId xmlns:p14="http://schemas.microsoft.com/office/powerpoint/2010/main" val="90871993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566E-C61C-4F5B-B4D6-5F9A3AB18A4C}"/>
              </a:ext>
            </a:extLst>
          </p:cNvPr>
          <p:cNvSpPr>
            <a:spLocks noGrp="1"/>
          </p:cNvSpPr>
          <p:nvPr>
            <p:ph type="ctrTitle"/>
          </p:nvPr>
        </p:nvSpPr>
        <p:spPr/>
        <p:txBody>
          <a:bodyPr/>
          <a:lstStyle/>
          <a:p>
            <a:r>
              <a:rPr lang="en-IN" sz="8000" dirty="0">
                <a:solidFill>
                  <a:schemeClr val="accent2">
                    <a:lumMod val="50000"/>
                  </a:schemeClr>
                </a:solidFill>
              </a:rPr>
              <a:t>Thank</a:t>
            </a:r>
          </a:p>
        </p:txBody>
      </p:sp>
      <p:sp>
        <p:nvSpPr>
          <p:cNvPr id="3" name="Subtitle 2">
            <a:extLst>
              <a:ext uri="{FF2B5EF4-FFF2-40B4-BE49-F238E27FC236}">
                <a16:creationId xmlns:a16="http://schemas.microsoft.com/office/drawing/2014/main" id="{163F8854-CE0F-48D2-BA3A-224C82E0293E}"/>
              </a:ext>
            </a:extLst>
          </p:cNvPr>
          <p:cNvSpPr>
            <a:spLocks noGrp="1"/>
          </p:cNvSpPr>
          <p:nvPr>
            <p:ph type="subTitle" idx="1"/>
          </p:nvPr>
        </p:nvSpPr>
        <p:spPr/>
        <p:txBody>
          <a:bodyPr>
            <a:normAutofit/>
          </a:bodyPr>
          <a:lstStyle/>
          <a:p>
            <a:r>
              <a:rPr lang="en-IN" sz="6600" dirty="0">
                <a:solidFill>
                  <a:schemeClr val="accent2">
                    <a:lumMod val="50000"/>
                  </a:schemeClr>
                </a:solidFill>
              </a:rPr>
              <a:t>You…</a:t>
            </a:r>
          </a:p>
        </p:txBody>
      </p:sp>
    </p:spTree>
    <p:extLst>
      <p:ext uri="{BB962C8B-B14F-4D97-AF65-F5344CB8AC3E}">
        <p14:creationId xmlns:p14="http://schemas.microsoft.com/office/powerpoint/2010/main" val="53458039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E2F7-2D6C-4989-BA83-5A9D12510A65}"/>
              </a:ext>
            </a:extLst>
          </p:cNvPr>
          <p:cNvSpPr>
            <a:spLocks noGrp="1"/>
          </p:cNvSpPr>
          <p:nvPr>
            <p:ph type="title"/>
          </p:nvPr>
        </p:nvSpPr>
        <p:spPr/>
        <p:txBody>
          <a:bodyPr>
            <a:normAutofit/>
          </a:bodyPr>
          <a:lstStyle/>
          <a:p>
            <a:r>
              <a:rPr lang="en-IN" sz="6600" b="1" dirty="0">
                <a:solidFill>
                  <a:schemeClr val="accent3">
                    <a:lumMod val="50000"/>
                  </a:schemeClr>
                </a:solidFill>
              </a:rPr>
              <a:t>Group Members</a:t>
            </a:r>
          </a:p>
        </p:txBody>
      </p:sp>
      <p:sp>
        <p:nvSpPr>
          <p:cNvPr id="3" name="Content Placeholder 2">
            <a:extLst>
              <a:ext uri="{FF2B5EF4-FFF2-40B4-BE49-F238E27FC236}">
                <a16:creationId xmlns:a16="http://schemas.microsoft.com/office/drawing/2014/main" id="{4DA019FC-3C17-427D-AEBA-249FF4D4CB09}"/>
              </a:ext>
            </a:extLst>
          </p:cNvPr>
          <p:cNvSpPr>
            <a:spLocks noGrp="1"/>
          </p:cNvSpPr>
          <p:nvPr>
            <p:ph idx="1"/>
          </p:nvPr>
        </p:nvSpPr>
        <p:spPr/>
        <p:txBody>
          <a:bodyPr>
            <a:normAutofit fontScale="55000" lnSpcReduction="20000"/>
          </a:bodyPr>
          <a:lstStyle/>
          <a:p>
            <a:pPr>
              <a:lnSpc>
                <a:spcPct val="120000"/>
              </a:lnSpc>
            </a:pPr>
            <a:r>
              <a:rPr lang="en-IN" sz="3600" b="1" dirty="0">
                <a:solidFill>
                  <a:schemeClr val="accent2">
                    <a:lumMod val="50000"/>
                  </a:schemeClr>
                </a:solidFill>
              </a:rPr>
              <a:t>Anushka Pandey(181500125)</a:t>
            </a:r>
          </a:p>
          <a:p>
            <a:pPr>
              <a:lnSpc>
                <a:spcPct val="120000"/>
              </a:lnSpc>
            </a:pPr>
            <a:r>
              <a:rPr lang="en-IN" sz="3600" b="1" dirty="0">
                <a:solidFill>
                  <a:schemeClr val="accent2">
                    <a:lumMod val="50000"/>
                  </a:schemeClr>
                </a:solidFill>
              </a:rPr>
              <a:t>Naman Maheshwari (181500411)</a:t>
            </a:r>
          </a:p>
          <a:p>
            <a:pPr>
              <a:lnSpc>
                <a:spcPct val="120000"/>
              </a:lnSpc>
            </a:pPr>
            <a:r>
              <a:rPr lang="en-IN" sz="3600" b="1" dirty="0">
                <a:solidFill>
                  <a:schemeClr val="accent2">
                    <a:lumMod val="50000"/>
                  </a:schemeClr>
                </a:solidFill>
              </a:rPr>
              <a:t>Nikhil Baghel (181500424)</a:t>
            </a:r>
          </a:p>
          <a:p>
            <a:pPr marL="0" indent="0">
              <a:lnSpc>
                <a:spcPct val="120000"/>
              </a:lnSpc>
              <a:buNone/>
            </a:pPr>
            <a:endParaRPr lang="en-IN" sz="3600" b="1" dirty="0">
              <a:solidFill>
                <a:schemeClr val="accent2">
                  <a:lumMod val="50000"/>
                </a:schemeClr>
              </a:solidFill>
            </a:endParaRPr>
          </a:p>
          <a:p>
            <a:endParaRPr lang="en-IN" sz="2800" b="1" dirty="0">
              <a:solidFill>
                <a:schemeClr val="accent2">
                  <a:lumMod val="50000"/>
                </a:schemeClr>
              </a:solidFill>
            </a:endParaRPr>
          </a:p>
          <a:p>
            <a:endParaRPr lang="en-IN" dirty="0"/>
          </a:p>
          <a:p>
            <a:endParaRPr lang="en-IN" dirty="0"/>
          </a:p>
          <a:p>
            <a:pPr marL="0" indent="0">
              <a:buNone/>
            </a:pPr>
            <a:r>
              <a:rPr lang="en-IN" sz="3200" b="1" dirty="0">
                <a:solidFill>
                  <a:schemeClr val="accent3">
                    <a:lumMod val="50000"/>
                  </a:schemeClr>
                </a:solidFill>
              </a:rPr>
              <a:t>                                                                                             </a:t>
            </a:r>
            <a:r>
              <a:rPr lang="en-IN" sz="4500" b="1" dirty="0">
                <a:solidFill>
                  <a:schemeClr val="accent3">
                    <a:lumMod val="50000"/>
                  </a:schemeClr>
                </a:solidFill>
              </a:rPr>
              <a:t>Mentor: Pankaj Kapoor Sir</a:t>
            </a:r>
          </a:p>
        </p:txBody>
      </p:sp>
    </p:spTree>
    <p:extLst>
      <p:ext uri="{BB962C8B-B14F-4D97-AF65-F5344CB8AC3E}">
        <p14:creationId xmlns:p14="http://schemas.microsoft.com/office/powerpoint/2010/main" val="413195258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2E46-E4DA-4367-B4DE-B6D77636B624}"/>
              </a:ext>
            </a:extLst>
          </p:cNvPr>
          <p:cNvSpPr>
            <a:spLocks noGrp="1"/>
          </p:cNvSpPr>
          <p:nvPr>
            <p:ph type="title"/>
          </p:nvPr>
        </p:nvSpPr>
        <p:spPr/>
        <p:txBody>
          <a:bodyPr>
            <a:noAutofit/>
          </a:bodyPr>
          <a:lstStyle/>
          <a:p>
            <a:r>
              <a:rPr lang="en-IN" sz="8800" dirty="0">
                <a:solidFill>
                  <a:schemeClr val="accent3">
                    <a:lumMod val="50000"/>
                  </a:schemeClr>
                </a:solidFill>
              </a:rPr>
              <a:t>Objective</a:t>
            </a:r>
          </a:p>
        </p:txBody>
      </p:sp>
      <p:sp>
        <p:nvSpPr>
          <p:cNvPr id="3" name="Content Placeholder 2">
            <a:extLst>
              <a:ext uri="{FF2B5EF4-FFF2-40B4-BE49-F238E27FC236}">
                <a16:creationId xmlns:a16="http://schemas.microsoft.com/office/drawing/2014/main" id="{0C0C9406-40B7-424D-AB5E-D2153FF982E3}"/>
              </a:ext>
            </a:extLst>
          </p:cNvPr>
          <p:cNvSpPr>
            <a:spLocks noGrp="1"/>
          </p:cNvSpPr>
          <p:nvPr>
            <p:ph idx="1"/>
          </p:nvPr>
        </p:nvSpPr>
        <p:spPr/>
        <p:txBody>
          <a:bodyPr>
            <a:normAutofit fontScale="92500"/>
          </a:bodyPr>
          <a:lstStyle/>
          <a:p>
            <a:pPr marL="0" indent="0" algn="just">
              <a:buNone/>
            </a:pPr>
            <a:r>
              <a:rPr lang="en-IN" sz="4000" dirty="0">
                <a:solidFill>
                  <a:schemeClr val="accent2">
                    <a:lumMod val="50000"/>
                  </a:schemeClr>
                </a:solidFill>
                <a:latin typeface="Georgia"/>
              </a:rPr>
              <a:t>The objective is to</a:t>
            </a:r>
            <a:r>
              <a:rPr lang="en-US" sz="4000" dirty="0">
                <a:solidFill>
                  <a:schemeClr val="accent2">
                    <a:lumMod val="50000"/>
                  </a:schemeClr>
                </a:solidFill>
                <a:latin typeface="Georgia"/>
              </a:rPr>
              <a:t>  </a:t>
            </a:r>
            <a:r>
              <a:rPr lang="en-US" sz="4000" i="0" u="none" strike="noStrike" baseline="0" dirty="0">
                <a:solidFill>
                  <a:schemeClr val="accent2">
                    <a:lumMod val="50000"/>
                  </a:schemeClr>
                </a:solidFill>
                <a:latin typeface="Georgia"/>
              </a:rPr>
              <a:t>build a </a:t>
            </a:r>
            <a:r>
              <a:rPr lang="en-US" sz="4000" dirty="0">
                <a:solidFill>
                  <a:schemeClr val="accent2">
                    <a:lumMod val="50000"/>
                  </a:schemeClr>
                </a:solidFill>
                <a:latin typeface="Georgia"/>
              </a:rPr>
              <a:t>Website</a:t>
            </a:r>
            <a:r>
              <a:rPr lang="en-US" sz="4000" i="0" u="none" strike="noStrike" baseline="0" dirty="0">
                <a:solidFill>
                  <a:schemeClr val="accent2">
                    <a:lumMod val="50000"/>
                  </a:schemeClr>
                </a:solidFill>
                <a:latin typeface="Georgia"/>
              </a:rPr>
              <a:t> </a:t>
            </a:r>
            <a:r>
              <a:rPr lang="en-US" sz="4000" dirty="0">
                <a:solidFill>
                  <a:schemeClr val="accent2">
                    <a:lumMod val="50000"/>
                  </a:schemeClr>
                </a:solidFill>
                <a:latin typeface="Georgia"/>
              </a:rPr>
              <a:t>which includes Front-end and Back-end in</a:t>
            </a:r>
            <a:r>
              <a:rPr lang="en-US" sz="4000" i="0" u="none" strike="noStrike" baseline="0" dirty="0">
                <a:solidFill>
                  <a:schemeClr val="accent2">
                    <a:lumMod val="50000"/>
                  </a:schemeClr>
                </a:solidFill>
                <a:latin typeface="Georgia"/>
              </a:rPr>
              <a:t> which we implement all the </a:t>
            </a:r>
            <a:r>
              <a:rPr lang="en-US" sz="4000" i="0" u="none" strike="noStrike" baseline="0" err="1">
                <a:solidFill>
                  <a:schemeClr val="accent2">
                    <a:lumMod val="50000"/>
                  </a:schemeClr>
                </a:solidFill>
                <a:latin typeface="Georgia"/>
              </a:rPr>
              <a:t>the</a:t>
            </a:r>
            <a:r>
              <a:rPr lang="en-US" sz="4000" dirty="0">
                <a:solidFill>
                  <a:schemeClr val="accent2">
                    <a:lumMod val="50000"/>
                  </a:schemeClr>
                </a:solidFill>
                <a:latin typeface="Georgia"/>
              </a:rPr>
              <a:t> concept of Technology</a:t>
            </a:r>
            <a:r>
              <a:rPr lang="en-US" sz="4000" i="0" u="none" strike="noStrike" baseline="0" dirty="0">
                <a:solidFill>
                  <a:schemeClr val="accent2">
                    <a:lumMod val="50000"/>
                  </a:schemeClr>
                </a:solidFill>
                <a:latin typeface="Georgia"/>
              </a:rPr>
              <a:t> like HTML, CSS, Bootstrap</a:t>
            </a:r>
            <a:r>
              <a:rPr lang="en-US" sz="4000" dirty="0">
                <a:solidFill>
                  <a:schemeClr val="accent2">
                    <a:lumMod val="50000"/>
                  </a:schemeClr>
                </a:solidFill>
                <a:latin typeface="Georgia"/>
              </a:rPr>
              <a:t>, </a:t>
            </a:r>
            <a:r>
              <a:rPr lang="en-US" sz="4000">
                <a:solidFill>
                  <a:schemeClr val="accent2">
                    <a:lumMod val="50000"/>
                  </a:schemeClr>
                </a:solidFill>
                <a:latin typeface="Georgia"/>
              </a:rPr>
              <a:t>NodeJS , mongoDB  ,express JS , etc  .</a:t>
            </a:r>
            <a:endParaRPr lang="en-IN" sz="4000">
              <a:solidFill>
                <a:schemeClr val="accent2">
                  <a:lumMod val="50000"/>
                </a:schemeClr>
              </a:solidFill>
              <a:latin typeface="Georgia"/>
            </a:endParaRPr>
          </a:p>
        </p:txBody>
      </p:sp>
    </p:spTree>
    <p:extLst>
      <p:ext uri="{BB962C8B-B14F-4D97-AF65-F5344CB8AC3E}">
        <p14:creationId xmlns:p14="http://schemas.microsoft.com/office/powerpoint/2010/main" val="12501401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C8AC-6673-4C55-B642-745B909523B2}"/>
              </a:ext>
            </a:extLst>
          </p:cNvPr>
          <p:cNvSpPr>
            <a:spLocks noGrp="1"/>
          </p:cNvSpPr>
          <p:nvPr>
            <p:ph type="title" idx="4294967295"/>
          </p:nvPr>
        </p:nvSpPr>
        <p:spPr>
          <a:xfrm>
            <a:off x="636104" y="636104"/>
            <a:ext cx="10919792" cy="1139687"/>
          </a:xfrm>
        </p:spPr>
        <p:txBody>
          <a:bodyPr>
            <a:noAutofit/>
          </a:bodyPr>
          <a:lstStyle/>
          <a:p>
            <a:r>
              <a:rPr lang="en-IN" sz="8000" b="1" dirty="0">
                <a:solidFill>
                  <a:schemeClr val="accent3">
                    <a:lumMod val="50000"/>
                  </a:schemeClr>
                </a:solidFill>
              </a:rPr>
              <a:t>About this project</a:t>
            </a:r>
            <a:endParaRPr lang="en-IN" sz="2400" b="1" dirty="0">
              <a:solidFill>
                <a:schemeClr val="accent5">
                  <a:lumMod val="50000"/>
                </a:schemeClr>
              </a:solidFill>
            </a:endParaRPr>
          </a:p>
        </p:txBody>
      </p:sp>
      <p:sp>
        <p:nvSpPr>
          <p:cNvPr id="3" name="Content Placeholder 2">
            <a:extLst>
              <a:ext uri="{FF2B5EF4-FFF2-40B4-BE49-F238E27FC236}">
                <a16:creationId xmlns:a16="http://schemas.microsoft.com/office/drawing/2014/main" id="{39967CD3-E015-4051-83EE-0A1BDAF43994}"/>
              </a:ext>
            </a:extLst>
          </p:cNvPr>
          <p:cNvSpPr>
            <a:spLocks noGrp="1"/>
          </p:cNvSpPr>
          <p:nvPr>
            <p:ph idx="4294967295"/>
          </p:nvPr>
        </p:nvSpPr>
        <p:spPr>
          <a:xfrm>
            <a:off x="848138" y="2079625"/>
            <a:ext cx="10416210" cy="3950114"/>
          </a:xfrm>
        </p:spPr>
        <p:txBody>
          <a:bodyPr>
            <a:normAutofit/>
          </a:bodyPr>
          <a:lstStyle/>
          <a:p>
            <a:pPr marL="0" indent="0" algn="just">
              <a:buNone/>
            </a:pPr>
            <a:r>
              <a:rPr lang="en-US" sz="2000" b="1" i="0" u="none" strike="noStrike" baseline="0" dirty="0">
                <a:solidFill>
                  <a:schemeClr val="accent2">
                    <a:lumMod val="50000"/>
                  </a:schemeClr>
                </a:solidFill>
              </a:rPr>
              <a:t>In</a:t>
            </a:r>
            <a:r>
              <a:rPr lang="en-US" sz="1800" b="1" i="0" u="none" strike="noStrike" baseline="0" dirty="0">
                <a:solidFill>
                  <a:schemeClr val="accent2">
                    <a:lumMod val="50000"/>
                  </a:schemeClr>
                </a:solidFill>
              </a:rPr>
              <a:t> this project, </a:t>
            </a:r>
            <a:r>
              <a:rPr lang="en-US" sz="1800" b="1" dirty="0">
                <a:solidFill>
                  <a:schemeClr val="accent3">
                    <a:lumMod val="50000"/>
                  </a:schemeClr>
                </a:solidFill>
              </a:rPr>
              <a:t>We have build a FullStack Mern Application “Memories” ,it is a simple social media app where you can post your memories and socialize with your friends</a:t>
            </a:r>
            <a:r>
              <a:rPr lang="en-US" sz="1800" b="1">
                <a:solidFill>
                  <a:schemeClr val="accent2">
                    <a:lumMod val="50000"/>
                  </a:schemeClr>
                </a:solidFill>
              </a:rPr>
              <a:t>.It contains three sections.</a:t>
            </a:r>
            <a:endParaRPr lang="en-US" sz="1800" b="1" i="0" u="none" strike="noStrike" baseline="0" dirty="0">
              <a:solidFill>
                <a:schemeClr val="accent2">
                  <a:lumMod val="50000"/>
                </a:schemeClr>
              </a:solidFill>
            </a:endParaRPr>
          </a:p>
          <a:p>
            <a:pPr algn="just">
              <a:buFont typeface="Wingdings" panose="05000000000000000000" pitchFamily="2" charset="2"/>
              <a:buChar char="§"/>
            </a:pPr>
            <a:r>
              <a:rPr lang="en-IN" sz="2000" b="1">
                <a:solidFill>
                  <a:schemeClr val="accent2">
                    <a:lumMod val="50000"/>
                  </a:schemeClr>
                </a:solidFill>
              </a:rPr>
              <a:t>Header section: In this section , there is a header called as "Memories" with a logo of a picture.</a:t>
            </a:r>
          </a:p>
          <a:p>
            <a:pPr algn="just">
              <a:buFont typeface="Wingdings" panose="05000000000000000000" pitchFamily="2" charset="2"/>
              <a:buChar char="§"/>
            </a:pPr>
            <a:r>
              <a:rPr lang="en-IN" sz="2000" b="1">
                <a:solidFill>
                  <a:schemeClr val="accent2">
                    <a:lumMod val="50000"/>
                  </a:schemeClr>
                </a:solidFill>
              </a:rPr>
              <a:t>Cards section</a:t>
            </a:r>
            <a:r>
              <a:rPr lang="en-IN" sz="2000" b="1" i="0" u="none" strike="noStrike" baseline="0">
                <a:solidFill>
                  <a:schemeClr val="accent2">
                    <a:lumMod val="50000"/>
                  </a:schemeClr>
                </a:solidFill>
              </a:rPr>
              <a:t>: In this </a:t>
            </a:r>
            <a:r>
              <a:rPr lang="en-IN" sz="2000" b="1">
                <a:solidFill>
                  <a:schemeClr val="accent2">
                    <a:lumMod val="50000"/>
                  </a:schemeClr>
                </a:solidFill>
              </a:rPr>
              <a:t>section</a:t>
            </a:r>
            <a:r>
              <a:rPr lang="en-IN" sz="2000" b="1" i="0" u="none" strike="noStrike" baseline="0">
                <a:solidFill>
                  <a:schemeClr val="accent2">
                    <a:lumMod val="50000"/>
                  </a:schemeClr>
                </a:solidFill>
              </a:rPr>
              <a:t>, </a:t>
            </a:r>
            <a:r>
              <a:rPr lang="en-IN" sz="2000" b="1">
                <a:solidFill>
                  <a:schemeClr val="accent2">
                    <a:lumMod val="50000"/>
                  </a:schemeClr>
                </a:solidFill>
              </a:rPr>
              <a:t>there is a place for cards on left side of the page, u will see all the post</a:t>
            </a:r>
            <a:r>
              <a:rPr lang="en-IN" sz="2000" b="1" dirty="0">
                <a:solidFill>
                  <a:schemeClr val="accent2">
                    <a:lumMod val="50000"/>
                  </a:schemeClr>
                </a:solidFill>
              </a:rPr>
              <a:t> </a:t>
            </a:r>
            <a:r>
              <a:rPr lang="en-IN" sz="2000" b="1">
                <a:solidFill>
                  <a:schemeClr val="accent2">
                    <a:lumMod val="50000"/>
                  </a:schemeClr>
                </a:solidFill>
              </a:rPr>
              <a:t>here which are uploaded ,these cards have the information of who posted it and date of upload and the actuall memory with a photo , it also have</a:t>
            </a:r>
            <a:r>
              <a:rPr lang="en-IN" sz="2000" b="1" dirty="0">
                <a:solidFill>
                  <a:schemeClr val="accent2">
                    <a:lumMod val="50000"/>
                  </a:schemeClr>
                </a:solidFill>
              </a:rPr>
              <a:t> </a:t>
            </a:r>
            <a:r>
              <a:rPr lang="en-IN" sz="2000" b="1">
                <a:solidFill>
                  <a:schemeClr val="accent2">
                    <a:lumMod val="50000"/>
                  </a:schemeClr>
                </a:solidFill>
              </a:rPr>
              <a:t>tags and you can see the likes on that post.</a:t>
            </a:r>
            <a:endParaRPr lang="en-IN" sz="2000" b="1" i="0" u="none" strike="noStrike" baseline="0">
              <a:solidFill>
                <a:schemeClr val="accent2">
                  <a:lumMod val="50000"/>
                </a:schemeClr>
              </a:solidFill>
            </a:endParaRPr>
          </a:p>
          <a:p>
            <a:pPr algn="just">
              <a:buFont typeface="Wingdings" panose="05000000000000000000" pitchFamily="2" charset="2"/>
              <a:buChar char="§"/>
            </a:pPr>
            <a:r>
              <a:rPr lang="en-IN" sz="2000" b="1">
                <a:solidFill>
                  <a:schemeClr val="accent2">
                    <a:lumMod val="50000"/>
                  </a:schemeClr>
                </a:solidFill>
              </a:rPr>
              <a:t>Form section: </a:t>
            </a:r>
            <a:r>
              <a:rPr lang="en-IN" sz="2000" b="1" i="0" u="none" strike="noStrike" baseline="0">
                <a:solidFill>
                  <a:schemeClr val="accent2">
                    <a:lumMod val="50000"/>
                  </a:schemeClr>
                </a:solidFill>
              </a:rPr>
              <a:t>In this </a:t>
            </a:r>
            <a:r>
              <a:rPr lang="en-IN" sz="2000" b="1">
                <a:solidFill>
                  <a:schemeClr val="accent2">
                    <a:lumMod val="50000"/>
                  </a:schemeClr>
                </a:solidFill>
              </a:rPr>
              <a:t>section </a:t>
            </a:r>
            <a:r>
              <a:rPr lang="en-IN" sz="2000" b="1" i="0" u="none" strike="noStrike" baseline="0">
                <a:solidFill>
                  <a:schemeClr val="accent2">
                    <a:lumMod val="50000"/>
                  </a:schemeClr>
                </a:solidFill>
              </a:rPr>
              <a:t>, </a:t>
            </a:r>
            <a:r>
              <a:rPr lang="en-IN" sz="2000" b="1">
                <a:solidFill>
                  <a:schemeClr val="accent2">
                    <a:lumMod val="50000"/>
                  </a:schemeClr>
                </a:solidFill>
              </a:rPr>
              <a:t>there is a form to post the memories</a:t>
            </a:r>
            <a:r>
              <a:rPr lang="en-IN" sz="2000" b="1" dirty="0">
                <a:solidFill>
                  <a:schemeClr val="accent2">
                    <a:lumMod val="50000"/>
                  </a:schemeClr>
                </a:solidFill>
              </a:rPr>
              <a:t> </a:t>
            </a:r>
            <a:r>
              <a:rPr lang="en-IN" sz="2000" b="1">
                <a:solidFill>
                  <a:schemeClr val="accent2">
                    <a:lumMod val="50000"/>
                  </a:schemeClr>
                </a:solidFill>
              </a:rPr>
              <a:t>which you want</a:t>
            </a:r>
            <a:r>
              <a:rPr lang="en-IN" sz="2000" b="1" dirty="0">
                <a:solidFill>
                  <a:schemeClr val="accent2">
                    <a:lumMod val="50000"/>
                  </a:schemeClr>
                </a:solidFill>
              </a:rPr>
              <a:t> </a:t>
            </a:r>
            <a:r>
              <a:rPr lang="en-IN" sz="2000" b="1">
                <a:solidFill>
                  <a:schemeClr val="accent2">
                    <a:lumMod val="50000"/>
                  </a:schemeClr>
                </a:solidFill>
              </a:rPr>
              <a:t>to upload with a picture you</a:t>
            </a:r>
            <a:r>
              <a:rPr lang="en-IN" sz="2000" b="1" dirty="0">
                <a:solidFill>
                  <a:schemeClr val="accent2">
                    <a:lumMod val="50000"/>
                  </a:schemeClr>
                </a:solidFill>
              </a:rPr>
              <a:t> </a:t>
            </a:r>
            <a:r>
              <a:rPr lang="en-IN" sz="2000" b="1">
                <a:solidFill>
                  <a:schemeClr val="accent2">
                    <a:lumMod val="50000"/>
                  </a:schemeClr>
                </a:solidFill>
              </a:rPr>
              <a:t>want to share and you can also add tags . You have add your name</a:t>
            </a:r>
            <a:r>
              <a:rPr lang="en-IN" sz="1800" b="1" dirty="0">
                <a:solidFill>
                  <a:schemeClr val="accent2">
                    <a:lumMod val="50000"/>
                  </a:schemeClr>
                </a:solidFill>
              </a:rPr>
              <a:t> </a:t>
            </a:r>
            <a:r>
              <a:rPr lang="en-IN" sz="1800" b="1">
                <a:solidFill>
                  <a:schemeClr val="accent2">
                    <a:lumMod val="50000"/>
                  </a:schemeClr>
                </a:solidFill>
              </a:rPr>
              <a:t>on it.</a:t>
            </a:r>
            <a:r>
              <a:rPr lang="en-IN" sz="1800" b="1" dirty="0">
                <a:solidFill>
                  <a:schemeClr val="accent2">
                    <a:lumMod val="50000"/>
                  </a:schemeClr>
                </a:solidFill>
              </a:rPr>
              <a:t> </a:t>
            </a:r>
          </a:p>
          <a:p>
            <a:pPr marL="0" indent="0" algn="l">
              <a:buNone/>
            </a:pPr>
            <a:endParaRPr lang="en-IN" sz="1800" b="1" i="0" u="none" strike="noStrike" baseline="0" dirty="0">
              <a:solidFill>
                <a:schemeClr val="accent2">
                  <a:lumMod val="50000"/>
                </a:schemeClr>
              </a:solidFill>
            </a:endParaRPr>
          </a:p>
        </p:txBody>
      </p:sp>
    </p:spTree>
    <p:extLst>
      <p:ext uri="{BB962C8B-B14F-4D97-AF65-F5344CB8AC3E}">
        <p14:creationId xmlns:p14="http://schemas.microsoft.com/office/powerpoint/2010/main" val="224647944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86FEC0-EB15-4FF1-A5FF-2B16525C5ED9}"/>
              </a:ext>
            </a:extLst>
          </p:cNvPr>
          <p:cNvPicPr/>
          <p:nvPr/>
        </p:nvPicPr>
        <p:blipFill>
          <a:blip r:embed="rId2">
            <a:extLst>
              <a:ext uri="{28A0092B-C50C-407E-A947-70E740481C1C}">
                <a14:useLocalDpi xmlns:a14="http://schemas.microsoft.com/office/drawing/2010/main" val="0"/>
              </a:ext>
            </a:extLst>
          </a:blip>
          <a:stretch>
            <a:fillRect/>
          </a:stretch>
        </p:blipFill>
        <p:spPr>
          <a:xfrm>
            <a:off x="1163783" y="775855"/>
            <a:ext cx="7259782" cy="5472545"/>
          </a:xfrm>
          <a:prstGeom prst="rect">
            <a:avLst/>
          </a:prstGeom>
        </p:spPr>
      </p:pic>
      <p:sp>
        <p:nvSpPr>
          <p:cNvPr id="6" name="TextBox 5">
            <a:extLst>
              <a:ext uri="{FF2B5EF4-FFF2-40B4-BE49-F238E27FC236}">
                <a16:creationId xmlns:a16="http://schemas.microsoft.com/office/drawing/2014/main" id="{234FF1B5-C6BA-4409-B512-D381B37FD866}"/>
              </a:ext>
            </a:extLst>
          </p:cNvPr>
          <p:cNvSpPr txBox="1"/>
          <p:nvPr/>
        </p:nvSpPr>
        <p:spPr>
          <a:xfrm>
            <a:off x="8229600" y="2057400"/>
            <a:ext cx="3144982" cy="2677656"/>
          </a:xfrm>
          <a:prstGeom prst="rect">
            <a:avLst/>
          </a:prstGeom>
          <a:noFill/>
        </p:spPr>
        <p:txBody>
          <a:bodyPr wrap="square" rtlCol="0">
            <a:spAutoFit/>
          </a:bodyPr>
          <a:lstStyle/>
          <a:p>
            <a:r>
              <a:rPr lang="en-IN" sz="2800" b="1" dirty="0">
                <a:solidFill>
                  <a:schemeClr val="accent2">
                    <a:lumMod val="50000"/>
                  </a:schemeClr>
                </a:solidFill>
              </a:rPr>
              <a:t>This figure showing the different steps involved in Web development process</a:t>
            </a:r>
          </a:p>
        </p:txBody>
      </p:sp>
    </p:spTree>
    <p:extLst>
      <p:ext uri="{BB962C8B-B14F-4D97-AF65-F5344CB8AC3E}">
        <p14:creationId xmlns:p14="http://schemas.microsoft.com/office/powerpoint/2010/main" val="313893443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9EA5-B11C-4512-AE8B-277EC4C41476}"/>
              </a:ext>
            </a:extLst>
          </p:cNvPr>
          <p:cNvSpPr>
            <a:spLocks noGrp="1"/>
          </p:cNvSpPr>
          <p:nvPr>
            <p:ph type="title"/>
          </p:nvPr>
        </p:nvSpPr>
        <p:spPr/>
        <p:txBody>
          <a:bodyPr/>
          <a:lstStyle/>
          <a:p>
            <a:r>
              <a:rPr lang="en-IN" b="1" dirty="0">
                <a:solidFill>
                  <a:schemeClr val="accent3">
                    <a:lumMod val="50000"/>
                  </a:schemeClr>
                </a:solidFill>
              </a:rPr>
              <a:t>Software and Hardware Requirements</a:t>
            </a:r>
          </a:p>
        </p:txBody>
      </p:sp>
      <p:sp>
        <p:nvSpPr>
          <p:cNvPr id="3" name="Content Placeholder 2">
            <a:extLst>
              <a:ext uri="{FF2B5EF4-FFF2-40B4-BE49-F238E27FC236}">
                <a16:creationId xmlns:a16="http://schemas.microsoft.com/office/drawing/2014/main" id="{26DEAEC9-9C45-4FB8-856C-4D799E07D681}"/>
              </a:ext>
            </a:extLst>
          </p:cNvPr>
          <p:cNvSpPr>
            <a:spLocks noGrp="1"/>
          </p:cNvSpPr>
          <p:nvPr>
            <p:ph idx="1"/>
          </p:nvPr>
        </p:nvSpPr>
        <p:spPr/>
        <p:txBody>
          <a:bodyPr>
            <a:normAutofit lnSpcReduction="10000"/>
          </a:bodyPr>
          <a:lstStyle/>
          <a:p>
            <a:pPr marL="0" indent="0">
              <a:buNone/>
            </a:pPr>
            <a:r>
              <a:rPr lang="en-IN" b="1" dirty="0">
                <a:solidFill>
                  <a:schemeClr val="accent2">
                    <a:lumMod val="50000"/>
                  </a:schemeClr>
                </a:solidFill>
              </a:rPr>
              <a:t>Hardware : PC or Laptop containing (i3 processor or above), RAM 4GB or more and Hard Disk 500GB or above)</a:t>
            </a:r>
          </a:p>
          <a:p>
            <a:pPr marL="0" indent="0">
              <a:buNone/>
            </a:pPr>
            <a:r>
              <a:rPr lang="en-IN" b="1" dirty="0">
                <a:solidFill>
                  <a:schemeClr val="accent2">
                    <a:lumMod val="50000"/>
                  </a:schemeClr>
                </a:solidFill>
              </a:rPr>
              <a:t>Software: Window 7/8/10</a:t>
            </a:r>
          </a:p>
          <a:p>
            <a:pPr marL="0" indent="0">
              <a:buNone/>
            </a:pPr>
            <a:r>
              <a:rPr lang="en-IN" b="1" dirty="0">
                <a:solidFill>
                  <a:schemeClr val="accent2">
                    <a:lumMod val="50000"/>
                  </a:schemeClr>
                </a:solidFill>
              </a:rPr>
              <a:t>                VS code</a:t>
            </a:r>
          </a:p>
          <a:p>
            <a:pPr marL="0" indent="0">
              <a:buNone/>
            </a:pPr>
            <a:r>
              <a:rPr lang="en-IN" b="1" dirty="0">
                <a:solidFill>
                  <a:schemeClr val="accent2">
                    <a:lumMod val="50000"/>
                  </a:schemeClr>
                </a:solidFill>
              </a:rPr>
              <a:t>                Github</a:t>
            </a:r>
          </a:p>
          <a:p>
            <a:pPr marL="0" indent="0">
              <a:buNone/>
            </a:pPr>
            <a:r>
              <a:rPr lang="en-IN" b="1">
                <a:solidFill>
                  <a:schemeClr val="accent2">
                    <a:lumMod val="50000"/>
                  </a:schemeClr>
                </a:solidFill>
              </a:rPr>
              <a:t>                Google chrome</a:t>
            </a:r>
          </a:p>
          <a:p>
            <a:pPr marL="0" indent="0">
              <a:buNone/>
            </a:pPr>
            <a:r>
              <a:rPr lang="en-IN" b="1" dirty="0">
                <a:solidFill>
                  <a:schemeClr val="accent2">
                    <a:lumMod val="50000"/>
                  </a:schemeClr>
                </a:solidFill>
              </a:rPr>
              <a:t>             </a:t>
            </a:r>
          </a:p>
        </p:txBody>
      </p:sp>
    </p:spTree>
    <p:extLst>
      <p:ext uri="{BB962C8B-B14F-4D97-AF65-F5344CB8AC3E}">
        <p14:creationId xmlns:p14="http://schemas.microsoft.com/office/powerpoint/2010/main" val="10237635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802D-8F86-49DF-969B-E912A80689D5}"/>
              </a:ext>
            </a:extLst>
          </p:cNvPr>
          <p:cNvSpPr>
            <a:spLocks noGrp="1"/>
          </p:cNvSpPr>
          <p:nvPr>
            <p:ph type="title"/>
          </p:nvPr>
        </p:nvSpPr>
        <p:spPr/>
        <p:txBody>
          <a:bodyPr>
            <a:noAutofit/>
          </a:bodyPr>
          <a:lstStyle/>
          <a:p>
            <a:r>
              <a:rPr lang="en-US" sz="7200" dirty="0">
                <a:solidFill>
                  <a:schemeClr val="accent3">
                    <a:lumMod val="50000"/>
                  </a:schemeClr>
                </a:solidFill>
              </a:rPr>
              <a:t>T</a:t>
            </a:r>
            <a:r>
              <a:rPr lang="en-IN" sz="7200" dirty="0">
                <a:solidFill>
                  <a:schemeClr val="accent3">
                    <a:lumMod val="50000"/>
                  </a:schemeClr>
                </a:solidFill>
              </a:rPr>
              <a:t>echnology Used</a:t>
            </a:r>
          </a:p>
        </p:txBody>
      </p:sp>
      <p:sp>
        <p:nvSpPr>
          <p:cNvPr id="3" name="Content Placeholder 2">
            <a:extLst>
              <a:ext uri="{FF2B5EF4-FFF2-40B4-BE49-F238E27FC236}">
                <a16:creationId xmlns:a16="http://schemas.microsoft.com/office/drawing/2014/main" id="{7DDF833F-6374-4A2B-8BD9-1856E422FE60}"/>
              </a:ext>
            </a:extLst>
          </p:cNvPr>
          <p:cNvSpPr>
            <a:spLocks noGrp="1"/>
          </p:cNvSpPr>
          <p:nvPr>
            <p:ph idx="1"/>
          </p:nvPr>
        </p:nvSpPr>
        <p:spPr>
          <a:xfrm>
            <a:off x="1295401" y="2556932"/>
            <a:ext cx="9601196" cy="3318936"/>
          </a:xfrm>
        </p:spPr>
        <p:txBody>
          <a:bodyPr>
            <a:normAutofit fontScale="55000" lnSpcReduction="20000"/>
          </a:bodyPr>
          <a:lstStyle/>
          <a:p>
            <a:pPr algn="just">
              <a:lnSpc>
                <a:spcPct val="120000"/>
              </a:lnSpc>
              <a:buFont typeface="Arial" panose="020B0604020202020204" pitchFamily="34" charset="0"/>
              <a:buChar char="•"/>
            </a:pPr>
            <a:r>
              <a:rPr lang="en-IN" sz="3800" b="1" dirty="0">
                <a:solidFill>
                  <a:schemeClr val="accent2">
                    <a:lumMod val="50000"/>
                  </a:schemeClr>
                </a:solidFill>
              </a:rPr>
              <a:t>HTML</a:t>
            </a:r>
            <a:r>
              <a:rPr lang="en-IN" sz="3800" dirty="0">
                <a:solidFill>
                  <a:schemeClr val="accent2">
                    <a:lumMod val="50000"/>
                  </a:schemeClr>
                </a:solidFill>
              </a:rPr>
              <a:t> : </a:t>
            </a:r>
            <a:r>
              <a:rPr lang="en-US" sz="3800" dirty="0">
                <a:solidFill>
                  <a:schemeClr val="accent2">
                    <a:lumMod val="50000"/>
                  </a:schemeClr>
                </a:solidFill>
                <a:latin typeface="Times New Roman" panose="02020603050405020304" pitchFamily="18" charset="0"/>
              </a:rPr>
              <a:t>It is used by developers to define structure of the webpage. Every page you see on browser is written using HTML. Web-Browser read and understand the markup text in HTML.</a:t>
            </a:r>
          </a:p>
          <a:p>
            <a:pPr algn="just">
              <a:lnSpc>
                <a:spcPct val="120000"/>
              </a:lnSpc>
              <a:buFont typeface="Arial" panose="020B0604020202020204" pitchFamily="34" charset="0"/>
              <a:buChar char="•"/>
            </a:pPr>
            <a:r>
              <a:rPr lang="en-US" sz="3800" b="1" dirty="0">
                <a:solidFill>
                  <a:schemeClr val="accent2">
                    <a:lumMod val="50000"/>
                  </a:schemeClr>
                </a:solidFill>
                <a:latin typeface="Times New Roman" panose="02020603050405020304" pitchFamily="18" charset="0"/>
              </a:rPr>
              <a:t>CSS </a:t>
            </a:r>
            <a:r>
              <a:rPr lang="en-US" sz="3800" dirty="0">
                <a:solidFill>
                  <a:schemeClr val="accent2">
                    <a:lumMod val="50000"/>
                  </a:schemeClr>
                </a:solidFill>
                <a:latin typeface="Times New Roman" panose="02020603050405020304" pitchFamily="18" charset="0"/>
              </a:rPr>
              <a:t>: CSS stands for Cascading Style Sheets. To define style of the Web Page that is, type of font, its size, background-color etc. ,we use CSS. Using CSS, you can define, how each element of your web-page should look. Browser read HTML and CSS together to define the web page.</a:t>
            </a:r>
          </a:p>
          <a:p>
            <a:pPr marL="0" indent="0" algn="just">
              <a:buNone/>
            </a:pPr>
            <a:endParaRPr lang="en-IN" sz="2600" dirty="0">
              <a:solidFill>
                <a:schemeClr val="accent2">
                  <a:lumMod val="50000"/>
                </a:schemeClr>
              </a:solidFill>
            </a:endParaRPr>
          </a:p>
          <a:p>
            <a:pPr marL="0" indent="0">
              <a:buNone/>
            </a:pPr>
            <a:r>
              <a:rPr lang="en-IN" sz="2600" dirty="0"/>
              <a:t> </a:t>
            </a:r>
          </a:p>
          <a:p>
            <a:endParaRPr lang="en-IN" dirty="0"/>
          </a:p>
        </p:txBody>
      </p:sp>
    </p:spTree>
    <p:extLst>
      <p:ext uri="{BB962C8B-B14F-4D97-AF65-F5344CB8AC3E}">
        <p14:creationId xmlns:p14="http://schemas.microsoft.com/office/powerpoint/2010/main" val="184742620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63F20D-783A-4690-BF91-4B88BE2184D6}"/>
              </a:ext>
            </a:extLst>
          </p:cNvPr>
          <p:cNvSpPr txBox="1"/>
          <p:nvPr/>
        </p:nvSpPr>
        <p:spPr>
          <a:xfrm>
            <a:off x="699653" y="685800"/>
            <a:ext cx="10813473" cy="5632311"/>
          </a:xfrm>
          <a:prstGeom prst="rect">
            <a:avLst/>
          </a:prstGeom>
          <a:noFill/>
        </p:spPr>
        <p:txBody>
          <a:bodyPr wrap="square" lIns="91440" tIns="45720" rIns="91440" bIns="45720" rtlCol="0" anchor="t">
            <a:spAutoFit/>
          </a:bodyPr>
          <a:lstStyle/>
          <a:p>
            <a:pPr marL="342900" indent="-342900" algn="just">
              <a:buFont typeface="Wingdings" panose="05000000000000000000" pitchFamily="2" charset="2"/>
              <a:buChar char="§"/>
            </a:pPr>
            <a:r>
              <a:rPr lang="en-IN" sz="2400" b="1">
                <a:solidFill>
                  <a:schemeClr val="accent2">
                    <a:lumMod val="50000"/>
                  </a:schemeClr>
                </a:solidFill>
              </a:rPr>
              <a:t>React </a:t>
            </a:r>
            <a:r>
              <a:rPr lang="en-IN" sz="2400">
                <a:solidFill>
                  <a:schemeClr val="accent2">
                    <a:lumMod val="50000"/>
                  </a:schemeClr>
                </a:solidFill>
              </a:rPr>
              <a:t>: </a:t>
            </a:r>
            <a:r>
              <a:rPr lang="en-IN" sz="2400" b="1">
                <a:ea typeface="+mn-lt"/>
                <a:cs typeface="+mn-lt"/>
              </a:rPr>
              <a:t>React</a:t>
            </a:r>
            <a:r>
              <a:rPr lang="en-IN" sz="2400">
                <a:ea typeface="+mn-lt"/>
                <a:cs typeface="+mn-lt"/>
              </a:rPr>
              <a:t> is an open-source, front end, JavaScript library for building user interfaces or UI components. It is maintained by Facebook and a community of individual developers and companies. React can be used as a base in the development of single-page or mobile applications. However, React is only concerned with state management and rendering that state to the DOM, so creating React applications usually requires the use of additional libraries for routing, as well as certain client-side functionality.</a:t>
            </a:r>
            <a:endParaRPr lang="en-IN" sz="2400" baseline="30000">
              <a:solidFill>
                <a:srgbClr val="000000"/>
              </a:solidFill>
            </a:endParaRPr>
          </a:p>
          <a:p>
            <a:pPr marL="342900" indent="-342900" algn="just">
              <a:buFont typeface="Wingdings" panose="05000000000000000000" pitchFamily="2" charset="2"/>
              <a:buChar char="§"/>
            </a:pPr>
            <a:endParaRPr lang="en-IN" sz="2400" dirty="0">
              <a:solidFill>
                <a:schemeClr val="accent2">
                  <a:lumMod val="50000"/>
                </a:schemeClr>
              </a:solidFill>
            </a:endParaRPr>
          </a:p>
          <a:p>
            <a:pPr marL="342900" indent="-342900" algn="just">
              <a:buFont typeface="Wingdings" panose="05000000000000000000" pitchFamily="2" charset="2"/>
              <a:buChar char="§"/>
            </a:pPr>
            <a:r>
              <a:rPr lang="en-IN" sz="2400" b="1" dirty="0">
                <a:solidFill>
                  <a:schemeClr val="accent2">
                    <a:lumMod val="50000"/>
                  </a:schemeClr>
                </a:solidFill>
              </a:rPr>
              <a:t>JavaScript</a:t>
            </a:r>
            <a:r>
              <a:rPr lang="en-IN" sz="2400" dirty="0">
                <a:solidFill>
                  <a:schemeClr val="accent2">
                    <a:lumMod val="50000"/>
                  </a:schemeClr>
                </a:solidFill>
              </a:rPr>
              <a:t> : </a:t>
            </a:r>
            <a:r>
              <a:rPr lang="en-US" sz="2400" i="0" dirty="0">
                <a:solidFill>
                  <a:schemeClr val="accent2">
                    <a:lumMod val="50000"/>
                  </a:schemeClr>
                </a:solidFill>
                <a:effectLst/>
              </a:rPr>
              <a:t>JavaScript</a:t>
            </a:r>
            <a:r>
              <a:rPr lang="en-US" sz="2400" b="0" i="0" dirty="0">
                <a:solidFill>
                  <a:schemeClr val="accent2">
                    <a:lumMod val="50000"/>
                  </a:schemeClr>
                </a:solidFill>
                <a:effectLst/>
              </a:rPr>
              <a:t> is a </a:t>
            </a:r>
            <a:r>
              <a:rPr lang="en-US" sz="2400" b="1" i="0" dirty="0">
                <a:solidFill>
                  <a:schemeClr val="accent2">
                    <a:lumMod val="50000"/>
                  </a:schemeClr>
                </a:solidFill>
                <a:effectLst/>
              </a:rPr>
              <a:t>client-side scripting language</a:t>
            </a:r>
            <a:r>
              <a:rPr lang="en-US" sz="2400" b="0" i="0" dirty="0">
                <a:solidFill>
                  <a:schemeClr val="accent2">
                    <a:lumMod val="50000"/>
                  </a:schemeClr>
                </a:solidFill>
                <a:effectLst/>
              </a:rPr>
              <a:t> of web developed by</a:t>
            </a:r>
            <a:r>
              <a:rPr lang="en-US" sz="2400" i="0" dirty="0">
                <a:solidFill>
                  <a:schemeClr val="accent2">
                    <a:lumMod val="50000"/>
                  </a:schemeClr>
                </a:solidFill>
                <a:effectLst/>
              </a:rPr>
              <a:t> Netscape </a:t>
            </a:r>
            <a:r>
              <a:rPr lang="en-US" sz="2400" b="0" i="0" dirty="0">
                <a:solidFill>
                  <a:schemeClr val="accent2">
                    <a:lumMod val="50000"/>
                  </a:schemeClr>
                </a:solidFill>
                <a:effectLst/>
              </a:rPr>
              <a:t>in 1995 with the name </a:t>
            </a:r>
            <a:r>
              <a:rPr lang="en-US" sz="2400" i="0" dirty="0">
                <a:solidFill>
                  <a:schemeClr val="accent2">
                    <a:lumMod val="50000"/>
                  </a:schemeClr>
                </a:solidFill>
                <a:effectLst/>
              </a:rPr>
              <a:t>LiveScript. JavaScript </a:t>
            </a:r>
            <a:r>
              <a:rPr lang="en-US" sz="2400" b="0" i="0" dirty="0">
                <a:solidFill>
                  <a:schemeClr val="accent2">
                    <a:lumMod val="50000"/>
                  </a:schemeClr>
                </a:solidFill>
                <a:effectLst/>
              </a:rPr>
              <a:t>is used to build </a:t>
            </a:r>
            <a:r>
              <a:rPr lang="en-US" sz="2400" b="1" i="0" dirty="0">
                <a:solidFill>
                  <a:schemeClr val="accent2">
                    <a:lumMod val="50000"/>
                  </a:schemeClr>
                </a:solidFill>
                <a:effectLst/>
              </a:rPr>
              <a:t>interactive websites</a:t>
            </a:r>
            <a:r>
              <a:rPr lang="en-US" sz="2400" b="0" i="0" dirty="0">
                <a:solidFill>
                  <a:schemeClr val="accent2">
                    <a:lumMod val="50000"/>
                  </a:schemeClr>
                </a:solidFill>
                <a:effectLst/>
              </a:rPr>
              <a:t> with </a:t>
            </a:r>
            <a:r>
              <a:rPr lang="en-US" sz="2400" i="0" dirty="0">
                <a:solidFill>
                  <a:schemeClr val="accent2">
                    <a:lumMod val="50000"/>
                  </a:schemeClr>
                </a:solidFill>
                <a:effectLst/>
              </a:rPr>
              <a:t>dynamic</a:t>
            </a:r>
            <a:r>
              <a:rPr lang="en-US" sz="2400" b="0" i="0" dirty="0">
                <a:solidFill>
                  <a:schemeClr val="accent2">
                    <a:lumMod val="50000"/>
                  </a:schemeClr>
                </a:solidFill>
                <a:effectLst/>
              </a:rPr>
              <a:t> features and to </a:t>
            </a:r>
            <a:r>
              <a:rPr lang="en-US" sz="2400" i="0" dirty="0">
                <a:solidFill>
                  <a:schemeClr val="accent2">
                    <a:lumMod val="50000"/>
                  </a:schemeClr>
                </a:solidFill>
                <a:effectLst/>
              </a:rPr>
              <a:t>validate form data</a:t>
            </a:r>
            <a:r>
              <a:rPr lang="en-US" sz="2400" b="0" i="0" dirty="0">
                <a:solidFill>
                  <a:schemeClr val="accent2">
                    <a:lumMod val="50000"/>
                  </a:schemeClr>
                </a:solidFill>
                <a:effectLst/>
              </a:rPr>
              <a:t>. JavaScript is </a:t>
            </a:r>
            <a:r>
              <a:rPr lang="en-US" sz="2400" b="1" i="0" dirty="0">
                <a:solidFill>
                  <a:schemeClr val="accent2">
                    <a:lumMod val="50000"/>
                  </a:schemeClr>
                </a:solidFill>
                <a:effectLst/>
              </a:rPr>
              <a:t>high-level</a:t>
            </a:r>
            <a:r>
              <a:rPr lang="en-US" sz="2400" b="0" i="0" dirty="0">
                <a:solidFill>
                  <a:schemeClr val="accent2">
                    <a:lumMod val="50000"/>
                  </a:schemeClr>
                </a:solidFill>
                <a:effectLst/>
              </a:rPr>
              <a:t>, </a:t>
            </a:r>
            <a:r>
              <a:rPr lang="en-US" sz="2400" b="1" i="0" dirty="0">
                <a:solidFill>
                  <a:schemeClr val="accent2">
                    <a:lumMod val="50000"/>
                  </a:schemeClr>
                </a:solidFill>
                <a:effectLst/>
              </a:rPr>
              <a:t>dynamic</a:t>
            </a:r>
            <a:r>
              <a:rPr lang="en-US" sz="2400" b="0" i="0" dirty="0">
                <a:solidFill>
                  <a:schemeClr val="accent2">
                    <a:lumMod val="50000"/>
                  </a:schemeClr>
                </a:solidFill>
                <a:effectLst/>
              </a:rPr>
              <a:t> and </a:t>
            </a:r>
            <a:r>
              <a:rPr lang="en-US" sz="2400" i="0" dirty="0">
                <a:solidFill>
                  <a:schemeClr val="accent2">
                    <a:lumMod val="50000"/>
                  </a:schemeClr>
                </a:solidFill>
                <a:effectLst/>
              </a:rPr>
              <a:t>browser interpreted </a:t>
            </a:r>
            <a:r>
              <a:rPr lang="en-US" sz="2400" b="0" i="0" dirty="0">
                <a:solidFill>
                  <a:schemeClr val="accent2">
                    <a:lumMod val="50000"/>
                  </a:schemeClr>
                </a:solidFill>
                <a:effectLst/>
              </a:rPr>
              <a:t>programming language, supported by all modern web browsers. Apart from web browser, JavaScript is also used to build scalable web applications using Node JS. JavaScript is also being used widely in game </a:t>
            </a:r>
            <a:r>
              <a:rPr lang="en-US" sz="2400" b="1" i="0" dirty="0">
                <a:solidFill>
                  <a:schemeClr val="accent2">
                    <a:lumMod val="50000"/>
                  </a:schemeClr>
                </a:solidFill>
                <a:effectLst/>
              </a:rPr>
              <a:t>development and Mobile application development</a:t>
            </a:r>
            <a:r>
              <a:rPr lang="en-US" sz="2400" b="1" i="0" dirty="0">
                <a:solidFill>
                  <a:srgbClr val="222222"/>
                </a:solidFill>
                <a:effectLst/>
              </a:rPr>
              <a:t>.</a:t>
            </a:r>
            <a:endParaRPr lang="en-IN" sz="2400" b="1" dirty="0">
              <a:solidFill>
                <a:schemeClr val="accent2">
                  <a:lumMod val="50000"/>
                </a:schemeClr>
              </a:solidFill>
            </a:endParaRPr>
          </a:p>
        </p:txBody>
      </p:sp>
    </p:spTree>
    <p:extLst>
      <p:ext uri="{BB962C8B-B14F-4D97-AF65-F5344CB8AC3E}">
        <p14:creationId xmlns:p14="http://schemas.microsoft.com/office/powerpoint/2010/main" val="32872307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63F20D-783A-4690-BF91-4B88BE2184D6}"/>
              </a:ext>
            </a:extLst>
          </p:cNvPr>
          <p:cNvSpPr txBox="1"/>
          <p:nvPr/>
        </p:nvSpPr>
        <p:spPr>
          <a:xfrm>
            <a:off x="699653" y="685800"/>
            <a:ext cx="10813473" cy="4893647"/>
          </a:xfrm>
          <a:prstGeom prst="rect">
            <a:avLst/>
          </a:prstGeom>
          <a:noFill/>
        </p:spPr>
        <p:txBody>
          <a:bodyPr wrap="square" lIns="91440" tIns="45720" rIns="91440" bIns="45720" rtlCol="0" anchor="t">
            <a:spAutoFit/>
          </a:bodyPr>
          <a:lstStyle/>
          <a:p>
            <a:pPr marL="342900" indent="-342900" algn="just">
              <a:buFont typeface="Wingdings" panose="05000000000000000000" pitchFamily="2" charset="2"/>
              <a:buChar char="§"/>
            </a:pPr>
            <a:r>
              <a:rPr lang="en-IN" sz="2400" b="1">
                <a:solidFill>
                  <a:schemeClr val="accent2">
                    <a:lumMod val="50000"/>
                  </a:schemeClr>
                </a:solidFill>
              </a:rPr>
              <a:t>NodeJS </a:t>
            </a:r>
            <a:r>
              <a:rPr lang="en-IN" sz="2400">
                <a:solidFill>
                  <a:schemeClr val="accent2">
                    <a:lumMod val="50000"/>
                  </a:schemeClr>
                </a:solidFill>
              </a:rPr>
              <a:t>: </a:t>
            </a:r>
            <a:r>
              <a:rPr lang="en-IN" sz="2400" b="1">
                <a:ea typeface="+mn-lt"/>
                <a:cs typeface="+mn-lt"/>
              </a:rPr>
              <a:t>Node.js </a:t>
            </a:r>
            <a:r>
              <a:rPr lang="en-IN" sz="2400">
                <a:ea typeface="+mn-lt"/>
                <a:cs typeface="+mn-lt"/>
              </a:rPr>
              <a:t>is an open-source, cross-platform, back-end JavaScript runtime environment that runs on the V8 engine and executes JavaScript code outside a web browser. Node.js lets developers use JavaScript to write command line tools and for server-side scripting—running scripts server-side to produce dynamic web page content before the page is sent to the user's web browser. Consequently, Node.js represents a "JavaScript everywhere" paradigm, unifying web-application development around a single programming language, rather than different languages for server-side and client-side scripts.</a:t>
            </a:r>
          </a:p>
          <a:p>
            <a:pPr marL="342900" indent="-342900" algn="just">
              <a:buFont typeface="Wingdings" panose="05000000000000000000" pitchFamily="2" charset="2"/>
              <a:buChar char="§"/>
            </a:pPr>
            <a:endParaRPr lang="en-IN" sz="2400" dirty="0">
              <a:solidFill>
                <a:srgbClr val="000000"/>
              </a:solidFill>
            </a:endParaRPr>
          </a:p>
          <a:p>
            <a:pPr marL="342900" indent="-342900" algn="just">
              <a:buFont typeface="Wingdings" panose="05000000000000000000" pitchFamily="2" charset="2"/>
              <a:buChar char="§"/>
            </a:pPr>
            <a:r>
              <a:rPr lang="en-IN" sz="2400" b="1">
                <a:solidFill>
                  <a:srgbClr val="000000"/>
                </a:solidFill>
              </a:rPr>
              <a:t>MongoDB</a:t>
            </a:r>
            <a:r>
              <a:rPr lang="en-IN" sz="2400">
                <a:solidFill>
                  <a:srgbClr val="000000"/>
                </a:solidFill>
              </a:rPr>
              <a:t> : </a:t>
            </a:r>
            <a:r>
              <a:rPr lang="en-IN" sz="2400" b="1">
                <a:ea typeface="+mn-lt"/>
                <a:cs typeface="+mn-lt"/>
              </a:rPr>
              <a:t>MongoDB</a:t>
            </a:r>
            <a:r>
              <a:rPr lang="en-IN" sz="2400">
                <a:ea typeface="+mn-lt"/>
                <a:cs typeface="+mn-lt"/>
              </a:rPr>
              <a:t> is a source-available</a:t>
            </a:r>
            <a:r>
              <a:rPr lang="en-IN" sz="2400" dirty="0">
                <a:ea typeface="+mn-lt"/>
                <a:cs typeface="+mn-lt"/>
              </a:rPr>
              <a:t> </a:t>
            </a:r>
            <a:r>
              <a:rPr lang="en-IN" sz="2400">
                <a:ea typeface="+mn-lt"/>
                <a:cs typeface="+mn-lt"/>
              </a:rPr>
              <a:t>cross-platform</a:t>
            </a:r>
            <a:r>
              <a:rPr lang="en-IN" sz="2400" dirty="0">
                <a:ea typeface="+mn-lt"/>
                <a:cs typeface="+mn-lt"/>
              </a:rPr>
              <a:t> </a:t>
            </a:r>
            <a:r>
              <a:rPr lang="en-IN" sz="2400">
                <a:ea typeface="+mn-lt"/>
                <a:cs typeface="+mn-lt"/>
              </a:rPr>
              <a:t>document-oriented database program. Classified as a NoSQL database program, MongoDB uses JSON-like documents with optional schemas. MongoDB is developed by MongoDB Inc. and licensed under the Server Side Public License</a:t>
            </a:r>
            <a:r>
              <a:rPr lang="en-IN" sz="2400" dirty="0">
                <a:ea typeface="+mn-lt"/>
                <a:cs typeface="+mn-lt"/>
              </a:rPr>
              <a:t> </a:t>
            </a:r>
            <a:r>
              <a:rPr lang="en-IN" sz="2400">
                <a:ea typeface="+mn-lt"/>
                <a:cs typeface="+mn-lt"/>
              </a:rPr>
              <a:t>(SSPL).</a:t>
            </a:r>
            <a:endParaRPr lang="en-IN" sz="2400" dirty="0">
              <a:solidFill>
                <a:srgbClr val="000000"/>
              </a:solidFill>
            </a:endParaRPr>
          </a:p>
        </p:txBody>
      </p:sp>
    </p:spTree>
    <p:extLst>
      <p:ext uri="{BB962C8B-B14F-4D97-AF65-F5344CB8AC3E}">
        <p14:creationId xmlns:p14="http://schemas.microsoft.com/office/powerpoint/2010/main" val="4261346718"/>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TM03457485[[fn=Mesh]]</Template>
  <TotalTime>9132</TotalTime>
  <Words>685</Words>
  <Application>Microsoft Office PowerPoint</Application>
  <PresentationFormat>Widescreen</PresentationFormat>
  <Paragraphs>47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Organic</vt:lpstr>
      <vt:lpstr>Memories</vt:lpstr>
      <vt:lpstr>Group Members</vt:lpstr>
      <vt:lpstr>Objective</vt:lpstr>
      <vt:lpstr>About this project</vt:lpstr>
      <vt:lpstr>PowerPoint Presentation</vt:lpstr>
      <vt:lpstr>Software and Hardware Requirements</vt:lpstr>
      <vt:lpstr>Technology Used</vt:lpstr>
      <vt:lpstr>PowerPoint Presentation</vt:lpstr>
      <vt:lpstr>PowerPoint Presentation</vt:lpstr>
      <vt:lpstr> SCREENSHOTS</vt:lpstr>
      <vt:lpstr>PowerPoint Presentation</vt:lpstr>
      <vt:lpstr>PowerPoint Presentation</vt:lpstr>
      <vt:lpstr>PowerPoint Presentation</vt:lpstr>
      <vt:lpstr>Few Limitations</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Machine Grading…</dc:title>
  <dc:creator>HP</dc:creator>
  <cp:lastModifiedBy>HP</cp:lastModifiedBy>
  <cp:revision>365</cp:revision>
  <dcterms:created xsi:type="dcterms:W3CDTF">2020-07-22T07:53:21Z</dcterms:created>
  <dcterms:modified xsi:type="dcterms:W3CDTF">2021-05-10T15:26:57Z</dcterms:modified>
</cp:coreProperties>
</file>