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0" r:id="rId6"/>
    <p:sldId id="263" r:id="rId7"/>
    <p:sldId id="264" r:id="rId8"/>
    <p:sldId id="282" r:id="rId9"/>
    <p:sldId id="265" r:id="rId10"/>
    <p:sldId id="266" r:id="rId11"/>
    <p:sldId id="267" r:id="rId12"/>
    <p:sldId id="268" r:id="rId13"/>
    <p:sldId id="269" r:id="rId14"/>
    <p:sldId id="270" r:id="rId15"/>
    <p:sldId id="271" r:id="rId16"/>
    <p:sldId id="272" r:id="rId17"/>
    <p:sldId id="278" r:id="rId18"/>
    <p:sldId id="279" r:id="rId19"/>
    <p:sldId id="273" r:id="rId20"/>
    <p:sldId id="274" r:id="rId21"/>
    <p:sldId id="275" r:id="rId22"/>
    <p:sldId id="280" r:id="rId23"/>
    <p:sldId id="281" r:id="rId24"/>
    <p:sldId id="276"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0" d="100"/>
          <a:sy n="50" d="100"/>
        </p:scale>
        <p:origin x="48"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4289"/>
            <a:ext cx="11750566" cy="2406869"/>
          </a:xfrm>
        </p:spPr>
        <p:txBody>
          <a:bodyPr>
            <a:normAutofit fontScale="90000"/>
          </a:bodyPr>
          <a:lstStyle/>
          <a:p>
            <a:r>
              <a:rPr lang="en-US" sz="1800" dirty="0"/>
              <a:t/>
            </a:r>
            <a:br>
              <a:rPr lang="en-US" sz="1800" dirty="0"/>
            </a:br>
            <a:r>
              <a:rPr lang="en-US" sz="1800" b="1" dirty="0"/>
              <a:t>What is a mobile application?</a:t>
            </a:r>
            <a:r>
              <a:rPr lang="en-US" sz="1800" dirty="0"/>
              <a:t/>
            </a:r>
            <a:br>
              <a:rPr lang="en-US" sz="1800" dirty="0"/>
            </a:br>
            <a:r>
              <a:rPr lang="en-US" sz="1800" b="1" dirty="0">
                <a:solidFill>
                  <a:schemeClr val="bg1"/>
                </a:solidFill>
              </a:rPr>
              <a:t/>
            </a:r>
            <a:br>
              <a:rPr lang="en-US" sz="1800" b="1" dirty="0">
                <a:solidFill>
                  <a:schemeClr val="bg1"/>
                </a:solidFill>
              </a:rPr>
            </a:br>
            <a:r>
              <a:rPr lang="en-US" sz="1800" b="1" dirty="0">
                <a:solidFill>
                  <a:schemeClr val="bg1"/>
                </a:solidFill>
              </a:rPr>
              <a:t>A mobile application (also called a mobile app) is a type of application designed to run on a mobile device, which can be a smartphone or tablet computer. Even if apps are usually small software units with limited function, they still manage to provide users with quality services and experiences.</a:t>
            </a:r>
            <a:r>
              <a:rPr lang="en-US" sz="1800" dirty="0"/>
              <a:t/>
            </a:r>
            <a:br>
              <a:rPr lang="en-US" sz="1800" dirty="0"/>
            </a:br>
            <a:r>
              <a:rPr lang="en-US" sz="1800" dirty="0"/>
              <a:t/>
            </a:r>
            <a:br>
              <a:rPr lang="en-US" sz="1800" dirty="0"/>
            </a:br>
            <a:r>
              <a:rPr lang="en-US" sz="1800" dirty="0"/>
              <a:t/>
            </a:r>
            <a:br>
              <a:rPr lang="en-US" sz="1800" dirty="0"/>
            </a:br>
            <a:endParaRPr lang="en-IN" sz="1800" dirty="0"/>
          </a:p>
        </p:txBody>
      </p:sp>
      <p:sp>
        <p:nvSpPr>
          <p:cNvPr id="4" name="AutoShape 2" descr="Marketing Opportunities From Mobile Apps | Smart Insigh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062" y="2229835"/>
            <a:ext cx="3584028" cy="2450890"/>
          </a:xfrm>
          <a:prstGeom prst="rect">
            <a:avLst/>
          </a:prstGeom>
        </p:spPr>
      </p:pic>
    </p:spTree>
    <p:extLst>
      <p:ext uri="{BB962C8B-B14F-4D97-AF65-F5344CB8AC3E}">
        <p14:creationId xmlns:p14="http://schemas.microsoft.com/office/powerpoint/2010/main" val="4165246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378" y="1085191"/>
            <a:ext cx="8534400" cy="5308599"/>
          </a:xfrm>
        </p:spPr>
        <p:txBody>
          <a:bodyPr>
            <a:normAutofit fontScale="85000" lnSpcReduction="20000"/>
          </a:bodyPr>
          <a:lstStyle/>
          <a:p>
            <a:pPr marL="0" indent="0">
              <a:buNone/>
            </a:pPr>
            <a:r>
              <a:rPr lang="en-US" b="1" dirty="0"/>
              <a:t>Scenario Example  on installation Testing when installed from app stores</a:t>
            </a:r>
            <a:r>
              <a:rPr lang="en-US" dirty="0"/>
              <a:t>:</a:t>
            </a:r>
          </a:p>
          <a:p>
            <a:pPr>
              <a:buFont typeface="Wingdings" panose="05000000000000000000" pitchFamily="2" charset="2"/>
              <a:buChar char="§"/>
            </a:pPr>
            <a:r>
              <a:rPr lang="en-US" dirty="0"/>
              <a:t>Application should be searchable</a:t>
            </a:r>
          </a:p>
          <a:p>
            <a:pPr>
              <a:buFont typeface="Wingdings" panose="05000000000000000000" pitchFamily="2" charset="2"/>
              <a:buChar char="§"/>
            </a:pPr>
            <a:r>
              <a:rPr lang="en-US" dirty="0"/>
              <a:t>Verify the install button is present or not</a:t>
            </a:r>
          </a:p>
          <a:p>
            <a:pPr>
              <a:buFont typeface="Wingdings" panose="05000000000000000000" pitchFamily="2" charset="2"/>
              <a:buChar char="§"/>
            </a:pPr>
            <a:r>
              <a:rPr lang="en-US" dirty="0"/>
              <a:t>Verify that on clicking installation button , installation starts</a:t>
            </a:r>
          </a:p>
          <a:p>
            <a:pPr>
              <a:buFont typeface="Wingdings" panose="05000000000000000000" pitchFamily="2" charset="2"/>
              <a:buChar char="§"/>
            </a:pPr>
            <a:r>
              <a:rPr lang="en-US" dirty="0"/>
              <a:t>When the data is turned off in between installation should pause</a:t>
            </a:r>
          </a:p>
          <a:p>
            <a:pPr>
              <a:buFont typeface="Wingdings" panose="05000000000000000000" pitchFamily="2" charset="2"/>
              <a:buChar char="§"/>
            </a:pPr>
            <a:r>
              <a:rPr lang="en-US" dirty="0"/>
              <a:t>When the data is reconnected the installation is resumed</a:t>
            </a:r>
          </a:p>
          <a:p>
            <a:pPr>
              <a:buFont typeface="Wingdings" panose="05000000000000000000" pitchFamily="2" charset="2"/>
              <a:buChar char="§"/>
            </a:pPr>
            <a:r>
              <a:rPr lang="en-US" dirty="0"/>
              <a:t>When clicked on cancel button installation should stop</a:t>
            </a:r>
          </a:p>
          <a:p>
            <a:pPr>
              <a:buFont typeface="Wingdings" panose="05000000000000000000" pitchFamily="2" charset="2"/>
              <a:buChar char="§"/>
            </a:pPr>
            <a:r>
              <a:rPr lang="en-US" dirty="0"/>
              <a:t>When installation is complete , open and uninstall button should be displayed</a:t>
            </a:r>
          </a:p>
          <a:p>
            <a:pPr>
              <a:buFont typeface="Wingdings" panose="05000000000000000000" pitchFamily="2" charset="2"/>
              <a:buChar char="§"/>
            </a:pPr>
            <a:r>
              <a:rPr lang="en-US" dirty="0"/>
              <a:t>Verify app is getting launched by clicking on open button.</a:t>
            </a:r>
          </a:p>
          <a:p>
            <a:pPr>
              <a:buFont typeface="Wingdings" panose="05000000000000000000" pitchFamily="2" charset="2"/>
              <a:buChar char="§"/>
            </a:pPr>
            <a:r>
              <a:rPr lang="en-US" dirty="0"/>
              <a:t>Verify after successful installation the app should be present in app drawer</a:t>
            </a:r>
          </a:p>
          <a:p>
            <a:pPr>
              <a:buFont typeface="Wingdings" panose="05000000000000000000" pitchFamily="2" charset="2"/>
              <a:buChar char="§"/>
            </a:pPr>
            <a:r>
              <a:rPr lang="en-US" dirty="0"/>
              <a:t>Verify the icon of app</a:t>
            </a:r>
          </a:p>
          <a:p>
            <a:pPr>
              <a:buFont typeface="Wingdings" panose="05000000000000000000" pitchFamily="2" charset="2"/>
              <a:buChar char="§"/>
            </a:pPr>
            <a:r>
              <a:rPr lang="en-US" dirty="0"/>
              <a:t>Verify installation when internal memory is full, external memory is free</a:t>
            </a:r>
          </a:p>
          <a:p>
            <a:pPr>
              <a:buFont typeface="Wingdings" panose="05000000000000000000" pitchFamily="2" charset="2"/>
              <a:buChar char="§"/>
            </a:pPr>
            <a:r>
              <a:rPr lang="en-US" dirty="0"/>
              <a:t>Verify installation when external memory is full, internal memory is free</a:t>
            </a:r>
          </a:p>
          <a:p>
            <a:pPr>
              <a:buFont typeface="Wingdings" panose="05000000000000000000" pitchFamily="2" charset="2"/>
              <a:buChar char="§"/>
            </a:pPr>
            <a:r>
              <a:rPr lang="en-US" dirty="0"/>
              <a:t>Verify installation when both memory is full</a:t>
            </a:r>
          </a:p>
          <a:p>
            <a:pPr>
              <a:buFont typeface="Wingdings" panose="05000000000000000000" pitchFamily="2" charset="2"/>
              <a:buChar char="§"/>
            </a:pPr>
            <a:endParaRPr lang="en-US" dirty="0"/>
          </a:p>
          <a:p>
            <a:pPr>
              <a:buFont typeface="Wingdings" panose="05000000000000000000" pitchFamily="2" charset="2"/>
              <a:buChar char="§"/>
            </a:pPr>
            <a:endParaRPr lang="en-US" dirty="0"/>
          </a:p>
          <a:p>
            <a:endParaRPr lang="en-IN" dirty="0"/>
          </a:p>
        </p:txBody>
      </p:sp>
    </p:spTree>
    <p:extLst>
      <p:ext uri="{BB962C8B-B14F-4D97-AF65-F5344CB8AC3E}">
        <p14:creationId xmlns:p14="http://schemas.microsoft.com/office/powerpoint/2010/main" val="7035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Try installation in different network speed</a:t>
            </a:r>
          </a:p>
          <a:p>
            <a:r>
              <a:rPr lang="en-US" dirty="0"/>
              <a:t>Try installation when receiving a audio/video call, text, notification, ads, alarms, reminders.</a:t>
            </a:r>
          </a:p>
          <a:p>
            <a:r>
              <a:rPr lang="en-US" dirty="0"/>
              <a:t>Try installation when data is very less</a:t>
            </a:r>
          </a:p>
          <a:p>
            <a:pPr marL="0" indent="0">
              <a:buNone/>
            </a:pPr>
            <a:endParaRPr lang="en-IN" dirty="0"/>
          </a:p>
        </p:txBody>
      </p:sp>
    </p:spTree>
    <p:extLst>
      <p:ext uri="{BB962C8B-B14F-4D97-AF65-F5344CB8AC3E}">
        <p14:creationId xmlns:p14="http://schemas.microsoft.com/office/powerpoint/2010/main" val="93021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Update Testing: Process to check app </a:t>
            </a:r>
            <a:r>
              <a:rPr lang="en-US" b="1" dirty="0" err="1"/>
              <a:t>updation</a:t>
            </a:r>
            <a:r>
              <a:rPr lang="en-US" b="1" dirty="0"/>
              <a:t> is successful</a:t>
            </a:r>
          </a:p>
          <a:p>
            <a:pPr marL="0" indent="0">
              <a:buNone/>
            </a:pPr>
            <a:r>
              <a:rPr lang="en-US" b="1" dirty="0"/>
              <a:t> scenario examples</a:t>
            </a:r>
            <a:r>
              <a:rPr lang="en-US" dirty="0"/>
              <a:t>:</a:t>
            </a:r>
          </a:p>
          <a:p>
            <a:r>
              <a:rPr lang="en-US" dirty="0"/>
              <a:t>Check notification is received when update is available.</a:t>
            </a:r>
          </a:p>
          <a:p>
            <a:r>
              <a:rPr lang="en-US" dirty="0"/>
              <a:t>Update button should be displayed in the app store</a:t>
            </a:r>
          </a:p>
          <a:p>
            <a:r>
              <a:rPr lang="en-US" dirty="0"/>
              <a:t>After updating old data should not be erased</a:t>
            </a:r>
          </a:p>
          <a:p>
            <a:r>
              <a:rPr lang="en-US" dirty="0"/>
              <a:t>Try updating in different conditions similar to installation scenarios.</a:t>
            </a:r>
            <a:endParaRPr lang="en-IN" dirty="0"/>
          </a:p>
        </p:txBody>
      </p:sp>
    </p:spTree>
    <p:extLst>
      <p:ext uri="{BB962C8B-B14F-4D97-AF65-F5344CB8AC3E}">
        <p14:creationId xmlns:p14="http://schemas.microsoft.com/office/powerpoint/2010/main" val="233985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Uninstallation Testing</a:t>
            </a:r>
            <a:r>
              <a:rPr lang="en-US" dirty="0"/>
              <a:t>: Process to check un installation is </a:t>
            </a:r>
            <a:r>
              <a:rPr lang="en-US" dirty="0" err="1"/>
              <a:t>successfull</a:t>
            </a:r>
            <a:r>
              <a:rPr lang="en-US" dirty="0"/>
              <a:t>.</a:t>
            </a:r>
          </a:p>
          <a:p>
            <a:pPr marL="0" indent="0">
              <a:buNone/>
            </a:pPr>
            <a:r>
              <a:rPr lang="en-US" dirty="0"/>
              <a:t>Scenario Example:</a:t>
            </a:r>
          </a:p>
          <a:p>
            <a:pPr>
              <a:buFont typeface="Wingdings" panose="05000000000000000000" pitchFamily="2" charset="2"/>
              <a:buChar char="§"/>
            </a:pPr>
            <a:r>
              <a:rPr lang="en-US" dirty="0"/>
              <a:t>Check after un installation app should be removed from app drawer</a:t>
            </a:r>
          </a:p>
          <a:p>
            <a:pPr>
              <a:buFont typeface="Wingdings" panose="05000000000000000000" pitchFamily="2" charset="2"/>
              <a:buChar char="§"/>
            </a:pPr>
            <a:r>
              <a:rPr lang="en-US" dirty="0"/>
              <a:t>When installed again user should not be logged in</a:t>
            </a:r>
            <a:endParaRPr lang="en-IN" dirty="0"/>
          </a:p>
        </p:txBody>
      </p:sp>
    </p:spTree>
    <p:extLst>
      <p:ext uri="{BB962C8B-B14F-4D97-AF65-F5344CB8AC3E}">
        <p14:creationId xmlns:p14="http://schemas.microsoft.com/office/powerpoint/2010/main" val="1390176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Stand By Testing</a:t>
            </a:r>
            <a:r>
              <a:rPr lang="en-US" dirty="0"/>
              <a:t>: Process to verify crashes and UI images within the app when app is in standby phone is in sleep mode.</a:t>
            </a:r>
          </a:p>
          <a:p>
            <a:r>
              <a:rPr lang="en-US" dirty="0"/>
              <a:t>Scenario examples:</a:t>
            </a:r>
          </a:p>
          <a:p>
            <a:r>
              <a:rPr lang="en-US" dirty="0"/>
              <a:t>Check the app behavior and putting the device in standby mode for few secs/ minutes/ hours and waking it up</a:t>
            </a:r>
          </a:p>
        </p:txBody>
      </p:sp>
    </p:spTree>
    <p:extLst>
      <p:ext uri="{BB962C8B-B14F-4D97-AF65-F5344CB8AC3E}">
        <p14:creationId xmlns:p14="http://schemas.microsoft.com/office/powerpoint/2010/main" val="639986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Orientation Testing</a:t>
            </a:r>
            <a:r>
              <a:rPr lang="en-US" dirty="0"/>
              <a:t>: Here we verify the UI by rotating device in landscape mode from portrait mode and vice versa.</a:t>
            </a:r>
          </a:p>
          <a:p>
            <a:r>
              <a:rPr lang="en-US" b="1" dirty="0"/>
              <a:t>Interruption Testing</a:t>
            </a:r>
            <a:r>
              <a:rPr lang="en-US" dirty="0"/>
              <a:t>: Here we verify the app stability by interrupting it with the call, messages, charging, flight mode, notifications, blue tooth, warnings, ads, different networks etc.</a:t>
            </a:r>
          </a:p>
          <a:p>
            <a:r>
              <a:rPr lang="en-US" b="1" dirty="0"/>
              <a:t>Network Testing</a:t>
            </a:r>
            <a:r>
              <a:rPr lang="en-US" dirty="0"/>
              <a:t>: Test the app in different network speeds like 2g, 3g, 4g , </a:t>
            </a:r>
            <a:r>
              <a:rPr lang="en-US" dirty="0" err="1"/>
              <a:t>wifi</a:t>
            </a:r>
            <a:r>
              <a:rPr lang="en-US" dirty="0"/>
              <a:t>, offline </a:t>
            </a:r>
            <a:r>
              <a:rPr lang="en-US" dirty="0" err="1"/>
              <a:t>etc</a:t>
            </a:r>
            <a:endParaRPr lang="en-US" dirty="0"/>
          </a:p>
          <a:p>
            <a:endParaRPr lang="en-US" dirty="0"/>
          </a:p>
          <a:p>
            <a:endParaRPr lang="en-IN" dirty="0"/>
          </a:p>
        </p:txBody>
      </p:sp>
    </p:spTree>
    <p:extLst>
      <p:ext uri="{BB962C8B-B14F-4D97-AF65-F5344CB8AC3E}">
        <p14:creationId xmlns:p14="http://schemas.microsoft.com/office/powerpoint/2010/main" val="228109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1" indent="0">
              <a:buNone/>
            </a:pPr>
            <a:r>
              <a:rPr lang="en-US" b="1" dirty="0"/>
              <a:t>Compatibility Testing</a:t>
            </a:r>
            <a:r>
              <a:rPr lang="en-US" dirty="0"/>
              <a:t>: Testing the app in different form factors like:</a:t>
            </a:r>
          </a:p>
          <a:p>
            <a:pPr lvl="1"/>
            <a:r>
              <a:rPr lang="en-US" dirty="0"/>
              <a:t>OS: Android/</a:t>
            </a:r>
            <a:r>
              <a:rPr lang="en-US" dirty="0" err="1"/>
              <a:t>ios</a:t>
            </a:r>
            <a:r>
              <a:rPr lang="en-US" dirty="0"/>
              <a:t>/windows</a:t>
            </a:r>
          </a:p>
          <a:p>
            <a:pPr lvl="1"/>
            <a:r>
              <a:rPr lang="en-US" dirty="0"/>
              <a:t>RAM</a:t>
            </a:r>
          </a:p>
          <a:p>
            <a:pPr lvl="1"/>
            <a:r>
              <a:rPr lang="en-US" dirty="0"/>
              <a:t>BATTERY CAPACITY</a:t>
            </a:r>
          </a:p>
          <a:p>
            <a:pPr lvl="1"/>
            <a:r>
              <a:rPr lang="en-US" dirty="0"/>
              <a:t>SCREEN RESOLUTION</a:t>
            </a:r>
          </a:p>
          <a:p>
            <a:pPr lvl="1"/>
            <a:r>
              <a:rPr lang="en-US" dirty="0"/>
              <a:t>SCREEN SIZES</a:t>
            </a:r>
          </a:p>
          <a:p>
            <a:pPr marL="457200" lvl="1" indent="0">
              <a:buNone/>
            </a:pPr>
            <a:r>
              <a:rPr lang="en-US" dirty="0"/>
              <a:t>ETC.</a:t>
            </a:r>
          </a:p>
          <a:p>
            <a:pPr marL="457200" lvl="1" indent="0">
              <a:buNone/>
            </a:pPr>
            <a:r>
              <a:rPr lang="en-US" dirty="0"/>
              <a:t>Install app DEVCHECK for getting the device specifications.</a:t>
            </a:r>
          </a:p>
        </p:txBody>
      </p:sp>
    </p:spTree>
    <p:extLst>
      <p:ext uri="{BB962C8B-B14F-4D97-AF65-F5344CB8AC3E}">
        <p14:creationId xmlns:p14="http://schemas.microsoft.com/office/powerpoint/2010/main" val="3079185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189483"/>
          </a:xfrm>
        </p:spPr>
        <p:txBody>
          <a:bodyPr>
            <a:normAutofit fontScale="92500" lnSpcReduction="20000"/>
          </a:bodyPr>
          <a:lstStyle/>
          <a:p>
            <a:pPr marL="0" indent="0">
              <a:buNone/>
            </a:pPr>
            <a:r>
              <a:rPr lang="en-US" dirty="0"/>
              <a:t>How to do compatibility testing without real device??</a:t>
            </a:r>
          </a:p>
          <a:p>
            <a:pPr marL="0" indent="0">
              <a:buNone/>
            </a:pPr>
            <a:r>
              <a:rPr lang="en-US" dirty="0"/>
              <a:t>Solution is -</a:t>
            </a:r>
          </a:p>
          <a:p>
            <a:pPr marL="0" indent="0">
              <a:buNone/>
            </a:pPr>
            <a:r>
              <a:rPr lang="en-US" dirty="0"/>
              <a:t>1. </a:t>
            </a:r>
            <a:r>
              <a:rPr lang="en-US" b="1" dirty="0"/>
              <a:t>SIMULATOR</a:t>
            </a:r>
            <a:r>
              <a:rPr lang="en-US" dirty="0"/>
              <a:t>:  Software that mimics Internal behavior of the device. It does not mimic hardware.</a:t>
            </a:r>
            <a:r>
              <a:rPr lang="en-IN" dirty="0"/>
              <a:t> </a:t>
            </a:r>
            <a:r>
              <a:rPr lang="en-IN" dirty="0" err="1"/>
              <a:t>Eg:Apple’s</a:t>
            </a:r>
            <a:r>
              <a:rPr lang="en-IN" dirty="0"/>
              <a:t> iOS Simulator</a:t>
            </a:r>
            <a:endParaRPr lang="en-US"/>
          </a:p>
          <a:p>
            <a:pPr marL="0" indent="0">
              <a:buNone/>
            </a:pPr>
            <a:endParaRPr lang="en-US" dirty="0"/>
          </a:p>
          <a:p>
            <a:pPr marL="0" indent="0">
              <a:buNone/>
            </a:pPr>
            <a:r>
              <a:rPr lang="en-US" dirty="0"/>
              <a:t>2. </a:t>
            </a:r>
            <a:r>
              <a:rPr lang="en-US" b="1" dirty="0"/>
              <a:t>EMULATOR</a:t>
            </a:r>
            <a:r>
              <a:rPr lang="en-US" dirty="0"/>
              <a:t>: Software that mimics </a:t>
            </a:r>
            <a:r>
              <a:rPr lang="en-IN" dirty="0"/>
              <a:t>Mobile device software</a:t>
            </a:r>
          </a:p>
          <a:p>
            <a:pPr marL="0" indent="0">
              <a:buNone/>
            </a:pPr>
            <a:r>
              <a:rPr lang="en-IN" dirty="0"/>
              <a:t>Mobile device hardware, Mobile operating system. </a:t>
            </a:r>
          </a:p>
          <a:p>
            <a:pPr marL="0" indent="0">
              <a:buNone/>
            </a:pPr>
            <a:r>
              <a:rPr lang="en-IN" dirty="0" err="1"/>
              <a:t>Eg</a:t>
            </a:r>
            <a:r>
              <a:rPr lang="en-IN" dirty="0"/>
              <a:t>: </a:t>
            </a:r>
            <a:r>
              <a:rPr lang="en-IN" dirty="0"/>
              <a:t>Google’s Android SDK</a:t>
            </a:r>
            <a:endParaRPr lang="en-US" dirty="0"/>
          </a:p>
          <a:p>
            <a:pPr marL="0" indent="0">
              <a:buNone/>
            </a:pPr>
            <a:endParaRPr lang="en-IN" dirty="0" smtClean="0"/>
          </a:p>
          <a:p>
            <a:pPr marL="0" indent="0">
              <a:buNone/>
            </a:pPr>
            <a:r>
              <a:rPr lang="en-US" dirty="0" smtClean="0"/>
              <a:t>A </a:t>
            </a:r>
            <a:r>
              <a:rPr lang="en-US" dirty="0"/>
              <a:t>simulator/emulator cannot mimic the following features −</a:t>
            </a:r>
          </a:p>
          <a:p>
            <a:r>
              <a:rPr lang="en-US" dirty="0"/>
              <a:t>Mobile device battery</a:t>
            </a:r>
          </a:p>
          <a:p>
            <a:r>
              <a:rPr lang="en-US" dirty="0"/>
              <a:t>Mobile device’s camera</a:t>
            </a:r>
          </a:p>
          <a:p>
            <a:r>
              <a:rPr lang="en-US" dirty="0"/>
              <a:t>Difficult to mimic interruptions like incoming calls and SMS.</a:t>
            </a:r>
          </a:p>
          <a:p>
            <a:r>
              <a:rPr lang="en-US" dirty="0"/>
              <a:t>Not so much realistic simulation for mobile device memory usage.</a:t>
            </a:r>
          </a:p>
          <a:p>
            <a:pPr marL="0" indent="0">
              <a:buNone/>
            </a:pPr>
            <a:endParaRPr lang="en-IN" dirty="0"/>
          </a:p>
          <a:p>
            <a:endParaRPr lang="en-US" dirty="0"/>
          </a:p>
          <a:p>
            <a:endParaRPr lang="en-IN" dirty="0"/>
          </a:p>
        </p:txBody>
      </p:sp>
    </p:spTree>
    <p:extLst>
      <p:ext uri="{BB962C8B-B14F-4D97-AF65-F5344CB8AC3E}">
        <p14:creationId xmlns:p14="http://schemas.microsoft.com/office/powerpoint/2010/main" val="2236633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04" y="0"/>
            <a:ext cx="7538362" cy="38015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808" y="2525112"/>
            <a:ext cx="6127530" cy="4138448"/>
          </a:xfrm>
          <a:prstGeom prst="rect">
            <a:avLst/>
          </a:prstGeom>
        </p:spPr>
      </p:pic>
    </p:spTree>
    <p:extLst>
      <p:ext uri="{BB962C8B-B14F-4D97-AF65-F5344CB8AC3E}">
        <p14:creationId xmlns:p14="http://schemas.microsoft.com/office/powerpoint/2010/main" val="2741572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UI TESTING</a:t>
            </a:r>
            <a:r>
              <a:rPr lang="en-US" dirty="0"/>
              <a:t>: Here we test all the user interface  of the app.</a:t>
            </a:r>
          </a:p>
          <a:p>
            <a:r>
              <a:rPr lang="en-US" dirty="0"/>
              <a:t>Color</a:t>
            </a:r>
          </a:p>
          <a:p>
            <a:r>
              <a:rPr lang="en-US" dirty="0"/>
              <a:t>Font sizes</a:t>
            </a:r>
          </a:p>
          <a:p>
            <a:r>
              <a:rPr lang="en-US" dirty="0"/>
              <a:t>Spacing</a:t>
            </a:r>
          </a:p>
          <a:p>
            <a:r>
              <a:rPr lang="en-US" dirty="0"/>
              <a:t>Alignment of buttons, fields </a:t>
            </a:r>
            <a:r>
              <a:rPr lang="en-US" dirty="0" err="1"/>
              <a:t>etc</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503" y="1786759"/>
            <a:ext cx="6274675" cy="4698124"/>
          </a:xfrm>
          <a:prstGeom prst="rect">
            <a:avLst/>
          </a:prstGeom>
        </p:spPr>
      </p:pic>
    </p:spTree>
    <p:extLst>
      <p:ext uri="{BB962C8B-B14F-4D97-AF65-F5344CB8AC3E}">
        <p14:creationId xmlns:p14="http://schemas.microsoft.com/office/powerpoint/2010/main" val="191836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087" y="472967"/>
            <a:ext cx="9416229" cy="7620000"/>
          </a:xfrm>
        </p:spPr>
        <p:txBody>
          <a:bodyPr>
            <a:normAutofit/>
          </a:bodyPr>
          <a:lstStyle/>
          <a:p>
            <a:pPr marL="0" indent="0" fontAlgn="base">
              <a:buNone/>
            </a:pPr>
            <a:r>
              <a:rPr lang="en-US" b="1" dirty="0"/>
              <a:t>Three Types of Apps: Native, Hybrid, and Web</a:t>
            </a:r>
            <a:endParaRPr lang="en-US" dirty="0"/>
          </a:p>
          <a:p>
            <a:pPr marL="0" indent="0" fontAlgn="base">
              <a:buNone/>
            </a:pPr>
            <a:r>
              <a:rPr lang="en-US" b="1" dirty="0"/>
              <a:t>1. Native mobile apps: </a:t>
            </a:r>
          </a:p>
          <a:p>
            <a:pPr marL="0" indent="0" fontAlgn="base">
              <a:buNone/>
            </a:pPr>
            <a:r>
              <a:rPr lang="en-US" dirty="0"/>
              <a:t>Native mobile apps are designed to be “native” to one platform, whether it’s Apple iOS, Google’s Android, or Windows Phone. The native platform can be advantageous because it tends to optimize the user experience. Because it was developed specifically for the platform, it can operate more quickly and intuitively.</a:t>
            </a:r>
          </a:p>
          <a:p>
            <a:pPr marL="0" indent="0" fontAlgn="base">
              <a:buNone/>
            </a:pPr>
            <a:r>
              <a:rPr lang="en-US" dirty="0"/>
              <a:t>Developed using: </a:t>
            </a:r>
            <a:r>
              <a:rPr lang="en-IN" dirty="0"/>
              <a:t>Objective-C, Swift, iOS SDK, </a:t>
            </a:r>
            <a:r>
              <a:rPr lang="en-IN" dirty="0" smtClean="0"/>
              <a:t>Java, </a:t>
            </a:r>
            <a:r>
              <a:rPr lang="en-IN" dirty="0"/>
              <a:t>.</a:t>
            </a:r>
            <a:r>
              <a:rPr lang="en-IN" dirty="0" smtClean="0"/>
              <a:t>NET,(</a:t>
            </a:r>
            <a:r>
              <a:rPr lang="en-IN" dirty="0"/>
              <a:t>C#)</a:t>
            </a:r>
          </a:p>
          <a:p>
            <a:pPr marL="0" indent="0" fontAlgn="base">
              <a:buNone/>
            </a:pPr>
            <a:r>
              <a:rPr lang="en-US" dirty="0"/>
              <a:t>Distributed in: Apple app store, Google Play store, Windows App store, Amazon App Store</a:t>
            </a:r>
          </a:p>
          <a:p>
            <a:pPr marL="0" indent="0" fontAlgn="base">
              <a:buNone/>
            </a:pPr>
            <a:r>
              <a:rPr lang="en-US" dirty="0"/>
              <a:t>Dev effort: More</a:t>
            </a:r>
          </a:p>
          <a:p>
            <a:pPr marL="0" indent="0" fontAlgn="base">
              <a:buNone/>
            </a:pPr>
            <a:r>
              <a:rPr lang="en-US" dirty="0"/>
              <a:t>Advantages: Games or consumer-focused apps where performance, graphics and overall user experience are more important</a:t>
            </a:r>
          </a:p>
          <a:p>
            <a:pPr marL="0" indent="0" fontAlgn="base">
              <a:buNone/>
            </a:pPr>
            <a:r>
              <a:rPr lang="en-US" dirty="0"/>
              <a:t>Performance: Good</a:t>
            </a:r>
          </a:p>
          <a:p>
            <a:pPr marL="0" indent="0" fontAlgn="base">
              <a:buNone/>
            </a:pPr>
            <a:endParaRPr lang="en-US" dirty="0"/>
          </a:p>
          <a:p>
            <a:pPr marL="0" indent="0" fontAlgn="base">
              <a:buNone/>
            </a:pPr>
            <a:endParaRPr lang="en-IN" dirty="0"/>
          </a:p>
          <a:p>
            <a:pPr marL="0" indent="0" fontAlgn="base">
              <a:buNone/>
            </a:pPr>
            <a:endParaRPr lang="en-US" dirty="0"/>
          </a:p>
          <a:p>
            <a:pPr marL="0" indent="0" fontAlgn="base">
              <a:buNone/>
            </a:pPr>
            <a:endParaRPr lang="en-US" dirty="0"/>
          </a:p>
          <a:p>
            <a:pPr marL="0" indent="0" fontAlgn="base">
              <a:buNone/>
            </a:pPr>
            <a:r>
              <a:rPr lang="en-US" dirty="0"/>
              <a:t> </a:t>
            </a:r>
          </a:p>
          <a:p>
            <a:endParaRPr lang="en-IN" dirty="0"/>
          </a:p>
        </p:txBody>
      </p:sp>
    </p:spTree>
    <p:extLst>
      <p:ext uri="{BB962C8B-B14F-4D97-AF65-F5344CB8AC3E}">
        <p14:creationId xmlns:p14="http://schemas.microsoft.com/office/powerpoint/2010/main" val="239929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Gesture Testing</a:t>
            </a:r>
            <a:r>
              <a:rPr lang="en-US" dirty="0"/>
              <a:t>:</a:t>
            </a:r>
          </a:p>
          <a:p>
            <a:pPr marL="0" indent="0">
              <a:buNone/>
            </a:pPr>
            <a:r>
              <a:rPr lang="en-US" dirty="0"/>
              <a:t>Test the app through different possible gestures</a:t>
            </a:r>
          </a:p>
          <a:p>
            <a:r>
              <a:rPr lang="en-US" dirty="0"/>
              <a:t>Tap/double tap</a:t>
            </a:r>
          </a:p>
          <a:p>
            <a:r>
              <a:rPr lang="en-US" dirty="0"/>
              <a:t>Pinch in, pinch out</a:t>
            </a:r>
          </a:p>
          <a:p>
            <a:r>
              <a:rPr lang="en-US" dirty="0"/>
              <a:t>Swipe</a:t>
            </a:r>
          </a:p>
          <a:p>
            <a:r>
              <a:rPr lang="en-US" dirty="0"/>
              <a:t>Slide</a:t>
            </a:r>
          </a:p>
          <a:p>
            <a:r>
              <a:rPr lang="en-US" dirty="0"/>
              <a:t>Drag</a:t>
            </a:r>
          </a:p>
          <a:p>
            <a:r>
              <a:rPr lang="en-US" dirty="0"/>
              <a:t>Shake</a:t>
            </a:r>
          </a:p>
          <a:p>
            <a:endParaRPr lang="en-US" dirty="0"/>
          </a:p>
          <a:p>
            <a:endParaRPr lang="en-IN" dirty="0"/>
          </a:p>
        </p:txBody>
      </p:sp>
    </p:spTree>
    <p:extLst>
      <p:ext uri="{BB962C8B-B14F-4D97-AF65-F5344CB8AC3E}">
        <p14:creationId xmlns:p14="http://schemas.microsoft.com/office/powerpoint/2010/main" val="68437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799"/>
            <a:ext cx="10456755" cy="6051331"/>
          </a:xfrm>
        </p:spPr>
        <p:txBody>
          <a:bodyPr>
            <a:normAutofit/>
          </a:bodyPr>
          <a:lstStyle/>
          <a:p>
            <a:pPr marL="0" indent="0">
              <a:buNone/>
            </a:pPr>
            <a:r>
              <a:rPr lang="en-US" b="1" dirty="0"/>
              <a:t>GPS TESTING</a:t>
            </a:r>
            <a:r>
              <a:rPr lang="en-US" b="1" dirty="0">
                <a:sym typeface="Wingdings" panose="05000000000000000000" pitchFamily="2" charset="2"/>
              </a:rPr>
              <a:t>(optional)</a:t>
            </a:r>
            <a:endParaRPr lang="en-US" b="1" dirty="0"/>
          </a:p>
          <a:p>
            <a:pPr marL="0" indent="0">
              <a:buNone/>
            </a:pPr>
            <a:r>
              <a:rPr lang="en-US" dirty="0"/>
              <a:t>Test the app by changing the device location</a:t>
            </a:r>
          </a:p>
          <a:p>
            <a:pPr marL="0" indent="0">
              <a:buNone/>
            </a:pPr>
            <a:r>
              <a:rPr lang="en-US" dirty="0"/>
              <a:t>Steps:</a:t>
            </a:r>
          </a:p>
          <a:p>
            <a:r>
              <a:rPr lang="en-US" dirty="0"/>
              <a:t>Install app FAKE GPS from </a:t>
            </a:r>
            <a:r>
              <a:rPr lang="en-US" dirty="0" err="1"/>
              <a:t>playstore</a:t>
            </a:r>
            <a:endParaRPr lang="en-US" dirty="0"/>
          </a:p>
          <a:p>
            <a:r>
              <a:rPr lang="en-US" dirty="0"/>
              <a:t>Enable DEVELOPER MODE in your phone</a:t>
            </a:r>
          </a:p>
          <a:p>
            <a:r>
              <a:rPr lang="en-US" dirty="0"/>
              <a:t>Go to settings&gt; about phone&gt;click 7 times on build no.&gt; open fake </a:t>
            </a:r>
            <a:r>
              <a:rPr lang="en-US" dirty="0" err="1"/>
              <a:t>gps</a:t>
            </a:r>
            <a:r>
              <a:rPr lang="en-US" dirty="0"/>
              <a:t> app.&gt; come back to phone settings&gt; go to developer options&gt;open mock location&gt;select fake </a:t>
            </a:r>
            <a:r>
              <a:rPr lang="en-US" dirty="0" err="1"/>
              <a:t>gps</a:t>
            </a:r>
            <a:r>
              <a:rPr lang="en-US" dirty="0"/>
              <a:t> app&gt;set the location to desired location&gt; click on run&gt;open </a:t>
            </a:r>
            <a:r>
              <a:rPr lang="en-US" dirty="0" err="1"/>
              <a:t>ola</a:t>
            </a:r>
            <a:r>
              <a:rPr lang="en-US" dirty="0"/>
              <a:t>/</a:t>
            </a:r>
            <a:r>
              <a:rPr lang="en-US" dirty="0" err="1"/>
              <a:t>uber</a:t>
            </a:r>
            <a:r>
              <a:rPr lang="en-US" dirty="0"/>
              <a:t>/</a:t>
            </a:r>
            <a:r>
              <a:rPr lang="en-US" dirty="0" err="1"/>
              <a:t>watsapp</a:t>
            </a:r>
            <a:r>
              <a:rPr lang="en-US" dirty="0"/>
              <a:t> live location&gt; the new selected location is shown. </a:t>
            </a:r>
          </a:p>
          <a:p>
            <a:r>
              <a:rPr lang="en-US" dirty="0"/>
              <a:t>To stop simply click on stop icon on fake </a:t>
            </a:r>
            <a:r>
              <a:rPr lang="en-US" dirty="0" err="1"/>
              <a:t>gps</a:t>
            </a:r>
            <a:r>
              <a:rPr lang="en-US" dirty="0"/>
              <a:t> app</a:t>
            </a:r>
          </a:p>
          <a:p>
            <a:r>
              <a:rPr lang="en-US" dirty="0"/>
              <a:t>Off the developer options .</a:t>
            </a:r>
          </a:p>
          <a:p>
            <a:endParaRPr lang="en-US"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208" y="779080"/>
            <a:ext cx="2857500" cy="1600200"/>
          </a:xfrm>
          <a:prstGeom prst="rect">
            <a:avLst/>
          </a:prstGeom>
        </p:spPr>
      </p:pic>
    </p:spTree>
    <p:extLst>
      <p:ext uri="{BB962C8B-B14F-4D97-AF65-F5344CB8AC3E}">
        <p14:creationId xmlns:p14="http://schemas.microsoft.com/office/powerpoint/2010/main" val="3167676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273566"/>
          </a:xfrm>
        </p:spPr>
        <p:txBody>
          <a:bodyPr>
            <a:normAutofit/>
          </a:bodyPr>
          <a:lstStyle/>
          <a:p>
            <a:r>
              <a:rPr lang="en-US" dirty="0"/>
              <a:t>Android 9 (API level 28) and higher: </a:t>
            </a:r>
            <a:r>
              <a:rPr lang="en-US" b="1" dirty="0"/>
              <a:t>Settings &gt; About Phone &gt; Build Number</a:t>
            </a:r>
            <a:endParaRPr lang="en-US" dirty="0"/>
          </a:p>
          <a:p>
            <a:r>
              <a:rPr lang="en-US" dirty="0"/>
              <a:t>Android 8.0.0 (API level 26) and Android 8.1.0 (API level 26): </a:t>
            </a:r>
            <a:r>
              <a:rPr lang="en-US" b="1" dirty="0"/>
              <a:t>Settings &gt; System &gt; About Phone &gt; Build Number</a:t>
            </a:r>
            <a:endParaRPr lang="en-US" dirty="0"/>
          </a:p>
          <a:p>
            <a:r>
              <a:rPr lang="en-US" dirty="0"/>
              <a:t>Android 7.1 (API level 25) and lower: </a:t>
            </a:r>
            <a:r>
              <a:rPr lang="en-US" b="1" dirty="0"/>
              <a:t>Settings &gt; About Phone &gt; Build Number</a:t>
            </a:r>
            <a:endParaRPr lang="en-US" dirty="0"/>
          </a:p>
          <a:p>
            <a:pPr marL="0" indent="0">
              <a:buNone/>
            </a:pPr>
            <a:r>
              <a:rPr lang="en-US" dirty="0"/>
              <a:t>                  -------------------------------------------------------------------</a:t>
            </a:r>
          </a:p>
          <a:p>
            <a:r>
              <a:rPr lang="en-IN" dirty="0"/>
              <a:t>Android 9 (API level 28) and higher: </a:t>
            </a:r>
            <a:r>
              <a:rPr lang="en-IN" b="1" dirty="0"/>
              <a:t>Settings &gt; System &gt; Advanced &gt; Developer Options </a:t>
            </a:r>
            <a:endParaRPr lang="en-IN" dirty="0"/>
          </a:p>
          <a:p>
            <a:r>
              <a:rPr lang="en-IN" dirty="0"/>
              <a:t>Android 8.0.0 (API level 26) and Android 8.1.0 (API level 26): </a:t>
            </a:r>
            <a:r>
              <a:rPr lang="en-IN" b="1" dirty="0"/>
              <a:t>Settings &gt; System &gt; Developer Options </a:t>
            </a:r>
            <a:endParaRPr lang="en-IN" dirty="0"/>
          </a:p>
          <a:p>
            <a:r>
              <a:rPr lang="en-IN" dirty="0"/>
              <a:t>Android 7.1 (API level 25) and lower: </a:t>
            </a:r>
            <a:r>
              <a:rPr lang="en-IN" b="1" dirty="0"/>
              <a:t>Settings &gt; Developer Options </a:t>
            </a:r>
            <a:endParaRPr lang="en-IN" dirty="0"/>
          </a:p>
          <a:p>
            <a:endParaRPr lang="en-IN" dirty="0"/>
          </a:p>
        </p:txBody>
      </p:sp>
    </p:spTree>
    <p:extLst>
      <p:ext uri="{BB962C8B-B14F-4D97-AF65-F5344CB8AC3E}">
        <p14:creationId xmlns:p14="http://schemas.microsoft.com/office/powerpoint/2010/main" val="2840877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669" y="685798"/>
            <a:ext cx="3112026" cy="53366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082" y="685799"/>
            <a:ext cx="2595398" cy="5168463"/>
          </a:xfrm>
          <a:prstGeom prst="rect">
            <a:avLst/>
          </a:prstGeom>
        </p:spPr>
      </p:pic>
    </p:spTree>
    <p:extLst>
      <p:ext uri="{BB962C8B-B14F-4D97-AF65-F5344CB8AC3E}">
        <p14:creationId xmlns:p14="http://schemas.microsoft.com/office/powerpoint/2010/main" val="1073584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IN" b="1" dirty="0"/>
              <a:t> When to choose automation testing and when manual testing?</a:t>
            </a:r>
            <a:endParaRPr lang="en-IN" dirty="0"/>
          </a:p>
          <a:p>
            <a:pPr marL="0" indent="0">
              <a:buNone/>
            </a:pPr>
            <a:r>
              <a:rPr lang="en-IN" b="1" dirty="0"/>
              <a:t>Manual Testing</a:t>
            </a:r>
            <a:endParaRPr lang="en-IN" dirty="0"/>
          </a:p>
          <a:p>
            <a:pPr lvl="0"/>
            <a:r>
              <a:rPr lang="en-IN" dirty="0"/>
              <a:t>If the application has new functionality</a:t>
            </a:r>
          </a:p>
          <a:p>
            <a:pPr lvl="0"/>
            <a:r>
              <a:rPr lang="en-IN" dirty="0"/>
              <a:t>If the application requires testing once or twice</a:t>
            </a:r>
          </a:p>
          <a:p>
            <a:pPr marL="0" indent="0">
              <a:buNone/>
            </a:pPr>
            <a:r>
              <a:rPr lang="en-IN" b="1" dirty="0"/>
              <a:t>Automation Testing</a:t>
            </a:r>
            <a:endParaRPr lang="en-IN" dirty="0"/>
          </a:p>
          <a:p>
            <a:pPr lvl="0"/>
            <a:r>
              <a:rPr lang="en-IN" dirty="0"/>
              <a:t>If the regression tests are repeated</a:t>
            </a:r>
          </a:p>
          <a:p>
            <a:pPr lvl="0"/>
            <a:r>
              <a:rPr lang="en-IN" dirty="0"/>
              <a:t>Testing app for complex scenarios</a:t>
            </a:r>
          </a:p>
          <a:p>
            <a:pPr marL="0" lvl="0" indent="0">
              <a:buNone/>
            </a:pPr>
            <a:r>
              <a:rPr lang="en-US" b="1" dirty="0"/>
              <a:t>APPIUM</a:t>
            </a:r>
            <a:r>
              <a:rPr lang="en-US" dirty="0"/>
              <a:t>: </a:t>
            </a:r>
            <a:r>
              <a:rPr lang="en-US" b="1" dirty="0" err="1"/>
              <a:t>Appium</a:t>
            </a:r>
            <a:r>
              <a:rPr lang="en-US" dirty="0"/>
              <a:t> is an open-source automation mobile testing tool, which is used to test the </a:t>
            </a:r>
            <a:r>
              <a:rPr lang="en-US" dirty="0" smtClean="0"/>
              <a:t>application</a:t>
            </a:r>
          </a:p>
          <a:p>
            <a:pPr marL="0" lvl="0" indent="0">
              <a:buNone/>
            </a:pPr>
            <a:r>
              <a:rPr lang="en-US" dirty="0" smtClean="0"/>
              <a:t>Other tools: </a:t>
            </a:r>
            <a:r>
              <a:rPr lang="en-US" dirty="0" err="1" smtClean="0"/>
              <a:t>robotium</a:t>
            </a:r>
            <a:r>
              <a:rPr lang="en-US" dirty="0" smtClean="0"/>
              <a:t>, </a:t>
            </a:r>
            <a:r>
              <a:rPr lang="en-US" dirty="0" err="1" smtClean="0"/>
              <a:t>selendroid</a:t>
            </a:r>
            <a:r>
              <a:rPr lang="en-US" dirty="0" smtClean="0"/>
              <a:t>, eggplant, </a:t>
            </a:r>
            <a:r>
              <a:rPr lang="en-US" dirty="0" err="1" smtClean="0"/>
              <a:t>kobiton</a:t>
            </a:r>
            <a:r>
              <a:rPr lang="en-US" dirty="0" smtClean="0"/>
              <a:t>, monkey talk, </a:t>
            </a:r>
            <a:r>
              <a:rPr lang="en-US" dirty="0" err="1" smtClean="0"/>
              <a:t>testdroid</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284" y="4188372"/>
            <a:ext cx="2724150" cy="1676400"/>
          </a:xfrm>
          <a:prstGeom prst="rect">
            <a:avLst/>
          </a:prstGeom>
        </p:spPr>
      </p:pic>
    </p:spTree>
    <p:extLst>
      <p:ext uri="{BB962C8B-B14F-4D97-AF65-F5344CB8AC3E}">
        <p14:creationId xmlns:p14="http://schemas.microsoft.com/office/powerpoint/2010/main" val="737329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a:t>Mention what are the common bugs found while mobile testing?</a:t>
            </a:r>
            <a:endParaRPr lang="en-IN" dirty="0"/>
          </a:p>
          <a:p>
            <a:pPr lvl="0"/>
            <a:r>
              <a:rPr lang="en-IN" b="1" dirty="0"/>
              <a:t>Critical:</a:t>
            </a:r>
            <a:r>
              <a:rPr lang="en-IN" dirty="0"/>
              <a:t> Your phone system crash when testing particular feature in your device</a:t>
            </a:r>
          </a:p>
          <a:p>
            <a:pPr lvl="0"/>
            <a:r>
              <a:rPr lang="en-IN" b="1" dirty="0"/>
              <a:t>Block:</a:t>
            </a:r>
            <a:r>
              <a:rPr lang="en-IN" dirty="0"/>
              <a:t> Unable to do anything though phone is on unless you reboot your device</a:t>
            </a:r>
          </a:p>
          <a:p>
            <a:pPr lvl="0"/>
            <a:r>
              <a:rPr lang="en-IN" b="1" dirty="0"/>
              <a:t>Major: </a:t>
            </a:r>
            <a:r>
              <a:rPr lang="en-IN" dirty="0"/>
              <a:t>Unable to perform a function of a particular feature</a:t>
            </a:r>
          </a:p>
          <a:p>
            <a:pPr lvl="0"/>
            <a:r>
              <a:rPr lang="en-IN" b="1" dirty="0"/>
              <a:t>Minor:</a:t>
            </a:r>
            <a:r>
              <a:rPr lang="en-IN" dirty="0"/>
              <a:t> Under minor bugs usually GUI bugs fall.</a:t>
            </a:r>
          </a:p>
          <a:p>
            <a:endParaRPr lang="en-IN" dirty="0"/>
          </a:p>
        </p:txBody>
      </p:sp>
    </p:spTree>
    <p:extLst>
      <p:ext uri="{BB962C8B-B14F-4D97-AF65-F5344CB8AC3E}">
        <p14:creationId xmlns:p14="http://schemas.microsoft.com/office/powerpoint/2010/main" val="168101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701" y="-1868214"/>
            <a:ext cx="9973278" cy="5736021"/>
          </a:xfrm>
        </p:spPr>
        <p:txBody>
          <a:bodyPr/>
          <a:lstStyle/>
          <a:p>
            <a:r>
              <a:rPr lang="en-US" dirty="0"/>
              <a:t>GOOGLE NOW LAUNCHER</a:t>
            </a:r>
          </a:p>
          <a:p>
            <a:r>
              <a:rPr lang="en-US" dirty="0"/>
              <a:t>LAST PASS</a:t>
            </a:r>
          </a:p>
          <a:p>
            <a:r>
              <a:rPr lang="en-US" dirty="0"/>
              <a:t>BUZZ WIDGET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92" y="2114931"/>
            <a:ext cx="1619250" cy="16192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238" y="2181606"/>
            <a:ext cx="2033424" cy="15525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4858" y="2114931"/>
            <a:ext cx="1619250" cy="1552575"/>
          </a:xfrm>
          <a:prstGeom prst="rect">
            <a:avLst/>
          </a:prstGeom>
        </p:spPr>
      </p:pic>
    </p:spTree>
    <p:extLst>
      <p:ext uri="{BB962C8B-B14F-4D97-AF65-F5344CB8AC3E}">
        <p14:creationId xmlns:p14="http://schemas.microsoft.com/office/powerpoint/2010/main" val="113037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063359"/>
          </a:xfrm>
        </p:spPr>
        <p:txBody>
          <a:bodyPr>
            <a:normAutofit fontScale="85000" lnSpcReduction="20000"/>
          </a:bodyPr>
          <a:lstStyle/>
          <a:p>
            <a:pPr marL="0" indent="0" fontAlgn="base">
              <a:buNone/>
            </a:pPr>
            <a:endParaRPr lang="en-US" dirty="0"/>
          </a:p>
          <a:p>
            <a:pPr marL="0" indent="0" fontAlgn="base">
              <a:buNone/>
            </a:pPr>
            <a:r>
              <a:rPr lang="en-US" b="1" dirty="0"/>
              <a:t>Web apps: </a:t>
            </a:r>
          </a:p>
          <a:p>
            <a:pPr fontAlgn="base"/>
            <a:r>
              <a:rPr lang="en-US" b="1" dirty="0"/>
              <a:t>Mobile web apps</a:t>
            </a:r>
            <a:r>
              <a:rPr lang="en-US" dirty="0"/>
              <a:t> are the web applications to render/deliver pages on web browsers running in mobile devices. Since these apps target browsers, they work on different mobile operating systems. You can view a mobile web app on Android, iOS or Windows tablets and phone devices. They also work on PC web browsers. </a:t>
            </a:r>
            <a:r>
              <a:rPr lang="en-US" dirty="0" err="1"/>
              <a:t>Softwares</a:t>
            </a:r>
            <a:r>
              <a:rPr lang="en-US" dirty="0"/>
              <a:t>’ used to develop these applications are generally HTML, CSS, </a:t>
            </a:r>
            <a:r>
              <a:rPr lang="en-US" dirty="0" err="1"/>
              <a:t>Javascript</a:t>
            </a:r>
            <a:r>
              <a:rPr lang="en-US" dirty="0"/>
              <a:t>, </a:t>
            </a:r>
            <a:r>
              <a:rPr lang="en-US" dirty="0" err="1" smtClean="0"/>
              <a:t>Jquery</a:t>
            </a:r>
            <a:endParaRPr lang="en-US" dirty="0" smtClean="0"/>
          </a:p>
          <a:p>
            <a:pPr fontAlgn="base"/>
            <a:r>
              <a:rPr lang="en-US" dirty="0" smtClean="0"/>
              <a:t>Html- used for content of web pages</a:t>
            </a:r>
          </a:p>
          <a:p>
            <a:pPr fontAlgn="base"/>
            <a:r>
              <a:rPr lang="en-US" dirty="0" err="1" smtClean="0"/>
              <a:t>Css</a:t>
            </a:r>
            <a:r>
              <a:rPr lang="en-US" dirty="0" smtClean="0"/>
              <a:t>- used for layout of web pages</a:t>
            </a:r>
          </a:p>
          <a:p>
            <a:pPr fontAlgn="base"/>
            <a:r>
              <a:rPr lang="en-US" dirty="0" err="1" smtClean="0"/>
              <a:t>Javascript</a:t>
            </a:r>
            <a:r>
              <a:rPr lang="en-US" dirty="0" smtClean="0"/>
              <a:t>- used for behavior/functionality of the web pages</a:t>
            </a:r>
            <a:endParaRPr lang="en-US" dirty="0"/>
          </a:p>
          <a:p>
            <a:pPr fontAlgn="base"/>
            <a:r>
              <a:rPr lang="en-US" b="1" dirty="0"/>
              <a:t>Distributed in: Web</a:t>
            </a:r>
          </a:p>
          <a:p>
            <a:pPr fontAlgn="base"/>
            <a:r>
              <a:rPr lang="en-US" b="1" dirty="0"/>
              <a:t>Performance: </a:t>
            </a:r>
            <a:r>
              <a:rPr lang="en-US" dirty="0"/>
              <a:t>Good in PC’s and Average in mobile browser</a:t>
            </a:r>
          </a:p>
          <a:p>
            <a:pPr fontAlgn="base"/>
            <a:r>
              <a:rPr lang="en-US" b="1" dirty="0"/>
              <a:t> </a:t>
            </a:r>
            <a:r>
              <a:rPr lang="en-US" dirty="0"/>
              <a:t>Apps that do not have high performance requirements, and do not need push notifications or access to device hardware/functionality</a:t>
            </a:r>
          </a:p>
          <a:p>
            <a:pPr fontAlgn="base"/>
            <a:r>
              <a:rPr lang="en-US" b="1" dirty="0"/>
              <a:t>Dev effort: </a:t>
            </a:r>
            <a:r>
              <a:rPr lang="en-IN" dirty="0"/>
              <a:t>Less</a:t>
            </a:r>
          </a:p>
          <a:p>
            <a:pPr marL="0" indent="0" fontAlgn="base">
              <a:buNone/>
            </a:pPr>
            <a:r>
              <a:rPr lang="en-US" b="1" dirty="0"/>
              <a:t>Example: </a:t>
            </a:r>
            <a:r>
              <a:rPr lang="en-US" b="1" dirty="0" smtClean="0"/>
              <a:t>Flipkart.com, Amazon.in</a:t>
            </a:r>
            <a:endParaRPr lang="en-US" b="1" dirty="0"/>
          </a:p>
          <a:p>
            <a:pPr fontAlgn="base"/>
            <a:endParaRPr lang="en-US" b="1" dirty="0"/>
          </a:p>
          <a:p>
            <a:endParaRPr lang="en-IN" dirty="0"/>
          </a:p>
        </p:txBody>
      </p:sp>
    </p:spTree>
    <p:extLst>
      <p:ext uri="{BB962C8B-B14F-4D97-AF65-F5344CB8AC3E}">
        <p14:creationId xmlns:p14="http://schemas.microsoft.com/office/powerpoint/2010/main" val="40440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673" y="-91966"/>
            <a:ext cx="9416229" cy="6492766"/>
          </a:xfrm>
        </p:spPr>
        <p:txBody>
          <a:bodyPr>
            <a:normAutofit/>
          </a:bodyPr>
          <a:lstStyle/>
          <a:p>
            <a:pPr marL="0" indent="0" fontAlgn="base">
              <a:buNone/>
            </a:pPr>
            <a:endParaRPr lang="en-US" dirty="0"/>
          </a:p>
          <a:p>
            <a:pPr fontAlgn="base"/>
            <a:r>
              <a:rPr lang="en-US" b="1" dirty="0"/>
              <a:t>Hybrid mobile apps: </a:t>
            </a:r>
          </a:p>
          <a:p>
            <a:pPr marL="0" indent="0" fontAlgn="base">
              <a:buNone/>
            </a:pPr>
            <a:r>
              <a:rPr lang="en-IN" b="1" dirty="0"/>
              <a:t>Hybrid apps</a:t>
            </a:r>
            <a:r>
              <a:rPr lang="en-IN" dirty="0"/>
              <a:t> are a mixture of both native and mobile web apps. This type of application has cross-platform compatibility but can still access phone’s hardware. </a:t>
            </a:r>
            <a:r>
              <a:rPr lang="en-IN" dirty="0" err="1"/>
              <a:t>Softwares</a:t>
            </a:r>
            <a:r>
              <a:rPr lang="en-IN" dirty="0"/>
              <a:t> used to develop these apps are generally HTML, CSS, </a:t>
            </a:r>
            <a:r>
              <a:rPr lang="en-IN" dirty="0" err="1"/>
              <a:t>Javascript</a:t>
            </a:r>
            <a:r>
              <a:rPr lang="en-IN" dirty="0"/>
              <a:t>, JQuery, Mobile </a:t>
            </a:r>
            <a:r>
              <a:rPr lang="en-IN" dirty="0" err="1"/>
              <a:t>Javascript</a:t>
            </a:r>
            <a:r>
              <a:rPr lang="en-IN" dirty="0"/>
              <a:t> frameworks, Cordova/</a:t>
            </a:r>
            <a:r>
              <a:rPr lang="en-IN" dirty="0" err="1"/>
              <a:t>PhoneGap</a:t>
            </a:r>
            <a:r>
              <a:rPr lang="en-IN" dirty="0"/>
              <a:t> </a:t>
            </a:r>
            <a:r>
              <a:rPr lang="en-IN" dirty="0" err="1"/>
              <a:t>etc</a:t>
            </a:r>
            <a:r>
              <a:rPr lang="en-US" dirty="0"/>
              <a:t> </a:t>
            </a:r>
          </a:p>
          <a:p>
            <a:pPr marL="0" indent="0" fontAlgn="base">
              <a:buNone/>
            </a:pPr>
            <a:r>
              <a:rPr lang="en-IN" dirty="0"/>
              <a:t>Developed using: HTML, CSS, </a:t>
            </a:r>
            <a:r>
              <a:rPr lang="en-IN" dirty="0" err="1"/>
              <a:t>Javascript</a:t>
            </a:r>
            <a:r>
              <a:rPr lang="en-IN" dirty="0"/>
              <a:t>, </a:t>
            </a:r>
            <a:r>
              <a:rPr lang="en-IN" dirty="0" smtClean="0"/>
              <a:t>Cordova/</a:t>
            </a:r>
            <a:r>
              <a:rPr lang="en-IN" dirty="0" err="1" smtClean="0"/>
              <a:t>PhoneGap</a:t>
            </a:r>
            <a:endParaRPr lang="en-IN" dirty="0"/>
          </a:p>
          <a:p>
            <a:pPr marL="0" indent="0" fontAlgn="base">
              <a:buNone/>
            </a:pPr>
            <a:r>
              <a:rPr lang="en-US" dirty="0"/>
              <a:t>Distributed in: Apple </a:t>
            </a:r>
            <a:r>
              <a:rPr lang="en-US" dirty="0" err="1" smtClean="0"/>
              <a:t>appstore</a:t>
            </a:r>
            <a:r>
              <a:rPr lang="en-US" dirty="0" smtClean="0"/>
              <a:t>, </a:t>
            </a:r>
            <a:r>
              <a:rPr lang="en-US" dirty="0"/>
              <a:t>Google Play store, Windows App store, Amazon App Store</a:t>
            </a:r>
          </a:p>
          <a:p>
            <a:pPr marL="0" indent="0" fontAlgn="base">
              <a:buNone/>
            </a:pPr>
            <a:r>
              <a:rPr lang="en-IN" dirty="0"/>
              <a:t>Dev effort: Medium</a:t>
            </a:r>
          </a:p>
          <a:p>
            <a:pPr marL="0" indent="0" fontAlgn="base">
              <a:buNone/>
            </a:pPr>
            <a:r>
              <a:rPr lang="en-IN" dirty="0"/>
              <a:t>Performance: Average</a:t>
            </a:r>
          </a:p>
          <a:p>
            <a:pPr marL="0" indent="0" fontAlgn="base">
              <a:buNone/>
            </a:pPr>
            <a:r>
              <a:rPr lang="en-US" dirty="0"/>
              <a:t>Apps that do not have high performance requirements, but need full device access</a:t>
            </a:r>
          </a:p>
          <a:p>
            <a:pPr marL="0" indent="0" fontAlgn="base">
              <a:buNone/>
            </a:pPr>
            <a:r>
              <a:rPr lang="en-US" dirty="0"/>
              <a:t>Example: Uber, Instagram</a:t>
            </a:r>
          </a:p>
          <a:p>
            <a:pPr marL="0" indent="0" fontAlgn="base">
              <a:buNone/>
            </a:pPr>
            <a:endParaRPr lang="en-IN" dirty="0"/>
          </a:p>
        </p:txBody>
      </p:sp>
    </p:spTree>
    <p:extLst>
      <p:ext uri="{BB962C8B-B14F-4D97-AF65-F5344CB8AC3E}">
        <p14:creationId xmlns:p14="http://schemas.microsoft.com/office/powerpoint/2010/main" val="339622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242034"/>
          </a:xfrm>
        </p:spPr>
        <p:txBody>
          <a:bodyPr>
            <a:normAutofit/>
          </a:bodyPr>
          <a:lstStyle/>
          <a:p>
            <a:r>
              <a:rPr lang="en-US" b="1" dirty="0"/>
              <a:t>Mobile Testing:</a:t>
            </a:r>
          </a:p>
          <a:p>
            <a:pPr marL="0" indent="0">
              <a:buNone/>
            </a:pPr>
            <a:r>
              <a:rPr lang="en-US" dirty="0"/>
              <a:t>There are broadly 2 kinds of testing that take place on mobile devices:</a:t>
            </a:r>
          </a:p>
          <a:p>
            <a:pPr marL="0" indent="0">
              <a:buNone/>
            </a:pPr>
            <a:r>
              <a:rPr lang="en-US" b="1" dirty="0"/>
              <a:t>#1. Mobile Hardware testing:</a:t>
            </a:r>
            <a:endParaRPr lang="en-US" dirty="0"/>
          </a:p>
          <a:p>
            <a:pPr marL="0" indent="0">
              <a:buNone/>
            </a:pPr>
            <a:r>
              <a:rPr lang="en-US" dirty="0"/>
              <a:t>The device including the internal processors, internal hardware, screen sizes, resolution, space or memory, camera, radio, Bluetooth, WIFI etc. This is sometimes referred to as, simple “</a:t>
            </a:r>
            <a:r>
              <a:rPr lang="en-US" u="sng" dirty="0"/>
              <a:t>Mobile Testing</a:t>
            </a:r>
            <a:r>
              <a:rPr lang="en-US" dirty="0"/>
              <a:t>”.</a:t>
            </a:r>
          </a:p>
          <a:p>
            <a:pPr marL="0" indent="0">
              <a:buNone/>
            </a:pPr>
            <a:r>
              <a:rPr lang="en-US" b="1" dirty="0"/>
              <a:t>#2. Mobile Software or Application testing:</a:t>
            </a:r>
            <a:endParaRPr lang="en-US" dirty="0"/>
          </a:p>
          <a:p>
            <a:pPr marL="0" indent="0">
              <a:buNone/>
            </a:pPr>
            <a:r>
              <a:rPr lang="en-US" dirty="0"/>
              <a:t>The applications that work on mobile devices and their functionality are tested. It is called the “</a:t>
            </a:r>
            <a:r>
              <a:rPr lang="en-US" u="sng" dirty="0"/>
              <a:t>Mobile Application Testing</a:t>
            </a:r>
            <a:r>
              <a:rPr lang="en-US" dirty="0"/>
              <a:t>”.</a:t>
            </a:r>
            <a:endParaRPr lang="en-IN" dirty="0"/>
          </a:p>
        </p:txBody>
      </p:sp>
    </p:spTree>
    <p:extLst>
      <p:ext uri="{BB962C8B-B14F-4D97-AF65-F5344CB8AC3E}">
        <p14:creationId xmlns:p14="http://schemas.microsoft.com/office/powerpoint/2010/main" val="102481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378372"/>
            <a:ext cx="8534400" cy="5969876"/>
          </a:xfrm>
        </p:spPr>
        <p:txBody>
          <a:bodyPr>
            <a:normAutofit lnSpcReduction="10000"/>
          </a:bodyPr>
          <a:lstStyle/>
          <a:p>
            <a:pPr marL="0" indent="0">
              <a:buNone/>
            </a:pPr>
            <a:r>
              <a:rPr lang="en-US" b="1" dirty="0"/>
              <a:t>Mobile Application Testing:</a:t>
            </a:r>
          </a:p>
          <a:p>
            <a:pPr marL="0" indent="0">
              <a:buNone/>
            </a:pPr>
            <a:r>
              <a:rPr lang="en-US" dirty="0"/>
              <a:t>Types are:</a:t>
            </a:r>
          </a:p>
          <a:p>
            <a:pPr>
              <a:buFont typeface="Wingdings" panose="05000000000000000000" pitchFamily="2" charset="2"/>
              <a:buChar char="§"/>
            </a:pPr>
            <a:r>
              <a:rPr lang="en-US" dirty="0"/>
              <a:t>Installation Testing</a:t>
            </a:r>
          </a:p>
          <a:p>
            <a:pPr>
              <a:buFont typeface="Wingdings" panose="05000000000000000000" pitchFamily="2" charset="2"/>
              <a:buChar char="§"/>
            </a:pPr>
            <a:r>
              <a:rPr lang="en-US" dirty="0"/>
              <a:t>Uninstallation Testing</a:t>
            </a:r>
          </a:p>
          <a:p>
            <a:pPr>
              <a:buFont typeface="Wingdings" panose="05000000000000000000" pitchFamily="2" charset="2"/>
              <a:buChar char="§"/>
            </a:pPr>
            <a:r>
              <a:rPr lang="en-US" dirty="0"/>
              <a:t>Update Testing</a:t>
            </a:r>
          </a:p>
          <a:p>
            <a:pPr>
              <a:buFont typeface="Wingdings" panose="05000000000000000000" pitchFamily="2" charset="2"/>
              <a:buChar char="§"/>
            </a:pPr>
            <a:r>
              <a:rPr lang="en-US" dirty="0"/>
              <a:t>Stand By Testing</a:t>
            </a:r>
          </a:p>
          <a:p>
            <a:pPr>
              <a:buFont typeface="Wingdings" panose="05000000000000000000" pitchFamily="2" charset="2"/>
              <a:buChar char="§"/>
            </a:pPr>
            <a:r>
              <a:rPr lang="en-US" dirty="0"/>
              <a:t>Interruption Testing</a:t>
            </a:r>
          </a:p>
          <a:p>
            <a:pPr>
              <a:buFont typeface="Wingdings" panose="05000000000000000000" pitchFamily="2" charset="2"/>
              <a:buChar char="§"/>
            </a:pPr>
            <a:r>
              <a:rPr lang="en-US" dirty="0"/>
              <a:t>Orientation Testing</a:t>
            </a:r>
          </a:p>
          <a:p>
            <a:pPr>
              <a:buFont typeface="Wingdings" panose="05000000000000000000" pitchFamily="2" charset="2"/>
              <a:buChar char="§"/>
            </a:pPr>
            <a:r>
              <a:rPr lang="en-US" dirty="0"/>
              <a:t>Network Testing</a:t>
            </a:r>
          </a:p>
          <a:p>
            <a:pPr>
              <a:buFont typeface="Wingdings" panose="05000000000000000000" pitchFamily="2" charset="2"/>
              <a:buChar char="§"/>
            </a:pPr>
            <a:r>
              <a:rPr lang="en-US" dirty="0"/>
              <a:t>GPS/Location based testing</a:t>
            </a:r>
          </a:p>
          <a:p>
            <a:pPr>
              <a:buFont typeface="Wingdings" panose="05000000000000000000" pitchFamily="2" charset="2"/>
              <a:buChar char="§"/>
            </a:pPr>
            <a:r>
              <a:rPr lang="en-US" dirty="0"/>
              <a:t>UI Testing</a:t>
            </a:r>
          </a:p>
          <a:p>
            <a:pPr>
              <a:buFont typeface="Wingdings" panose="05000000000000000000" pitchFamily="2" charset="2"/>
              <a:buChar char="§"/>
            </a:pPr>
            <a:r>
              <a:rPr lang="en-US" dirty="0"/>
              <a:t>Battery consumption Testing</a:t>
            </a:r>
          </a:p>
          <a:p>
            <a:pPr>
              <a:buFont typeface="Wingdings" panose="05000000000000000000" pitchFamily="2" charset="2"/>
              <a:buChar char="§"/>
            </a:pPr>
            <a:r>
              <a:rPr lang="en-US" dirty="0"/>
              <a:t>Compatibility testing</a:t>
            </a:r>
          </a:p>
          <a:p>
            <a:pPr>
              <a:buFont typeface="Wingdings" panose="05000000000000000000" pitchFamily="2" charset="2"/>
              <a:buChar char="§"/>
            </a:pPr>
            <a:r>
              <a:rPr lang="en-US" dirty="0"/>
              <a:t>Gesture Testing</a:t>
            </a:r>
          </a:p>
          <a:p>
            <a:endParaRPr lang="en-US" dirty="0"/>
          </a:p>
          <a:p>
            <a:endParaRPr lang="en-IN" dirty="0"/>
          </a:p>
        </p:txBody>
      </p:sp>
    </p:spTree>
    <p:extLst>
      <p:ext uri="{BB962C8B-B14F-4D97-AF65-F5344CB8AC3E}">
        <p14:creationId xmlns:p14="http://schemas.microsoft.com/office/powerpoint/2010/main" val="151060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Other type of testing which can be done on mobile apps:</a:t>
            </a:r>
          </a:p>
          <a:p>
            <a:r>
              <a:rPr lang="en-US" dirty="0" smtClean="0"/>
              <a:t>Recovery testing</a:t>
            </a:r>
          </a:p>
          <a:p>
            <a:r>
              <a:rPr lang="en-US" dirty="0" smtClean="0"/>
              <a:t>Localization/internationalization</a:t>
            </a:r>
          </a:p>
          <a:p>
            <a:r>
              <a:rPr lang="en-US" dirty="0" smtClean="0"/>
              <a:t>Functional testing</a:t>
            </a:r>
          </a:p>
          <a:p>
            <a:r>
              <a:rPr lang="en-US" dirty="0" smtClean="0"/>
              <a:t>Security testing</a:t>
            </a:r>
          </a:p>
          <a:p>
            <a:r>
              <a:rPr lang="en-US" dirty="0" smtClean="0"/>
              <a:t>Performance testing</a:t>
            </a:r>
          </a:p>
          <a:p>
            <a:endParaRPr lang="en-IN" dirty="0"/>
          </a:p>
        </p:txBody>
      </p:sp>
    </p:spTree>
    <p:extLst>
      <p:ext uri="{BB962C8B-B14F-4D97-AF65-F5344CB8AC3E}">
        <p14:creationId xmlns:p14="http://schemas.microsoft.com/office/powerpoint/2010/main" val="332718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088" y="86709"/>
            <a:ext cx="8534400" cy="5683469"/>
          </a:xfrm>
        </p:spPr>
        <p:txBody>
          <a:bodyPr/>
          <a:lstStyle/>
          <a:p>
            <a:pPr marL="0" indent="0">
              <a:buNone/>
            </a:pPr>
            <a:r>
              <a:rPr lang="en-US" b="1" dirty="0"/>
              <a:t>Installation testing: </a:t>
            </a:r>
          </a:p>
          <a:p>
            <a:pPr marL="0" indent="0">
              <a:buNone/>
            </a:pPr>
            <a:r>
              <a:rPr lang="en-US" dirty="0"/>
              <a:t>Process to check whether app is installed properly without errors.</a:t>
            </a:r>
          </a:p>
          <a:p>
            <a:pPr marL="0" indent="0">
              <a:buNone/>
            </a:pPr>
            <a:r>
              <a:rPr lang="en-US" b="1" dirty="0"/>
              <a:t>Procedure: </a:t>
            </a:r>
          </a:p>
          <a:p>
            <a:pPr marL="0" indent="0">
              <a:buNone/>
            </a:pPr>
            <a:r>
              <a:rPr lang="en-US" dirty="0"/>
              <a:t>Step 1: </a:t>
            </a:r>
          </a:p>
          <a:p>
            <a:pPr marL="0" indent="0">
              <a:buNone/>
            </a:pPr>
            <a:r>
              <a:rPr lang="en-US" dirty="0"/>
              <a:t>Install the app from Google play store/Apple app store/amazon app store or Google drive or Beta Distribution Channels like Test Fairy , Test Flight (all hardware details will be recorded and screenshots and screen recordings of the app under test and crash details , battery consumption, logs, network performance once the app is installed.</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457" y="4670204"/>
            <a:ext cx="2143125" cy="15525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296" y="4670205"/>
            <a:ext cx="1991382" cy="1552575"/>
          </a:xfrm>
          <a:prstGeom prst="rect">
            <a:avLst/>
          </a:prstGeom>
        </p:spPr>
      </p:pic>
    </p:spTree>
    <p:extLst>
      <p:ext uri="{BB962C8B-B14F-4D97-AF65-F5344CB8AC3E}">
        <p14:creationId xmlns:p14="http://schemas.microsoft.com/office/powerpoint/2010/main" val="9422020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1708</TotalTime>
  <Words>918</Words>
  <Application>Microsoft Office PowerPoint</Application>
  <PresentationFormat>Widescreen</PresentationFormat>
  <Paragraphs>166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Century Gothic</vt:lpstr>
      <vt:lpstr>Wingdings</vt:lpstr>
      <vt:lpstr>Wingdings 3</vt:lpstr>
      <vt:lpstr>Slice</vt:lpstr>
      <vt:lpstr> What is a mobile application?  A mobile application (also called a mobile app) is a type of application designed to run on a mobile device, which can be a smartphone or tablet computer. Even if apps are usually small software units with limited function, they still manage to provide users with quality services and experiences.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TESTING</dc:title>
  <dc:creator>Resham</dc:creator>
  <cp:lastModifiedBy>TYSS</cp:lastModifiedBy>
  <cp:revision>25</cp:revision>
  <dcterms:created xsi:type="dcterms:W3CDTF">2020-10-01T14:43:07Z</dcterms:created>
  <dcterms:modified xsi:type="dcterms:W3CDTF">2021-08-14T11:13:33Z</dcterms:modified>
</cp:coreProperties>
</file>