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8c77d230b_0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8c77d230b_0_1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2e8c77d230b_0_1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8efd8ad85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8efd8ad85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2e8efd8ad85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8efd8ad85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8efd8ad85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2e8efd8ad85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e8c77d230b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e8c77d230b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2e8c77d230b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8c77d230b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e8c77d230b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2e8c77d230b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8c77d230b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8c77d230b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2e8c77d230b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e8c77d230b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e8c77d230b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2e8c77d230b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e8c77d230b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e8c77d230b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2e8c77d230b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e8c77d230b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e8c77d230b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2e8c77d230b_0_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e8c77d230b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e8c77d230b_0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2e8c77d230b_0_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e8c77d230b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e8c77d230b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2e8c77d230b_0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e8c77d230b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e8c77d230b_0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2e8c77d230b_0_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e8c77d230b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e8c77d230b_0_1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2e8c77d230b_0_1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e8c77d230b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e8c77d230b_0_1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2e8c77d230b_0_1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e8c77d230b_0_1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2e8c77d230b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8efd8ad85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e8efd8ad85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2e8efd8ad85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8efd8ad85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8efd8ad85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2e8efd8ad85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e8efd8ad85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e8efd8ad85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2e8efd8ad85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8efd8ad85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8efd8ad85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2e8efd8ad85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8efd8ad85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8efd8ad85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2e8efd8ad85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txBox="1"/>
          <p:nvPr>
            <p:ph idx="1" type="body"/>
          </p:nvPr>
        </p:nvSpPr>
        <p:spPr>
          <a:xfrm>
            <a:off x="658368" y="3968496"/>
            <a:ext cx="6638544" cy="1650381"/>
          </a:xfrm>
          <a:prstGeom prst="rect">
            <a:avLst/>
          </a:prstGeom>
          <a:noFill/>
          <a:ln>
            <a:noFill/>
          </a:ln>
        </p:spPr>
        <p:txBody>
          <a:bodyPr anchorCtr="0" anchor="t" bIns="45700" lIns="0" spcFirstLastPara="1" rIns="91425" wrap="square" tIns="45700">
            <a:noAutofit/>
          </a:bodyPr>
          <a:lstStyle>
            <a:lvl1pPr indent="-228600" lvl="0" marL="457200" algn="l">
              <a:lnSpc>
                <a:spcPct val="130000"/>
              </a:lnSpc>
              <a:spcBef>
                <a:spcPts val="600"/>
              </a:spcBef>
              <a:spcAft>
                <a:spcPts val="0"/>
              </a:spcAft>
              <a:buSzPts val="3360"/>
              <a:buNone/>
              <a:defRPr b="0" i="0" sz="2800">
                <a:solidFill>
                  <a:schemeClr val="lt1"/>
                </a:solidFill>
                <a:latin typeface="Georgia"/>
                <a:ea typeface="Georgia"/>
                <a:cs typeface="Georgia"/>
                <a:sym typeface="Georgia"/>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 name="Google Shape;17;p2"/>
          <p:cNvSpPr txBox="1"/>
          <p:nvPr>
            <p:ph type="ctrTitle"/>
          </p:nvPr>
        </p:nvSpPr>
        <p:spPr>
          <a:xfrm>
            <a:off x="658368" y="1490472"/>
            <a:ext cx="6638544" cy="2386584"/>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University at Buffalo, The State University of New York logo" id="18" name="Google Shape;18;p2"/>
          <p:cNvPicPr preferRelativeResize="0"/>
          <p:nvPr/>
        </p:nvPicPr>
        <p:blipFill rotWithShape="1">
          <a:blip r:embed="rId3">
            <a:alphaModFix/>
          </a:blip>
          <a:srcRect b="0" l="0" r="0" t="0"/>
          <a:stretch/>
        </p:blipFill>
        <p:spPr>
          <a:xfrm>
            <a:off x="660400" y="6041226"/>
            <a:ext cx="4800600" cy="356029"/>
          </a:xfrm>
          <a:prstGeom prst="rect">
            <a:avLst/>
          </a:prstGeom>
          <a:noFill/>
          <a:ln>
            <a:noFill/>
          </a:ln>
        </p:spPr>
      </p:pic>
      <p:sp>
        <p:nvSpPr>
          <p:cNvPr id="19" name="Google Shape;19;p2"/>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solidFill>
                  <a:schemeClr val="lt1"/>
                </a:solidFill>
                <a:latin typeface="Georgia"/>
                <a:ea typeface="Georgia"/>
                <a:cs typeface="Georgia"/>
                <a:sym typeface="Georgia"/>
              </a:defRPr>
            </a:lvl1pPr>
            <a:lvl2pPr lvl="1">
              <a:buNone/>
              <a:defRPr>
                <a:solidFill>
                  <a:schemeClr val="lt1"/>
                </a:solidFill>
                <a:latin typeface="Georgia"/>
                <a:ea typeface="Georgia"/>
                <a:cs typeface="Georgia"/>
                <a:sym typeface="Georgia"/>
              </a:defRPr>
            </a:lvl2pPr>
            <a:lvl3pPr lvl="2">
              <a:buNone/>
              <a:defRPr>
                <a:solidFill>
                  <a:schemeClr val="lt1"/>
                </a:solidFill>
                <a:latin typeface="Georgia"/>
                <a:ea typeface="Georgia"/>
                <a:cs typeface="Georgia"/>
                <a:sym typeface="Georgia"/>
              </a:defRPr>
            </a:lvl3pPr>
            <a:lvl4pPr lvl="3">
              <a:buNone/>
              <a:defRPr>
                <a:solidFill>
                  <a:schemeClr val="lt1"/>
                </a:solidFill>
                <a:latin typeface="Georgia"/>
                <a:ea typeface="Georgia"/>
                <a:cs typeface="Georgia"/>
                <a:sym typeface="Georgia"/>
              </a:defRPr>
            </a:lvl4pPr>
            <a:lvl5pPr lvl="4">
              <a:buNone/>
              <a:defRPr>
                <a:solidFill>
                  <a:schemeClr val="lt1"/>
                </a:solidFill>
                <a:latin typeface="Georgia"/>
                <a:ea typeface="Georgia"/>
                <a:cs typeface="Georgia"/>
                <a:sym typeface="Georgia"/>
              </a:defRPr>
            </a:lvl5pPr>
            <a:lvl6pPr lvl="5">
              <a:buNone/>
              <a:defRPr>
                <a:solidFill>
                  <a:schemeClr val="lt1"/>
                </a:solidFill>
                <a:latin typeface="Georgia"/>
                <a:ea typeface="Georgia"/>
                <a:cs typeface="Georgia"/>
                <a:sym typeface="Georgia"/>
              </a:defRPr>
            </a:lvl6pPr>
            <a:lvl7pPr lvl="6">
              <a:buNone/>
              <a:defRPr>
                <a:solidFill>
                  <a:schemeClr val="lt1"/>
                </a:solidFill>
                <a:latin typeface="Georgia"/>
                <a:ea typeface="Georgia"/>
                <a:cs typeface="Georgia"/>
                <a:sym typeface="Georgia"/>
              </a:defRPr>
            </a:lvl7pPr>
            <a:lvl8pPr lvl="7">
              <a:buNone/>
              <a:defRPr>
                <a:solidFill>
                  <a:schemeClr val="lt1"/>
                </a:solidFill>
                <a:latin typeface="Georgia"/>
                <a:ea typeface="Georgia"/>
                <a:cs typeface="Georgia"/>
                <a:sym typeface="Georgia"/>
              </a:defRPr>
            </a:lvl8pPr>
            <a:lvl9pPr lvl="8">
              <a:buNone/>
              <a:defRPr>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Graph">
  <p:cSld name="Content and Graph">
    <p:spTree>
      <p:nvGrpSpPr>
        <p:cNvPr id="68" name="Shape 68"/>
        <p:cNvGrpSpPr/>
        <p:nvPr/>
      </p:nvGrpSpPr>
      <p:grpSpPr>
        <a:xfrm>
          <a:off x="0" y="0"/>
          <a:ext cx="0" cy="0"/>
          <a:chOff x="0" y="0"/>
          <a:chExt cx="0" cy="0"/>
        </a:xfrm>
      </p:grpSpPr>
      <p:sp>
        <p:nvSpPr>
          <p:cNvPr id="69" name="Google Shape;69;p11"/>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p:nvPr>
            <p:ph idx="2" type="chart"/>
          </p:nvPr>
        </p:nvSpPr>
        <p:spPr>
          <a:xfrm>
            <a:off x="5161935" y="1976285"/>
            <a:ext cx="6325152" cy="3967316"/>
          </a:xfrm>
          <a:prstGeom prst="rect">
            <a:avLst/>
          </a:prstGeom>
          <a:solidFill>
            <a:srgbClr val="BFBFBF"/>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2pPr>
            <a:lvl3pPr lvl="2"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3pPr>
            <a:lvl4pPr lvl="3"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4pPr>
            <a:lvl5pPr lvl="4"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2" name="Google Shape;72;p11"/>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2"/>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78" name="Shape 78"/>
        <p:cNvGrpSpPr/>
        <p:nvPr/>
      </p:nvGrpSpPr>
      <p:grpSpPr>
        <a:xfrm>
          <a:off x="0" y="0"/>
          <a:ext cx="0" cy="0"/>
          <a:chOff x="0" y="0"/>
          <a:chExt cx="0" cy="0"/>
        </a:xfrm>
      </p:grpSpPr>
      <p:sp>
        <p:nvSpPr>
          <p:cNvPr id="79" name="Google Shape;79;p13"/>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3"/>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3"/>
          <p:cNvSpPr txBox="1"/>
          <p:nvPr>
            <p:ph type="ctrTitle"/>
          </p:nvPr>
        </p:nvSpPr>
        <p:spPr>
          <a:xfrm>
            <a:off x="658368" y="1490663"/>
            <a:ext cx="6638544" cy="2387600"/>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subTitle"/>
          </p:nvPr>
        </p:nvSpPr>
        <p:spPr>
          <a:xfrm>
            <a:off x="658368" y="3970337"/>
            <a:ext cx="6638544" cy="2212976"/>
          </a:xfrm>
          <a:prstGeom prst="rect">
            <a:avLst/>
          </a:prstGeom>
          <a:noFill/>
          <a:ln>
            <a:noFill/>
          </a:ln>
        </p:spPr>
        <p:txBody>
          <a:bodyPr anchorCtr="0" anchor="t" bIns="45700" lIns="0" spcFirstLastPara="1" rIns="91425" wrap="square" tIns="45700">
            <a:noAutofit/>
          </a:bodyPr>
          <a:lstStyle>
            <a:lvl1pPr lvl="0" algn="l">
              <a:lnSpc>
                <a:spcPct val="130000"/>
              </a:lnSpc>
              <a:spcBef>
                <a:spcPts val="600"/>
              </a:spcBef>
              <a:spcAft>
                <a:spcPts val="0"/>
              </a:spcAft>
              <a:buSzPts val="3360"/>
              <a:buNone/>
              <a:defRPr b="0" sz="2800">
                <a:solidFill>
                  <a:schemeClr val="lt1"/>
                </a:solidFill>
                <a:latin typeface="Georgia"/>
                <a:ea typeface="Georgia"/>
                <a:cs typeface="Georgia"/>
                <a:sym typeface="Georgia"/>
              </a:defRPr>
            </a:lvl1pPr>
            <a:lvl2pPr lvl="1" algn="ctr">
              <a:lnSpc>
                <a:spcPct val="130000"/>
              </a:lnSpc>
              <a:spcBef>
                <a:spcPts val="600"/>
              </a:spcBef>
              <a:spcAft>
                <a:spcPts val="0"/>
              </a:spcAft>
              <a:buSzPts val="2400"/>
              <a:buNone/>
              <a:defRPr sz="2000"/>
            </a:lvl2pPr>
            <a:lvl3pPr lvl="2" algn="ctr">
              <a:lnSpc>
                <a:spcPct val="130000"/>
              </a:lnSpc>
              <a:spcBef>
                <a:spcPts val="600"/>
              </a:spcBef>
              <a:spcAft>
                <a:spcPts val="0"/>
              </a:spcAft>
              <a:buSzPts val="2160"/>
              <a:buNone/>
              <a:defRPr sz="1800"/>
            </a:lvl3pPr>
            <a:lvl4pPr lvl="3" algn="ctr">
              <a:lnSpc>
                <a:spcPct val="130000"/>
              </a:lnSpc>
              <a:spcBef>
                <a:spcPts val="600"/>
              </a:spcBef>
              <a:spcAft>
                <a:spcPts val="0"/>
              </a:spcAft>
              <a:buSzPts val="1920"/>
              <a:buNone/>
              <a:defRPr sz="1600"/>
            </a:lvl4pPr>
            <a:lvl5pPr lvl="4" algn="ctr">
              <a:lnSpc>
                <a:spcPct val="130000"/>
              </a:lnSpc>
              <a:spcBef>
                <a:spcPts val="600"/>
              </a:spcBef>
              <a:spcAft>
                <a:spcPts val="0"/>
              </a:spcAft>
              <a:buSzPts val="192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descr="University at Buffalo, The State University of New York logo" id="23" name="Google Shape;23;p3"/>
          <p:cNvPicPr preferRelativeResize="0"/>
          <p:nvPr/>
        </p:nvPicPr>
        <p:blipFill rotWithShape="1">
          <a:blip r:embed="rId3">
            <a:alphaModFix/>
          </a:blip>
          <a:srcRect b="0" l="0" r="0" t="0"/>
          <a:stretch/>
        </p:blipFill>
        <p:spPr>
          <a:xfrm>
            <a:off x="355600" y="321146"/>
            <a:ext cx="4800600" cy="356029"/>
          </a:xfrm>
          <a:prstGeom prst="rect">
            <a:avLst/>
          </a:prstGeom>
          <a:noFill/>
          <a:ln>
            <a:noFill/>
          </a:ln>
        </p:spPr>
      </p:pic>
      <p:sp>
        <p:nvSpPr>
          <p:cNvPr id="24" name="Google Shape;24;p3"/>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566928" y="2185416"/>
            <a:ext cx="695147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ble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566928" y="2185416"/>
            <a:ext cx="4500372" cy="3948684"/>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2" type="body"/>
          </p:nvPr>
        </p:nvSpPr>
        <p:spPr>
          <a:xfrm>
            <a:off x="5410200" y="2185416"/>
            <a:ext cx="4498848" cy="3950208"/>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ist">
  <p:cSld name="Bulleted List">
    <p:spTree>
      <p:nvGrpSpPr>
        <p:cNvPr id="36" name="Shape 36"/>
        <p:cNvGrpSpPr/>
        <p:nvPr/>
      </p:nvGrpSpPr>
      <p:grpSpPr>
        <a:xfrm>
          <a:off x="0" y="0"/>
          <a:ext cx="0" cy="0"/>
          <a:chOff x="0" y="0"/>
          <a:chExt cx="0" cy="0"/>
        </a:xfrm>
      </p:grpSpPr>
      <p:sp>
        <p:nvSpPr>
          <p:cNvPr id="37" name="Google Shape;37;p6"/>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566928" y="2185416"/>
            <a:ext cx="695147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6"/>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566928" y="2185416"/>
            <a:ext cx="5138928" cy="393192"/>
          </a:xfrm>
          <a:prstGeom prst="rect">
            <a:avLst/>
          </a:prstGeom>
          <a:noFill/>
          <a:ln>
            <a:noFill/>
          </a:ln>
        </p:spPr>
        <p:txBody>
          <a:bodyPr anchorCtr="0" anchor="t" bIns="45700" lIns="91425" spcFirstLastPara="1" rIns="91425" wrap="square" tIns="45700">
            <a:spAutoFit/>
          </a:bodyPr>
          <a:lstStyle>
            <a:lvl1pPr indent="-228600" lvl="0" marL="457200" algn="l">
              <a:lnSpc>
                <a:spcPct val="130000"/>
              </a:lnSpc>
              <a:spcBef>
                <a:spcPts val="600"/>
              </a:spcBef>
              <a:spcAft>
                <a:spcPts val="0"/>
              </a:spcAft>
              <a:buSzPts val="1920"/>
              <a:buNone/>
              <a:defRPr b="1" sz="1600" cap="none">
                <a:solidFill>
                  <a:schemeClr val="dk2"/>
                </a:solidFill>
              </a:defRPr>
            </a:lvl1pPr>
            <a:lvl2pPr indent="-228600" lvl="1" marL="914400" algn="l">
              <a:lnSpc>
                <a:spcPct val="130000"/>
              </a:lnSpc>
              <a:spcBef>
                <a:spcPts val="600"/>
              </a:spcBef>
              <a:spcAft>
                <a:spcPts val="0"/>
              </a:spcAft>
              <a:buSzPts val="2400"/>
              <a:buNone/>
              <a:defRPr b="1" sz="2000"/>
            </a:lvl2pPr>
            <a:lvl3pPr indent="-228600" lvl="2" marL="1371600" algn="l">
              <a:lnSpc>
                <a:spcPct val="130000"/>
              </a:lnSpc>
              <a:spcBef>
                <a:spcPts val="600"/>
              </a:spcBef>
              <a:spcAft>
                <a:spcPts val="0"/>
              </a:spcAft>
              <a:buSzPts val="2160"/>
              <a:buNone/>
              <a:defRPr b="1" sz="1800"/>
            </a:lvl3pPr>
            <a:lvl4pPr indent="-228600" lvl="3" marL="1828800" algn="l">
              <a:lnSpc>
                <a:spcPct val="130000"/>
              </a:lnSpc>
              <a:spcBef>
                <a:spcPts val="600"/>
              </a:spcBef>
              <a:spcAft>
                <a:spcPts val="0"/>
              </a:spcAft>
              <a:buSzPts val="1920"/>
              <a:buNone/>
              <a:defRPr b="1" sz="1600"/>
            </a:lvl4pPr>
            <a:lvl5pPr indent="-228600" lvl="4" marL="2286000" algn="l">
              <a:lnSpc>
                <a:spcPct val="130000"/>
              </a:lnSpc>
              <a:spcBef>
                <a:spcPts val="600"/>
              </a:spcBef>
              <a:spcAft>
                <a:spcPts val="0"/>
              </a:spcAft>
              <a:buSzPts val="192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7"/>
          <p:cNvSpPr txBox="1"/>
          <p:nvPr>
            <p:ph idx="2" type="body"/>
          </p:nvPr>
        </p:nvSpPr>
        <p:spPr>
          <a:xfrm>
            <a:off x="566928" y="2593340"/>
            <a:ext cx="5140515" cy="3535744"/>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Clr>
                <a:schemeClr val="dk2"/>
              </a:buClr>
              <a:buSzPts val="2160"/>
              <a:buFont typeface="Arial"/>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3" type="body"/>
          </p:nvPr>
        </p:nvSpPr>
        <p:spPr>
          <a:xfrm>
            <a:off x="6172200" y="2185416"/>
            <a:ext cx="5138928" cy="394980"/>
          </a:xfrm>
          <a:prstGeom prst="rect">
            <a:avLst/>
          </a:prstGeom>
          <a:noFill/>
          <a:ln>
            <a:noFill/>
          </a:ln>
        </p:spPr>
        <p:txBody>
          <a:bodyPr anchorCtr="0" anchor="t" bIns="45700" lIns="91425" spcFirstLastPara="1" rIns="91425" wrap="square" tIns="45700">
            <a:spAutoFit/>
          </a:bodyPr>
          <a:lstStyle>
            <a:lvl1pPr indent="-228600" lvl="0" marL="457200" algn="l">
              <a:lnSpc>
                <a:spcPct val="130000"/>
              </a:lnSpc>
              <a:spcBef>
                <a:spcPts val="600"/>
              </a:spcBef>
              <a:spcAft>
                <a:spcPts val="0"/>
              </a:spcAft>
              <a:buSzPts val="1920"/>
              <a:buNone/>
              <a:defRPr b="1" sz="1600" cap="none">
                <a:solidFill>
                  <a:schemeClr val="dk2"/>
                </a:solidFill>
              </a:defRPr>
            </a:lvl1pPr>
            <a:lvl2pPr indent="-228600" lvl="1" marL="914400" algn="l">
              <a:lnSpc>
                <a:spcPct val="130000"/>
              </a:lnSpc>
              <a:spcBef>
                <a:spcPts val="600"/>
              </a:spcBef>
              <a:spcAft>
                <a:spcPts val="0"/>
              </a:spcAft>
              <a:buSzPts val="2400"/>
              <a:buNone/>
              <a:defRPr b="1" sz="2000"/>
            </a:lvl2pPr>
            <a:lvl3pPr indent="-228600" lvl="2" marL="1371600" algn="l">
              <a:lnSpc>
                <a:spcPct val="130000"/>
              </a:lnSpc>
              <a:spcBef>
                <a:spcPts val="600"/>
              </a:spcBef>
              <a:spcAft>
                <a:spcPts val="0"/>
              </a:spcAft>
              <a:buSzPts val="2160"/>
              <a:buNone/>
              <a:defRPr b="1" sz="1800"/>
            </a:lvl3pPr>
            <a:lvl4pPr indent="-228600" lvl="3" marL="1828800" algn="l">
              <a:lnSpc>
                <a:spcPct val="130000"/>
              </a:lnSpc>
              <a:spcBef>
                <a:spcPts val="600"/>
              </a:spcBef>
              <a:spcAft>
                <a:spcPts val="0"/>
              </a:spcAft>
              <a:buSzPts val="1920"/>
              <a:buNone/>
              <a:defRPr b="1" sz="1600"/>
            </a:lvl4pPr>
            <a:lvl5pPr indent="-228600" lvl="4" marL="2286000" algn="l">
              <a:lnSpc>
                <a:spcPct val="130000"/>
              </a:lnSpc>
              <a:spcBef>
                <a:spcPts val="600"/>
              </a:spcBef>
              <a:spcAft>
                <a:spcPts val="0"/>
              </a:spcAft>
              <a:buSzPts val="192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7"/>
          <p:cNvSpPr txBox="1"/>
          <p:nvPr>
            <p:ph idx="4" type="body"/>
          </p:nvPr>
        </p:nvSpPr>
        <p:spPr>
          <a:xfrm>
            <a:off x="6172200" y="2590800"/>
            <a:ext cx="5138928" cy="3538728"/>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Clr>
                <a:schemeClr val="dk2"/>
              </a:buClr>
              <a:buSzPts val="2160"/>
              <a:buFont typeface="Arial"/>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Photo">
  <p:cSld name="Content and Photo">
    <p:spTree>
      <p:nvGrpSpPr>
        <p:cNvPr id="49" name="Shape 49"/>
        <p:cNvGrpSpPr/>
        <p:nvPr/>
      </p:nvGrpSpPr>
      <p:grpSpPr>
        <a:xfrm>
          <a:off x="0" y="0"/>
          <a:ext cx="0" cy="0"/>
          <a:chOff x="0" y="0"/>
          <a:chExt cx="0" cy="0"/>
        </a:xfrm>
      </p:grpSpPr>
      <p:sp>
        <p:nvSpPr>
          <p:cNvPr id="50" name="Google Shape;50;p8"/>
          <p:cNvSpPr/>
          <p:nvPr>
            <p:ph idx="2" type="pic"/>
          </p:nvPr>
        </p:nvSpPr>
        <p:spPr>
          <a:xfrm>
            <a:off x="5098566" y="927100"/>
            <a:ext cx="7093434" cy="5930900"/>
          </a:xfrm>
          <a:prstGeom prst="rect">
            <a:avLst/>
          </a:prstGeom>
          <a:solidFill>
            <a:srgbClr val="BFBFBF"/>
          </a:solidFill>
          <a:ln>
            <a:noFill/>
          </a:ln>
        </p:spPr>
      </p:sp>
      <p:sp>
        <p:nvSpPr>
          <p:cNvPr id="51" name="Google Shape;51;p8"/>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8"/>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8"/>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Three Photos">
  <p:cSld name="Content and Three Photos">
    <p:spTree>
      <p:nvGrpSpPr>
        <p:cNvPr id="55" name="Shape 55"/>
        <p:cNvGrpSpPr/>
        <p:nvPr/>
      </p:nvGrpSpPr>
      <p:grpSpPr>
        <a:xfrm>
          <a:off x="0" y="0"/>
          <a:ext cx="0" cy="0"/>
          <a:chOff x="0" y="0"/>
          <a:chExt cx="0" cy="0"/>
        </a:xfrm>
      </p:grpSpPr>
      <p:sp>
        <p:nvSpPr>
          <p:cNvPr id="56" name="Google Shape;56;p9"/>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9"/>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9"/>
          <p:cNvSpPr/>
          <p:nvPr>
            <p:ph idx="2" type="pic"/>
          </p:nvPr>
        </p:nvSpPr>
        <p:spPr>
          <a:xfrm>
            <a:off x="5114631" y="934720"/>
            <a:ext cx="7077369" cy="3064678"/>
          </a:xfrm>
          <a:prstGeom prst="rect">
            <a:avLst/>
          </a:prstGeom>
          <a:solidFill>
            <a:srgbClr val="BFBFBF"/>
          </a:solidFill>
          <a:ln cap="flat" cmpd="sng" w="9525">
            <a:solidFill>
              <a:schemeClr val="lt1"/>
            </a:solidFill>
            <a:prstDash val="solid"/>
            <a:round/>
            <a:headEnd len="sm" w="sm" type="none"/>
            <a:tailEnd len="sm" w="sm" type="none"/>
          </a:ln>
        </p:spPr>
      </p:sp>
      <p:sp>
        <p:nvSpPr>
          <p:cNvPr id="59" name="Google Shape;59;p9"/>
          <p:cNvSpPr/>
          <p:nvPr>
            <p:ph idx="3" type="pic"/>
          </p:nvPr>
        </p:nvSpPr>
        <p:spPr>
          <a:xfrm>
            <a:off x="5114631" y="3998296"/>
            <a:ext cx="3602522" cy="2857500"/>
          </a:xfrm>
          <a:prstGeom prst="rect">
            <a:avLst/>
          </a:prstGeom>
          <a:solidFill>
            <a:srgbClr val="BFBFBF"/>
          </a:solidFill>
          <a:ln cap="flat" cmpd="sng" w="9525">
            <a:solidFill>
              <a:schemeClr val="lt1"/>
            </a:solidFill>
            <a:prstDash val="solid"/>
            <a:round/>
            <a:headEnd len="sm" w="sm" type="none"/>
            <a:tailEnd len="sm" w="sm" type="none"/>
          </a:ln>
        </p:spPr>
      </p:sp>
      <p:sp>
        <p:nvSpPr>
          <p:cNvPr id="60" name="Google Shape;60;p9"/>
          <p:cNvSpPr/>
          <p:nvPr>
            <p:ph idx="4" type="pic"/>
          </p:nvPr>
        </p:nvSpPr>
        <p:spPr>
          <a:xfrm>
            <a:off x="8701089" y="3998296"/>
            <a:ext cx="3490912" cy="2857500"/>
          </a:xfrm>
          <a:prstGeom prst="rect">
            <a:avLst/>
          </a:prstGeom>
          <a:solidFill>
            <a:srgbClr val="BFBFBF"/>
          </a:solidFill>
          <a:ln cap="flat" cmpd="sng" w="9525">
            <a:solidFill>
              <a:schemeClr val="lt1"/>
            </a:solidFill>
            <a:prstDash val="solid"/>
            <a:round/>
            <a:headEnd len="sm" w="sm" type="none"/>
            <a:tailEnd len="sm" w="sm" type="none"/>
          </a:ln>
        </p:spPr>
      </p:sp>
      <p:sp>
        <p:nvSpPr>
          <p:cNvPr id="61" name="Google Shape;61;p9"/>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Width Photo">
  <p:cSld name="Full Width Photo">
    <p:spTree>
      <p:nvGrpSpPr>
        <p:cNvPr id="63" name="Shape 63"/>
        <p:cNvGrpSpPr/>
        <p:nvPr/>
      </p:nvGrpSpPr>
      <p:grpSpPr>
        <a:xfrm>
          <a:off x="0" y="0"/>
          <a:ext cx="0" cy="0"/>
          <a:chOff x="0" y="0"/>
          <a:chExt cx="0" cy="0"/>
        </a:xfrm>
      </p:grpSpPr>
      <p:sp>
        <p:nvSpPr>
          <p:cNvPr id="64" name="Google Shape;64;p10"/>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p:nvPr>
            <p:ph idx="2" type="pic"/>
          </p:nvPr>
        </p:nvSpPr>
        <p:spPr>
          <a:xfrm>
            <a:off x="0" y="927100"/>
            <a:ext cx="12192000" cy="5930900"/>
          </a:xfrm>
          <a:prstGeom prst="rect">
            <a:avLst/>
          </a:prstGeom>
          <a:solidFill>
            <a:srgbClr val="BFBFBF"/>
          </a:solidFill>
          <a:ln>
            <a:noFill/>
          </a:ln>
        </p:spPr>
      </p:sp>
      <p:sp>
        <p:nvSpPr>
          <p:cNvPr id="66" name="Google Shape;66;p10"/>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3.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marR="0" rtl="0" algn="l">
              <a:lnSpc>
                <a:spcPct val="90000"/>
              </a:lnSpc>
              <a:spcBef>
                <a:spcPts val="0"/>
              </a:spcBef>
              <a:spcAft>
                <a:spcPts val="0"/>
              </a:spcAft>
              <a:buClr>
                <a:schemeClr val="dk2"/>
              </a:buClr>
              <a:buSzPts val="3600"/>
              <a:buFont typeface="Georgia"/>
              <a:buNone/>
              <a:defRPr b="0" i="0" sz="3600" u="none" cap="none" strike="noStrike">
                <a:solidFill>
                  <a:schemeClr val="dk2"/>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566928" y="2185416"/>
            <a:ext cx="10515600" cy="3968249"/>
          </a:xfrm>
          <a:prstGeom prst="rect">
            <a:avLst/>
          </a:prstGeom>
          <a:noFill/>
          <a:ln>
            <a:noFill/>
          </a:ln>
        </p:spPr>
        <p:txBody>
          <a:bodyPr anchorCtr="0" anchor="t" bIns="45700" lIns="91425" spcFirstLastPara="1" rIns="91425" wrap="square" tIns="45700">
            <a:noAutofit/>
          </a:bodyPr>
          <a:lstStyle>
            <a:lvl1pPr indent="-365760" lvl="0" marL="457200" marR="0" rtl="0" algn="l">
              <a:lnSpc>
                <a:spcPct val="130000"/>
              </a:lnSpc>
              <a:spcBef>
                <a:spcPts val="600"/>
              </a:spcBef>
              <a:spcAft>
                <a:spcPts val="0"/>
              </a:spcAft>
              <a:buClr>
                <a:schemeClr val="dk2"/>
              </a:buClr>
              <a:buSzPts val="2160"/>
              <a:buFont typeface="Arial"/>
              <a:buChar char="•"/>
              <a:defRPr b="0" i="0" sz="1800" u="none" cap="none" strike="noStrike">
                <a:solidFill>
                  <a:schemeClr val="dk1"/>
                </a:solidFill>
                <a:latin typeface="Arial"/>
                <a:ea typeface="Arial"/>
                <a:cs typeface="Arial"/>
                <a:sym typeface="Arial"/>
              </a:defRPr>
            </a:lvl1pPr>
            <a:lvl2pPr indent="-365760" lvl="1" marL="9144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2pPr>
            <a:lvl3pPr indent="-365760" lvl="2" marL="13716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3pPr>
            <a:lvl4pPr indent="-365760" lvl="3" marL="18288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4pPr>
            <a:lvl5pPr indent="-365760" lvl="4" marL="22860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descr="University at Buffalo, The State University of New York logo" id="12" name="Google Shape;12;p1"/>
          <p:cNvPicPr preferRelativeResize="0"/>
          <p:nvPr/>
        </p:nvPicPr>
        <p:blipFill rotWithShape="1">
          <a:blip r:embed="rId2">
            <a:alphaModFix/>
          </a:blip>
          <a:srcRect b="0" l="0" r="0" t="0"/>
          <a:stretch/>
        </p:blipFill>
        <p:spPr>
          <a:xfrm>
            <a:off x="355600" y="321146"/>
            <a:ext cx="4800600" cy="356029"/>
          </a:xfrm>
          <a:prstGeom prst="rect">
            <a:avLst/>
          </a:prstGeom>
          <a:noFill/>
          <a:ln>
            <a:noFill/>
          </a:ln>
        </p:spPr>
      </p:pic>
      <p:sp>
        <p:nvSpPr>
          <p:cNvPr id="13" name="Google Shape;13;p1"/>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4"/>
          <p:cNvSpPr txBox="1"/>
          <p:nvPr>
            <p:ph type="ctrTitle"/>
          </p:nvPr>
        </p:nvSpPr>
        <p:spPr>
          <a:xfrm>
            <a:off x="446868" y="1229222"/>
            <a:ext cx="6638400" cy="2386500"/>
          </a:xfrm>
          <a:prstGeom prst="rect">
            <a:avLst/>
          </a:prstGeom>
          <a:noFill/>
          <a:ln>
            <a:noFill/>
          </a:ln>
        </p:spPr>
        <p:txBody>
          <a:bodyPr anchorCtr="0" anchor="b" bIns="45700" lIns="0" spcFirstLastPara="1" rIns="91425" wrap="square" tIns="45700">
            <a:noAutofit/>
          </a:bodyPr>
          <a:lstStyle/>
          <a:p>
            <a:pPr indent="0" lvl="0" marL="0" rtl="0" algn="l">
              <a:lnSpc>
                <a:spcPct val="96666"/>
              </a:lnSpc>
              <a:spcBef>
                <a:spcPts val="0"/>
              </a:spcBef>
              <a:spcAft>
                <a:spcPts val="0"/>
              </a:spcAft>
              <a:buClr>
                <a:schemeClr val="lt1"/>
              </a:buClr>
              <a:buSzPts val="6000"/>
              <a:buFont typeface="Arial"/>
              <a:buNone/>
            </a:pPr>
            <a:r>
              <a:rPr lang="en-US" sz="4000"/>
              <a:t>BC-Z: Zero-Shot Task Generalization with Robotic Imitation Learning</a:t>
            </a:r>
            <a:endParaRPr sz="4000"/>
          </a:p>
        </p:txBody>
      </p:sp>
      <p:sp>
        <p:nvSpPr>
          <p:cNvPr id="86" name="Google Shape;86;p14"/>
          <p:cNvSpPr txBox="1"/>
          <p:nvPr>
            <p:ph idx="1" type="body"/>
          </p:nvPr>
        </p:nvSpPr>
        <p:spPr>
          <a:xfrm>
            <a:off x="446875" y="3757025"/>
            <a:ext cx="6848100" cy="1938000"/>
          </a:xfrm>
          <a:prstGeom prst="rect">
            <a:avLst/>
          </a:prstGeom>
          <a:noFill/>
          <a:ln>
            <a:noFill/>
          </a:ln>
        </p:spPr>
        <p:txBody>
          <a:bodyPr anchorCtr="0" anchor="t" bIns="45700" lIns="0" spcFirstLastPara="1" rIns="91425" wrap="square" tIns="45700">
            <a:noAutofit/>
          </a:bodyPr>
          <a:lstStyle/>
          <a:p>
            <a:pPr indent="0" lvl="0" marL="0" rtl="0" algn="l">
              <a:lnSpc>
                <a:spcPct val="130000"/>
              </a:lnSpc>
              <a:spcBef>
                <a:spcPts val="0"/>
              </a:spcBef>
              <a:spcAft>
                <a:spcPts val="0"/>
              </a:spcAft>
              <a:buSzPts val="3360"/>
              <a:buNone/>
            </a:pPr>
            <a:r>
              <a:rPr lang="en-US" sz="1500">
                <a:solidFill>
                  <a:srgbClr val="080909"/>
                </a:solidFill>
              </a:rPr>
              <a:t>Authors:</a:t>
            </a:r>
            <a:r>
              <a:rPr lang="en-US" sz="1500">
                <a:solidFill>
                  <a:schemeClr val="accent3"/>
                </a:solidFill>
              </a:rPr>
              <a:t> </a:t>
            </a:r>
            <a:r>
              <a:rPr lang="en-US" sz="1500"/>
              <a:t>Eric Jang, Alex Irpan, Mohi Khansari, Daniel Kappler, Frederik </a:t>
            </a:r>
            <a:r>
              <a:rPr lang="en-US" sz="1500"/>
              <a:t>Ebert,</a:t>
            </a:r>
            <a:r>
              <a:rPr lang="en-US" sz="1500"/>
              <a:t> Corey Lynch, Sergey Levine, Chelsea Finn</a:t>
            </a:r>
            <a:endParaRPr sz="1500"/>
          </a:p>
        </p:txBody>
      </p:sp>
      <p:sp>
        <p:nvSpPr>
          <p:cNvPr id="87" name="Google Shape;87;p14"/>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159" name="Google Shape;159;p23"/>
          <p:cNvPicPr preferRelativeResize="0"/>
          <p:nvPr/>
        </p:nvPicPr>
        <p:blipFill>
          <a:blip r:embed="rId3">
            <a:alphaModFix/>
          </a:blip>
          <a:stretch>
            <a:fillRect/>
          </a:stretch>
        </p:blipFill>
        <p:spPr>
          <a:xfrm>
            <a:off x="1702338" y="1974325"/>
            <a:ext cx="8787325" cy="4630000"/>
          </a:xfrm>
          <a:prstGeom prst="rect">
            <a:avLst/>
          </a:prstGeom>
          <a:noFill/>
          <a:ln>
            <a:noFill/>
          </a:ln>
        </p:spPr>
      </p:pic>
      <p:sp>
        <p:nvSpPr>
          <p:cNvPr id="160" name="Google Shape;160;p23"/>
          <p:cNvSpPr txBox="1"/>
          <p:nvPr/>
        </p:nvSpPr>
        <p:spPr>
          <a:xfrm>
            <a:off x="1974125" y="1708325"/>
            <a:ext cx="8627400" cy="7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t>Fig :A subset of training tasks (top row), and a subset of held-out tasks (bottom two rows) used for evaluating zero shot task generalization.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566928" y="1499616"/>
            <a:ext cx="6951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Data Collection and Workflow</a:t>
            </a:r>
            <a:endParaRPr/>
          </a:p>
        </p:txBody>
      </p:sp>
      <p:sp>
        <p:nvSpPr>
          <p:cNvPr id="167" name="Google Shape;167;p24"/>
          <p:cNvSpPr txBox="1"/>
          <p:nvPr>
            <p:ph idx="1" type="body"/>
          </p:nvPr>
        </p:nvSpPr>
        <p:spPr>
          <a:xfrm>
            <a:off x="535648" y="2328225"/>
            <a:ext cx="11120700" cy="3968100"/>
          </a:xfrm>
          <a:prstGeom prst="rect">
            <a:avLst/>
          </a:prstGeom>
        </p:spPr>
        <p:txBody>
          <a:bodyPr anchorCtr="0" anchor="t" bIns="45700" lIns="91425" spcFirstLastPara="1" rIns="91425" wrap="square" tIns="45700">
            <a:noAutofit/>
          </a:bodyPr>
          <a:lstStyle/>
          <a:p>
            <a:pPr indent="-215900" lvl="0" marL="228600" rtl="0" algn="l">
              <a:spcBef>
                <a:spcPts val="600"/>
              </a:spcBef>
              <a:spcAft>
                <a:spcPts val="0"/>
              </a:spcAft>
              <a:buClr>
                <a:srgbClr val="000000"/>
              </a:buClr>
              <a:buSzPts val="1960"/>
              <a:buChar char="•"/>
            </a:pPr>
            <a:r>
              <a:rPr lang="en-US" sz="1600">
                <a:solidFill>
                  <a:srgbClr val="000000"/>
                </a:solidFill>
              </a:rPr>
              <a:t>Additionally, the system can be trained on various kinds of task-specific data. Videos of people carrying out the task or pre-trained embeddings of natural language numerical representations of words or phrase may be examples of this.</a:t>
            </a:r>
            <a:endParaRPr sz="1600">
              <a:solidFill>
                <a:srgbClr val="000000"/>
              </a:solidFill>
            </a:endParaRPr>
          </a:p>
          <a:p>
            <a:pPr indent="-215900" lvl="0" marL="228600" rtl="0" algn="l">
              <a:spcBef>
                <a:spcPts val="600"/>
              </a:spcBef>
              <a:spcAft>
                <a:spcPts val="0"/>
              </a:spcAft>
              <a:buClr>
                <a:srgbClr val="000000"/>
              </a:buClr>
              <a:buSzPts val="1960"/>
              <a:buChar char="•"/>
            </a:pPr>
            <a:r>
              <a:rPr lang="en-US" sz="1600">
                <a:solidFill>
                  <a:srgbClr val="000000"/>
                </a:solidFill>
              </a:rPr>
              <a:t>Data Collection and Results : researchers has collect the data on real robot that doing over more than 100 unique jobs while performing the tasks they have achieved an average succession rate of 44% and the model performing the 24 new jobs which they don’t have the prior experience using the data.</a:t>
            </a:r>
            <a:endParaRPr sz="1600">
              <a:solidFill>
                <a:srgbClr val="000000"/>
              </a:solidFill>
            </a:endParaRPr>
          </a:p>
          <a:p>
            <a:pPr indent="-215900" lvl="0" marL="228600" rtl="0" algn="l">
              <a:spcBef>
                <a:spcPts val="600"/>
              </a:spcBef>
              <a:spcAft>
                <a:spcPts val="0"/>
              </a:spcAft>
              <a:buClr>
                <a:srgbClr val="000000"/>
              </a:buClr>
              <a:buSzPts val="1960"/>
              <a:buChar char="•"/>
            </a:pPr>
            <a:r>
              <a:rPr lang="en-US" sz="1600">
                <a:solidFill>
                  <a:srgbClr val="000000"/>
                </a:solidFill>
              </a:rPr>
              <a:t>The teleoperation system provides quick, closed-loop control at 10 Hz and enables an operator to operate the robot from a third-person perspective using an Oculus VR headset and handheld controls.</a:t>
            </a:r>
            <a:endParaRPr sz="1600">
              <a:solidFill>
                <a:srgbClr val="000000"/>
              </a:solidFill>
            </a:endParaRPr>
          </a:p>
          <a:p>
            <a:pPr indent="-215900" lvl="0" marL="228600" rtl="0" algn="l">
              <a:spcBef>
                <a:spcPts val="600"/>
              </a:spcBef>
              <a:spcAft>
                <a:spcPts val="0"/>
              </a:spcAft>
              <a:buClr>
                <a:srgbClr val="000000"/>
              </a:buClr>
              <a:buSzPts val="1960"/>
              <a:buChar char="•"/>
            </a:pPr>
            <a:r>
              <a:rPr lang="en-US" sz="1600">
                <a:solidFill>
                  <a:srgbClr val="000000"/>
                </a:solidFill>
              </a:rPr>
              <a:t> This configuration facilitates rapid intervention and simple task demonstration. </a:t>
            </a:r>
            <a:endParaRPr sz="1600">
              <a:solidFill>
                <a:srgbClr val="000000"/>
              </a:solidFill>
            </a:endParaRPr>
          </a:p>
          <a:p>
            <a:pPr indent="-193040" lvl="0" marL="228600" rtl="0" algn="l">
              <a:spcBef>
                <a:spcPts val="600"/>
              </a:spcBef>
              <a:spcAft>
                <a:spcPts val="0"/>
              </a:spcAft>
              <a:buClr>
                <a:srgbClr val="000000"/>
              </a:buClr>
              <a:buSzPts val="1600"/>
              <a:buChar char="•"/>
            </a:pPr>
            <a:r>
              <a:rPr lang="en-US" sz="1600">
                <a:solidFill>
                  <a:srgbClr val="000000"/>
                </a:solidFill>
              </a:rPr>
              <a:t>Robots are positioned in random positions in front of a table containing six to fifteen everyday things. Videos and demonstrations for one hundred jobs that cover skills like push and pick-and-place are gathered. </a:t>
            </a:r>
            <a:endParaRPr sz="1600">
              <a:solidFill>
                <a:srgbClr val="000000"/>
              </a:solidFill>
            </a:endParaRPr>
          </a:p>
          <a:p>
            <a:pPr indent="0" lvl="0" marL="0" rtl="0" algn="l">
              <a:spcBef>
                <a:spcPts val="600"/>
              </a:spcBef>
              <a:spcAft>
                <a:spcPts val="0"/>
              </a:spcAft>
              <a:buNone/>
            </a:pPr>
            <a:r>
              <a:t/>
            </a:r>
            <a:endParaRPr sz="1600">
              <a:solidFill>
                <a:srgbClr val="000000"/>
              </a:solidFill>
            </a:endParaRPr>
          </a:p>
        </p:txBody>
      </p:sp>
      <p:sp>
        <p:nvSpPr>
          <p:cNvPr id="168" name="Google Shape;168;p24"/>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566928" y="1499616"/>
            <a:ext cx="6951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Cont’d..</a:t>
            </a:r>
            <a:endParaRPr/>
          </a:p>
        </p:txBody>
      </p:sp>
      <p:sp>
        <p:nvSpPr>
          <p:cNvPr id="175" name="Google Shape;175;p25"/>
          <p:cNvSpPr txBox="1"/>
          <p:nvPr>
            <p:ph idx="1" type="body"/>
          </p:nvPr>
        </p:nvSpPr>
        <p:spPr>
          <a:xfrm>
            <a:off x="566923" y="2185425"/>
            <a:ext cx="10778700" cy="39681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sz="1600">
                <a:solidFill>
                  <a:srgbClr val="000000"/>
                </a:solidFill>
              </a:rPr>
              <a:t>After that, the model is put to the test on 29 more tasks that need precise task interpretation and reliable action output, either through fresh verbal descriptions or videos</a:t>
            </a:r>
            <a:endParaRPr sz="1600">
              <a:solidFill>
                <a:srgbClr val="000000"/>
              </a:solidFill>
            </a:endParaRPr>
          </a:p>
          <a:p>
            <a:pPr indent="0" lvl="0" marL="0" rtl="0" algn="l">
              <a:spcBef>
                <a:spcPts val="600"/>
              </a:spcBef>
              <a:spcAft>
                <a:spcPts val="0"/>
              </a:spcAft>
              <a:buNone/>
            </a:pPr>
            <a:r>
              <a:rPr lang="en-US" sz="1600">
                <a:solidFill>
                  <a:srgbClr val="000000"/>
                </a:solidFill>
              </a:rPr>
              <a:t>Shared Autonomy Data Collection: To train an initial multi-task strategy, expert-only demos are the first step in the data collection process. The robot then attempts tasks under human supervision in a shared autonomy mode, allowing the human to intervene and correct the robot as needed. To re-train the policy, this method—dubbed HG-DAgger—combines intervention data with pre-existing data. 25,877 demonstrations in all were gathered, greatly enhancing performance.</a:t>
            </a:r>
            <a:endParaRPr sz="1600">
              <a:solidFill>
                <a:srgbClr val="000000"/>
              </a:solidFill>
            </a:endParaRPr>
          </a:p>
          <a:p>
            <a:pPr indent="0" lvl="0" marL="0" rtl="0" algn="l">
              <a:spcBef>
                <a:spcPts val="600"/>
              </a:spcBef>
              <a:spcAft>
                <a:spcPts val="0"/>
              </a:spcAft>
              <a:buNone/>
            </a:pPr>
            <a:r>
              <a:rPr lang="en-US" sz="1600">
                <a:solidFill>
                  <a:srgbClr val="000000"/>
                </a:solidFill>
              </a:rPr>
              <a:t>Shared Autonomy Evaluation: Gathering more information to improve the policy and assessing it to find problems with workflow are mutually exclusive. The intervention rate, which has a negative correlation with policy effectiveness and suggests that fewer interventions equate to greater policy performance, is an extra evaluation indicator that shared autonomy offers.</a:t>
            </a:r>
            <a:endParaRPr sz="1600">
              <a:solidFill>
                <a:srgbClr val="000000"/>
              </a:solidFill>
            </a:endParaRPr>
          </a:p>
          <a:p>
            <a:pPr indent="0" lvl="0" marL="0" rtl="0" algn="l">
              <a:spcBef>
                <a:spcPts val="600"/>
              </a:spcBef>
              <a:spcAft>
                <a:spcPts val="0"/>
              </a:spcAft>
              <a:buNone/>
            </a:pPr>
            <a:r>
              <a:t/>
            </a:r>
            <a:endParaRPr sz="1600">
              <a:solidFill>
                <a:srgbClr val="000000"/>
              </a:solidFill>
            </a:endParaRPr>
          </a:p>
        </p:txBody>
      </p:sp>
      <p:sp>
        <p:nvSpPr>
          <p:cNvPr id="176" name="Google Shape;176;p25"/>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454978" y="1723541"/>
            <a:ext cx="6951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Learning Algorithm</a:t>
            </a:r>
            <a:endParaRPr/>
          </a:p>
        </p:txBody>
      </p:sp>
      <p:sp>
        <p:nvSpPr>
          <p:cNvPr id="183" name="Google Shape;183;p26"/>
          <p:cNvSpPr txBox="1"/>
          <p:nvPr>
            <p:ph idx="1" type="body"/>
          </p:nvPr>
        </p:nvSpPr>
        <p:spPr>
          <a:xfrm>
            <a:off x="616700" y="2588875"/>
            <a:ext cx="6262500" cy="35529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rPr b="1" lang="en-US" sz="1600">
                <a:solidFill>
                  <a:srgbClr val="000000"/>
                </a:solidFill>
              </a:rPr>
              <a:t>Components of the Dataset for Each Task i</a:t>
            </a:r>
            <a:endParaRPr b="1" sz="1600">
              <a:solidFill>
                <a:srgbClr val="000000"/>
              </a:solidFill>
            </a:endParaRPr>
          </a:p>
          <a:p>
            <a:pPr indent="-330200" lvl="0" marL="457200" rtl="0" algn="l">
              <a:lnSpc>
                <a:spcPct val="115000"/>
              </a:lnSpc>
              <a:spcBef>
                <a:spcPts val="1200"/>
              </a:spcBef>
              <a:spcAft>
                <a:spcPts val="0"/>
              </a:spcAft>
              <a:buClr>
                <a:srgbClr val="000000"/>
              </a:buClr>
              <a:buSzPts val="1600"/>
              <a:buChar char="●"/>
            </a:pPr>
            <a:r>
              <a:rPr b="1" lang="en-US" sz="1600">
                <a:solidFill>
                  <a:srgbClr val="000000"/>
                </a:solidFill>
              </a:rPr>
              <a:t>Expert Data (s,a) ∈ De^i</a:t>
            </a:r>
            <a:endParaRPr b="1" sz="1600">
              <a:solidFill>
                <a:srgbClr val="000000"/>
              </a:solidFill>
            </a:endParaRPr>
          </a:p>
          <a:p>
            <a:pPr indent="-330200" lvl="1" marL="914400" rtl="0" algn="l">
              <a:lnSpc>
                <a:spcPct val="115000"/>
              </a:lnSpc>
              <a:spcBef>
                <a:spcPts val="0"/>
              </a:spcBef>
              <a:spcAft>
                <a:spcPts val="0"/>
              </a:spcAft>
              <a:buClr>
                <a:srgbClr val="000000"/>
              </a:buClr>
              <a:buSzPts val="1600"/>
              <a:buFont typeface="Arial"/>
              <a:buChar char="○"/>
            </a:pPr>
            <a:r>
              <a:rPr lang="en-US" sz="1600">
                <a:solidFill>
                  <a:srgbClr val="000000"/>
                </a:solidFill>
              </a:rPr>
              <a:t>s: States</a:t>
            </a:r>
            <a:endParaRPr sz="1600">
              <a:solidFill>
                <a:srgbClr val="000000"/>
              </a:solidFill>
            </a:endParaRPr>
          </a:p>
          <a:p>
            <a:pPr indent="-330200" lvl="1" marL="914400" rtl="0" algn="l">
              <a:lnSpc>
                <a:spcPct val="115000"/>
              </a:lnSpc>
              <a:spcBef>
                <a:spcPts val="0"/>
              </a:spcBef>
              <a:spcAft>
                <a:spcPts val="0"/>
              </a:spcAft>
              <a:buClr>
                <a:srgbClr val="000000"/>
              </a:buClr>
              <a:buSzPts val="1600"/>
              <a:buFont typeface="Arial"/>
              <a:buChar char="○"/>
            </a:pPr>
            <a:r>
              <a:rPr lang="en-US" sz="1600">
                <a:solidFill>
                  <a:srgbClr val="000000"/>
                </a:solidFill>
              </a:rPr>
              <a:t>a: Actions</a:t>
            </a:r>
            <a:endParaRPr sz="1600">
              <a:solidFill>
                <a:srgbClr val="000000"/>
              </a:solidFill>
            </a:endParaRPr>
          </a:p>
          <a:p>
            <a:pPr indent="-330200" lvl="0" marL="457200" rtl="0" algn="l">
              <a:lnSpc>
                <a:spcPct val="115000"/>
              </a:lnSpc>
              <a:spcBef>
                <a:spcPts val="0"/>
              </a:spcBef>
              <a:spcAft>
                <a:spcPts val="0"/>
              </a:spcAft>
              <a:buClr>
                <a:srgbClr val="000000"/>
              </a:buClr>
              <a:buSzPts val="1600"/>
              <a:buChar char="●"/>
            </a:pPr>
            <a:r>
              <a:rPr b="1" lang="en-US" sz="1600">
                <a:solidFill>
                  <a:srgbClr val="000000"/>
                </a:solidFill>
              </a:rPr>
              <a:t>Human Video Data vh^i ∈ Dh^i​:</a:t>
            </a:r>
            <a:endParaRPr b="1" sz="1600">
              <a:solidFill>
                <a:srgbClr val="000000"/>
              </a:solidFill>
            </a:endParaRPr>
          </a:p>
          <a:p>
            <a:pPr indent="-330200" lvl="1" marL="914400" rtl="0" algn="l">
              <a:lnSpc>
                <a:spcPct val="115000"/>
              </a:lnSpc>
              <a:spcBef>
                <a:spcPts val="0"/>
              </a:spcBef>
              <a:spcAft>
                <a:spcPts val="0"/>
              </a:spcAft>
              <a:buClr>
                <a:srgbClr val="000000"/>
              </a:buClr>
              <a:buSzPts val="1600"/>
              <a:buFont typeface="Arial"/>
              <a:buChar char="○"/>
            </a:pPr>
            <a:r>
              <a:rPr lang="en-US" sz="1600">
                <a:solidFill>
                  <a:srgbClr val="000000"/>
                </a:solidFill>
              </a:rPr>
              <a:t>vh​: Video sequences of human performing the task</a:t>
            </a:r>
            <a:endParaRPr sz="1600">
              <a:solidFill>
                <a:srgbClr val="000000"/>
              </a:solidFill>
            </a:endParaRPr>
          </a:p>
          <a:p>
            <a:pPr indent="-330200" lvl="0" marL="457200" rtl="0" algn="l">
              <a:lnSpc>
                <a:spcPct val="115000"/>
              </a:lnSpc>
              <a:spcBef>
                <a:spcPts val="0"/>
              </a:spcBef>
              <a:spcAft>
                <a:spcPts val="0"/>
              </a:spcAft>
              <a:buClr>
                <a:srgbClr val="000000"/>
              </a:buClr>
              <a:buSzPts val="1600"/>
              <a:buChar char="●"/>
            </a:pPr>
            <a:r>
              <a:rPr b="1" lang="en-US" sz="1600">
                <a:solidFill>
                  <a:srgbClr val="000000"/>
                </a:solidFill>
              </a:rPr>
              <a:t>Language Command w^i_l:</a:t>
            </a:r>
            <a:endParaRPr b="1" sz="1600">
              <a:solidFill>
                <a:srgbClr val="000000"/>
              </a:solidFill>
            </a:endParaRPr>
          </a:p>
          <a:p>
            <a:pPr indent="-330200" lvl="1" marL="914400" rtl="0" algn="l">
              <a:lnSpc>
                <a:spcPct val="115000"/>
              </a:lnSpc>
              <a:spcBef>
                <a:spcPts val="0"/>
              </a:spcBef>
              <a:spcAft>
                <a:spcPts val="0"/>
              </a:spcAft>
              <a:buClr>
                <a:srgbClr val="000000"/>
              </a:buClr>
              <a:buSzPts val="1600"/>
              <a:buFont typeface="Arial"/>
              <a:buChar char="○"/>
            </a:pPr>
            <a:r>
              <a:rPr lang="en-US" sz="1600">
                <a:solidFill>
                  <a:srgbClr val="000000"/>
                </a:solidFill>
              </a:rPr>
              <a:t>w : Natural language instruction associated with the task</a:t>
            </a:r>
            <a:endParaRPr sz="1600">
              <a:solidFill>
                <a:srgbClr val="000000"/>
              </a:solidFill>
            </a:endParaRPr>
          </a:p>
          <a:p>
            <a:pPr indent="0" lvl="0" marL="914400" rtl="0" algn="l">
              <a:lnSpc>
                <a:spcPct val="115000"/>
              </a:lnSpc>
              <a:spcBef>
                <a:spcPts val="1200"/>
              </a:spcBef>
              <a:spcAft>
                <a:spcPts val="0"/>
              </a:spcAft>
              <a:buNone/>
            </a:pPr>
            <a:r>
              <a:t/>
            </a:r>
            <a:endParaRPr sz="1600">
              <a:solidFill>
                <a:srgbClr val="000000"/>
              </a:solidFill>
            </a:endParaRPr>
          </a:p>
          <a:p>
            <a:pPr indent="0" lvl="0" marL="0" rtl="0" algn="l">
              <a:spcBef>
                <a:spcPts val="1200"/>
              </a:spcBef>
              <a:spcAft>
                <a:spcPts val="0"/>
              </a:spcAft>
              <a:buNone/>
            </a:pPr>
            <a:r>
              <a:t/>
            </a:r>
            <a:endParaRPr sz="1600">
              <a:solidFill>
                <a:srgbClr val="000000"/>
              </a:solidFill>
            </a:endParaRPr>
          </a:p>
        </p:txBody>
      </p:sp>
      <p:pic>
        <p:nvPicPr>
          <p:cNvPr id="184" name="Google Shape;184;p26"/>
          <p:cNvPicPr preferRelativeResize="0"/>
          <p:nvPr/>
        </p:nvPicPr>
        <p:blipFill>
          <a:blip r:embed="rId3">
            <a:alphaModFix/>
          </a:blip>
          <a:stretch>
            <a:fillRect/>
          </a:stretch>
        </p:blipFill>
        <p:spPr>
          <a:xfrm>
            <a:off x="7845650" y="2854900"/>
            <a:ext cx="3915625" cy="2661175"/>
          </a:xfrm>
          <a:prstGeom prst="rect">
            <a:avLst/>
          </a:prstGeom>
          <a:noFill/>
          <a:ln>
            <a:noFill/>
          </a:ln>
        </p:spPr>
      </p:pic>
      <p:sp>
        <p:nvSpPr>
          <p:cNvPr id="185" name="Google Shape;185;p26"/>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552603" y="1342016"/>
            <a:ext cx="6951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Language and Video Encoders</a:t>
            </a:r>
            <a:endParaRPr/>
          </a:p>
        </p:txBody>
      </p:sp>
      <p:sp>
        <p:nvSpPr>
          <p:cNvPr id="192" name="Google Shape;192;p27"/>
          <p:cNvSpPr txBox="1"/>
          <p:nvPr>
            <p:ph idx="1" type="body"/>
          </p:nvPr>
        </p:nvSpPr>
        <p:spPr>
          <a:xfrm>
            <a:off x="753175" y="2090625"/>
            <a:ext cx="10097700" cy="46725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1700">
                <a:solidFill>
                  <a:srgbClr val="000000"/>
                </a:solidFill>
              </a:rPr>
              <a:t>Overview</a:t>
            </a:r>
            <a:endParaRPr b="1" sz="1700">
              <a:solidFill>
                <a:srgbClr val="000000"/>
              </a:solidFill>
            </a:endParaRPr>
          </a:p>
          <a:p>
            <a:pPr indent="-323850" lvl="0" marL="457200" rtl="0" algn="l">
              <a:lnSpc>
                <a:spcPct val="115000"/>
              </a:lnSpc>
              <a:spcBef>
                <a:spcPts val="1200"/>
              </a:spcBef>
              <a:spcAft>
                <a:spcPts val="0"/>
              </a:spcAft>
              <a:buClr>
                <a:srgbClr val="000000"/>
              </a:buClr>
              <a:buSzPts val="1500"/>
              <a:buChar char="●"/>
            </a:pPr>
            <a:r>
              <a:rPr b="1" lang="en-US" sz="1500">
                <a:solidFill>
                  <a:srgbClr val="000000"/>
                </a:solidFill>
              </a:rPr>
              <a:t>Purpose of Encoders q(z|w) :</a:t>
            </a:r>
            <a:r>
              <a:rPr lang="en-US" sz="1500">
                <a:solidFill>
                  <a:srgbClr val="000000"/>
                </a:solidFill>
              </a:rPr>
              <a:t>Convert inputs (language command or video) to task embeddings z.</a:t>
            </a:r>
            <a:endParaRPr sz="1500">
              <a:solidFill>
                <a:srgbClr val="000000"/>
              </a:solidFill>
            </a:endParaRPr>
          </a:p>
          <a:p>
            <a:pPr indent="0" lvl="0" marL="0" rtl="0" algn="l">
              <a:lnSpc>
                <a:spcPct val="115000"/>
              </a:lnSpc>
              <a:spcBef>
                <a:spcPts val="1400"/>
              </a:spcBef>
              <a:spcAft>
                <a:spcPts val="0"/>
              </a:spcAft>
              <a:buNone/>
            </a:pPr>
            <a:r>
              <a:rPr b="1" lang="en-US" sz="1700">
                <a:solidFill>
                  <a:srgbClr val="000000"/>
                </a:solidFill>
              </a:rPr>
              <a:t>Language Encoder</a:t>
            </a:r>
            <a:endParaRPr b="1" sz="1700">
              <a:solidFill>
                <a:srgbClr val="000000"/>
              </a:solidFill>
            </a:endParaRPr>
          </a:p>
          <a:p>
            <a:pPr indent="-323850" lvl="0" marL="457200" rtl="0" algn="l">
              <a:lnSpc>
                <a:spcPct val="115000"/>
              </a:lnSpc>
              <a:spcBef>
                <a:spcPts val="1200"/>
              </a:spcBef>
              <a:spcAft>
                <a:spcPts val="0"/>
              </a:spcAft>
              <a:buClr>
                <a:srgbClr val="000000"/>
              </a:buClr>
              <a:buSzPts val="1500"/>
              <a:buChar char="●"/>
            </a:pPr>
            <a:r>
              <a:rPr b="1" lang="en-US" sz="1500">
                <a:solidFill>
                  <a:srgbClr val="000000"/>
                </a:solidFill>
              </a:rPr>
              <a:t>Input: </a:t>
            </a:r>
            <a:r>
              <a:rPr lang="en-US" sz="1500">
                <a:solidFill>
                  <a:srgbClr val="000000"/>
                </a:solidFill>
              </a:rPr>
              <a:t>Language command w^i_l.</a:t>
            </a:r>
            <a:endParaRPr sz="1500">
              <a:solidFill>
                <a:srgbClr val="000000"/>
              </a:solidFill>
            </a:endParaRPr>
          </a:p>
          <a:p>
            <a:pPr indent="-323850" lvl="0" marL="457200" rtl="0" algn="l">
              <a:lnSpc>
                <a:spcPct val="115000"/>
              </a:lnSpc>
              <a:spcBef>
                <a:spcPts val="0"/>
              </a:spcBef>
              <a:spcAft>
                <a:spcPts val="0"/>
              </a:spcAft>
              <a:buClr>
                <a:srgbClr val="000000"/>
              </a:buClr>
              <a:buSzPts val="1500"/>
              <a:buChar char="●"/>
            </a:pPr>
            <a:r>
              <a:rPr b="1" lang="en-US" sz="1500">
                <a:solidFill>
                  <a:srgbClr val="000000"/>
                </a:solidFill>
              </a:rPr>
              <a:t>Method: </a:t>
            </a:r>
            <a:r>
              <a:rPr lang="en-US" sz="1500">
                <a:solidFill>
                  <a:srgbClr val="000000"/>
                </a:solidFill>
              </a:rPr>
              <a:t>Use pre-trained multilingual sentence encoder.</a:t>
            </a:r>
            <a:endParaRPr sz="1500">
              <a:solidFill>
                <a:srgbClr val="000000"/>
              </a:solidFill>
            </a:endParaRPr>
          </a:p>
          <a:p>
            <a:pPr indent="-323850" lvl="0" marL="457200" rtl="0" algn="l">
              <a:lnSpc>
                <a:spcPct val="115000"/>
              </a:lnSpc>
              <a:spcBef>
                <a:spcPts val="0"/>
              </a:spcBef>
              <a:spcAft>
                <a:spcPts val="0"/>
              </a:spcAft>
              <a:buClr>
                <a:srgbClr val="000000"/>
              </a:buClr>
              <a:buSzPts val="1500"/>
              <a:buChar char="●"/>
            </a:pPr>
            <a:r>
              <a:rPr b="1" lang="en-US" sz="1500">
                <a:solidFill>
                  <a:srgbClr val="000000"/>
                </a:solidFill>
              </a:rPr>
              <a:t>Output: </a:t>
            </a:r>
            <a:r>
              <a:rPr lang="en-US" sz="1500">
                <a:solidFill>
                  <a:srgbClr val="000000"/>
                </a:solidFill>
              </a:rPr>
              <a:t>512-dimensional language vector for each task.</a:t>
            </a:r>
            <a:endParaRPr sz="1500">
              <a:solidFill>
                <a:srgbClr val="000000"/>
              </a:solidFill>
            </a:endParaRPr>
          </a:p>
          <a:p>
            <a:pPr indent="0" lvl="0" marL="0" rtl="0" algn="l">
              <a:lnSpc>
                <a:spcPct val="115000"/>
              </a:lnSpc>
              <a:spcBef>
                <a:spcPts val="1400"/>
              </a:spcBef>
              <a:spcAft>
                <a:spcPts val="0"/>
              </a:spcAft>
              <a:buNone/>
            </a:pPr>
            <a:r>
              <a:rPr b="1" lang="en-US" sz="1700">
                <a:solidFill>
                  <a:srgbClr val="000000"/>
                </a:solidFill>
              </a:rPr>
              <a:t>Video Encoder</a:t>
            </a:r>
            <a:endParaRPr b="1" sz="1700">
              <a:solidFill>
                <a:srgbClr val="000000"/>
              </a:solidFill>
            </a:endParaRPr>
          </a:p>
          <a:p>
            <a:pPr indent="-323850" lvl="0" marL="457200" rtl="0" algn="l">
              <a:lnSpc>
                <a:spcPct val="115000"/>
              </a:lnSpc>
              <a:spcBef>
                <a:spcPts val="1200"/>
              </a:spcBef>
              <a:spcAft>
                <a:spcPts val="0"/>
              </a:spcAft>
              <a:buClr>
                <a:srgbClr val="000000"/>
              </a:buClr>
              <a:buSzPts val="1500"/>
              <a:buChar char="●"/>
            </a:pPr>
            <a:r>
              <a:rPr b="1" lang="en-US" sz="1500">
                <a:solidFill>
                  <a:srgbClr val="000000"/>
                </a:solidFill>
              </a:rPr>
              <a:t>Input: </a:t>
            </a:r>
            <a:r>
              <a:rPr lang="en-US" sz="1500">
                <a:solidFill>
                  <a:srgbClr val="000000"/>
                </a:solidFill>
              </a:rPr>
              <a:t>Human video w^i_h.​</a:t>
            </a:r>
            <a:endParaRPr sz="1500">
              <a:solidFill>
                <a:srgbClr val="000000"/>
              </a:solidFill>
            </a:endParaRPr>
          </a:p>
          <a:p>
            <a:pPr indent="-323850" lvl="0" marL="457200" rtl="0" algn="l">
              <a:lnSpc>
                <a:spcPct val="115000"/>
              </a:lnSpc>
              <a:spcBef>
                <a:spcPts val="0"/>
              </a:spcBef>
              <a:spcAft>
                <a:spcPts val="0"/>
              </a:spcAft>
              <a:buClr>
                <a:srgbClr val="000000"/>
              </a:buClr>
              <a:buSzPts val="1500"/>
              <a:buChar char="●"/>
            </a:pPr>
            <a:r>
              <a:rPr b="1" lang="en-US" sz="1500">
                <a:solidFill>
                  <a:srgbClr val="000000"/>
                </a:solidFill>
              </a:rPr>
              <a:t>Method: </a:t>
            </a:r>
            <a:r>
              <a:rPr lang="en-US" sz="1500">
                <a:solidFill>
                  <a:srgbClr val="000000"/>
                </a:solidFill>
              </a:rPr>
              <a:t>Convolutional neural network (ResNet-18 based).</a:t>
            </a:r>
            <a:endParaRPr sz="1500">
              <a:solidFill>
                <a:srgbClr val="000000"/>
              </a:solidFill>
            </a:endParaRPr>
          </a:p>
          <a:p>
            <a:pPr indent="-323850" lvl="0" marL="457200" rtl="0" algn="l">
              <a:lnSpc>
                <a:spcPct val="115000"/>
              </a:lnSpc>
              <a:spcBef>
                <a:spcPts val="0"/>
              </a:spcBef>
              <a:spcAft>
                <a:spcPts val="0"/>
              </a:spcAft>
              <a:buClr>
                <a:srgbClr val="000000"/>
              </a:buClr>
              <a:buSzPts val="1500"/>
              <a:buChar char="●"/>
            </a:pPr>
            <a:r>
              <a:rPr b="1" lang="en-US" sz="1500">
                <a:solidFill>
                  <a:srgbClr val="000000"/>
                </a:solidFill>
              </a:rPr>
              <a:t>Dataset: </a:t>
            </a:r>
            <a:r>
              <a:rPr lang="en-US" sz="1500">
                <a:solidFill>
                  <a:srgbClr val="000000"/>
                </a:solidFill>
              </a:rPr>
              <a:t>18,726 videos of humans performing tasks in various settings</a:t>
            </a:r>
            <a:endParaRPr sz="1500">
              <a:solidFill>
                <a:srgbClr val="000000"/>
              </a:solidFill>
            </a:endParaRPr>
          </a:p>
          <a:p>
            <a:pPr indent="0" lvl="0" marL="0" rtl="0" algn="l">
              <a:lnSpc>
                <a:spcPct val="115000"/>
              </a:lnSpc>
              <a:spcBef>
                <a:spcPts val="1200"/>
              </a:spcBef>
              <a:spcAft>
                <a:spcPts val="0"/>
              </a:spcAft>
              <a:buNone/>
            </a:pPr>
            <a:r>
              <a:t/>
            </a:r>
            <a:endParaRPr sz="1100">
              <a:solidFill>
                <a:srgbClr val="000000"/>
              </a:solidFill>
            </a:endParaRPr>
          </a:p>
          <a:p>
            <a:pPr indent="0" lvl="0" marL="0" rtl="0" algn="l">
              <a:lnSpc>
                <a:spcPct val="115000"/>
              </a:lnSpc>
              <a:spcBef>
                <a:spcPts val="1200"/>
              </a:spcBef>
              <a:spcAft>
                <a:spcPts val="0"/>
              </a:spcAft>
              <a:buNone/>
            </a:pPr>
            <a:r>
              <a:rPr lang="en-US" sz="1100">
                <a:solidFill>
                  <a:srgbClr val="000000"/>
                </a:solidFill>
              </a:rPr>
              <a:t>.</a:t>
            </a:r>
            <a:endParaRPr sz="1100">
              <a:solidFill>
                <a:srgbClr val="000000"/>
              </a:solidFill>
            </a:endParaRPr>
          </a:p>
          <a:p>
            <a:pPr indent="0" lvl="0" marL="0" rtl="0" algn="l">
              <a:spcBef>
                <a:spcPts val="1200"/>
              </a:spcBef>
              <a:spcAft>
                <a:spcPts val="0"/>
              </a:spcAft>
              <a:buNone/>
            </a:pPr>
            <a:r>
              <a:t/>
            </a:r>
            <a:endParaRPr>
              <a:solidFill>
                <a:srgbClr val="000000"/>
              </a:solidFill>
            </a:endParaRPr>
          </a:p>
        </p:txBody>
      </p:sp>
      <p:sp>
        <p:nvSpPr>
          <p:cNvPr id="193" name="Google Shape;193;p27"/>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408178" y="1473166"/>
            <a:ext cx="6951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Cont’d…</a:t>
            </a:r>
            <a:endParaRPr/>
          </a:p>
        </p:txBody>
      </p:sp>
      <p:sp>
        <p:nvSpPr>
          <p:cNvPr id="200" name="Google Shape;200;p28"/>
          <p:cNvSpPr txBox="1"/>
          <p:nvPr>
            <p:ph idx="1" type="body"/>
          </p:nvPr>
        </p:nvSpPr>
        <p:spPr>
          <a:xfrm>
            <a:off x="461100" y="2311225"/>
            <a:ext cx="6163500" cy="48099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rPr b="1" lang="en-US" sz="1500">
                <a:solidFill>
                  <a:srgbClr val="000000"/>
                </a:solidFill>
              </a:rPr>
              <a:t>Training Procedure</a:t>
            </a:r>
            <a:endParaRPr b="1" sz="1500">
              <a:solidFill>
                <a:srgbClr val="000000"/>
              </a:solidFill>
            </a:endParaRPr>
          </a:p>
          <a:p>
            <a:pPr indent="-323850" lvl="0" marL="457200" rtl="0" algn="l">
              <a:lnSpc>
                <a:spcPct val="115000"/>
              </a:lnSpc>
              <a:spcBef>
                <a:spcPts val="1200"/>
              </a:spcBef>
              <a:spcAft>
                <a:spcPts val="0"/>
              </a:spcAft>
              <a:buClr>
                <a:srgbClr val="000000"/>
              </a:buClr>
              <a:buSzPts val="1500"/>
              <a:buChar char="●"/>
            </a:pPr>
            <a:r>
              <a:rPr b="1" lang="en-US" sz="1500">
                <a:solidFill>
                  <a:srgbClr val="000000"/>
                </a:solidFill>
              </a:rPr>
              <a:t>Paired Examples:</a:t>
            </a:r>
            <a:endParaRPr b="1" sz="1500">
              <a:solidFill>
                <a:srgbClr val="000000"/>
              </a:solidFill>
            </a:endParaRPr>
          </a:p>
          <a:p>
            <a:pPr indent="-323850" lvl="1" marL="914400" rtl="0" algn="l">
              <a:lnSpc>
                <a:spcPct val="115000"/>
              </a:lnSpc>
              <a:spcBef>
                <a:spcPts val="0"/>
              </a:spcBef>
              <a:spcAft>
                <a:spcPts val="0"/>
              </a:spcAft>
              <a:buClr>
                <a:srgbClr val="000000"/>
              </a:buClr>
              <a:buSzPts val="1500"/>
              <a:buFont typeface="Arial"/>
              <a:buChar char="○"/>
            </a:pPr>
            <a:r>
              <a:rPr lang="en-US" sz="1500">
                <a:solidFill>
                  <a:srgbClr val="000000"/>
                </a:solidFill>
              </a:rPr>
              <a:t>Human video w^i_h​ and corresponding demonstration      {(s, a)}^i.</a:t>
            </a:r>
            <a:endParaRPr sz="1500">
              <a:solidFill>
                <a:srgbClr val="000000"/>
              </a:solidFill>
            </a:endParaRPr>
          </a:p>
          <a:p>
            <a:pPr indent="-323850" lvl="0" marL="457200" rtl="0" algn="l">
              <a:lnSpc>
                <a:spcPct val="115000"/>
              </a:lnSpc>
              <a:spcBef>
                <a:spcPts val="0"/>
              </a:spcBef>
              <a:spcAft>
                <a:spcPts val="0"/>
              </a:spcAft>
              <a:buClr>
                <a:srgbClr val="000000"/>
              </a:buClr>
              <a:buSzPts val="1500"/>
              <a:buChar char="●"/>
            </a:pPr>
            <a:r>
              <a:rPr b="1" lang="en-US" sz="1500">
                <a:solidFill>
                  <a:srgbClr val="000000"/>
                </a:solidFill>
              </a:rPr>
              <a:t>Embedding Process:</a:t>
            </a:r>
            <a:endParaRPr b="1" sz="1500">
              <a:solidFill>
                <a:srgbClr val="000000"/>
              </a:solidFill>
            </a:endParaRPr>
          </a:p>
          <a:p>
            <a:pPr indent="-323850" lvl="1" marL="914400" rtl="0" algn="l">
              <a:lnSpc>
                <a:spcPct val="115000"/>
              </a:lnSpc>
              <a:spcBef>
                <a:spcPts val="0"/>
              </a:spcBef>
              <a:spcAft>
                <a:spcPts val="0"/>
              </a:spcAft>
              <a:buClr>
                <a:srgbClr val="000000"/>
              </a:buClr>
              <a:buSzPts val="1500"/>
              <a:buFont typeface="Arial"/>
              <a:buChar char="○"/>
            </a:pPr>
            <a:r>
              <a:rPr lang="en-US" sz="1500">
                <a:solidFill>
                  <a:srgbClr val="000000"/>
                </a:solidFill>
              </a:rPr>
              <a:t>Encode w^i_h​ to z^i_h​ using q(⋅ | w^i_h).</a:t>
            </a:r>
            <a:endParaRPr sz="1500">
              <a:solidFill>
                <a:srgbClr val="000000"/>
              </a:solidFill>
            </a:endParaRPr>
          </a:p>
          <a:p>
            <a:pPr indent="-323850" lvl="1" marL="914400" rtl="0" algn="l">
              <a:lnSpc>
                <a:spcPct val="115000"/>
              </a:lnSpc>
              <a:spcBef>
                <a:spcPts val="0"/>
              </a:spcBef>
              <a:spcAft>
                <a:spcPts val="0"/>
              </a:spcAft>
              <a:buClr>
                <a:srgbClr val="000000"/>
              </a:buClr>
              <a:buSzPts val="1500"/>
              <a:buFont typeface="Arial"/>
              <a:buChar char="○"/>
            </a:pPr>
            <a:r>
              <a:rPr lang="en-US" sz="1500">
                <a:solidFill>
                  <a:srgbClr val="000000"/>
                </a:solidFill>
              </a:rPr>
              <a:t>Pass z to control layer π(a∣s,z^i).</a:t>
            </a:r>
            <a:endParaRPr sz="1500">
              <a:solidFill>
                <a:srgbClr val="000000"/>
              </a:solidFill>
            </a:endParaRPr>
          </a:p>
          <a:p>
            <a:pPr indent="-323850" lvl="1" marL="914400" rtl="0" algn="l">
              <a:lnSpc>
                <a:spcPct val="115000"/>
              </a:lnSpc>
              <a:spcBef>
                <a:spcPts val="0"/>
              </a:spcBef>
              <a:spcAft>
                <a:spcPts val="0"/>
              </a:spcAft>
              <a:buClr>
                <a:srgbClr val="000000"/>
              </a:buClr>
              <a:buSzPts val="1500"/>
              <a:buFont typeface="Arial"/>
              <a:buChar char="○"/>
            </a:pPr>
            <a:r>
              <a:rPr lang="en-US" sz="1500">
                <a:solidFill>
                  <a:srgbClr val="000000"/>
                </a:solidFill>
              </a:rPr>
              <a:t>Backpropagate gradient from behavior cloning loss</a:t>
            </a:r>
            <a:endParaRPr sz="1500">
              <a:solidFill>
                <a:srgbClr val="000000"/>
              </a:solidFill>
            </a:endParaRPr>
          </a:p>
          <a:p>
            <a:pPr indent="0" lvl="0" marL="0" rtl="0" algn="l">
              <a:lnSpc>
                <a:spcPct val="115000"/>
              </a:lnSpc>
              <a:spcBef>
                <a:spcPts val="1400"/>
              </a:spcBef>
              <a:spcAft>
                <a:spcPts val="0"/>
              </a:spcAft>
              <a:buNone/>
            </a:pPr>
            <a:r>
              <a:rPr b="1" lang="en-US" sz="1500">
                <a:solidFill>
                  <a:srgbClr val="000000"/>
                </a:solidFill>
              </a:rPr>
              <a:t>Auxiliary Language Regression Loss</a:t>
            </a:r>
            <a:endParaRPr b="1" sz="1500">
              <a:solidFill>
                <a:srgbClr val="000000"/>
              </a:solidFill>
            </a:endParaRPr>
          </a:p>
          <a:p>
            <a:pPr indent="-323850" lvl="0" marL="457200" rtl="0" algn="l">
              <a:lnSpc>
                <a:spcPct val="115000"/>
              </a:lnSpc>
              <a:spcBef>
                <a:spcPts val="1200"/>
              </a:spcBef>
              <a:spcAft>
                <a:spcPts val="0"/>
              </a:spcAft>
              <a:buClr>
                <a:srgbClr val="000000"/>
              </a:buClr>
              <a:buSzPts val="1500"/>
              <a:buChar char="●"/>
            </a:pPr>
            <a:r>
              <a:rPr b="1" lang="en-US" sz="1500">
                <a:solidFill>
                  <a:srgbClr val="000000"/>
                </a:solidFill>
              </a:rPr>
              <a:t>Purpose: </a:t>
            </a:r>
            <a:r>
              <a:rPr lang="en-US" sz="1500">
                <a:solidFill>
                  <a:srgbClr val="000000"/>
                </a:solidFill>
              </a:rPr>
              <a:t>Improve semantic alignment of video embeddings</a:t>
            </a:r>
            <a:endParaRPr sz="1500">
              <a:solidFill>
                <a:srgbClr val="000000"/>
              </a:solidFill>
            </a:endParaRPr>
          </a:p>
          <a:p>
            <a:pPr indent="-323850" lvl="0" marL="457200" rtl="0" algn="l">
              <a:lnSpc>
                <a:spcPct val="115000"/>
              </a:lnSpc>
              <a:spcBef>
                <a:spcPts val="0"/>
              </a:spcBef>
              <a:spcAft>
                <a:spcPts val="0"/>
              </a:spcAft>
              <a:buClr>
                <a:srgbClr val="000000"/>
              </a:buClr>
              <a:buSzPts val="1500"/>
              <a:buChar char="●"/>
            </a:pPr>
            <a:r>
              <a:rPr b="1" lang="en-US" sz="1500">
                <a:solidFill>
                  <a:srgbClr val="000000"/>
                </a:solidFill>
              </a:rPr>
              <a:t>Method:  </a:t>
            </a:r>
            <a:r>
              <a:rPr lang="en-US" sz="1500">
                <a:solidFill>
                  <a:srgbClr val="000000"/>
                </a:solidFill>
              </a:rPr>
              <a:t>Train video encoder to predict language command embedding with cosine loss</a:t>
            </a:r>
            <a:endParaRPr sz="1500">
              <a:solidFill>
                <a:srgbClr val="000000"/>
              </a:solidFill>
            </a:endParaRPr>
          </a:p>
          <a:p>
            <a:pPr indent="0" lvl="0" marL="0" rtl="0" algn="l">
              <a:spcBef>
                <a:spcPts val="1200"/>
              </a:spcBef>
              <a:spcAft>
                <a:spcPts val="0"/>
              </a:spcAft>
              <a:buNone/>
            </a:pPr>
            <a:r>
              <a:t/>
            </a:r>
            <a:endParaRPr sz="1500"/>
          </a:p>
        </p:txBody>
      </p:sp>
      <p:pic>
        <p:nvPicPr>
          <p:cNvPr id="201" name="Google Shape;201;p28"/>
          <p:cNvPicPr preferRelativeResize="0"/>
          <p:nvPr/>
        </p:nvPicPr>
        <p:blipFill>
          <a:blip r:embed="rId3">
            <a:alphaModFix/>
          </a:blip>
          <a:stretch>
            <a:fillRect/>
          </a:stretch>
        </p:blipFill>
        <p:spPr>
          <a:xfrm>
            <a:off x="6905750" y="2840975"/>
            <a:ext cx="5286249" cy="2745150"/>
          </a:xfrm>
          <a:prstGeom prst="rect">
            <a:avLst/>
          </a:prstGeom>
          <a:noFill/>
          <a:ln>
            <a:noFill/>
          </a:ln>
        </p:spPr>
      </p:pic>
      <p:sp>
        <p:nvSpPr>
          <p:cNvPr id="202" name="Google Shape;202;p28"/>
          <p:cNvSpPr txBox="1"/>
          <p:nvPr/>
        </p:nvSpPr>
        <p:spPr>
          <a:xfrm>
            <a:off x="9569500" y="3998450"/>
            <a:ext cx="1169400" cy="4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rgbClr val="080909"/>
                </a:solidFill>
              </a:rPr>
              <a:t>behavior cloning</a:t>
            </a:r>
            <a:endParaRPr sz="900">
              <a:solidFill>
                <a:srgbClr val="080909"/>
              </a:solidFill>
            </a:endParaRPr>
          </a:p>
        </p:txBody>
      </p:sp>
      <p:sp>
        <p:nvSpPr>
          <p:cNvPr id="203" name="Google Shape;203;p28"/>
          <p:cNvSpPr txBox="1"/>
          <p:nvPr/>
        </p:nvSpPr>
        <p:spPr>
          <a:xfrm>
            <a:off x="10738900" y="3998450"/>
            <a:ext cx="1356000" cy="2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rgbClr val="080909"/>
                </a:solidFill>
              </a:rPr>
              <a:t>Language regression</a:t>
            </a:r>
            <a:endParaRPr sz="900">
              <a:solidFill>
                <a:srgbClr val="080909"/>
              </a:solidFill>
            </a:endParaRPr>
          </a:p>
        </p:txBody>
      </p:sp>
      <p:sp>
        <p:nvSpPr>
          <p:cNvPr id="204" name="Google Shape;204;p28"/>
          <p:cNvSpPr txBox="1"/>
          <p:nvPr/>
        </p:nvSpPr>
        <p:spPr>
          <a:xfrm>
            <a:off x="8685875" y="4846275"/>
            <a:ext cx="2338800" cy="6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rgbClr val="080909"/>
                </a:solidFill>
              </a:rPr>
              <a:t>video encoder</a:t>
            </a:r>
            <a:endParaRPr sz="1100">
              <a:solidFill>
                <a:srgbClr val="080909"/>
              </a:solidFill>
            </a:endParaRPr>
          </a:p>
          <a:p>
            <a:pPr indent="0" lvl="0" marL="0" rtl="0" algn="l">
              <a:spcBef>
                <a:spcPts val="0"/>
              </a:spcBef>
              <a:spcAft>
                <a:spcPts val="0"/>
              </a:spcAft>
              <a:buNone/>
            </a:pPr>
            <a:r>
              <a:t/>
            </a:r>
            <a:endParaRPr sz="1100">
              <a:solidFill>
                <a:srgbClr val="080909"/>
              </a:solidFill>
            </a:endParaRPr>
          </a:p>
          <a:p>
            <a:pPr indent="0" lvl="0" marL="0" rtl="0" algn="l">
              <a:spcBef>
                <a:spcPts val="0"/>
              </a:spcBef>
              <a:spcAft>
                <a:spcPts val="0"/>
              </a:spcAft>
              <a:buNone/>
            </a:pPr>
            <a:r>
              <a:rPr lang="en-US" sz="1100">
                <a:solidFill>
                  <a:srgbClr val="080909"/>
                </a:solidFill>
              </a:rPr>
              <a:t>language encoder</a:t>
            </a:r>
            <a:endParaRPr sz="1100">
              <a:solidFill>
                <a:srgbClr val="080909"/>
              </a:solidFill>
            </a:endParaRPr>
          </a:p>
        </p:txBody>
      </p:sp>
      <p:sp>
        <p:nvSpPr>
          <p:cNvPr id="205" name="Google Shape;205;p28"/>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9"/>
          <p:cNvSpPr txBox="1"/>
          <p:nvPr>
            <p:ph type="title"/>
          </p:nvPr>
        </p:nvSpPr>
        <p:spPr>
          <a:xfrm>
            <a:off x="504478" y="1343466"/>
            <a:ext cx="6951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Policy Training</a:t>
            </a:r>
            <a:endParaRPr/>
          </a:p>
        </p:txBody>
      </p:sp>
      <p:sp>
        <p:nvSpPr>
          <p:cNvPr id="212" name="Google Shape;212;p29"/>
          <p:cNvSpPr txBox="1"/>
          <p:nvPr>
            <p:ph idx="1" type="body"/>
          </p:nvPr>
        </p:nvSpPr>
        <p:spPr>
          <a:xfrm>
            <a:off x="644850" y="2091725"/>
            <a:ext cx="11382600" cy="4570200"/>
          </a:xfrm>
          <a:prstGeom prst="rect">
            <a:avLst/>
          </a:prstGeom>
        </p:spPr>
        <p:txBody>
          <a:bodyPr anchorCtr="0" anchor="t" bIns="45700" lIns="91425" spcFirstLastPara="1" rIns="91425" wrap="square" tIns="45700">
            <a:noAutofit/>
          </a:bodyPr>
          <a:lstStyle/>
          <a:p>
            <a:pPr indent="0" lvl="0" marL="0" rtl="0" algn="l">
              <a:lnSpc>
                <a:spcPct val="60000"/>
              </a:lnSpc>
              <a:spcBef>
                <a:spcPts val="1400"/>
              </a:spcBef>
              <a:spcAft>
                <a:spcPts val="0"/>
              </a:spcAft>
              <a:buNone/>
            </a:pPr>
            <a:r>
              <a:rPr b="1" lang="en-US" sz="1500">
                <a:solidFill>
                  <a:srgbClr val="000000"/>
                </a:solidFill>
              </a:rPr>
              <a:t>Training Objective</a:t>
            </a:r>
            <a:endParaRPr b="1" sz="1500">
              <a:solidFill>
                <a:srgbClr val="000000"/>
              </a:solidFill>
            </a:endParaRPr>
          </a:p>
          <a:p>
            <a:pPr indent="-323850" lvl="0" marL="457200" rtl="0" algn="l">
              <a:lnSpc>
                <a:spcPct val="60000"/>
              </a:lnSpc>
              <a:spcBef>
                <a:spcPts val="1400"/>
              </a:spcBef>
              <a:spcAft>
                <a:spcPts val="0"/>
              </a:spcAft>
              <a:buClr>
                <a:srgbClr val="000000"/>
              </a:buClr>
              <a:buSzPts val="1500"/>
              <a:buChar char="●"/>
            </a:pPr>
            <a:r>
              <a:rPr b="1" lang="en-US" sz="1500">
                <a:solidFill>
                  <a:srgbClr val="000000"/>
                </a:solidFill>
              </a:rPr>
              <a:t>we train Action Policy π(a∣s,z) via</a:t>
            </a:r>
            <a:r>
              <a:rPr lang="en-US" sz="1500">
                <a:solidFill>
                  <a:srgbClr val="000000"/>
                </a:solidFill>
              </a:rPr>
              <a:t>:</a:t>
            </a:r>
            <a:endParaRPr sz="1500">
              <a:solidFill>
                <a:srgbClr val="000000"/>
              </a:solidFill>
            </a:endParaRPr>
          </a:p>
          <a:p>
            <a:pPr indent="-323850" lvl="2" marL="1371600" rtl="0" algn="l">
              <a:lnSpc>
                <a:spcPct val="115000"/>
              </a:lnSpc>
              <a:spcBef>
                <a:spcPts val="400"/>
              </a:spcBef>
              <a:spcAft>
                <a:spcPts val="0"/>
              </a:spcAft>
              <a:buClr>
                <a:srgbClr val="000000"/>
              </a:buClr>
              <a:buSzPts val="1500"/>
              <a:buFont typeface="Arial"/>
              <a:buChar char="■"/>
            </a:pPr>
            <a:r>
              <a:rPr b="1" lang="en-US" sz="1500">
                <a:solidFill>
                  <a:srgbClr val="000000"/>
                </a:solidFill>
              </a:rPr>
              <a:t>Huber Loss: </a:t>
            </a:r>
            <a:r>
              <a:rPr lang="en-US" sz="1500">
                <a:solidFill>
                  <a:srgbClr val="000000"/>
                </a:solidFill>
              </a:rPr>
              <a:t>XYZ and axis-angle predictions</a:t>
            </a:r>
            <a:endParaRPr sz="1500">
              <a:solidFill>
                <a:srgbClr val="000000"/>
              </a:solidFill>
            </a:endParaRPr>
          </a:p>
          <a:p>
            <a:pPr indent="-323850" lvl="2" marL="1371600" rtl="0" algn="l">
              <a:lnSpc>
                <a:spcPct val="115000"/>
              </a:lnSpc>
              <a:spcBef>
                <a:spcPts val="0"/>
              </a:spcBef>
              <a:spcAft>
                <a:spcPts val="0"/>
              </a:spcAft>
              <a:buClr>
                <a:srgbClr val="000000"/>
              </a:buClr>
              <a:buSzPts val="1500"/>
              <a:buFont typeface="Arial"/>
              <a:buChar char="■"/>
            </a:pPr>
            <a:r>
              <a:rPr b="1" lang="en-US" sz="1500">
                <a:solidFill>
                  <a:srgbClr val="000000"/>
                </a:solidFill>
              </a:rPr>
              <a:t>Log Loss: </a:t>
            </a:r>
            <a:r>
              <a:rPr lang="en-US" sz="1500">
                <a:solidFill>
                  <a:srgbClr val="000000"/>
                </a:solidFill>
              </a:rPr>
              <a:t>Gripper angle</a:t>
            </a:r>
            <a:endParaRPr sz="1500">
              <a:solidFill>
                <a:srgbClr val="000000"/>
              </a:solidFill>
            </a:endParaRPr>
          </a:p>
          <a:p>
            <a:pPr indent="0" lvl="0" marL="0" rtl="0" algn="l">
              <a:lnSpc>
                <a:spcPct val="60000"/>
              </a:lnSpc>
              <a:spcBef>
                <a:spcPts val="1400"/>
              </a:spcBef>
              <a:spcAft>
                <a:spcPts val="0"/>
              </a:spcAft>
              <a:buNone/>
            </a:pPr>
            <a:r>
              <a:rPr b="1" lang="en-US" sz="1500">
                <a:solidFill>
                  <a:srgbClr val="000000"/>
                </a:solidFill>
              </a:rPr>
              <a:t>Data Augmentation Techniques: </a:t>
            </a:r>
            <a:r>
              <a:rPr lang="en-US" sz="1500">
                <a:solidFill>
                  <a:srgbClr val="000000"/>
                </a:solidFill>
              </a:rPr>
              <a:t>Random cropping, Downsampling, Standard photometric augmentations.</a:t>
            </a:r>
            <a:endParaRPr sz="1500">
              <a:solidFill>
                <a:srgbClr val="000000"/>
              </a:solidFill>
            </a:endParaRPr>
          </a:p>
          <a:p>
            <a:pPr indent="0" lvl="0" marL="0" rtl="0" algn="l">
              <a:lnSpc>
                <a:spcPct val="60000"/>
              </a:lnSpc>
              <a:spcBef>
                <a:spcPts val="1200"/>
              </a:spcBef>
              <a:spcAft>
                <a:spcPts val="0"/>
              </a:spcAft>
              <a:buNone/>
            </a:pPr>
            <a:r>
              <a:rPr b="1" lang="en-US" sz="1500">
                <a:solidFill>
                  <a:srgbClr val="000000"/>
                </a:solidFill>
              </a:rPr>
              <a:t>Open-Loop Auxiliary Predictions</a:t>
            </a:r>
            <a:endParaRPr b="1" sz="1500">
              <a:solidFill>
                <a:srgbClr val="000000"/>
              </a:solidFill>
            </a:endParaRPr>
          </a:p>
          <a:p>
            <a:pPr indent="-323850" lvl="0" marL="457200" rtl="0" algn="l">
              <a:lnSpc>
                <a:spcPct val="60000"/>
              </a:lnSpc>
              <a:spcBef>
                <a:spcPts val="1200"/>
              </a:spcBef>
              <a:spcAft>
                <a:spcPts val="0"/>
              </a:spcAft>
              <a:buClr>
                <a:srgbClr val="000000"/>
              </a:buClr>
              <a:buSzPts val="1500"/>
              <a:buChar char="●"/>
            </a:pPr>
            <a:r>
              <a:rPr b="1" lang="en-US" sz="1500">
                <a:solidFill>
                  <a:srgbClr val="000000"/>
                </a:solidFill>
              </a:rPr>
              <a:t>Objective: </a:t>
            </a:r>
            <a:r>
              <a:rPr lang="en-US" sz="1500">
                <a:solidFill>
                  <a:srgbClr val="000000"/>
                </a:solidFill>
              </a:rPr>
              <a:t>Predict action sequence for next 10 steps in an open-loop</a:t>
            </a:r>
            <a:endParaRPr sz="1500">
              <a:solidFill>
                <a:srgbClr val="000000"/>
              </a:solidFill>
            </a:endParaRPr>
          </a:p>
          <a:p>
            <a:pPr indent="-323850" lvl="0" marL="457200" rtl="0" algn="l">
              <a:lnSpc>
                <a:spcPct val="115000"/>
              </a:lnSpc>
              <a:spcBef>
                <a:spcPts val="200"/>
              </a:spcBef>
              <a:spcAft>
                <a:spcPts val="0"/>
              </a:spcAft>
              <a:buClr>
                <a:srgbClr val="000000"/>
              </a:buClr>
              <a:buSzPts val="1500"/>
              <a:buChar char="●"/>
            </a:pPr>
            <a:r>
              <a:rPr b="1" lang="en-US" sz="1500">
                <a:solidFill>
                  <a:srgbClr val="000000"/>
                </a:solidFill>
              </a:rPr>
              <a:t>Training Benefit: </a:t>
            </a:r>
            <a:r>
              <a:rPr lang="en-US" sz="1500">
                <a:solidFill>
                  <a:srgbClr val="000000"/>
                </a:solidFill>
              </a:rPr>
              <a:t>Provides auxiliary training objective</a:t>
            </a:r>
            <a:endParaRPr sz="1500">
              <a:solidFill>
                <a:srgbClr val="000000"/>
              </a:solidFill>
            </a:endParaRPr>
          </a:p>
          <a:p>
            <a:pPr indent="-323850" lvl="0" marL="457200" rtl="0" algn="l">
              <a:lnSpc>
                <a:spcPct val="115000"/>
              </a:lnSpc>
              <a:spcBef>
                <a:spcPts val="0"/>
              </a:spcBef>
              <a:spcAft>
                <a:spcPts val="0"/>
              </a:spcAft>
              <a:buClr>
                <a:srgbClr val="000000"/>
              </a:buClr>
              <a:buSzPts val="1500"/>
              <a:buChar char="●"/>
            </a:pPr>
            <a:r>
              <a:rPr b="1" lang="en-US" sz="1500">
                <a:solidFill>
                  <a:srgbClr val="000000"/>
                </a:solidFill>
              </a:rPr>
              <a:t>Inference Mode: </a:t>
            </a:r>
            <a:r>
              <a:rPr lang="en-US" sz="1500">
                <a:solidFill>
                  <a:srgbClr val="000000"/>
                </a:solidFill>
              </a:rPr>
              <a:t>Closed-loop, executing only the first action based on the current image</a:t>
            </a:r>
            <a:endParaRPr sz="1500">
              <a:solidFill>
                <a:srgbClr val="000000"/>
              </a:solidFill>
            </a:endParaRPr>
          </a:p>
          <a:p>
            <a:pPr indent="-323850" lvl="0" marL="457200" rtl="0" algn="l">
              <a:lnSpc>
                <a:spcPct val="100000"/>
              </a:lnSpc>
              <a:spcBef>
                <a:spcPts val="0"/>
              </a:spcBef>
              <a:spcAft>
                <a:spcPts val="0"/>
              </a:spcAft>
              <a:buClr>
                <a:srgbClr val="000000"/>
              </a:buClr>
              <a:buSzPts val="1500"/>
              <a:buChar char="●"/>
            </a:pPr>
            <a:r>
              <a:rPr b="1" lang="en-US" sz="1500">
                <a:solidFill>
                  <a:srgbClr val="000000"/>
                </a:solidFill>
              </a:rPr>
              <a:t>Visualization: </a:t>
            </a:r>
            <a:r>
              <a:rPr lang="en-US" sz="1500">
                <a:solidFill>
                  <a:srgbClr val="000000"/>
                </a:solidFill>
              </a:rPr>
              <a:t>Allows offline inspection of closed-loop plan quality</a:t>
            </a:r>
            <a:endParaRPr sz="1500">
              <a:solidFill>
                <a:srgbClr val="000000"/>
              </a:solidFill>
            </a:endParaRPr>
          </a:p>
          <a:p>
            <a:pPr indent="0" lvl="0" marL="0" rtl="0" algn="l">
              <a:lnSpc>
                <a:spcPct val="100000"/>
              </a:lnSpc>
              <a:spcBef>
                <a:spcPts val="1200"/>
              </a:spcBef>
              <a:spcAft>
                <a:spcPts val="0"/>
              </a:spcAft>
              <a:buNone/>
            </a:pPr>
            <a:r>
              <a:rPr b="1" lang="en-US" sz="1500">
                <a:solidFill>
                  <a:srgbClr val="000000"/>
                </a:solidFill>
              </a:rPr>
              <a:t>State Differences as Actions</a:t>
            </a:r>
            <a:endParaRPr b="1" sz="1500">
              <a:solidFill>
                <a:srgbClr val="000000"/>
              </a:solidFill>
            </a:endParaRPr>
          </a:p>
          <a:p>
            <a:pPr indent="-323850" lvl="0" marL="457200" rtl="0" algn="l">
              <a:lnSpc>
                <a:spcPct val="100000"/>
              </a:lnSpc>
              <a:spcBef>
                <a:spcPts val="1200"/>
              </a:spcBef>
              <a:spcAft>
                <a:spcPts val="0"/>
              </a:spcAft>
              <a:buClr>
                <a:srgbClr val="000000"/>
              </a:buClr>
              <a:buSzPts val="1500"/>
              <a:buChar char="●"/>
            </a:pPr>
            <a:r>
              <a:rPr b="1" lang="en-US" sz="1500">
                <a:solidFill>
                  <a:srgbClr val="000000"/>
                </a:solidFill>
              </a:rPr>
              <a:t>Problem Addressed: </a:t>
            </a:r>
            <a:r>
              <a:rPr lang="en-US" sz="1500">
                <a:solidFill>
                  <a:srgbClr val="000000"/>
                </a:solidFill>
              </a:rPr>
              <a:t>Small actions and dithering behavior from cloning actions at 10Hz</a:t>
            </a:r>
            <a:endParaRPr sz="1500">
              <a:solidFill>
                <a:srgbClr val="000000"/>
              </a:solidFill>
            </a:endParaRPr>
          </a:p>
          <a:p>
            <a:pPr indent="-323850" lvl="0" marL="457200" rtl="0" algn="l">
              <a:lnSpc>
                <a:spcPct val="115000"/>
              </a:lnSpc>
              <a:spcBef>
                <a:spcPts val="0"/>
              </a:spcBef>
              <a:spcAft>
                <a:spcPts val="0"/>
              </a:spcAft>
              <a:buClr>
                <a:srgbClr val="000000"/>
              </a:buClr>
              <a:buSzPts val="1500"/>
              <a:buChar char="●"/>
            </a:pPr>
            <a:r>
              <a:rPr b="1" lang="en-US" sz="1500">
                <a:solidFill>
                  <a:srgbClr val="000000"/>
                </a:solidFill>
              </a:rPr>
              <a:t>Solution:  </a:t>
            </a:r>
            <a:r>
              <a:rPr lang="en-US" sz="1500">
                <a:solidFill>
                  <a:srgbClr val="000000"/>
                </a:solidFill>
              </a:rPr>
              <a:t>Define actions as state differences to target poses N steps in the future and use adaptive algorithm to choose N  based on arm and gripper movements.</a:t>
            </a:r>
            <a:endParaRPr sz="1500">
              <a:solidFill>
                <a:srgbClr val="000000"/>
              </a:solidFill>
            </a:endParaRPr>
          </a:p>
          <a:p>
            <a:pPr indent="-323850" lvl="0" marL="457200" rtl="0" algn="l">
              <a:lnSpc>
                <a:spcPct val="115000"/>
              </a:lnSpc>
              <a:spcBef>
                <a:spcPts val="0"/>
              </a:spcBef>
              <a:spcAft>
                <a:spcPts val="0"/>
              </a:spcAft>
              <a:buClr>
                <a:srgbClr val="000000"/>
              </a:buClr>
              <a:buSzPts val="1500"/>
              <a:buChar char="●"/>
            </a:pPr>
            <a:r>
              <a:rPr b="1" lang="en-US" sz="1500">
                <a:solidFill>
                  <a:srgbClr val="000000"/>
                </a:solidFill>
              </a:rPr>
              <a:t>Benefits: </a:t>
            </a:r>
            <a:r>
              <a:rPr lang="en-US" sz="1500">
                <a:solidFill>
                  <a:srgbClr val="000000"/>
                </a:solidFill>
              </a:rPr>
              <a:t>Improved action learning</a:t>
            </a:r>
            <a:endParaRPr sz="1500">
              <a:solidFill>
                <a:srgbClr val="000000"/>
              </a:solidFill>
            </a:endParaRPr>
          </a:p>
          <a:p>
            <a:pPr indent="0" lvl="0" marL="0" rtl="0" algn="l">
              <a:spcBef>
                <a:spcPts val="1200"/>
              </a:spcBef>
              <a:spcAft>
                <a:spcPts val="0"/>
              </a:spcAft>
              <a:buNone/>
            </a:pPr>
            <a:r>
              <a:t/>
            </a:r>
            <a:endParaRPr sz="1400"/>
          </a:p>
        </p:txBody>
      </p:sp>
      <p:sp>
        <p:nvSpPr>
          <p:cNvPr id="213" name="Google Shape;213;p29"/>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504478" y="1264666"/>
            <a:ext cx="6951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Network</a:t>
            </a:r>
            <a:r>
              <a:rPr lang="en-US"/>
              <a:t> Architecture</a:t>
            </a:r>
            <a:endParaRPr/>
          </a:p>
        </p:txBody>
      </p:sp>
      <p:sp>
        <p:nvSpPr>
          <p:cNvPr id="220" name="Google Shape;220;p30"/>
          <p:cNvSpPr txBox="1"/>
          <p:nvPr>
            <p:ph idx="1" type="body"/>
          </p:nvPr>
        </p:nvSpPr>
        <p:spPr>
          <a:xfrm>
            <a:off x="568675" y="1855675"/>
            <a:ext cx="11444400" cy="59970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b="1" lang="en-US" sz="1300">
                <a:solidFill>
                  <a:srgbClr val="000000"/>
                </a:solidFill>
              </a:rPr>
              <a:t>Policy Network Architecture:</a:t>
            </a:r>
            <a:endParaRPr b="1" sz="1300">
              <a:solidFill>
                <a:srgbClr val="000000"/>
              </a:solidFill>
            </a:endParaRPr>
          </a:p>
          <a:p>
            <a:pPr indent="-311150" lvl="0" marL="457200" rtl="0" algn="l">
              <a:lnSpc>
                <a:spcPct val="115000"/>
              </a:lnSpc>
              <a:spcBef>
                <a:spcPts val="1200"/>
              </a:spcBef>
              <a:spcAft>
                <a:spcPts val="0"/>
              </a:spcAft>
              <a:buClr>
                <a:srgbClr val="000000"/>
              </a:buClr>
              <a:buSzPts val="1300"/>
              <a:buChar char="●"/>
            </a:pPr>
            <a:r>
              <a:rPr lang="en-US" sz="1300">
                <a:solidFill>
                  <a:srgbClr val="000000"/>
                </a:solidFill>
              </a:rPr>
              <a:t>Utilizes </a:t>
            </a:r>
            <a:r>
              <a:rPr b="1" lang="en-US" sz="1300">
                <a:solidFill>
                  <a:srgbClr val="000000"/>
                </a:solidFill>
              </a:rPr>
              <a:t>ResNet-18</a:t>
            </a:r>
            <a:r>
              <a:rPr lang="en-US" sz="1300">
                <a:solidFill>
                  <a:srgbClr val="000000"/>
                </a:solidFill>
              </a:rPr>
              <a:t> for image processing, branching into </a:t>
            </a:r>
            <a:r>
              <a:rPr b="1" lang="en-US" sz="1300">
                <a:solidFill>
                  <a:srgbClr val="000000"/>
                </a:solidFill>
              </a:rPr>
              <a:t>"action heads"</a:t>
            </a:r>
            <a:r>
              <a:rPr lang="en-US" sz="1300">
                <a:solidFill>
                  <a:srgbClr val="000000"/>
                </a:solidFill>
              </a:rPr>
              <a:t> (MLPs with two hidden layers of 256 units each).</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US" sz="1300">
                <a:solidFill>
                  <a:srgbClr val="000000"/>
                </a:solidFill>
              </a:rPr>
              <a:t>Action heads predict </a:t>
            </a:r>
            <a:r>
              <a:rPr b="1" lang="en-US" sz="1300">
                <a:solidFill>
                  <a:srgbClr val="000000"/>
                </a:solidFill>
              </a:rPr>
              <a:t>delta XYZ</a:t>
            </a:r>
            <a:r>
              <a:rPr lang="en-US" sz="1300">
                <a:solidFill>
                  <a:srgbClr val="000000"/>
                </a:solidFill>
              </a:rPr>
              <a:t>, </a:t>
            </a:r>
            <a:r>
              <a:rPr b="1" lang="en-US" sz="1300">
                <a:solidFill>
                  <a:srgbClr val="000000"/>
                </a:solidFill>
              </a:rPr>
              <a:t>delta axis-angle</a:t>
            </a:r>
            <a:r>
              <a:rPr lang="en-US" sz="1300">
                <a:solidFill>
                  <a:srgbClr val="000000"/>
                </a:solidFill>
              </a:rPr>
              <a:t>, and </a:t>
            </a:r>
            <a:r>
              <a:rPr b="1" lang="en-US" sz="1300">
                <a:solidFill>
                  <a:srgbClr val="000000"/>
                </a:solidFill>
              </a:rPr>
              <a:t>normalized gripper angle</a:t>
            </a:r>
            <a:r>
              <a:rPr lang="en-US" sz="1300">
                <a:solidFill>
                  <a:srgbClr val="000000"/>
                </a:solidFill>
              </a:rPr>
              <a:t> for end-effector actions.</a:t>
            </a:r>
            <a:endParaRPr sz="1300">
              <a:solidFill>
                <a:srgbClr val="000000"/>
              </a:solidFill>
            </a:endParaRPr>
          </a:p>
          <a:p>
            <a:pPr indent="0" lvl="0" marL="0" rtl="0" algn="l">
              <a:lnSpc>
                <a:spcPct val="115000"/>
              </a:lnSpc>
              <a:spcBef>
                <a:spcPts val="1200"/>
              </a:spcBef>
              <a:spcAft>
                <a:spcPts val="0"/>
              </a:spcAft>
              <a:buNone/>
            </a:pPr>
            <a:r>
              <a:rPr b="1" lang="en-US" sz="1300">
                <a:solidFill>
                  <a:srgbClr val="000000"/>
                </a:solidFill>
              </a:rPr>
              <a:t>Task Conditioning:</a:t>
            </a:r>
            <a:endParaRPr b="1" sz="1300">
              <a:solidFill>
                <a:srgbClr val="000000"/>
              </a:solidFill>
            </a:endParaRPr>
          </a:p>
          <a:p>
            <a:pPr indent="-311150" lvl="0" marL="457200" rtl="0" algn="l">
              <a:lnSpc>
                <a:spcPct val="115000"/>
              </a:lnSpc>
              <a:spcBef>
                <a:spcPts val="1200"/>
              </a:spcBef>
              <a:spcAft>
                <a:spcPts val="0"/>
              </a:spcAft>
              <a:buClr>
                <a:srgbClr val="000000"/>
              </a:buClr>
              <a:buSzPts val="1300"/>
              <a:buChar char="●"/>
            </a:pPr>
            <a:r>
              <a:rPr b="1" lang="en-US" sz="1300">
                <a:solidFill>
                  <a:srgbClr val="000000"/>
                </a:solidFill>
              </a:rPr>
              <a:t>512-dimensional task embedding z</a:t>
            </a:r>
            <a:r>
              <a:rPr lang="en-US" sz="1300">
                <a:solidFill>
                  <a:srgbClr val="000000"/>
                </a:solidFill>
              </a:rPr>
              <a:t> is incorporated using </a:t>
            </a:r>
            <a:r>
              <a:rPr b="1" lang="en-US" sz="1300">
                <a:solidFill>
                  <a:srgbClr val="000000"/>
                </a:solidFill>
              </a:rPr>
              <a:t>FiLM layers</a:t>
            </a:r>
            <a:r>
              <a:rPr lang="en-US" sz="1300">
                <a:solidFill>
                  <a:srgbClr val="000000"/>
                </a:solidFill>
              </a:rPr>
              <a:t>, applying channel-wise scales and shifts to the four ResNet blocks for task-specific feature modulation.</a:t>
            </a:r>
            <a:r>
              <a:rPr b="1" lang="en-US" sz="1100">
                <a:solidFill>
                  <a:srgbClr val="000000"/>
                </a:solidFill>
              </a:rPr>
              <a:t> 																												 </a:t>
            </a:r>
            <a:r>
              <a:rPr b="1" lang="en-US" sz="1100">
                <a:solidFill>
                  <a:srgbClr val="000000"/>
                </a:solidFill>
              </a:rPr>
              <a:t>Architecture Figure</a:t>
            </a:r>
            <a:endParaRPr b="1" sz="1100">
              <a:solidFill>
                <a:srgbClr val="000000"/>
              </a:solidFill>
            </a:endParaRPr>
          </a:p>
          <a:p>
            <a:pPr indent="0" lvl="0" marL="457200" rtl="0" algn="l">
              <a:lnSpc>
                <a:spcPct val="115000"/>
              </a:lnSpc>
              <a:spcBef>
                <a:spcPts val="1200"/>
              </a:spcBef>
              <a:spcAft>
                <a:spcPts val="0"/>
              </a:spcAft>
              <a:buNone/>
            </a:pPr>
            <a:r>
              <a:t/>
            </a:r>
            <a:endParaRPr sz="1100">
              <a:solidFill>
                <a:srgbClr val="000000"/>
              </a:solidFill>
            </a:endParaRPr>
          </a:p>
          <a:p>
            <a:pPr indent="0" lvl="0" marL="0" rtl="0" algn="l">
              <a:spcBef>
                <a:spcPts val="1200"/>
              </a:spcBef>
              <a:spcAft>
                <a:spcPts val="0"/>
              </a:spcAft>
              <a:buNone/>
            </a:pPr>
            <a:r>
              <a:t/>
            </a:r>
            <a:endParaRPr/>
          </a:p>
        </p:txBody>
      </p:sp>
      <p:pic>
        <p:nvPicPr>
          <p:cNvPr id="221" name="Google Shape;221;p30"/>
          <p:cNvPicPr preferRelativeResize="0"/>
          <p:nvPr/>
        </p:nvPicPr>
        <p:blipFill>
          <a:blip r:embed="rId3">
            <a:alphaModFix/>
          </a:blip>
          <a:stretch>
            <a:fillRect/>
          </a:stretch>
        </p:blipFill>
        <p:spPr>
          <a:xfrm>
            <a:off x="3020200" y="3944425"/>
            <a:ext cx="7336399" cy="2913576"/>
          </a:xfrm>
          <a:prstGeom prst="rect">
            <a:avLst/>
          </a:prstGeom>
          <a:noFill/>
          <a:ln>
            <a:noFill/>
          </a:ln>
        </p:spPr>
      </p:pic>
      <p:sp>
        <p:nvSpPr>
          <p:cNvPr id="222" name="Google Shape;222;p3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514003" y="1248291"/>
            <a:ext cx="6951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Experimental Results</a:t>
            </a:r>
            <a:endParaRPr/>
          </a:p>
        </p:txBody>
      </p:sp>
      <p:sp>
        <p:nvSpPr>
          <p:cNvPr id="229" name="Google Shape;229;p31"/>
          <p:cNvSpPr txBox="1"/>
          <p:nvPr>
            <p:ph idx="1" type="body"/>
          </p:nvPr>
        </p:nvSpPr>
        <p:spPr>
          <a:xfrm>
            <a:off x="514000" y="2039925"/>
            <a:ext cx="7627200" cy="4937100"/>
          </a:xfrm>
          <a:prstGeom prst="rect">
            <a:avLst/>
          </a:prstGeom>
        </p:spPr>
        <p:txBody>
          <a:bodyPr anchorCtr="0" anchor="t" bIns="45700" lIns="91425" spcFirstLastPara="1" rIns="91425" wrap="square" tIns="45700">
            <a:noAutofit/>
          </a:bodyPr>
          <a:lstStyle/>
          <a:p>
            <a:pPr indent="0" lvl="0" marL="0" rtl="0" algn="just">
              <a:spcBef>
                <a:spcPts val="600"/>
              </a:spcBef>
              <a:spcAft>
                <a:spcPts val="0"/>
              </a:spcAft>
              <a:buNone/>
            </a:pPr>
            <a:r>
              <a:rPr lang="en-US" sz="1400">
                <a:solidFill>
                  <a:srgbClr val="000000"/>
                </a:solidFill>
              </a:rPr>
              <a:t>The initial validation focuses on single-task visual imitation learning, aiming to answer several research questions. These questions include whether BC-Z can achieve zero-shot and few-shot generalization to new tasks from language or video commands, identifying performance bottlenecks and whether they are limited by the task embedding or the policy, and analyzing the importance of HG-DAgger data collection and adaptive state differences.</a:t>
            </a:r>
            <a:endParaRPr sz="1400">
              <a:solidFill>
                <a:srgbClr val="000000"/>
              </a:solidFill>
            </a:endParaRPr>
          </a:p>
          <a:p>
            <a:pPr indent="0" lvl="0" marL="0" rtl="0" algn="just">
              <a:spcBef>
                <a:spcPts val="600"/>
              </a:spcBef>
              <a:spcAft>
                <a:spcPts val="0"/>
              </a:spcAft>
              <a:buNone/>
            </a:pPr>
            <a:r>
              <a:rPr lang="en-US" sz="1400">
                <a:solidFill>
                  <a:srgbClr val="000000"/>
                </a:solidFill>
              </a:rPr>
              <a:t>To evaluate BC-Z's performance on individual vision-based tasks before moving to multi-task settings, two specific tasks were chosen: bin-emptying and door opening. In the bin-emptying task, the robot is required to grasp and drop objects into an adjacent bin. For the door opening task, the robot must push a door open while avoiding collisions.</a:t>
            </a:r>
            <a:endParaRPr sz="1400">
              <a:solidFill>
                <a:srgbClr val="000000"/>
              </a:solidFill>
            </a:endParaRPr>
          </a:p>
          <a:p>
            <a:pPr indent="0" lvl="0" marL="0" rtl="0" algn="just">
              <a:spcBef>
                <a:spcPts val="600"/>
              </a:spcBef>
              <a:spcAft>
                <a:spcPts val="0"/>
              </a:spcAft>
              <a:buNone/>
            </a:pPr>
            <a:r>
              <a:rPr lang="en-US" sz="1400">
                <a:solidFill>
                  <a:srgbClr val="000000"/>
                </a:solidFill>
              </a:rPr>
              <a:t>Validation results show that BC-Z demonstrates significant performance improvements on both training and held-out scenes. Notably, the bin-emptying task's performance is over half the speed of a human teleoperator, highlighting the effectiveness of the approach.</a:t>
            </a:r>
            <a:endParaRPr sz="1400">
              <a:solidFill>
                <a:srgbClr val="000000"/>
              </a:solidFill>
            </a:endParaRPr>
          </a:p>
          <a:p>
            <a:pPr indent="0" lvl="0" marL="0" rtl="0" algn="just">
              <a:spcBef>
                <a:spcPts val="600"/>
              </a:spcBef>
              <a:spcAft>
                <a:spcPts val="0"/>
              </a:spcAft>
              <a:buNone/>
            </a:pPr>
            <a:r>
              <a:t/>
            </a:r>
            <a:endParaRPr sz="1400">
              <a:solidFill>
                <a:srgbClr val="000000"/>
              </a:solidFill>
            </a:endParaRPr>
          </a:p>
        </p:txBody>
      </p:sp>
      <p:pic>
        <p:nvPicPr>
          <p:cNvPr id="230" name="Google Shape;230;p31"/>
          <p:cNvPicPr preferRelativeResize="0"/>
          <p:nvPr/>
        </p:nvPicPr>
        <p:blipFill>
          <a:blip r:embed="rId3">
            <a:alphaModFix/>
          </a:blip>
          <a:stretch>
            <a:fillRect/>
          </a:stretch>
        </p:blipFill>
        <p:spPr>
          <a:xfrm>
            <a:off x="8234875" y="2610000"/>
            <a:ext cx="3856824" cy="2305725"/>
          </a:xfrm>
          <a:prstGeom prst="rect">
            <a:avLst/>
          </a:prstGeom>
          <a:noFill/>
          <a:ln>
            <a:noFill/>
          </a:ln>
        </p:spPr>
      </p:pic>
      <p:sp>
        <p:nvSpPr>
          <p:cNvPr id="231" name="Google Shape;231;p31"/>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514000" y="1380575"/>
            <a:ext cx="7741200" cy="10065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sz="3300"/>
              <a:t>Evaluating Zero-Shot and Few-Shot Task Generalization</a:t>
            </a:r>
            <a:endParaRPr sz="3300"/>
          </a:p>
        </p:txBody>
      </p:sp>
      <p:sp>
        <p:nvSpPr>
          <p:cNvPr id="238" name="Google Shape;238;p32"/>
          <p:cNvSpPr txBox="1"/>
          <p:nvPr>
            <p:ph idx="1" type="body"/>
          </p:nvPr>
        </p:nvSpPr>
        <p:spPr>
          <a:xfrm>
            <a:off x="606625" y="2678400"/>
            <a:ext cx="7263300" cy="4179600"/>
          </a:xfrm>
          <a:prstGeom prst="rect">
            <a:avLst/>
          </a:prstGeom>
        </p:spPr>
        <p:txBody>
          <a:bodyPr anchorCtr="0" anchor="t" bIns="45700" lIns="91425" spcFirstLastPara="1" rIns="91425" wrap="square" tIns="45700">
            <a:noAutofit/>
          </a:bodyPr>
          <a:lstStyle/>
          <a:p>
            <a:pPr indent="0" lvl="0" marL="0" rtl="0" algn="just">
              <a:spcBef>
                <a:spcPts val="600"/>
              </a:spcBef>
              <a:spcAft>
                <a:spcPts val="0"/>
              </a:spcAft>
              <a:buNone/>
            </a:pPr>
            <a:r>
              <a:rPr lang="en-US" sz="1500">
                <a:solidFill>
                  <a:srgbClr val="000000"/>
                </a:solidFill>
              </a:rPr>
              <a:t>The dataset consists of 100 different manipulation tasks, divided into two disjoint object sets. The first set includes 21 tasks requiring a variety of skills, such as pick-and-place and positioning objects. The second set comprises 79 tasks that involve simpler behaviors but more clutter. For evaluation, 29 held-out tasks were used: 4 tasks from the 79-task family (without cross-object set generalization) and 25 tasks mixing objects from both sets. Analysis suggests that BC-Z's performance in generalization is more bottlenecked by the control layer π(a∣s,z) than by the task embedding q(z∣w). Language embeddings proved sufficient for task representation, while video embeddings posed greater difficulty, especially for novel tasks.</a:t>
            </a:r>
            <a:r>
              <a:rPr lang="en-US" sz="1500">
                <a:solidFill>
                  <a:srgbClr val="000000"/>
                </a:solidFill>
              </a:rPr>
              <a:t>The hypothesis is that the wide range of locations, objects, and distractors contributes to this task difficulty.</a:t>
            </a:r>
            <a:endParaRPr/>
          </a:p>
        </p:txBody>
      </p:sp>
      <p:pic>
        <p:nvPicPr>
          <p:cNvPr id="239" name="Google Shape;239;p32"/>
          <p:cNvPicPr preferRelativeResize="0"/>
          <p:nvPr/>
        </p:nvPicPr>
        <p:blipFill>
          <a:blip r:embed="rId3">
            <a:alphaModFix/>
          </a:blip>
          <a:stretch>
            <a:fillRect/>
          </a:stretch>
        </p:blipFill>
        <p:spPr>
          <a:xfrm>
            <a:off x="8477900" y="2541600"/>
            <a:ext cx="3498750" cy="3013650"/>
          </a:xfrm>
          <a:prstGeom prst="rect">
            <a:avLst/>
          </a:prstGeom>
          <a:noFill/>
          <a:ln>
            <a:noFill/>
          </a:ln>
        </p:spPr>
      </p:pic>
      <p:sp>
        <p:nvSpPr>
          <p:cNvPr id="240" name="Google Shape;240;p32"/>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type="ctrTitle"/>
          </p:nvPr>
        </p:nvSpPr>
        <p:spPr>
          <a:xfrm>
            <a:off x="471743" y="987513"/>
            <a:ext cx="6638400" cy="2387700"/>
          </a:xfrm>
          <a:prstGeom prst="rect">
            <a:avLst/>
          </a:prstGeom>
          <a:noFill/>
          <a:ln>
            <a:noFill/>
          </a:ln>
        </p:spPr>
        <p:txBody>
          <a:bodyPr anchorCtr="0" anchor="b" bIns="45700" lIns="0" spcFirstLastPara="1" rIns="91425" wrap="square" tIns="45700">
            <a:noAutofit/>
          </a:bodyPr>
          <a:lstStyle/>
          <a:p>
            <a:pPr indent="0" lvl="0" marL="0" rtl="0" algn="l">
              <a:lnSpc>
                <a:spcPct val="96666"/>
              </a:lnSpc>
              <a:spcBef>
                <a:spcPts val="0"/>
              </a:spcBef>
              <a:spcAft>
                <a:spcPts val="0"/>
              </a:spcAft>
              <a:buClr>
                <a:schemeClr val="lt1"/>
              </a:buClr>
              <a:buSzPts val="6000"/>
              <a:buFont typeface="Arial"/>
              <a:buNone/>
            </a:pPr>
            <a:r>
              <a:rPr lang="en-US" sz="4800"/>
              <a:t>Presenters</a:t>
            </a:r>
            <a:endParaRPr sz="3100"/>
          </a:p>
        </p:txBody>
      </p:sp>
      <p:sp>
        <p:nvSpPr>
          <p:cNvPr id="93" name="Google Shape;93;p15"/>
          <p:cNvSpPr txBox="1"/>
          <p:nvPr>
            <p:ph idx="1" type="subTitle"/>
          </p:nvPr>
        </p:nvSpPr>
        <p:spPr>
          <a:xfrm>
            <a:off x="551768" y="3463237"/>
            <a:ext cx="6638400" cy="2213100"/>
          </a:xfrm>
          <a:prstGeom prst="rect">
            <a:avLst/>
          </a:prstGeom>
          <a:noFill/>
          <a:ln>
            <a:noFill/>
          </a:ln>
        </p:spPr>
        <p:txBody>
          <a:bodyPr anchorCtr="0" anchor="t" bIns="45700" lIns="0" spcFirstLastPara="1" rIns="91425" wrap="square" tIns="45700">
            <a:noAutofit/>
          </a:bodyPr>
          <a:lstStyle/>
          <a:p>
            <a:pPr indent="-416560" lvl="0" marL="457200" rtl="0" algn="l">
              <a:lnSpc>
                <a:spcPct val="130000"/>
              </a:lnSpc>
              <a:spcBef>
                <a:spcPts val="0"/>
              </a:spcBef>
              <a:spcAft>
                <a:spcPts val="0"/>
              </a:spcAft>
              <a:buClr>
                <a:srgbClr val="080909"/>
              </a:buClr>
              <a:buSzPts val="2960"/>
              <a:buChar char="❏"/>
            </a:pPr>
            <a:r>
              <a:rPr lang="en-US" sz="2400">
                <a:solidFill>
                  <a:srgbClr val="080909"/>
                </a:solidFill>
              </a:rPr>
              <a:t>Saran Koundinya Tummalagunta</a:t>
            </a:r>
            <a:endParaRPr sz="2400">
              <a:solidFill>
                <a:srgbClr val="080909"/>
              </a:solidFill>
            </a:endParaRPr>
          </a:p>
          <a:p>
            <a:pPr indent="-416560" lvl="0" marL="457200" rtl="0" algn="l">
              <a:lnSpc>
                <a:spcPct val="130000"/>
              </a:lnSpc>
              <a:spcBef>
                <a:spcPts val="0"/>
              </a:spcBef>
              <a:spcAft>
                <a:spcPts val="0"/>
              </a:spcAft>
              <a:buClr>
                <a:srgbClr val="080909"/>
              </a:buClr>
              <a:buSzPts val="2960"/>
              <a:buChar char="❏"/>
            </a:pPr>
            <a:r>
              <a:rPr lang="en-US" sz="2400">
                <a:solidFill>
                  <a:srgbClr val="080909"/>
                </a:solidFill>
              </a:rPr>
              <a:t>Uma Maheswar Reddy</a:t>
            </a:r>
            <a:endParaRPr sz="2400">
              <a:solidFill>
                <a:srgbClr val="080909"/>
              </a:solidFill>
            </a:endParaRPr>
          </a:p>
        </p:txBody>
      </p:sp>
      <p:sp>
        <p:nvSpPr>
          <p:cNvPr id="94" name="Google Shape;94;p15"/>
          <p:cNvSpPr txBox="1"/>
          <p:nvPr/>
        </p:nvSpPr>
        <p:spPr>
          <a:xfrm>
            <a:off x="4760700" y="6141525"/>
            <a:ext cx="743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endParaRPr>
          </a:p>
        </p:txBody>
      </p:sp>
      <p:sp>
        <p:nvSpPr>
          <p:cNvPr id="95" name="Google Shape;95;p15"/>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3080453" y="1186891"/>
            <a:ext cx="6951600" cy="2862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b="1" lang="en-US" sz="1400">
                <a:solidFill>
                  <a:srgbClr val="000000"/>
                </a:solidFill>
                <a:latin typeface="Arial"/>
                <a:ea typeface="Arial"/>
                <a:cs typeface="Arial"/>
                <a:sym typeface="Arial"/>
              </a:rPr>
              <a:t>Table</a:t>
            </a:r>
            <a:r>
              <a:rPr b="1" lang="en-US" sz="1400">
                <a:solidFill>
                  <a:srgbClr val="000000"/>
                </a:solidFill>
                <a:latin typeface="Arial"/>
                <a:ea typeface="Arial"/>
                <a:cs typeface="Arial"/>
                <a:sym typeface="Arial"/>
              </a:rPr>
              <a:t> 2</a:t>
            </a:r>
            <a:r>
              <a:rPr b="1" lang="en-US" sz="1400">
                <a:solidFill>
                  <a:srgbClr val="000000"/>
                </a:solidFill>
                <a:latin typeface="Arial"/>
                <a:ea typeface="Arial"/>
                <a:cs typeface="Arial"/>
                <a:sym typeface="Arial"/>
              </a:rPr>
              <a:t>:</a:t>
            </a:r>
            <a:r>
              <a:rPr lang="en-US" sz="1400">
                <a:solidFill>
                  <a:srgbClr val="000000"/>
                </a:solidFill>
                <a:latin typeface="Arial"/>
                <a:ea typeface="Arial"/>
                <a:cs typeface="Arial"/>
                <a:sym typeface="Arial"/>
              </a:rPr>
              <a:t> Success rates for zero-shot (language) and few-shot (video) generalization.</a:t>
            </a:r>
            <a:endParaRPr sz="1400"/>
          </a:p>
        </p:txBody>
      </p:sp>
      <p:pic>
        <p:nvPicPr>
          <p:cNvPr id="247" name="Google Shape;247;p33"/>
          <p:cNvPicPr preferRelativeResize="0"/>
          <p:nvPr/>
        </p:nvPicPr>
        <p:blipFill rotWithShape="1">
          <a:blip r:embed="rId3">
            <a:alphaModFix/>
          </a:blip>
          <a:srcRect b="0" l="0" r="0" t="2315"/>
          <a:stretch/>
        </p:blipFill>
        <p:spPr>
          <a:xfrm>
            <a:off x="2971125" y="1473100"/>
            <a:ext cx="7489001" cy="5456250"/>
          </a:xfrm>
          <a:prstGeom prst="rect">
            <a:avLst/>
          </a:prstGeom>
          <a:noFill/>
          <a:ln>
            <a:noFill/>
          </a:ln>
        </p:spPr>
      </p:pic>
      <p:sp>
        <p:nvSpPr>
          <p:cNvPr id="248" name="Google Shape;248;p33"/>
          <p:cNvSpPr txBox="1"/>
          <p:nvPr/>
        </p:nvSpPr>
        <p:spPr>
          <a:xfrm>
            <a:off x="587050" y="1280100"/>
            <a:ext cx="4497900" cy="537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t/>
            </a:r>
            <a:endParaRPr sz="3600">
              <a:solidFill>
                <a:schemeClr val="dk2"/>
              </a:solidFill>
              <a:latin typeface="Georgia"/>
              <a:ea typeface="Georgia"/>
              <a:cs typeface="Georgia"/>
              <a:sym typeface="Georgia"/>
            </a:endParaRPr>
          </a:p>
        </p:txBody>
      </p:sp>
      <p:sp>
        <p:nvSpPr>
          <p:cNvPr id="249" name="Google Shape;249;p33"/>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4"/>
          <p:cNvSpPr txBox="1"/>
          <p:nvPr>
            <p:ph type="title"/>
          </p:nvPr>
        </p:nvSpPr>
        <p:spPr>
          <a:xfrm>
            <a:off x="566925" y="1499625"/>
            <a:ext cx="74649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Ablation Studies and Comparisons</a:t>
            </a:r>
            <a:endParaRPr/>
          </a:p>
        </p:txBody>
      </p:sp>
      <p:sp>
        <p:nvSpPr>
          <p:cNvPr id="256" name="Google Shape;256;p34"/>
          <p:cNvSpPr txBox="1"/>
          <p:nvPr>
            <p:ph idx="1" type="body"/>
          </p:nvPr>
        </p:nvSpPr>
        <p:spPr>
          <a:xfrm>
            <a:off x="566925" y="2372825"/>
            <a:ext cx="6262800" cy="44853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rPr b="1" lang="en-US" sz="1500">
                <a:solidFill>
                  <a:srgbClr val="000000"/>
                </a:solidFill>
              </a:rPr>
              <a:t>Evaluating Training Strategies</a:t>
            </a:r>
            <a:endParaRPr b="1" sz="1500">
              <a:solidFill>
                <a:srgbClr val="000000"/>
              </a:solidFill>
            </a:endParaRPr>
          </a:p>
          <a:p>
            <a:pPr indent="-323850" lvl="0" marL="457200" rtl="0" algn="l">
              <a:lnSpc>
                <a:spcPct val="115000"/>
              </a:lnSpc>
              <a:spcBef>
                <a:spcPts val="1200"/>
              </a:spcBef>
              <a:spcAft>
                <a:spcPts val="0"/>
              </a:spcAft>
              <a:buClr>
                <a:srgbClr val="000000"/>
              </a:buClr>
              <a:buSzPts val="1500"/>
              <a:buChar char="●"/>
            </a:pPr>
            <a:r>
              <a:rPr lang="en-US" sz="1500">
                <a:solidFill>
                  <a:srgbClr val="000000"/>
                </a:solidFill>
              </a:rPr>
              <a:t>Validating the importance of BC-Z design decisions using the 21-task family, focusing on the task "Place the bottle in ceramic bowl" with 1000 demos. By comparing multi-task training, which used 25,877 demos, to single-task training with only 1000 demos, we found that the single-task baseline achieved just 5% success. In contrast, multi-task training significantly improved performance. Notably, the multi-task, language-conditioned model achieved a </a:t>
            </a:r>
            <a:r>
              <a:rPr lang="en-US" sz="1500">
                <a:solidFill>
                  <a:srgbClr val="000000"/>
                </a:solidFill>
              </a:rPr>
              <a:t>s</a:t>
            </a:r>
            <a:r>
              <a:rPr lang="en-US" sz="1500">
                <a:solidFill>
                  <a:srgbClr val="000000"/>
                </a:solidFill>
              </a:rPr>
              <a:t>uccess rate of 52%.</a:t>
            </a:r>
            <a:endParaRPr sz="1500">
              <a:solidFill>
                <a:srgbClr val="000000"/>
              </a:solidFill>
            </a:endParaRPr>
          </a:p>
          <a:p>
            <a:pPr indent="0" lvl="0" marL="0" rtl="0" algn="l">
              <a:lnSpc>
                <a:spcPct val="115000"/>
              </a:lnSpc>
              <a:spcBef>
                <a:spcPts val="1200"/>
              </a:spcBef>
              <a:spcAft>
                <a:spcPts val="0"/>
              </a:spcAft>
              <a:buNone/>
            </a:pPr>
            <a:r>
              <a:rPr b="1" lang="en-US" sz="1500">
                <a:solidFill>
                  <a:srgbClr val="000000"/>
                </a:solidFill>
              </a:rPr>
              <a:t>HG-DAgger vs 100% Expert Demos:</a:t>
            </a:r>
            <a:r>
              <a:rPr lang="en-US" sz="1100">
                <a:solidFill>
                  <a:srgbClr val="000000"/>
                </a:solidFill>
              </a:rPr>
              <a:t> </a:t>
            </a:r>
            <a:endParaRPr sz="1100">
              <a:solidFill>
                <a:srgbClr val="000000"/>
              </a:solidFill>
            </a:endParaRPr>
          </a:p>
          <a:p>
            <a:pPr indent="-323850" lvl="0" marL="457200" rtl="0" algn="l">
              <a:lnSpc>
                <a:spcPct val="115000"/>
              </a:lnSpc>
              <a:spcBef>
                <a:spcPts val="1200"/>
              </a:spcBef>
              <a:spcAft>
                <a:spcPts val="0"/>
              </a:spcAft>
              <a:buClr>
                <a:srgbClr val="000000"/>
              </a:buClr>
              <a:buSzPts val="1500"/>
              <a:buChar char="●"/>
            </a:pPr>
            <a:r>
              <a:rPr lang="en-US" sz="1500">
                <a:solidFill>
                  <a:srgbClr val="000000"/>
                </a:solidFill>
              </a:rPr>
              <a:t>Comparison of policies trained using 50% expert demos and 50% HG-DAgger interventions vs. 100% expert demos.</a:t>
            </a:r>
            <a:endParaRPr sz="1500">
              <a:solidFill>
                <a:srgbClr val="000000"/>
              </a:solidFill>
            </a:endParaRPr>
          </a:p>
          <a:p>
            <a:pPr indent="0" lvl="0" marL="0" rtl="0" algn="l">
              <a:spcBef>
                <a:spcPts val="1200"/>
              </a:spcBef>
              <a:spcAft>
                <a:spcPts val="0"/>
              </a:spcAft>
              <a:buNone/>
            </a:pPr>
            <a:r>
              <a:t/>
            </a:r>
            <a:endParaRPr sz="1400"/>
          </a:p>
        </p:txBody>
      </p:sp>
      <p:pic>
        <p:nvPicPr>
          <p:cNvPr id="257" name="Google Shape;257;p34"/>
          <p:cNvPicPr preferRelativeResize="0"/>
          <p:nvPr/>
        </p:nvPicPr>
        <p:blipFill>
          <a:blip r:embed="rId3">
            <a:alphaModFix/>
          </a:blip>
          <a:stretch>
            <a:fillRect/>
          </a:stretch>
        </p:blipFill>
        <p:spPr>
          <a:xfrm>
            <a:off x="7268750" y="2372825"/>
            <a:ext cx="4543900" cy="1619250"/>
          </a:xfrm>
          <a:prstGeom prst="rect">
            <a:avLst/>
          </a:prstGeom>
          <a:noFill/>
          <a:ln>
            <a:noFill/>
          </a:ln>
        </p:spPr>
      </p:pic>
      <p:pic>
        <p:nvPicPr>
          <p:cNvPr id="258" name="Google Shape;258;p34"/>
          <p:cNvPicPr preferRelativeResize="0"/>
          <p:nvPr/>
        </p:nvPicPr>
        <p:blipFill>
          <a:blip r:embed="rId4">
            <a:alphaModFix/>
          </a:blip>
          <a:stretch>
            <a:fillRect/>
          </a:stretch>
        </p:blipFill>
        <p:spPr>
          <a:xfrm>
            <a:off x="7389750" y="4384000"/>
            <a:ext cx="4422901" cy="1467925"/>
          </a:xfrm>
          <a:prstGeom prst="rect">
            <a:avLst/>
          </a:prstGeom>
          <a:noFill/>
          <a:ln>
            <a:noFill/>
          </a:ln>
        </p:spPr>
      </p:pic>
      <p:sp>
        <p:nvSpPr>
          <p:cNvPr id="259" name="Google Shape;259;p34"/>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35"/>
          <p:cNvPicPr preferRelativeResize="0"/>
          <p:nvPr/>
        </p:nvPicPr>
        <p:blipFill>
          <a:blip r:embed="rId3">
            <a:alphaModFix/>
          </a:blip>
          <a:stretch>
            <a:fillRect/>
          </a:stretch>
        </p:blipFill>
        <p:spPr>
          <a:xfrm>
            <a:off x="1280550" y="2494750"/>
            <a:ext cx="6433275" cy="4013000"/>
          </a:xfrm>
          <a:prstGeom prst="rect">
            <a:avLst/>
          </a:prstGeom>
          <a:noFill/>
          <a:ln>
            <a:noFill/>
          </a:ln>
        </p:spPr>
      </p:pic>
      <p:sp>
        <p:nvSpPr>
          <p:cNvPr id="266" name="Google Shape;266;p35"/>
          <p:cNvSpPr txBox="1"/>
          <p:nvPr/>
        </p:nvSpPr>
        <p:spPr>
          <a:xfrm>
            <a:off x="2139350" y="2198075"/>
            <a:ext cx="5699400" cy="6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Mean Number of Interventions vs task </a:t>
            </a:r>
            <a:r>
              <a:rPr lang="en-US" sz="1800"/>
              <a:t>success</a:t>
            </a:r>
            <a:r>
              <a:rPr lang="en-US" sz="1800"/>
              <a:t> rate </a:t>
            </a:r>
            <a:endParaRPr sz="1800"/>
          </a:p>
        </p:txBody>
      </p:sp>
      <p:sp>
        <p:nvSpPr>
          <p:cNvPr id="267" name="Google Shape;267;p35"/>
          <p:cNvSpPr txBox="1"/>
          <p:nvPr/>
        </p:nvSpPr>
        <p:spPr>
          <a:xfrm>
            <a:off x="7417125" y="2900750"/>
            <a:ext cx="4774800" cy="28263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US" sz="1600"/>
              <a:t>Clear correlation between fewer interventions and higher success rates, suggesting interventions as a proxy for policy performance.</a:t>
            </a:r>
            <a:endParaRPr sz="1600"/>
          </a:p>
          <a:p>
            <a:pPr indent="-330200" lvl="0" marL="457200" rtl="0" algn="l">
              <a:spcBef>
                <a:spcPts val="0"/>
              </a:spcBef>
              <a:spcAft>
                <a:spcPts val="0"/>
              </a:spcAft>
              <a:buSzPts val="1600"/>
              <a:buChar char="●"/>
            </a:pPr>
            <a:r>
              <a:rPr lang="en-US" sz="1600"/>
              <a:t>This result suggests that we can indeed use this metric with HG-DAgger for development purposes.</a:t>
            </a:r>
            <a:endParaRPr sz="1600"/>
          </a:p>
        </p:txBody>
      </p:sp>
      <p:sp>
        <p:nvSpPr>
          <p:cNvPr id="268" name="Google Shape;268;p35"/>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566928" y="1499616"/>
            <a:ext cx="6951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Conclusion and Future Work</a:t>
            </a:r>
            <a:endParaRPr/>
          </a:p>
        </p:txBody>
      </p:sp>
      <p:sp>
        <p:nvSpPr>
          <p:cNvPr id="275" name="Google Shape;275;p36"/>
          <p:cNvSpPr txBox="1"/>
          <p:nvPr>
            <p:ph idx="1" type="body"/>
          </p:nvPr>
        </p:nvSpPr>
        <p:spPr>
          <a:xfrm>
            <a:off x="566925" y="2340450"/>
            <a:ext cx="9364200" cy="5200800"/>
          </a:xfrm>
          <a:prstGeom prst="rect">
            <a:avLst/>
          </a:prstGeom>
        </p:spPr>
        <p:txBody>
          <a:bodyPr anchorCtr="0" anchor="t" bIns="45700" lIns="91425" spcFirstLastPara="1" rIns="91425" wrap="square" tIns="45700">
            <a:noAutofit/>
          </a:bodyPr>
          <a:lstStyle/>
          <a:p>
            <a:pPr indent="0" lvl="0" marL="0" rtl="0" algn="just">
              <a:spcBef>
                <a:spcPts val="600"/>
              </a:spcBef>
              <a:spcAft>
                <a:spcPts val="0"/>
              </a:spcAft>
              <a:buNone/>
            </a:pPr>
            <a:r>
              <a:rPr lang="en-US" sz="1400">
                <a:solidFill>
                  <a:srgbClr val="000000"/>
                </a:solidFill>
              </a:rPr>
              <a:t>The paper has introduced a multi-task imitation learning system using flexible task embeddings and training on a 100-task dataset, enabling generalization to new tasks via user-provided commands. Evaluation on 29 vision-based manipulation tasks revealed that simple imitation learning can achieve task-level generalization without additional robot data. Key findings include the effectiveness of HG-DAgger for performance and pre-trained language embeddings for task conditioning without extra training. Despite varied performance on novel tasks, the robot often demonstrates partial task understanding by correctly interacting with objects or performing related actions. Future directions include using current policies to initialize </a:t>
            </a:r>
            <a:r>
              <a:rPr lang="en-US" sz="1400">
                <a:solidFill>
                  <a:srgbClr val="000000"/>
                </a:solidFill>
              </a:rPr>
              <a:t>fine tuning</a:t>
            </a:r>
            <a:r>
              <a:rPr lang="en-US" sz="1400">
                <a:solidFill>
                  <a:srgbClr val="000000"/>
                </a:solidFill>
              </a:rPr>
              <a:t> for improved performance and addressing the "verb-noun" language structure limitation through diverse dataset annotations. Further research is needed to enhance video-based task representations and mitigate low-level control errors in imitation learning algorithms.</a:t>
            </a:r>
            <a:endParaRPr sz="1400">
              <a:solidFill>
                <a:srgbClr val="000000"/>
              </a:solidFill>
            </a:endParaRPr>
          </a:p>
          <a:p>
            <a:pPr indent="0" lvl="0" marL="0" rtl="0" algn="just">
              <a:spcBef>
                <a:spcPts val="600"/>
              </a:spcBef>
              <a:spcAft>
                <a:spcPts val="0"/>
              </a:spcAft>
              <a:buNone/>
            </a:pPr>
            <a:r>
              <a:t/>
            </a:r>
            <a:endParaRPr sz="1400">
              <a:solidFill>
                <a:srgbClr val="000000"/>
              </a:solidFill>
            </a:endParaRPr>
          </a:p>
        </p:txBody>
      </p:sp>
      <p:sp>
        <p:nvSpPr>
          <p:cNvPr id="276" name="Google Shape;276;p36"/>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ctrTitle"/>
          </p:nvPr>
        </p:nvSpPr>
        <p:spPr>
          <a:xfrm>
            <a:off x="3237100" y="3161125"/>
            <a:ext cx="3897300" cy="936300"/>
          </a:xfrm>
          <a:prstGeom prst="rect">
            <a:avLst/>
          </a:prstGeom>
          <a:noFill/>
          <a:ln>
            <a:noFill/>
          </a:ln>
        </p:spPr>
        <p:txBody>
          <a:bodyPr anchorCtr="0" anchor="b" bIns="45700" lIns="0" spcFirstLastPara="1" rIns="91425" wrap="square" tIns="45700">
            <a:noAutofit/>
          </a:bodyPr>
          <a:lstStyle/>
          <a:p>
            <a:pPr indent="0" lvl="0" marL="0" rtl="0" algn="l">
              <a:lnSpc>
                <a:spcPct val="90000"/>
              </a:lnSpc>
              <a:spcBef>
                <a:spcPts val="0"/>
              </a:spcBef>
              <a:spcAft>
                <a:spcPts val="0"/>
              </a:spcAft>
              <a:buNone/>
            </a:pPr>
            <a:r>
              <a:rPr b="0" lang="en-US" sz="3600">
                <a:solidFill>
                  <a:srgbClr val="000000"/>
                </a:solidFill>
              </a:rPr>
              <a:t> </a:t>
            </a:r>
            <a:r>
              <a:rPr lang="en-US" sz="3600">
                <a:solidFill>
                  <a:srgbClr val="000000"/>
                </a:solidFill>
              </a:rPr>
              <a:t> </a:t>
            </a:r>
            <a:r>
              <a:rPr lang="en-US" sz="3600">
                <a:solidFill>
                  <a:srgbClr val="BFBFBF"/>
                </a:solidFill>
              </a:rPr>
              <a:t> </a:t>
            </a:r>
            <a:r>
              <a:rPr lang="en-US" sz="3600">
                <a:solidFill>
                  <a:srgbClr val="BFBFBF"/>
                </a:solidFill>
              </a:rPr>
              <a:t>THANK YOU!!</a:t>
            </a:r>
            <a:endParaRPr sz="3100">
              <a:solidFill>
                <a:srgbClr val="BFBFBF"/>
              </a:solidFill>
            </a:endParaRPr>
          </a:p>
        </p:txBody>
      </p:sp>
      <p:sp>
        <p:nvSpPr>
          <p:cNvPr id="282" name="Google Shape;282;p37"/>
          <p:cNvSpPr txBox="1"/>
          <p:nvPr/>
        </p:nvSpPr>
        <p:spPr>
          <a:xfrm>
            <a:off x="4701125" y="4912475"/>
            <a:ext cx="743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endParaRPr>
          </a:p>
        </p:txBody>
      </p:sp>
      <p:sp>
        <p:nvSpPr>
          <p:cNvPr id="283" name="Google Shape;283;p37"/>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413303" y="1084816"/>
            <a:ext cx="6951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Contents</a:t>
            </a:r>
            <a:endParaRPr/>
          </a:p>
        </p:txBody>
      </p:sp>
      <p:sp>
        <p:nvSpPr>
          <p:cNvPr id="101" name="Google Shape;101;p16"/>
          <p:cNvSpPr txBox="1"/>
          <p:nvPr>
            <p:ph idx="1" type="body"/>
          </p:nvPr>
        </p:nvSpPr>
        <p:spPr>
          <a:xfrm>
            <a:off x="536200" y="1675830"/>
            <a:ext cx="6951600" cy="6155700"/>
          </a:xfrm>
          <a:prstGeom prst="rect">
            <a:avLst/>
          </a:prstGeom>
          <a:noFill/>
          <a:ln>
            <a:noFill/>
          </a:ln>
        </p:spPr>
        <p:txBody>
          <a:bodyPr anchorCtr="0" anchor="t" bIns="45700" lIns="91425" spcFirstLastPara="1" rIns="91425" wrap="square" tIns="45700">
            <a:noAutofit/>
          </a:bodyPr>
          <a:lstStyle/>
          <a:p>
            <a:pPr indent="-340360" lvl="0" marL="457200" rtl="0" algn="l">
              <a:lnSpc>
                <a:spcPct val="130000"/>
              </a:lnSpc>
              <a:spcBef>
                <a:spcPts val="0"/>
              </a:spcBef>
              <a:spcAft>
                <a:spcPts val="0"/>
              </a:spcAft>
              <a:buClr>
                <a:srgbClr val="000000"/>
              </a:buClr>
              <a:buSzPts val="1760"/>
              <a:buChar char="❏"/>
            </a:pPr>
            <a:r>
              <a:rPr lang="en-US" sz="1400">
                <a:solidFill>
                  <a:srgbClr val="000000"/>
                </a:solidFill>
              </a:rPr>
              <a:t>Abstract</a:t>
            </a:r>
            <a:endParaRPr sz="1400">
              <a:solidFill>
                <a:srgbClr val="000000"/>
              </a:solidFill>
            </a:endParaRPr>
          </a:p>
          <a:p>
            <a:pPr indent="-340360" lvl="0" marL="457200" rtl="0" algn="l">
              <a:lnSpc>
                <a:spcPct val="130000"/>
              </a:lnSpc>
              <a:spcBef>
                <a:spcPts val="0"/>
              </a:spcBef>
              <a:spcAft>
                <a:spcPts val="0"/>
              </a:spcAft>
              <a:buClr>
                <a:srgbClr val="000000"/>
              </a:buClr>
              <a:buSzPts val="1760"/>
              <a:buChar char="❏"/>
            </a:pPr>
            <a:r>
              <a:rPr lang="en-US" sz="1400">
                <a:solidFill>
                  <a:srgbClr val="000000"/>
                </a:solidFill>
              </a:rPr>
              <a:t>Introduction</a:t>
            </a:r>
            <a:endParaRPr sz="1400">
              <a:solidFill>
                <a:srgbClr val="000000"/>
              </a:solidFill>
            </a:endParaRPr>
          </a:p>
          <a:p>
            <a:pPr indent="-340360" lvl="0" marL="457200" rtl="0" algn="l">
              <a:lnSpc>
                <a:spcPct val="130000"/>
              </a:lnSpc>
              <a:spcBef>
                <a:spcPts val="0"/>
              </a:spcBef>
              <a:spcAft>
                <a:spcPts val="0"/>
              </a:spcAft>
              <a:buClr>
                <a:srgbClr val="000000"/>
              </a:buClr>
              <a:buSzPts val="1760"/>
              <a:buChar char="❏"/>
            </a:pPr>
            <a:r>
              <a:rPr lang="en-US" sz="1400">
                <a:solidFill>
                  <a:srgbClr val="000000"/>
                </a:solidFill>
              </a:rPr>
              <a:t>Interactive Imitation Learning</a:t>
            </a:r>
            <a:endParaRPr sz="1400">
              <a:solidFill>
                <a:srgbClr val="000000"/>
              </a:solidFill>
            </a:endParaRPr>
          </a:p>
          <a:p>
            <a:pPr indent="-340360" lvl="0" marL="457200" rtl="0" algn="l">
              <a:lnSpc>
                <a:spcPct val="130000"/>
              </a:lnSpc>
              <a:spcBef>
                <a:spcPts val="0"/>
              </a:spcBef>
              <a:spcAft>
                <a:spcPts val="0"/>
              </a:spcAft>
              <a:buClr>
                <a:srgbClr val="000000"/>
              </a:buClr>
              <a:buSzPts val="1760"/>
              <a:buChar char="❏"/>
            </a:pPr>
            <a:r>
              <a:rPr lang="en-US" sz="1400">
                <a:solidFill>
                  <a:srgbClr val="000000"/>
                </a:solidFill>
              </a:rPr>
              <a:t>Related Work</a:t>
            </a:r>
            <a:endParaRPr sz="1400">
              <a:solidFill>
                <a:srgbClr val="000000"/>
              </a:solidFill>
            </a:endParaRPr>
          </a:p>
          <a:p>
            <a:pPr indent="-340360" lvl="0" marL="457200" rtl="0" algn="l">
              <a:lnSpc>
                <a:spcPct val="130000"/>
              </a:lnSpc>
              <a:spcBef>
                <a:spcPts val="0"/>
              </a:spcBef>
              <a:spcAft>
                <a:spcPts val="0"/>
              </a:spcAft>
              <a:buClr>
                <a:srgbClr val="000000"/>
              </a:buClr>
              <a:buSzPts val="1760"/>
              <a:buChar char="❏"/>
            </a:pPr>
            <a:r>
              <a:rPr lang="en-US" sz="1400">
                <a:solidFill>
                  <a:srgbClr val="000000"/>
                </a:solidFill>
              </a:rPr>
              <a:t>Problem Setup and Method Overview</a:t>
            </a:r>
            <a:endParaRPr sz="1400">
              <a:solidFill>
                <a:srgbClr val="000000"/>
              </a:solidFill>
            </a:endParaRPr>
          </a:p>
          <a:p>
            <a:pPr indent="-340360" lvl="0" marL="457200" rtl="0" algn="l">
              <a:lnSpc>
                <a:spcPct val="130000"/>
              </a:lnSpc>
              <a:spcBef>
                <a:spcPts val="0"/>
              </a:spcBef>
              <a:spcAft>
                <a:spcPts val="0"/>
              </a:spcAft>
              <a:buClr>
                <a:srgbClr val="000000"/>
              </a:buClr>
              <a:buSzPts val="1760"/>
              <a:buChar char="❏"/>
            </a:pPr>
            <a:r>
              <a:rPr lang="en-US" sz="1400">
                <a:solidFill>
                  <a:srgbClr val="000000"/>
                </a:solidFill>
              </a:rPr>
              <a:t>Data Collection and Workflow</a:t>
            </a:r>
            <a:endParaRPr sz="1400">
              <a:solidFill>
                <a:srgbClr val="000000"/>
              </a:solidFill>
            </a:endParaRPr>
          </a:p>
          <a:p>
            <a:pPr indent="-340360" lvl="0" marL="457200" rtl="0" algn="l">
              <a:lnSpc>
                <a:spcPct val="130000"/>
              </a:lnSpc>
              <a:spcBef>
                <a:spcPts val="0"/>
              </a:spcBef>
              <a:spcAft>
                <a:spcPts val="0"/>
              </a:spcAft>
              <a:buClr>
                <a:srgbClr val="000000"/>
              </a:buClr>
              <a:buSzPts val="1760"/>
              <a:buChar char="❏"/>
            </a:pPr>
            <a:r>
              <a:rPr lang="en-US" sz="1400">
                <a:solidFill>
                  <a:srgbClr val="000000"/>
                </a:solidFill>
              </a:rPr>
              <a:t>Learning Algorithm</a:t>
            </a:r>
            <a:endParaRPr sz="1400">
              <a:solidFill>
                <a:srgbClr val="000000"/>
              </a:solidFill>
            </a:endParaRPr>
          </a:p>
          <a:p>
            <a:pPr indent="-340360" lvl="0" marL="457200" rtl="0" algn="l">
              <a:lnSpc>
                <a:spcPct val="130000"/>
              </a:lnSpc>
              <a:spcBef>
                <a:spcPts val="0"/>
              </a:spcBef>
              <a:spcAft>
                <a:spcPts val="0"/>
              </a:spcAft>
              <a:buClr>
                <a:srgbClr val="000000"/>
              </a:buClr>
              <a:buSzPts val="1760"/>
              <a:buChar char="❏"/>
            </a:pPr>
            <a:r>
              <a:rPr lang="en-US" sz="1400">
                <a:solidFill>
                  <a:srgbClr val="000000"/>
                </a:solidFill>
              </a:rPr>
              <a:t>Language and Video Encoders</a:t>
            </a:r>
            <a:endParaRPr sz="1400">
              <a:solidFill>
                <a:srgbClr val="000000"/>
              </a:solidFill>
            </a:endParaRPr>
          </a:p>
          <a:p>
            <a:pPr indent="-340360" lvl="0" marL="457200" rtl="0" algn="l">
              <a:lnSpc>
                <a:spcPct val="130000"/>
              </a:lnSpc>
              <a:spcBef>
                <a:spcPts val="0"/>
              </a:spcBef>
              <a:spcAft>
                <a:spcPts val="0"/>
              </a:spcAft>
              <a:buClr>
                <a:srgbClr val="000000"/>
              </a:buClr>
              <a:buSzPts val="1760"/>
              <a:buChar char="❏"/>
            </a:pPr>
            <a:r>
              <a:rPr lang="en-US" sz="1400">
                <a:solidFill>
                  <a:srgbClr val="000000"/>
                </a:solidFill>
              </a:rPr>
              <a:t>Policy Training</a:t>
            </a:r>
            <a:endParaRPr sz="1400">
              <a:solidFill>
                <a:srgbClr val="000000"/>
              </a:solidFill>
            </a:endParaRPr>
          </a:p>
          <a:p>
            <a:pPr indent="-340360" lvl="0" marL="457200" rtl="0" algn="l">
              <a:lnSpc>
                <a:spcPct val="130000"/>
              </a:lnSpc>
              <a:spcBef>
                <a:spcPts val="0"/>
              </a:spcBef>
              <a:spcAft>
                <a:spcPts val="0"/>
              </a:spcAft>
              <a:buClr>
                <a:srgbClr val="000000"/>
              </a:buClr>
              <a:buSzPts val="1760"/>
              <a:buChar char="❏"/>
            </a:pPr>
            <a:r>
              <a:rPr lang="en-US" sz="1400">
                <a:solidFill>
                  <a:srgbClr val="000000"/>
                </a:solidFill>
              </a:rPr>
              <a:t>Network Architecture</a:t>
            </a:r>
            <a:endParaRPr sz="1400">
              <a:solidFill>
                <a:srgbClr val="000000"/>
              </a:solidFill>
            </a:endParaRPr>
          </a:p>
          <a:p>
            <a:pPr indent="-340360" lvl="0" marL="457200" rtl="0" algn="l">
              <a:lnSpc>
                <a:spcPct val="130000"/>
              </a:lnSpc>
              <a:spcBef>
                <a:spcPts val="0"/>
              </a:spcBef>
              <a:spcAft>
                <a:spcPts val="0"/>
              </a:spcAft>
              <a:buClr>
                <a:srgbClr val="000000"/>
              </a:buClr>
              <a:buSzPts val="1760"/>
              <a:buChar char="❏"/>
            </a:pPr>
            <a:r>
              <a:rPr lang="en-US" sz="1400">
                <a:solidFill>
                  <a:srgbClr val="000000"/>
                </a:solidFill>
              </a:rPr>
              <a:t>Experiment Results</a:t>
            </a:r>
            <a:endParaRPr sz="1400">
              <a:solidFill>
                <a:srgbClr val="000000"/>
              </a:solidFill>
            </a:endParaRPr>
          </a:p>
          <a:p>
            <a:pPr indent="-340360" lvl="0" marL="457200" rtl="0" algn="l">
              <a:lnSpc>
                <a:spcPct val="130000"/>
              </a:lnSpc>
              <a:spcBef>
                <a:spcPts val="0"/>
              </a:spcBef>
              <a:spcAft>
                <a:spcPts val="0"/>
              </a:spcAft>
              <a:buClr>
                <a:srgbClr val="000000"/>
              </a:buClr>
              <a:buSzPts val="1760"/>
              <a:buChar char="❏"/>
            </a:pPr>
            <a:r>
              <a:rPr lang="en-US" sz="1400">
                <a:solidFill>
                  <a:srgbClr val="000000"/>
                </a:solidFill>
              </a:rPr>
              <a:t>Evaluating Zero-Shot and Few-Shot Task Generalization</a:t>
            </a:r>
            <a:endParaRPr sz="1400">
              <a:solidFill>
                <a:srgbClr val="000000"/>
              </a:solidFill>
            </a:endParaRPr>
          </a:p>
          <a:p>
            <a:pPr indent="-340360" lvl="0" marL="457200" rtl="0" algn="l">
              <a:lnSpc>
                <a:spcPct val="130000"/>
              </a:lnSpc>
              <a:spcBef>
                <a:spcPts val="0"/>
              </a:spcBef>
              <a:spcAft>
                <a:spcPts val="0"/>
              </a:spcAft>
              <a:buClr>
                <a:srgbClr val="000000"/>
              </a:buClr>
              <a:buSzPts val="1760"/>
              <a:buChar char="❏"/>
            </a:pPr>
            <a:r>
              <a:rPr lang="en-US" sz="1400">
                <a:solidFill>
                  <a:srgbClr val="000000"/>
                </a:solidFill>
              </a:rPr>
              <a:t>Ablation </a:t>
            </a:r>
            <a:r>
              <a:rPr lang="en-US" sz="1400">
                <a:solidFill>
                  <a:srgbClr val="000000"/>
                </a:solidFill>
              </a:rPr>
              <a:t>Studies</a:t>
            </a:r>
            <a:r>
              <a:rPr lang="en-US" sz="1400">
                <a:solidFill>
                  <a:srgbClr val="000000"/>
                </a:solidFill>
              </a:rPr>
              <a:t> and </a:t>
            </a:r>
            <a:r>
              <a:rPr lang="en-US" sz="1400">
                <a:solidFill>
                  <a:srgbClr val="000000"/>
                </a:solidFill>
              </a:rPr>
              <a:t>Comparison</a:t>
            </a:r>
            <a:endParaRPr sz="1400">
              <a:solidFill>
                <a:srgbClr val="000000"/>
              </a:solidFill>
            </a:endParaRPr>
          </a:p>
          <a:p>
            <a:pPr indent="-340360" lvl="0" marL="457200" rtl="0" algn="l">
              <a:lnSpc>
                <a:spcPct val="130000"/>
              </a:lnSpc>
              <a:spcBef>
                <a:spcPts val="0"/>
              </a:spcBef>
              <a:spcAft>
                <a:spcPts val="0"/>
              </a:spcAft>
              <a:buClr>
                <a:srgbClr val="000000"/>
              </a:buClr>
              <a:buSzPts val="1760"/>
              <a:buChar char="❏"/>
            </a:pPr>
            <a:r>
              <a:rPr lang="en-US" sz="1400">
                <a:solidFill>
                  <a:srgbClr val="000000"/>
                </a:solidFill>
              </a:rPr>
              <a:t>Conclusion and Future Work </a:t>
            </a:r>
            <a:endParaRPr sz="1400">
              <a:solidFill>
                <a:srgbClr val="000000"/>
              </a:solidFill>
            </a:endParaRPr>
          </a:p>
        </p:txBody>
      </p:sp>
      <p:sp>
        <p:nvSpPr>
          <p:cNvPr id="102" name="Google Shape;102;p16"/>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103" name="Google Shape;103;p16"/>
          <p:cNvSpPr txBox="1"/>
          <p:nvPr/>
        </p:nvSpPr>
        <p:spPr>
          <a:xfrm>
            <a:off x="11727775" y="6617850"/>
            <a:ext cx="91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566928" y="1499616"/>
            <a:ext cx="6951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Abstract</a:t>
            </a:r>
            <a:endParaRPr/>
          </a:p>
        </p:txBody>
      </p:sp>
      <p:sp>
        <p:nvSpPr>
          <p:cNvPr id="109" name="Google Shape;109;p17"/>
          <p:cNvSpPr txBox="1"/>
          <p:nvPr>
            <p:ph idx="1" type="body"/>
          </p:nvPr>
        </p:nvSpPr>
        <p:spPr>
          <a:xfrm>
            <a:off x="566923" y="2185425"/>
            <a:ext cx="10563000" cy="3968400"/>
          </a:xfrm>
          <a:prstGeom prst="rect">
            <a:avLst/>
          </a:prstGeom>
          <a:noFill/>
          <a:ln>
            <a:noFill/>
          </a:ln>
        </p:spPr>
        <p:txBody>
          <a:bodyPr anchorCtr="0" anchor="t" bIns="45700" lIns="91425" spcFirstLastPara="1" rIns="91425" wrap="square" tIns="45700">
            <a:noAutofit/>
          </a:bodyPr>
          <a:lstStyle/>
          <a:p>
            <a:pPr indent="-215900" lvl="0" marL="228600" rtl="0" algn="just">
              <a:lnSpc>
                <a:spcPct val="115000"/>
              </a:lnSpc>
              <a:spcBef>
                <a:spcPts val="600"/>
              </a:spcBef>
              <a:spcAft>
                <a:spcPts val="0"/>
              </a:spcAft>
              <a:buClr>
                <a:srgbClr val="000000"/>
              </a:buClr>
              <a:buSzPts val="1960"/>
              <a:buChar char="•"/>
            </a:pPr>
            <a:r>
              <a:rPr lang="en-US" sz="1600">
                <a:solidFill>
                  <a:srgbClr val="000000"/>
                </a:solidFill>
              </a:rPr>
              <a:t>The primary objective of this paper is to develop vision-based robotic manipulation techniques that allow robots to generalize and perform new tasks beyond their initial training.</a:t>
            </a:r>
            <a:endParaRPr sz="1600">
              <a:solidFill>
                <a:srgbClr val="000000"/>
              </a:solidFill>
            </a:endParaRPr>
          </a:p>
          <a:p>
            <a:pPr indent="-215900" lvl="0" marL="228600" rtl="0" algn="just">
              <a:lnSpc>
                <a:spcPct val="115000"/>
              </a:lnSpc>
              <a:spcBef>
                <a:spcPts val="0"/>
              </a:spcBef>
              <a:spcAft>
                <a:spcPts val="0"/>
              </a:spcAft>
              <a:buClr>
                <a:srgbClr val="000000"/>
              </a:buClr>
              <a:buSzPts val="1960"/>
              <a:buChar char="•"/>
            </a:pPr>
            <a:r>
              <a:rPr lang="en-US" sz="1600">
                <a:solidFill>
                  <a:srgbClr val="000000"/>
                </a:solidFill>
              </a:rPr>
              <a:t>In this paper, the researchers primarily focus on an imitation learning algorithm.</a:t>
            </a:r>
            <a:endParaRPr sz="1600">
              <a:solidFill>
                <a:srgbClr val="000000"/>
              </a:solidFill>
            </a:endParaRPr>
          </a:p>
          <a:p>
            <a:pPr indent="-215900" lvl="0" marL="228600" rtl="0" algn="just">
              <a:lnSpc>
                <a:spcPct val="115000"/>
              </a:lnSpc>
              <a:spcBef>
                <a:spcPts val="600"/>
              </a:spcBef>
              <a:spcAft>
                <a:spcPts val="0"/>
              </a:spcAft>
              <a:buClr>
                <a:srgbClr val="000000"/>
              </a:buClr>
              <a:buSzPts val="1960"/>
              <a:buChar char="•"/>
            </a:pPr>
            <a:r>
              <a:rPr lang="en-US" sz="1600">
                <a:solidFill>
                  <a:srgbClr val="000000"/>
                </a:solidFill>
              </a:rPr>
              <a:t>This approach uses machine learning and requires the robot to observe and replicate activities from an expert to perform new tasks.</a:t>
            </a:r>
            <a:endParaRPr sz="1600">
              <a:solidFill>
                <a:srgbClr val="000000"/>
              </a:solidFill>
            </a:endParaRPr>
          </a:p>
          <a:p>
            <a:pPr indent="-215900" lvl="0" marL="228600" rtl="0" algn="just">
              <a:lnSpc>
                <a:spcPct val="115000"/>
              </a:lnSpc>
              <a:spcBef>
                <a:spcPts val="600"/>
              </a:spcBef>
              <a:spcAft>
                <a:spcPts val="0"/>
              </a:spcAft>
              <a:buClr>
                <a:srgbClr val="000000"/>
              </a:buClr>
              <a:buSzPts val="1960"/>
              <a:buChar char="•"/>
            </a:pPr>
            <a:r>
              <a:rPr lang="en-US" sz="1600">
                <a:solidFill>
                  <a:srgbClr val="000000"/>
                </a:solidFill>
              </a:rPr>
              <a:t>The researchers have developed a flexible and interactive learning system capable of learning through both interventions where the robot is corrected when it makes errors and demonstrations, where it observes an expert performing a task.</a:t>
            </a:r>
            <a:endParaRPr sz="1600">
              <a:solidFill>
                <a:srgbClr val="000000"/>
              </a:solidFill>
            </a:endParaRPr>
          </a:p>
          <a:p>
            <a:pPr indent="0" lvl="0" marL="0" rtl="0" algn="just">
              <a:lnSpc>
                <a:spcPct val="115000"/>
              </a:lnSpc>
              <a:spcBef>
                <a:spcPts val="600"/>
              </a:spcBef>
              <a:spcAft>
                <a:spcPts val="0"/>
              </a:spcAft>
              <a:buNone/>
            </a:pPr>
            <a:r>
              <a:t/>
            </a:r>
            <a:endParaRPr sz="1600">
              <a:solidFill>
                <a:srgbClr val="000000"/>
              </a:solidFill>
            </a:endParaRPr>
          </a:p>
          <a:p>
            <a:pPr indent="0" lvl="0" marL="228600" rtl="0" algn="just">
              <a:lnSpc>
                <a:spcPct val="115000"/>
              </a:lnSpc>
              <a:spcBef>
                <a:spcPts val="600"/>
              </a:spcBef>
              <a:spcAft>
                <a:spcPts val="0"/>
              </a:spcAft>
              <a:buNone/>
            </a:pPr>
            <a:r>
              <a:t/>
            </a:r>
            <a:endParaRPr>
              <a:solidFill>
                <a:srgbClr val="000000"/>
              </a:solidFill>
            </a:endParaRPr>
          </a:p>
        </p:txBody>
      </p:sp>
      <p:sp>
        <p:nvSpPr>
          <p:cNvPr id="110" name="Google Shape;110;p17"/>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566928" y="1499616"/>
            <a:ext cx="6951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Introduction</a:t>
            </a:r>
            <a:endParaRPr/>
          </a:p>
        </p:txBody>
      </p:sp>
      <p:sp>
        <p:nvSpPr>
          <p:cNvPr id="117" name="Google Shape;117;p18"/>
          <p:cNvSpPr txBox="1"/>
          <p:nvPr>
            <p:ph idx="1" type="body"/>
          </p:nvPr>
        </p:nvSpPr>
        <p:spPr>
          <a:xfrm>
            <a:off x="566925" y="2185425"/>
            <a:ext cx="10956000" cy="4147800"/>
          </a:xfrm>
          <a:prstGeom prst="rect">
            <a:avLst/>
          </a:prstGeom>
        </p:spPr>
        <p:txBody>
          <a:bodyPr anchorCtr="0" anchor="t" bIns="45700" lIns="91425" spcFirstLastPara="1" rIns="91425" wrap="square" tIns="45700">
            <a:noAutofit/>
          </a:bodyPr>
          <a:lstStyle/>
          <a:p>
            <a:pPr indent="-330200" lvl="0" marL="457200" rtl="0" algn="just">
              <a:lnSpc>
                <a:spcPct val="140000"/>
              </a:lnSpc>
              <a:spcBef>
                <a:spcPts val="600"/>
              </a:spcBef>
              <a:spcAft>
                <a:spcPts val="0"/>
              </a:spcAft>
              <a:buClr>
                <a:srgbClr val="000000"/>
              </a:buClr>
              <a:buSzPts val="1600"/>
              <a:buChar char="●"/>
            </a:pPr>
            <a:r>
              <a:rPr lang="en-US" sz="1600">
                <a:solidFill>
                  <a:srgbClr val="000000"/>
                </a:solidFill>
              </a:rPr>
              <a:t>The task at hand for researchers is to create a general-purpose robot that can follow user instructions to carry out a variety of tasks in unpredictable circumstances. </a:t>
            </a:r>
            <a:endParaRPr sz="1600">
              <a:solidFill>
                <a:srgbClr val="000000"/>
              </a:solidFill>
            </a:endParaRPr>
          </a:p>
          <a:p>
            <a:pPr indent="-330200" lvl="0" marL="457200" rtl="0" algn="just">
              <a:lnSpc>
                <a:spcPct val="140000"/>
              </a:lnSpc>
              <a:spcBef>
                <a:spcPts val="0"/>
              </a:spcBef>
              <a:spcAft>
                <a:spcPts val="0"/>
              </a:spcAft>
              <a:buClr>
                <a:srgbClr val="000000"/>
              </a:buClr>
              <a:buSzPts val="1600"/>
              <a:buChar char="●"/>
            </a:pPr>
            <a:r>
              <a:rPr lang="en-US" sz="1600">
                <a:solidFill>
                  <a:srgbClr val="000000"/>
                </a:solidFill>
              </a:rPr>
              <a:t>To accomplish this, the robot must generalize its abilities, which include navigating novel settings, recognizing and interacting with unfamiliar items, and comprehending commands it has never encountered before. The main objective is to achieve a high degree of usefulness and flexibility in a variety of uncertain circumstances.</a:t>
            </a:r>
            <a:endParaRPr sz="1600">
              <a:solidFill>
                <a:srgbClr val="000000"/>
              </a:solidFill>
            </a:endParaRPr>
          </a:p>
          <a:p>
            <a:pPr indent="-330200" lvl="0" marL="457200" rtl="0" algn="just">
              <a:lnSpc>
                <a:spcPct val="140000"/>
              </a:lnSpc>
              <a:spcBef>
                <a:spcPts val="0"/>
              </a:spcBef>
              <a:spcAft>
                <a:spcPts val="0"/>
              </a:spcAft>
              <a:buClr>
                <a:srgbClr val="000000"/>
              </a:buClr>
              <a:buSzPts val="1600"/>
              <a:buChar char="●"/>
            </a:pPr>
            <a:r>
              <a:rPr lang="en-US" sz="1600">
                <a:solidFill>
                  <a:srgbClr val="000000"/>
                </a:solidFill>
              </a:rPr>
              <a:t>The robot makes a few assumptions about the representation of the world state, and it employs end-to-end learning from pixels. This approach is noted as a flexible option for modeling the behavior of such robots.</a:t>
            </a:r>
            <a:endParaRPr sz="1600">
              <a:solidFill>
                <a:srgbClr val="000000"/>
              </a:solidFill>
            </a:endParaRPr>
          </a:p>
          <a:p>
            <a:pPr indent="-330200" lvl="0" marL="457200" rtl="0" algn="just">
              <a:lnSpc>
                <a:spcPct val="140000"/>
              </a:lnSpc>
              <a:spcBef>
                <a:spcPts val="0"/>
              </a:spcBef>
              <a:spcAft>
                <a:spcPts val="0"/>
              </a:spcAft>
              <a:buClr>
                <a:srgbClr val="000000"/>
              </a:buClr>
              <a:buSzPts val="1600"/>
              <a:buChar char="●"/>
            </a:pPr>
            <a:r>
              <a:rPr lang="en-US" sz="1600">
                <a:solidFill>
                  <a:srgbClr val="000000"/>
                </a:solidFill>
              </a:rPr>
              <a:t>It builds on prior research that successfully applied one-shot or zero-shot techniques to new objects and new object-goal combinations, yet zero-shot generalization to new tasks remains challenging, especially for vision-based manipulation tasks that require diverse skills and interactions with a wide range of objects.</a:t>
            </a:r>
            <a:endParaRPr sz="1600">
              <a:solidFill>
                <a:srgbClr val="000000"/>
              </a:solidFill>
            </a:endParaRPr>
          </a:p>
          <a:p>
            <a:pPr indent="0" lvl="0" marL="0" rtl="0" algn="just">
              <a:lnSpc>
                <a:spcPct val="115000"/>
              </a:lnSpc>
              <a:spcBef>
                <a:spcPts val="0"/>
              </a:spcBef>
              <a:spcAft>
                <a:spcPts val="0"/>
              </a:spcAft>
              <a:buNone/>
            </a:pPr>
            <a:r>
              <a:t/>
            </a:r>
            <a:endParaRPr sz="1600">
              <a:solidFill>
                <a:srgbClr val="000000"/>
              </a:solidFill>
            </a:endParaRPr>
          </a:p>
        </p:txBody>
      </p:sp>
      <p:sp>
        <p:nvSpPr>
          <p:cNvPr id="118" name="Google Shape;118;p18"/>
          <p:cNvSpPr txBox="1"/>
          <p:nvPr/>
        </p:nvSpPr>
        <p:spPr>
          <a:xfrm>
            <a:off x="9146800" y="6264500"/>
            <a:ext cx="2811300" cy="7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1"/>
              </a:solidFill>
            </a:endParaRPr>
          </a:p>
        </p:txBody>
      </p:sp>
      <p:sp>
        <p:nvSpPr>
          <p:cNvPr id="119" name="Google Shape;119;p18"/>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566928" y="1499616"/>
            <a:ext cx="6951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Interactive Imitation Learning </a:t>
            </a:r>
            <a:endParaRPr/>
          </a:p>
        </p:txBody>
      </p:sp>
      <p:sp>
        <p:nvSpPr>
          <p:cNvPr id="126" name="Google Shape;126;p19"/>
          <p:cNvSpPr txBox="1"/>
          <p:nvPr>
            <p:ph idx="1" type="body"/>
          </p:nvPr>
        </p:nvSpPr>
        <p:spPr>
          <a:xfrm>
            <a:off x="566925" y="2515025"/>
            <a:ext cx="10537800" cy="4343100"/>
          </a:xfrm>
          <a:prstGeom prst="rect">
            <a:avLst/>
          </a:prstGeom>
        </p:spPr>
        <p:txBody>
          <a:bodyPr anchorCtr="0" anchor="t" bIns="45700" lIns="91425" spcFirstLastPara="1" rIns="91425" wrap="square" tIns="45700">
            <a:noAutofit/>
          </a:bodyPr>
          <a:lstStyle/>
          <a:p>
            <a:pPr indent="-353060" lvl="0" marL="457200" rtl="0" algn="just">
              <a:spcBef>
                <a:spcPts val="600"/>
              </a:spcBef>
              <a:spcAft>
                <a:spcPts val="0"/>
              </a:spcAft>
              <a:buClr>
                <a:srgbClr val="000000"/>
              </a:buClr>
              <a:buSzPts val="1960"/>
              <a:buChar char="•"/>
            </a:pPr>
            <a:r>
              <a:rPr lang="en-US" sz="1600">
                <a:solidFill>
                  <a:srgbClr val="000000"/>
                </a:solidFill>
              </a:rPr>
              <a:t>Researchers have developed the Interactive Imitation learning with two key features that make easier way to gather the high dimension quality data and allow the system to </a:t>
            </a:r>
            <a:r>
              <a:rPr lang="en-US" sz="1600">
                <a:solidFill>
                  <a:srgbClr val="000000"/>
                </a:solidFill>
              </a:rPr>
              <a:t>generalize</a:t>
            </a:r>
            <a:r>
              <a:rPr lang="en-US" sz="1600">
                <a:solidFill>
                  <a:srgbClr val="000000"/>
                </a:solidFill>
              </a:rPr>
              <a:t> to whole new tasks .</a:t>
            </a:r>
            <a:endParaRPr sz="1600">
              <a:solidFill>
                <a:srgbClr val="000000"/>
              </a:solidFill>
            </a:endParaRPr>
          </a:p>
          <a:p>
            <a:pPr indent="-353060" lvl="0" marL="457200" rtl="0" algn="just">
              <a:spcBef>
                <a:spcPts val="0"/>
              </a:spcBef>
              <a:spcAft>
                <a:spcPts val="0"/>
              </a:spcAft>
              <a:buClr>
                <a:srgbClr val="000000"/>
              </a:buClr>
              <a:buSzPts val="1960"/>
              <a:buChar char="•"/>
            </a:pPr>
            <a:r>
              <a:rPr lang="en-US" sz="1600">
                <a:solidFill>
                  <a:srgbClr val="000000"/>
                </a:solidFill>
              </a:rPr>
              <a:t>The shared autonomy policy is an policy that the robot policy can be verify and corrected by the humans and the  raw dimensional data can be collected by the system when it integrates shared autonomy with teleoperation.</a:t>
            </a:r>
            <a:endParaRPr sz="1600">
              <a:solidFill>
                <a:srgbClr val="000000"/>
              </a:solidFill>
            </a:endParaRPr>
          </a:p>
          <a:p>
            <a:pPr indent="-353060" lvl="0" marL="457200" rtl="0" algn="just">
              <a:spcBef>
                <a:spcPts val="0"/>
              </a:spcBef>
              <a:spcAft>
                <a:spcPts val="0"/>
              </a:spcAft>
              <a:buClr>
                <a:srgbClr val="000000"/>
              </a:buClr>
              <a:buSzPts val="1960"/>
              <a:buChar char="•"/>
            </a:pPr>
            <a:r>
              <a:rPr lang="en-US" sz="1600">
                <a:solidFill>
                  <a:srgbClr val="000000"/>
                </a:solidFill>
              </a:rPr>
              <a:t>The policy is subject to several forms of task specification, such as linguistic instruction or a video of an individual completing the work, as determined by the system. </a:t>
            </a:r>
            <a:endParaRPr sz="1600">
              <a:solidFill>
                <a:srgbClr val="000000"/>
              </a:solidFill>
            </a:endParaRPr>
          </a:p>
          <a:p>
            <a:pPr indent="-353060" lvl="0" marL="457200" rtl="0" algn="just">
              <a:spcBef>
                <a:spcPts val="0"/>
              </a:spcBef>
              <a:spcAft>
                <a:spcPts val="0"/>
              </a:spcAft>
              <a:buClr>
                <a:srgbClr val="000000"/>
              </a:buClr>
              <a:buSzPts val="1960"/>
              <a:buChar char="•"/>
            </a:pPr>
            <a:r>
              <a:rPr lang="en-US" sz="1600">
                <a:solidFill>
                  <a:srgbClr val="000000"/>
                </a:solidFill>
              </a:rPr>
              <a:t>By delivering a spoken or video command of the new task at test time, these continuous types of task definition in contrast to discrete one-hot task identifiers, may allow the robot to generalize zero-shot or few-shot to new tasks.</a:t>
            </a:r>
            <a:endParaRPr sz="1600">
              <a:solidFill>
                <a:srgbClr val="000000"/>
              </a:solidFill>
            </a:endParaRPr>
          </a:p>
        </p:txBody>
      </p:sp>
      <p:sp>
        <p:nvSpPr>
          <p:cNvPr id="127" name="Google Shape;127;p19"/>
          <p:cNvSpPr txBox="1"/>
          <p:nvPr/>
        </p:nvSpPr>
        <p:spPr>
          <a:xfrm>
            <a:off x="10437300" y="6233775"/>
            <a:ext cx="15363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sp>
        <p:nvSpPr>
          <p:cNvPr id="128" name="Google Shape;128;p19"/>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566924" y="1499625"/>
            <a:ext cx="87504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Related work </a:t>
            </a:r>
            <a:endParaRPr/>
          </a:p>
        </p:txBody>
      </p:sp>
      <p:sp>
        <p:nvSpPr>
          <p:cNvPr id="135" name="Google Shape;135;p20"/>
          <p:cNvSpPr txBox="1"/>
          <p:nvPr>
            <p:ph idx="1" type="body"/>
          </p:nvPr>
        </p:nvSpPr>
        <p:spPr>
          <a:xfrm>
            <a:off x="566925" y="2185425"/>
            <a:ext cx="10509900" cy="3968100"/>
          </a:xfrm>
          <a:prstGeom prst="rect">
            <a:avLst/>
          </a:prstGeom>
        </p:spPr>
        <p:txBody>
          <a:bodyPr anchorCtr="0" anchor="t" bIns="45700" lIns="91425" spcFirstLastPara="1" rIns="91425" wrap="square" tIns="45700">
            <a:noAutofit/>
          </a:bodyPr>
          <a:lstStyle/>
          <a:p>
            <a:pPr indent="-330200" lvl="0" marL="457200" rtl="0" algn="just">
              <a:spcBef>
                <a:spcPts val="600"/>
              </a:spcBef>
              <a:spcAft>
                <a:spcPts val="0"/>
              </a:spcAft>
              <a:buClr>
                <a:srgbClr val="000000"/>
              </a:buClr>
              <a:buSzPts val="1600"/>
              <a:buChar char="●"/>
            </a:pPr>
            <a:r>
              <a:rPr lang="en-US" sz="1600">
                <a:solidFill>
                  <a:srgbClr val="000000"/>
                </a:solidFill>
              </a:rPr>
              <a:t>By conditioning on videos or linguistic instructions, researchers have achieved many types of generalization in imitation learning, such as zero-shot and few-shot generalization to new objects, settings, and activities. </a:t>
            </a:r>
            <a:endParaRPr sz="1600">
              <a:solidFill>
                <a:srgbClr val="000000"/>
              </a:solidFill>
            </a:endParaRPr>
          </a:p>
          <a:p>
            <a:pPr indent="-330200" lvl="0" marL="457200" rtl="0" algn="just">
              <a:spcBef>
                <a:spcPts val="0"/>
              </a:spcBef>
              <a:spcAft>
                <a:spcPts val="0"/>
              </a:spcAft>
              <a:buClr>
                <a:srgbClr val="000000"/>
              </a:buClr>
              <a:buSzPts val="1600"/>
              <a:buChar char="●"/>
            </a:pPr>
            <a:r>
              <a:rPr lang="en-US" sz="1600">
                <a:solidFill>
                  <a:srgbClr val="000000"/>
                </a:solidFill>
              </a:rPr>
              <a:t>Our approach concentrates on few-shot and zero-shot generalization for novel 7-DoF manipulation tasks where training data does not contain task-relevant objects or target images. </a:t>
            </a:r>
            <a:endParaRPr sz="1600">
              <a:solidFill>
                <a:srgbClr val="000000"/>
              </a:solidFill>
            </a:endParaRPr>
          </a:p>
          <a:p>
            <a:pPr indent="-330200" lvl="0" marL="457200" rtl="0" algn="just">
              <a:spcBef>
                <a:spcPts val="0"/>
              </a:spcBef>
              <a:spcAft>
                <a:spcPts val="0"/>
              </a:spcAft>
              <a:buClr>
                <a:srgbClr val="000000"/>
              </a:buClr>
              <a:buSzPts val="1600"/>
              <a:buChar char="●"/>
            </a:pPr>
            <a:r>
              <a:rPr lang="en-US" sz="1600">
                <a:solidFill>
                  <a:srgbClr val="000000"/>
                </a:solidFill>
              </a:rPr>
              <a:t>Experts streamline the procedure and address distribution shift by intervening only when errors are likely to occur, drawing inspiration from HG-DAgger and EIL for their data collection strategy. </a:t>
            </a:r>
            <a:endParaRPr sz="1600">
              <a:solidFill>
                <a:srgbClr val="000000"/>
              </a:solidFill>
            </a:endParaRPr>
          </a:p>
          <a:p>
            <a:pPr indent="-330200" lvl="0" marL="457200" rtl="0" algn="just">
              <a:spcBef>
                <a:spcPts val="0"/>
              </a:spcBef>
              <a:spcAft>
                <a:spcPts val="0"/>
              </a:spcAft>
              <a:buClr>
                <a:srgbClr val="000000"/>
              </a:buClr>
              <a:buSzPts val="1600"/>
              <a:buChar char="●"/>
            </a:pPr>
            <a:r>
              <a:rPr lang="en-US" sz="1600">
                <a:solidFill>
                  <a:srgbClr val="000000"/>
                </a:solidFill>
              </a:rPr>
              <a:t>Our goal is to apply to new tasks in 100 difficult scenarios that call for fine control and several choices in each episode.</a:t>
            </a:r>
            <a:endParaRPr sz="1600">
              <a:solidFill>
                <a:srgbClr val="000000"/>
              </a:solidFill>
            </a:endParaRPr>
          </a:p>
        </p:txBody>
      </p:sp>
      <p:sp>
        <p:nvSpPr>
          <p:cNvPr id="136" name="Google Shape;136;p2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566924" y="1499625"/>
            <a:ext cx="98913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Problem setup and Method overview</a:t>
            </a:r>
            <a:endParaRPr/>
          </a:p>
        </p:txBody>
      </p:sp>
      <p:sp>
        <p:nvSpPr>
          <p:cNvPr id="143" name="Google Shape;143;p21"/>
          <p:cNvSpPr txBox="1"/>
          <p:nvPr>
            <p:ph idx="1" type="body"/>
          </p:nvPr>
        </p:nvSpPr>
        <p:spPr>
          <a:xfrm>
            <a:off x="566924" y="2185425"/>
            <a:ext cx="10081500" cy="39681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sz="1600">
                <a:solidFill>
                  <a:srgbClr val="000000"/>
                </a:solidFill>
              </a:rPr>
              <a:t>The main goal is to </a:t>
            </a:r>
            <a:r>
              <a:rPr lang="en-US" sz="1600">
                <a:solidFill>
                  <a:srgbClr val="000000"/>
                </a:solidFill>
              </a:rPr>
              <a:t>implement</a:t>
            </a:r>
            <a:r>
              <a:rPr lang="en-US" sz="1600">
                <a:solidFill>
                  <a:srgbClr val="000000"/>
                </a:solidFill>
              </a:rPr>
              <a:t> conditional policy that can </a:t>
            </a:r>
            <a:r>
              <a:rPr lang="en-US" sz="1600">
                <a:solidFill>
                  <a:srgbClr val="000000"/>
                </a:solidFill>
              </a:rPr>
              <a:t>interpret</a:t>
            </a:r>
            <a:r>
              <a:rPr lang="en-US" sz="1600">
                <a:solidFill>
                  <a:srgbClr val="000000"/>
                </a:solidFill>
              </a:rPr>
              <a:t> the RGB image  denoted s belongs  S, together with a task command w belongs  W this might corresponds to the language string or video of the person .</a:t>
            </a:r>
            <a:endParaRPr sz="1600">
              <a:solidFill>
                <a:srgbClr val="000000"/>
              </a:solidFill>
            </a:endParaRPr>
          </a:p>
          <a:p>
            <a:pPr indent="0" lvl="0" marL="0" rtl="0" algn="l">
              <a:spcBef>
                <a:spcPts val="600"/>
              </a:spcBef>
              <a:spcAft>
                <a:spcPts val="0"/>
              </a:spcAft>
              <a:buNone/>
            </a:pPr>
            <a:r>
              <a:rPr lang="en-US" sz="1600">
                <a:solidFill>
                  <a:srgbClr val="000000"/>
                </a:solidFill>
              </a:rPr>
              <a:t>The policy is trained via a combination of human-in-the-loop shared autonomy and direct demonstration on a large-scale dataset obtained via a VR-based teleoperation setup </a:t>
            </a:r>
            <a:endParaRPr sz="1600">
              <a:solidFill>
                <a:srgbClr val="000000"/>
              </a:solidFill>
            </a:endParaRPr>
          </a:p>
          <a:p>
            <a:pPr indent="0" lvl="0" marL="0" rtl="0" algn="l">
              <a:spcBef>
                <a:spcPts val="600"/>
              </a:spcBef>
              <a:spcAft>
                <a:spcPts val="0"/>
              </a:spcAft>
              <a:buNone/>
            </a:pPr>
            <a:r>
              <a:rPr lang="en-US" sz="1600">
                <a:solidFill>
                  <a:srgbClr val="000000"/>
                </a:solidFill>
              </a:rPr>
              <a:t>In the latter case, the robot is equipped with trained policies, and when the robot errs, the human operator steps in to rectify it.  Similar to the human-gated DAgger (HG-DAgger) algorithm , this process offers a continuous signal that may be used to monitor the policy's performance in addition to iteratively improving the learned policy.</a:t>
            </a:r>
            <a:endParaRPr sz="1600">
              <a:solidFill>
                <a:srgbClr val="000000"/>
              </a:solidFill>
            </a:endParaRPr>
          </a:p>
          <a:p>
            <a:pPr indent="0" lvl="0" marL="0" rtl="0" algn="l">
              <a:spcBef>
                <a:spcPts val="600"/>
              </a:spcBef>
              <a:spcAft>
                <a:spcPts val="0"/>
              </a:spcAft>
              <a:buNone/>
            </a:pPr>
            <a:r>
              <a:t/>
            </a:r>
            <a:endParaRPr>
              <a:solidFill>
                <a:srgbClr val="000000"/>
              </a:solidFill>
            </a:endParaRPr>
          </a:p>
          <a:p>
            <a:pPr indent="0" lvl="0" marL="0" rtl="0" algn="l">
              <a:spcBef>
                <a:spcPts val="600"/>
              </a:spcBef>
              <a:spcAft>
                <a:spcPts val="0"/>
              </a:spcAft>
              <a:buNone/>
            </a:pPr>
            <a:r>
              <a:t/>
            </a:r>
            <a:endParaRPr>
              <a:solidFill>
                <a:srgbClr val="000000"/>
              </a:solidFill>
            </a:endParaRPr>
          </a:p>
        </p:txBody>
      </p:sp>
      <p:sp>
        <p:nvSpPr>
          <p:cNvPr id="144" name="Google Shape;144;p21"/>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566928" y="1499616"/>
            <a:ext cx="6951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Cont’d..</a:t>
            </a:r>
            <a:endParaRPr/>
          </a:p>
        </p:txBody>
      </p:sp>
      <p:sp>
        <p:nvSpPr>
          <p:cNvPr id="151" name="Google Shape;151;p22"/>
          <p:cNvSpPr txBox="1"/>
          <p:nvPr>
            <p:ph idx="1" type="body"/>
          </p:nvPr>
        </p:nvSpPr>
        <p:spPr>
          <a:xfrm>
            <a:off x="566925" y="2185425"/>
            <a:ext cx="11483400" cy="4463100"/>
          </a:xfrm>
          <a:prstGeom prst="rect">
            <a:avLst/>
          </a:prstGeom>
        </p:spPr>
        <p:txBody>
          <a:bodyPr anchorCtr="0" anchor="t" bIns="45700" lIns="91425" spcFirstLastPara="1" rIns="91425" wrap="square" tIns="45700">
            <a:noAutofit/>
          </a:bodyPr>
          <a:lstStyle/>
          <a:p>
            <a:pPr indent="-346710" lvl="0" marL="457200" rtl="0" algn="l">
              <a:spcBef>
                <a:spcPts val="600"/>
              </a:spcBef>
              <a:spcAft>
                <a:spcPts val="0"/>
              </a:spcAft>
              <a:buClr>
                <a:srgbClr val="000000"/>
              </a:buClr>
              <a:buSzPts val="1860"/>
              <a:buChar char="•"/>
            </a:pPr>
            <a:r>
              <a:rPr lang="en-US" sz="1500">
                <a:solidFill>
                  <a:srgbClr val="000000"/>
                </a:solidFill>
              </a:rPr>
              <a:t>In the latter case, the robot is equipped with trained policies, and when the robot errs, the human operator steps in to rectify it. </a:t>
            </a:r>
            <a:endParaRPr sz="1500">
              <a:solidFill>
                <a:srgbClr val="000000"/>
              </a:solidFill>
            </a:endParaRPr>
          </a:p>
          <a:p>
            <a:pPr indent="-346710" lvl="0" marL="457200" rtl="0" algn="l">
              <a:spcBef>
                <a:spcPts val="0"/>
              </a:spcBef>
              <a:spcAft>
                <a:spcPts val="0"/>
              </a:spcAft>
              <a:buClr>
                <a:srgbClr val="000000"/>
              </a:buClr>
              <a:buSzPts val="1860"/>
              <a:buChar char="•"/>
            </a:pPr>
            <a:r>
              <a:rPr lang="en-US" sz="1500">
                <a:solidFill>
                  <a:srgbClr val="000000"/>
                </a:solidFill>
              </a:rPr>
              <a:t>The policy architecture is composed of a control layer (𝜋) that uses the state (s) and embedding (z) to produce actions (a) and an  encoder q(z∣w) that translates the command w into an embedding (z). </a:t>
            </a:r>
            <a:endParaRPr sz="1500">
              <a:solidFill>
                <a:srgbClr val="000000"/>
              </a:solidFill>
            </a:endParaRPr>
          </a:p>
          <a:p>
            <a:pPr indent="-346710" lvl="0" marL="457200" rtl="0" algn="l">
              <a:spcBef>
                <a:spcPts val="0"/>
              </a:spcBef>
              <a:spcAft>
                <a:spcPts val="0"/>
              </a:spcAft>
              <a:buClr>
                <a:srgbClr val="000000"/>
              </a:buClr>
              <a:buSzPts val="1860"/>
              <a:buChar char="•"/>
            </a:pPr>
            <a:r>
              <a:rPr lang="en-US" sz="1500">
                <a:solidFill>
                  <a:srgbClr val="000000"/>
                </a:solidFill>
              </a:rPr>
              <a:t>Because of its structure, additional supervision like pretrained  language embedding can be added to improve the latent task </a:t>
            </a:r>
            <a:endParaRPr sz="1500">
              <a:solidFill>
                <a:srgbClr val="000000"/>
              </a:solidFill>
            </a:endParaRPr>
          </a:p>
          <a:p>
            <a:pPr indent="0" lvl="0" marL="0" rtl="0" algn="l">
              <a:spcBef>
                <a:spcPts val="600"/>
              </a:spcBef>
              <a:spcAft>
                <a:spcPts val="0"/>
              </a:spcAft>
              <a:buNone/>
            </a:pPr>
            <a:r>
              <a:rPr lang="en-US" sz="1500">
                <a:solidFill>
                  <a:srgbClr val="000000"/>
                </a:solidFill>
              </a:rPr>
              <a:t>         space and make generalization easier.</a:t>
            </a:r>
            <a:endParaRPr sz="1500">
              <a:solidFill>
                <a:srgbClr val="000000"/>
              </a:solidFill>
            </a:endParaRPr>
          </a:p>
          <a:p>
            <a:pPr indent="-346710" lvl="0" marL="457200" rtl="0" algn="l">
              <a:spcBef>
                <a:spcPts val="600"/>
              </a:spcBef>
              <a:spcAft>
                <a:spcPts val="0"/>
              </a:spcAft>
              <a:buClr>
                <a:srgbClr val="000000"/>
              </a:buClr>
              <a:buSzPts val="1860"/>
              <a:buChar char="•"/>
            </a:pPr>
            <a:r>
              <a:rPr lang="en-US" sz="1500">
                <a:solidFill>
                  <a:srgbClr val="000000"/>
                </a:solidFill>
              </a:rPr>
              <a:t>Trials show that this method allows for generalization to new tasks that are not yet known such as new verb-object combinations.</a:t>
            </a:r>
            <a:endParaRPr sz="1500">
              <a:solidFill>
                <a:srgbClr val="000000"/>
              </a:solidFill>
            </a:endParaRPr>
          </a:p>
          <a:p>
            <a:pPr indent="0" lvl="0" marL="0" rtl="0" algn="l">
              <a:spcBef>
                <a:spcPts val="600"/>
              </a:spcBef>
              <a:spcAft>
                <a:spcPts val="0"/>
              </a:spcAft>
              <a:buNone/>
            </a:pPr>
            <a:r>
              <a:t/>
            </a:r>
            <a:endParaRPr sz="1500">
              <a:solidFill>
                <a:srgbClr val="000000"/>
              </a:solidFill>
            </a:endParaRPr>
          </a:p>
          <a:p>
            <a:pPr indent="0" lvl="0" marL="0" rtl="0" algn="l">
              <a:spcBef>
                <a:spcPts val="600"/>
              </a:spcBef>
              <a:spcAft>
                <a:spcPts val="0"/>
              </a:spcAft>
              <a:buNone/>
            </a:pPr>
            <a:r>
              <a:t/>
            </a:r>
            <a:endParaRPr sz="1500">
              <a:solidFill>
                <a:srgbClr val="000000"/>
              </a:solidFill>
            </a:endParaRPr>
          </a:p>
        </p:txBody>
      </p:sp>
      <p:sp>
        <p:nvSpPr>
          <p:cNvPr id="152" name="Google Shape;152;p22"/>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