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0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41" autoAdjust="0"/>
  </p:normalViewPr>
  <p:slideViewPr>
    <p:cSldViewPr snapToGrid="0">
      <p:cViewPr varScale="1">
        <p:scale>
          <a:sx n="71" d="100"/>
          <a:sy n="71" d="100"/>
        </p:scale>
        <p:origin x="110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61277-661F-48A4-921D-E6294FBCB460}" type="datetimeFigureOut">
              <a:rPr lang="en-IN" smtClean="0"/>
              <a:t>17-07-2018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2E516-AE13-4312-B068-B98DA096AE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05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Impedance: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effective resistance of an electric circuit or component to alternating current, arising from the combined effects of ohmic resistance and reactance.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743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Impedance: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effective resistance of an electric circuit or component to alternating current, arising from the combined effects of ohmic resistance and reactance.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619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OpenCV: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 Computer Vision Library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802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Linespace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Returns evenly spaced numbers over a specified interval.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evenly spaced samples, calculated over the interval [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].</a:t>
            </a:r>
          </a:p>
          <a:p>
            <a:endParaRPr lang="en-IN" dirty="0"/>
          </a:p>
          <a:p>
            <a:r>
              <a:rPr lang="en-IN" b="1" dirty="0" err="1"/>
              <a:t>Meshgrid</a:t>
            </a:r>
            <a:r>
              <a:rPr lang="en-IN" b="1" dirty="0"/>
              <a:t>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Returns coordinate matrices from coordinate vectors.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N-D coordinate arrays for vectorized evaluations of N-D scalar/vector fields over N-D grids, given one-dimensional coordinate arrays x1, x2,…,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591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Target: </a:t>
            </a:r>
            <a:r>
              <a:rPr lang="en-IN" b="0" dirty="0"/>
              <a:t>0 or 1 - Classification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965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395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Cross Validation: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Cross-validation is a statistical method used to estimate the skill of machine learning models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85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SVM showed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 results at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88%. Naïve Bayes, Kernel SVM 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 Nearest Neighbours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showcased a significant improvement resulting at around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93%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However,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 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classifiers performed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than linear classifiers.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 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topped at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99%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making them the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algorithm to use for this kind of dataset. 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56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487C-AD22-42E7-87E2-310B301A8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AF15C-285B-43FC-8BE0-5DF0CAF1F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4ED2B-C8D0-4EF2-8EB0-B611F4EA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17-07-2018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D5B93-2075-4CB4-8F19-35C994CE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C2680-302C-4007-9D93-E087C352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9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E06FB-BEDC-43AC-B25F-B453C5F2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82ED6-3348-480B-85BE-C08EF36A3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E0936-3852-4E0D-BEB2-EFE1A2CF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17-07-2018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64742-87FB-40CD-B05F-4C6846A8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FDB65-3092-4279-BC1B-8E869D74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48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20E5D-2F07-4052-9B4A-020826860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2E1E6-C774-4537-8D07-A9970BE6E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B04DB-3BBA-43C1-806E-1A0C4A10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17-07-2018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EC1D3-1A23-4285-BB57-F311952D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89F50-022F-4EC7-AEE6-B611ABEB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01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FA30-D8AA-42C6-A5DC-36C33E65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3B5DE-964C-4D8F-8869-41CE75530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1A90C-0230-4BB0-BD0E-1422E47B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17-07-2018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C6C81-007C-4183-BDEB-030B8AEA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B2B82-1936-46DE-9828-139E86FF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55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CF5C-4C6E-40AD-AA3B-A5A95755B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48B26-CA93-4B42-AAE5-58E5CA588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DFC34-40A7-4406-84F2-17E5E99C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17-07-2018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B7CD-B766-43CC-B582-8660BF9C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8103F-0E94-433A-A316-34C952B3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06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61FE-F404-40C5-A0E0-1E258AB9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28CD6-7C87-468A-BF08-A9ED2B7C3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9C9C0-233A-4ED8-9B15-F8927AEB4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C55CA-9A0A-4675-9598-DE07CC55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17-07-2018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5520D-869F-43CE-B1AA-BE7C2979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EDF05-376D-4378-B84C-29A10B7D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85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77F0-CDEB-4984-95B8-1882018C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2B7D6-899B-4ADE-9BA9-A921B32E5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24A84-40B6-4947-AEAF-8FE7B4E14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68EEA-C42C-4731-ADF7-664ECA54F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35B59-6F52-46D2-BFAF-0A22D1B4D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6B134-A672-405C-8DFA-EF1A7576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17-07-2018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DED3A6-5391-4495-AADE-DECAE601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B6851-283C-40EB-AF65-C3DA2707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86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16C9-312A-4E95-96F5-4AB79E83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00DC6-4DDA-4A4B-A147-E804C97B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17-07-2018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E93B9-7012-40DF-8F78-224FC674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5E2AD-2F44-4482-94E5-77DAD6CF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60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76391-D57E-40FB-A6DD-0AAB3B1C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17-07-2018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438D9-122A-4DBB-9CA7-7075ADC7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A7F5F-0AD3-4250-B9C6-E8C7F6F1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03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F0EB-32F3-41AC-8B81-3A56B87F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2F0E1-9DF5-4E3E-AE2C-261C987F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45843-89DF-46D5-8AED-9BA89F1A5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93D75-2EE5-40E6-8025-B8883E3B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17-07-2018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EB6CF-7CFB-4FB5-8EB3-4C2336B2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87191-4630-4B78-99A6-22365550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49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641D-E73D-49D3-A116-6C08B7E4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BAEC51-D526-46F6-A17B-28DEB2901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D60D3-968C-4C6C-AB5A-9F1E59403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EB133-0490-4809-97C8-93A0B742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17-07-2018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780E6-4C5D-4B3A-9917-C3594F0C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D77E1-4D3C-4272-8A1F-0726FB8E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4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65D42-45D2-400F-8C59-20C88BBE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15ADD-8FD6-4AA0-BBC6-6C5E9B775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1BD0D-18A3-4B48-AC9C-663189E6B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8855C-2999-4B66-B01B-C34BC234F170}" type="datetimeFigureOut">
              <a:rPr lang="en-IN" smtClean="0"/>
              <a:t>17-07-2018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50F87-E7B4-42E8-8374-E28216ECE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05F8A-8CFD-48A8-81B1-1F7251023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3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2E0B-7993-4A9B-A95A-F98A6EE19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38373"/>
            <a:ext cx="12192000" cy="2387600"/>
          </a:xfrm>
        </p:spPr>
        <p:txBody>
          <a:bodyPr>
            <a:normAutofit/>
          </a:bodyPr>
          <a:lstStyle/>
          <a:p>
            <a:r>
              <a:rPr lang="en-IN" sz="4800" b="1" dirty="0"/>
              <a:t>Classifying Electrical Impedance Tomography </a:t>
            </a:r>
            <a:br>
              <a:rPr lang="en-IN" sz="4800" dirty="0"/>
            </a:br>
            <a:r>
              <a:rPr lang="en-IN" sz="4800" b="1" dirty="0"/>
              <a:t>images by resistances based on contours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94A26-A6D2-4CC1-A8DA-EA488E427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400" y="4497777"/>
            <a:ext cx="10617200" cy="1655762"/>
          </a:xfrm>
        </p:spPr>
        <p:txBody>
          <a:bodyPr numCol="3">
            <a:normAutofit lnSpcReduction="10000"/>
          </a:bodyPr>
          <a:lstStyle/>
          <a:p>
            <a:r>
              <a:rPr lang="en-IN" b="1" dirty="0"/>
              <a:t>Sudhanva Narayana</a:t>
            </a:r>
          </a:p>
          <a:p>
            <a:r>
              <a:rPr lang="en-IN" sz="2200" i="1" dirty="0"/>
              <a:t>Machine Learning Intern</a:t>
            </a:r>
          </a:p>
          <a:p>
            <a:r>
              <a:rPr lang="en-IN" sz="2200" i="1" dirty="0" err="1"/>
              <a:t>Faststream</a:t>
            </a:r>
            <a:r>
              <a:rPr lang="en-IN" sz="2200" i="1" dirty="0"/>
              <a:t> Technologies</a:t>
            </a:r>
          </a:p>
          <a:p>
            <a:endParaRPr lang="en-IN" dirty="0"/>
          </a:p>
          <a:p>
            <a:r>
              <a:rPr lang="en-IN" b="1" dirty="0"/>
              <a:t>Vinay Bansal</a:t>
            </a:r>
          </a:p>
          <a:p>
            <a:r>
              <a:rPr lang="en-IN" sz="2200" i="1" dirty="0"/>
              <a:t>Chief Executive Officer</a:t>
            </a:r>
          </a:p>
          <a:p>
            <a:r>
              <a:rPr lang="en-IN" sz="2200" i="1" dirty="0" err="1"/>
              <a:t>Faststream</a:t>
            </a:r>
            <a:r>
              <a:rPr lang="en-IN" sz="2200" i="1" dirty="0"/>
              <a:t> Technologies</a:t>
            </a:r>
          </a:p>
          <a:p>
            <a:endParaRPr lang="en-IN" dirty="0"/>
          </a:p>
          <a:p>
            <a:r>
              <a:rPr lang="en-IN" b="1" dirty="0"/>
              <a:t>Vinod Agrawal</a:t>
            </a:r>
          </a:p>
          <a:p>
            <a:r>
              <a:rPr lang="en-IN" sz="2200" i="1" dirty="0"/>
              <a:t>Chief Technology Officer</a:t>
            </a:r>
          </a:p>
          <a:p>
            <a:r>
              <a:rPr lang="en-IN" sz="2200" i="1" dirty="0" err="1"/>
              <a:t>Faststream</a:t>
            </a:r>
            <a:r>
              <a:rPr lang="en-IN" sz="2200" i="1" dirty="0"/>
              <a:t> Technologies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65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36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7C9EBF-45C6-4224-A8FE-59F7CA195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690688"/>
            <a:ext cx="54101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data:image/png;base64,iVBORw0KGgoAAAANSUhEUgAAA5sAAAK1CAYAAABGuvriAAAABHNCSVQICAgIfAhkiAAAAAlwSFlzAAALEgAACxIB0t1+/AAAADl0RVh0U29mdHdhcmUAbWF0cGxvdGxpYiB2ZXJzaW9uIDIuMi4yLCBodHRwOi8vbWF0cGxvdGxpYi5vcmcvhp/UCwAAIABJREFUeJzs3XmYLGV9t/H7CyiIyqLginrcMO4LoEEjHMUNN1wwor4qcTeaRI0a44omcTeomGhciTEKERTBhagBgoLbEY2JuKBwXBAFBRFFkOX3/vFUQ9OnZ6Z7Ts2Z0zP357rm6pmqp6p+09Xbt+upp1JVSJIkSZLUpy2WuwBJkiRJ0spj2JQkSZIk9c6wKUmSJEnqnWFTkiRJktQ7w6YkSZIkqXeGTUmSJElS7wyb0mYkyXZJ3p5kfZJLk1SSuyx3XZpekgckOTnJed1+PGq5a9pYSQ7t/pc1UyyzPsn6JStKY62E+z3Jmu7xduhy1zIqydqutoOmXG7m94skTcOwKXW6Dw7DP5cl+WWS45I8YROV8UbgL4D/BV4HvBr4+SbatnrShbFPADcHPkDbj4ctsMzaocfeGUnGvj4nuVaS3wy1XdNr8atAkhO6+27tcteilWXw2FruOlaqkdfJOX9Glhl8SXbgyN+T/pwwQV3rfT2WxttquQuQNkOv7m6vBtwGeARwnyS7VdULlnjbDwW+X1UPW+LtaGndD9gG+Ouq+vCUy14KrOnW8dkx8w8Art21m4XX8H2Wu4BVyvt9aX0VuC3wy+UuZJX6EXDoIpc9Clg/Mm0tsDfw38AJI/NG20qawix8UJE2qao6aPjvJPsAnwOel+TtVbV+CTd/I+DEJVy/No0bdbc/W8SynwfuAzyd8WHz6cBZwI+Beyyquk2oqn643DWsRt7vS6uqLgS+u9x1rGLrR9+rJ1VVR9EC5xW67tB7Aycsdr2SxrMbrbSAqvov2oeKAHsMz0tyjyRHJPl5kj8k+UmSf0lyo9H1DHXdu3qSVyb5XpKLuy49g65XAfYe130nyRZJnpXka0l+m+R33e/PHtflcrB8khskeW+SM7uuwQd28wddiW6e5LlJTk1yUdcd6KVJ0rV7TJKvdts7O8k7kmwzZnuPSPKhJN/v2v42ydeT/OUc9V1x/l+SZyb53277v0jy7iTbj9sfSXZJO6/1tK79uV19r5ij7TuSnN7d179KcnSSPcatez5J/jTJiUnOT/L7rt6/TbL1UJu13X4cHB0/fmhfrp1wU78CPgbsl2TnkRruBNyd1jX30jnqnGo/dMtsm+RvkqxLckG3zHe6+/n6cywz0T7LmHPUkhzY3ScHJrlP9zi9IK178KeS3HaeOv82yTeH/rcvJXncuPZ9SXKdJK/r7pPfd4+B/0rygDFtt0/yorTu9z9Ne104p3vc/fEc65/0uTrxc6Xn+33XJEemnX/8u7RzkR8yvL4J78cbpb32nZQrXzN/luTDc217nnVNXVOS3bplzk57PfhRkn9OcsMxbQf3+S2S/EWSb3X7/oRu/lXO2ez2TdECy+hpGSeMWf+2Sd6U5MddLT9Iew5mpN0V560muWXa+82vuv322SR36Nrt3D0WzuoeG19Lcp8x2712klck+b9uv1+Q5IdJDk+y2xT3/62TfLB7rA724weT3HpM24O6/2Ftkv3TXq8vTHvtPizJjSfd7qwZem5fP8n7u+fs4PF6767NNbvHwo+6x8K3kzxmzLqmfm3plntCklO6x+/ZSf6tey7O2eU7yQOTfDrtVKKLu8fIm5LsMKbtnZJ8JO015+KuplOSvDXJ1Tbm/tPK4JFNaTKDDwBXvDAn+TPgPcDFwNHAT4BbA08DHpbkj6vqx2PWdSQttH6G9u3q2bRuOycAr+Kq3YPWDy33b8Dju+28t6vlkcA/A38CjDuv9DrAl4Hf0gLM5cAvRtq8mdaF6BjakbSHA/8AXD3JucDruzq/ANwfeA6wJfDskfW8vlv/V4Azge2B+wJv6/7fJ46pD9p5qg8c2v7gqN6tuuWvkGR34D+7/+vE7n/aFrgdcBDwd0Nt79at7zrdMh8DdqJ1i/5ikkdW1afnqOkqkrwW+Ftal7kP0+7PfYHXAg9Mcv+quoS2v17NlV2y/pUr9+F6Jvce4HHAk2n7Z+DptP3+vm7940y1H5LsCBwP3Bn4HvB+4A/ALYGn0O630cfMxPtsAQ8F9qM9F95F248PBvZIcruquqKLYvch5zjgrsApXZ1bdHV8OMntq+rlU2x7IkluRnturqE9B44FrtnVfmySZ1bVe4YWuS3t+XMi8CngPOCmtOfVvkkeVlXHjtnUJM/V5bjf/wg4qavvU8C3gFsAHwcmev4M2Qt4Ce3xdiTtf701sD/w8CT3qqr/WWgli6kpyUO7bQY4gvY6uxvtdWy/btvrxyz6NuDe3XY+DVw2R1m/pj33DwRuxpVfOMGGz/2r0fbfjWj74FLa69Lrad3vX82G1tCe09+hvT+sob3+n5BkT9rj8jfA4bT75QDgM0l2HbwPdUH2WOCewJdo7yOXAjehvWZ9Afj6HP/fFdK+rPs8rTv/0cCpwB/R3oP2S7JPVa0bs+if054HR9O6q94DeCxw5yR3qaqLF9r2jNqB9ni9APgIV+6f/+z23b900z5Je2w8Djg8yU+q6stD65n6tSXJi2ivG+fR3o/Op72Pn9T9voEkr6Q9Bs/tajobuBPwQuDBSfasqt90be9Ee1wWbb+eAWxHe036c+DlwCVT32NaWarKH3/8qYL2Ylljpt+P9sHvcuBm3bRdaR/IfwDceKT9fWkfSD4+Mv2EbhvfAnaap4YTxkx/XDfvFOBaQ9OvCazr5j1+3P8DfBDYasw6D+3mrx/+H2hvjL8EfgecA9x2aN7WtA8WFwPXG1nfLcdsYwvaG1wB95hj+z8Gbjo0fSvam2kBdx+afnXaG9kG/2s3/yYj6/gBcBGw90i7G9FC2FnA1hM8LvYcqvMGI9s4ppv30pFlDuqmr53i8be2W+ZDtA/EpwHfHZp/DdoHhs91f3+xa79mI/fDh7vp7wS2GJl3bWD7xe6zbt56Wpe34WkHdm0vBfYZmfe6bt6L53i8jE7fhvYB+nLgLhPe1ydMun+6tpcDB4xM3wH4JvB74PpD07dnzPMb2IXWrfo7Y+ZN+lxdjvv9v7rpzx6Zvu9Q3QdOeL9fD7j2mOl3pgXPz4xMX9Ot/9CNqQm4Fu017TLg3iPL/E3X/rNz3OdnAjef5/l60LjH1jz3wfpuuU8D1xi5b37d/VxtzH1QwMtG1vWKbvq5tC8Nthia98Ru3sFD0+7YTfv4mLq2AHacYB+GFngLeMLIvMd20787UstB3fTfAHccWWbw+vOnEz6GBvf7+m69435Gn6uDfTnn43SoxoMmqWOe/bpmZPpg3821f86lvY9sMzTv3uP2E1O+ttC+gLmE9j4+/P4YWuit0ccq7QusAk4GdhiZd+CYx9Rbumn7jalrR0beU/xZnT/LXoA//mwuP0NvCoM3rH+gfQN+aTf9H4faHtxNe8gc6/p4t9y1h6adMNeL8kgNJ4yZ/rlu3gPGzNunm3fcmHVtEAqH5g/egJ86Zt77u3mvGTPvVd28vSe8X+/WtX/lHNt/2phl/qyb99yhaY/upn1igm3u17V90xzz/6qb/+AJ1vWeru0zxszblfYB9vSR6QexEWGz+3vwIXiv7u8nMfShjDnC5jT7gfYB9zLaB5VrTrCOqfZZN309c4eeD41Zz827eUcMTbtu93z62hx13blb5o0T3heD5+K8+2dovR9d4HH25xNu9+1d+5uOTJ/0ubqp7/ebdNNOY8yHRq58XTpw0sf5PPfN0bQvh8YFrUM3pibaEbcCPjym/VZc+SXWcJAf3Od/NUe9a9m4sHmrMfMGXwjdYcx9cAaw5Uj7m3bzfsdIiKf1PrkEOH5o2iBsbnA/TLGf7tWt4+Q55n+BodetbtpB3bS/H9N+EG7ePOH2B/f7fD9HzfH8mfNxytKGzfn2TwG3GLO+M4Azptj+Bq8ttKOKG7z3dvNuRvfZZmT6x7tlbj/Hdr4BnD309yBsbvDZxB9/Bj92o5U29KrutmjfMn8BeF9VfWiozZ7d7d4Zf/7f9WhvJruyYbekry6iprvRjq6cMGbef9MCw13HzFtfVWcvsO5x3Z0GA9uM61J1Zne7y/DEJNcFXkTrjncL2lHXYXOdlzNu+z/pbnccmjY4J+Uzc6xn2GD/3Czjr4M3OK/otizcFfBu3e1xozOq6vtJfgrcPMkOVfXrCWqb1KG0bsFPpx29ejrt6My81+uccj/sQTuicWJV/W6K2ibdZ32tZw/a82mu6xoOzgua6ry/CQweR9vPsd3BObVX2W6Se9G+0NiT9lpw9ZHlbkw7Sjlssc/VpbzfB9f4/VJVXT5mmS/Sen5MLMlDgGcBu9O6tY9+DtmJ1utgLoupab7n8KVJTqSFuruy4X5ZzOv1Qs6vqh+MmT7fvvxmVY124R28Tn+/qi4YnlFVlyX5BVd9nT6VdjT+cV338E/Q7q91VfWHCWuf874cmv4ntPtydLC7vh6/AP9dVWunXGa5zLd/rllVp49Z5kzGDAA35WvL4DPBF0fXU1U/SvIT2uN+2J60EPyYceeNdtvbOcl1q+pXtG7bfwUcleQIWvfqk8oByjTEsCmNqKos3IrrdrcvWqDdtcZMW8x1M7cHzh33gaD7sPRL2hvPYrY17ryNSyeYd8WJ/935dF+jHR35Kq074Lld2x1ob0ZbM964gDbYxpZD0wYDE5zJwgb7Z9yb5bBx+2fUYPCVuT4An0U7wrA94/+XRamqXyQ5Bnh0ksF5uW+Z70PhIvbDNPfpsEn32dTr6R7Po+sZ7M89GBmka8Qk+3Mag+3ev/tZcLtJHknrEXER7SjbD2lHNi7nynN5xz0XJnmubur7ffDYHz13lAWmj5XkL2nnQJ5Hu29+DFxI+2LvEbQjyXO9TmxMTZM8h+HK58OwpbjO8VyvE/Ptyw1ei4f22dhz77r1XW2o/WVJ7gu8knae7Bu6WRck+Vfgb6vqtwvUvjH3ZV+P31kz3/6Zb95VPqMv4rVlkufKmpFp1+22+6oNWl/VtYBfVdVXu4GOXkZ7TD2xq/V7wKur6iMLrEergGFTWpzBG8T21Z0oP6mqqkVu7zpJrlZtIJorJNmKdjRgXB2L2dZiPI0WcF5dG146Zk9ayNlYgw8qk4xcONg/+1XV0Ru53cG6bkB7cx91w5F2fXo38CjgP7q/3zNPW5h+P0xzny6nwX17cC39tW7HbfevqurtEy7zd7TzuXevqu8Mz0jyL8w9sNOmeq5OY/CaMnZE4nmmb6B7nXo1LbzdrarOGpm/59gF+6lp+Dk8znzP4c1xvyxaVZ0HPB94fpJb0R6PzwSeSwuIcw3kNrAx96U2zrSvLcPPlW+PWd9cz5Utquo6kxZVVV8CHpo2MvtuwIOAv6AN3HZOVX1+0nVpZfLSJ9LiDEaIu/cm2t43aM/XvcbM24v2rfApm6iWcW7V3R45Zt5cH66nNbjP952ibR/75xvd7drRGd2HtV1o59b02YV24HO0UTN3oXV1/d4C7afdD1+lfSu+V5LR7rabk0Gdm+r5NrCYx9GtgFPHfBjcgnZ0epYMHvt7Zvxlc6b5f3aihZmTxwTNa3Fl98ylqGm+5/BWQ8v08Rp6Wbfezf5IXVX9oKoGI1v/lnYO8kLmvC9Hpi/n+9FKNe1ry2BfbTCv60Z9kzHLfBnYMcntpy2uqi6uqpOr6pXAX3aTJ3lMaYUzbEqL8w7aeQ0HJ9l1dGbatTT7/GD8/u72dUm2HdrOtrTh8qFdDmO5rO9u1w5PTHJX2iVD+nBMt52HZ8x1FXPVa7V9gnYU8jlJHjxuZUn2HL4v5zG471+eoetedh8m30x7HV2S+747J+1RtEscPGOCRdZ3t2uHJ861H6rqHOAw2tGIN49+eE9yrcxxvdNNqTuX8d+B3dOuEbhBr5y0axDevOftrqOds/2oJE8Z1ybJHZMMd2FfD9w6Q9fa7S458SraJUZmRlX9hHae+K1oR7+ukORBTHe+5tm0LrO7deFysJ6r0brW7rSENR1F607+uGx4PcLn0c5t/nyNv1TVtH7V3d60h3X1Ku2ayuNCxI607pe/n2A1J9EukfQnSfYfWf/+tC8/v8+Y8wS10dYz3WvLh2ndcf8iyU1Glnkd47suH9zdvifjrxd+zeHnUJJ7z/EeMThqeuG8/5FWBbvRSotQVd/tPny+H/h2kmNpb7BXo33IuDdtuPE/6ml7H06yH/Cn3faO4srznG4O/EdV/Xsf21qkD9LOX31r2oXET6MNwvNQ2jUDH7uxG6iqP3QDFnyW1j3nmbRvYbehDdCyD91rWlVdkuRRtOtrfirJybSBMS6kfZu7B+0D5g1Z4M2wqk5O8kbgxcD/dYMg/I52hPUOtA9Vb9rY/2+e7Z/C5EcJFrMfnkv7P54FrE3yn7SuWjenXdPx4YwfmGpTey7tf3kN8MQkX6Sdc3Qj2v7fg3aJoDOmWOdLkhw4x7y3d/f942mDnryvO+fwK7Tux7vQrj13B9qgGoPBfQ6mXebgG0mOpH0pdS/ah8FjgIdNUd/m4Dm0gPHP3Rc3g2taPpr2pc5+tKPO86qqy5O8nXadzf9N8gnaYCP3oV1j8Pju995rqqrfdq/XHwX+O8lHaeeL7gY8gNa19yrBdSP8F+1c8Y8l+TQtwP2oqv6tp/VvjDsDH0/ydeD/aAMM7Uy7v67GledwzqmqKsmTab0uDu/243eB29Dejy4AnjTH4E19WjPHoF0Db12i3ibLaarXlqr6Ydo1M18L/E+Sw7nyOpvXAf6H9ho2vMx/JXkJLYye1j2Gz6Cdo3kz2lHwL9K6ygL8NfCAJCcAp9OOkN+e9v54Hu1UEK1yhk1pkarqQ0n+h/Ziex/ah5bf0d7Aj6CN0tanx9FGnn0KV34w+g5t6PF39rytqVTVz7ojua+nddl5IO0DyJ/TRqfb6LDZbWddkrvQPrDuS7s4+QW0a2q+aqTtt5LcGXgBLWz9Ge0D6Fm07kWvoo3uOsl2/ybJN2iB50m0D2Y/pA0tP++gPZvSYvZDVZ2X5J60IzyPpR1BvYw2SuT7aSNYLruq+k2SvWn1PZ4WLLahBc7TaOehfW7K1T5wnnlHAadU1U+T7EY7B+nRtMtobEkLKKcChwD/O1TnvyS5mHZ/PpkWNr5Ae/w9mhkLm1V1anc+5Wtp1xC+Ly3cPZIW8vdj/Pni47yC9iXc02ivYefT9tnLaedzLllNVfWJtJE8X0rb79vT9uG7gL+rqp/Rj/fSPpQfQPuCaiva6/bmEDbX0ULE3rSwsCNtf3yd9uXKJCN9U1VfSRuF/eW0I8kPo72WfoR2Xy7U3b8PN2P+QWwOpccB2zYHi3ltqarXpY2Y/oKu3QW0L2FfTPvidoPnblW9IclJtK6wf0J7Pp1PG0ju3bQjpgP/TAuV96AF362An3bT31JVP9rof1wzL4sbq0SSJK1mSf6dFvz/aBMFjAVtjjVJm5sk29G+qPtmVU06OJe0KJ6zKUmSxkqyRZINRh5Nsg/tSPipmzrUbY41SZujJDt350UPT9uK1iNqG+Djy1KYVhW70UqSpLlcHfhJkuNpXbIvpZ2TdX/aub3PsSZps/Vo4DVJPk87NeI6tEGcdqWNY3DIMtamVcJutJIkaaxu1OW30s6L3AXYlnZ+3onA66vqG/MsvmpqkjZH3UjkrwDuDly3m3wGbcC4N1TVBctVm1YPw6YkSZIkqXeesylJkiRJ6p3nbE5pp512qjVr1ix3GZIkSZK0LL7+9a//sqp2XqidYXNKa9asYd26dctdhiRJkiQtiyQTXUfVbrSSJEmSpN4ZNiVJkiRJvTNsSpIkSZJ6Z9iUJEmSJPXOsClJkiRJ6p1hU5IkSZLUO8OmJEmSJKl3hk1JkiRJUu8Mm5IkSZKk3hk2JUmSJEm9M2xKkiRJknpn2JQkSZIk9c6wKUmSJEnq3bKHzST7JzkkyReS/CZJJfnQAsvcM8mnk5yb5MIk30ryvCRbzrPMQ5OckOT8JL9N8pUkT+7/P5IkSZIkbbXcBQAvB+4M/Bb4KfBH8zVOsh9wJHARcDhwLvAw4GDgXsBjxizzXOAQ4FfAh4A/APsDhya5Y1W9sK9/RpIkSZK0GRzZBJ4P7ApsBzx7voZJtgPeA1wGrK2qp1bVi4C7AF8C9k9ywMgya4A300Lp7lX1nKp6PnAn4IfAXyfZs9f/SJIkSZJWuWUPm1V1fFWdVlU1QfP9gZ2Bw6pq3dA6LqIdIYUNA+tTgK2Bd1TV+qFlzgNe2/35rEWWL0mSJEkaY9nD5pTu290eO2beicCFwD2TbD3hMp8ZaSNJkiRJ6sGshc3bdLffH51RVZcCZ9DOQ73FhMucBfwO2CXJtv2WKkmSJEmr16yFze272/PnmD+YvsMiltl+jvmSJEmSpCnNWthcSLrbSc7/nHiZJM9Isi7JunPOOWfRxUmSJEnSajFrYXOho5DbjbSbZpnfzLXRqnp3Ve1eVbvvvPPOExUqSZIkSavZrIXN73W3u47OSLIVcHPgUuD0CZe5IXBN4KdVdWG/pUqSJEnS6jVrYfO47vZBY+btBWwLnFxVF0+4zL4jbSRJkiRJPdhquQuY0hHAG4ADkhwyuNZmkm2Av+/avHNkmQ8ALwaem+QDg2ttJtkReGnX5l1LXbgkSZKutOYln1ruElaF9a9/yHKXoFVs2cNmkkcAj+j+vEF3u2eSQ7vff1lVLwSoqt8keTotdJ6Q5DDgXODhtEucHAEcPrz+qjojyYuAtwPrkhwO/AHYH9gFeEtVfWmp/j9JkiRJWo2WPWwCdwGePDLtFlx5rcwfAS8czKiqo5LsDbwMeDSwDfAD4AXA26tqg1Flq+qQJOu79TyJ1n34VODlVfWvvf430iL47e7S85tdSZKkTWvZw2ZVHQQcNOUyJwEPnnKZY4BjpllGkiRJkrQ4szZAkCRJkiRpBhg2JUmSJEm9M2xKkiRJknpn2JQkSZIk9c6wKUmSJEnqnWFTkiRJktQ7w6YkSZIkqXeGTUmSJElS7wybkiRJkqTeGTYlSZIkSb0zbEqSJEmSemfYlCRJkiT1zrApSZIkSeqdYVOSJEmS1DvDpiRJkiSpd4ZNSZIkSVLvDJuSJEmSpN4ZNiVJkiRJvTNsSpIkSZJ6Z9iUJEmSJPXOsClJkiRJ6p1hU5IkSZLUO8OmJEmSJKl3Wy13AZI069a85FPLXcKKt/71D1nuEiRJ0pQ8silJkiRJ6p1HNlcIj6wsPY+sSJIkSZPzyKYkSZIkqXeGTUmSJElS7wybkiRJkqTeGTYlSZIkSb0zbEqSJEmSeudotJIkaSY5Evum4WjskhbLI5uSJEmSpN4ZNiVJkiRJvTNsSpIkSZJ6Z9iUJEmSJPXOsClJkiRJ6p1hU5IkSZLUO8OmJEmSJKl3hk1JkiRJUu8Mm5IkSZKk3hk2JUmSJEm9M2xKkiRJknpn2JQkSZIk9c6wKUmSJEnqnWFTkiRJktQ7w6YkSZIkqXeGTUmSJElS7wybkiRJkqTeGTYlSZIkSb0zbEqSJEmSemfYlCRJkiT1bqvlLkCSpOWy5iWfWu4SVoX1r3/IcpcgSVoGHtmUJEmSJPXOI5uSJEmSpmLPkE1j1nuGeGRTkiRJktQ7w6YkSZIkqXeGTUmSJElS7wybkiRJkqTeGTYlSZIkSb0zbEqSJEmSemfYlCRJkiT1zrApSZIkSeqdYVOSJEmS1DvDpiRJkiSpd4ZNSZIkSVLvDJuSJEmSpN4ZNiVJkiRJvTNsSpIkSZJ6Z9iUJEmSJPXOsClJkiRJ6p1hU5IkSZLUO8OmJEmSJKl3hk1JkiRJUu8Mm5IkSZKk3hk2JUmSJEm9M2xKkiRJknpn2JQkSZIk9c6wKUmSJEnqnWFTkiRJktQ7w6YkSZIkqXeGTUmSJElS7wybkiRJkqTeGTYlSZIkSb0zbEqSJEmSemfYlCRJkiT1zrApSZIkSeqdYVOSJEmS1DvDpiRJkiSpd4ZNSZIkSVLvZjZsJnlIks8m+WmS3yc5PclHk+w5R/t7Jvl0knOTXJjkW0mel2TLTV27JEmSJK10Mxk2k7wB+CRwN+BY4G3AKcB+wElJ/t9I+/2AE4G9gI8D/wRcHTgYOGzTVS5JkiRJq8NWy13AtJLcAHgh8AvgTlV19tC8+wDHAa8BPtRN2w54D3AZsLaq1nXTX9G13T/JAVVl6JQkSZKknszikc2b0er+ynDQBKiq44ELgJ2HJu/f/X3YIGh2bS8CXt79+ewlrViSJEmSVplZDJunAX8A7p5kp+EZSfYCrg18fmjyfbvbY8es60TgQuCeSbZeglolSZIkaVWaubBZVecCfwNcHzg1ybuTvC7JfwCfBT4HPHNokdt0t98fs65LgTNo3YlvsaSFS5IkSdIqMnPnbAJU1VuTrAfeDzx9aNYPgENHutdu392eP8fqBtN3mGt7SZ4BPAPgpje96WJKliRJkqRVZeaObAIkeTFwBHAocEvgmsBuwOnAvyd54zSr625rrgZV9e6q2r2qdt95553naiZJkiRJ6sxc2EyyFngDcHRVvaCqTq+qC6vqFOCRwJnAXycZdIsdHLncfsO1AbDdSDtJkiRJ0kaaubAJPLS7PX50RlVdCHyV9n/dtZv8ve5219H2SbYCbg5cSjsqKkmSJEnqwSyGzcGosXP1Zx1M/0N3e1x3+6AxbfcCtgVOrqqL+ylPkiRJkjSLYfML3e0zktx4eEaSfYF7ARcBJ3eTjwB+CRyQZPehttsAf9/9+c4lrViSJEmSVplZHI32CNp1NO8HfCfJx4GfA7eldbEN8JKq+hVAVf0mydO75U5IchhwLvBw2mVRjgAO3+T/hSRJkiStYDMXNqvq8iQPBp4DHEAbFGhbWoD8NPD2qvrsyDJHJdkbeBnwaGAb2mVSXtC1n3MkWkmSJEnS9GYubAJU1SXAW7ufSZc5CXjwkhUlSZIkSbrCLJ6zKUmSJEnazBk2JUmSJEm9M2xKkiRJknpn2JQkSZIk9c6wKUmSJEnqnWFTkiRJktQ7w6YkSZIkqXeGTUmSJElS7wxmS4JSAAAgAElEQVSbkiRJkqTeGTYlSZIkSb0zbEqSJEmSemfYlCRJkiT1zrApSZIkSeqdYVOSJEmS1DvDpiRJkiSpd4ZNSZIkSVLvDJuSJEmSpN4ZNiVJkiRJvTNsSpIkSZJ6Z9iUJEmSJPXOsClJkiRJ6p1hU5IkSZLUO8OmJEmSJKl3hk1JkiRJUu8Mm5IkSZKk3hk2JUmSJEm9M2xKkiRJknpn2JQkSZIk9c6wKUmSJEnqnWFTkiRJktQ7w6YkSZIkqXeGTUmSJElS7wybkiRJkqTeGTYlSZIkSb0zbEqSJEmSemfYlCRJkiT1zrApSZIkSeqdYVOSJEmS1DvDpiRJkiSpd4ZNSZIkSVLvDJuSJEmSpN4ZNiVJkiRJvTNsSpIkSZJ6Z9iUJEmSJPXOsClJkiRJ6p1hU5IkSZLUO8OmJEmSJKl3hk1JkiRJUu8Mm5IkSZKk3hk2JUmSJEm9M2xKkiRJknpn2JQkSZIk9c6wKUmSJEnqnWFTkiRJktQ7w6YkSZIkqXdbTdowSYD7AfcH9gJuCuwE/B44G/gmcBxwdFWd2X+pkiRJkqRZsWDYTLIt8JfAM2kBM92si2gh8xrALYBbAo8G3pbkGOAtVXXyUhQtSZIkSdq8zduNNsmfAacBr6UdwXw17cjmDlW1bVXtUlXXpYXW2wFPAY4E9gW+kOTwJDddyn9AkiRJkrT5WejI5vuAo4DXVdXX5mpUVQV8t/s5NMl2wJOBlwAHAq/ppVpJkiRJ0kxYKGzuXlWnTLvSqvoNcEiS9wBrFlOYJEmSJGl2zRs2FxM0R5a/iHa0U5IkSZK0injpE0mSJElS7zYqbCa5Q5JDk3yt+/lAktv3VZwkSZIkaTYtOmwmeTjwDeARwOXA1YH/B3wjyUP6KU+SJEmSNIs25sjm64GPAzeqqntU1Z2B2wBnAq/rozhJkiRJ0mxaMGwmefYcs3YF3llVFw4mVNXpwMe6eZIkSZKkVWqSI5sHJzkuyS1Gpv8EeNTwhCTXBh7QzZMkSZIkrVKThM3dgGsC30ryvKHpbwSek+R7SQ5L8nFgPXB74A29VypJkiRJmhkLhs2q+jawJ/Bq4B+SnJTkNlX1TtqRzV8C9wf2Ak4F9quq9y5hzZIkSZKkzdxEAwRV1eVV9SbgLsBlwDeTvAQ4uqruVVXX7X7uXVXHLGXBkiRJkqTN31Sj0VbVaVW1F/Bi4KXAV5LccUkqkyRJkiTNrEVd+qSqDgHuBPwaWJfkoCRb9VqZJEmSJGlmTRQ2k9wxyTuSHJPkkCR3qqr1VXV/4LnAXwFfT7LbklYrSZIkSZoJk1xncx9gHfAsYA/g2bSjmfcDqKr3AHegXe7kS0len2TrpStZkiRJkrS5m+TI5j8AZwG3qqobALcEzgT+ftCgqs6sqocCTwWeBnxzCWqVJEmSJM2IScLm7YCPVtV6gKr6EXBEN/0qqurfaNfZ/L8ea5QkSZIkzZhJBvX5Ga2b7LDb0452bqCqfgE8ZiPrkiRJkiTNsEnC5ruAf0zyOeBrwG7A/YEXLmVhkiRJkqTZNUnYfBtwOW2AoHsCPwaeD7x9CeuSJEmSJM2wBcNmVRUtWBouJUmSJEkTmeg6m5IkSZIkTWPesJnkGhu7gT7WIUmSJEmaLQsd2TwjyV8l2XraFSe5c5JP4EBCkiRJkrTqLBQ2Pwv8I3BWkncmuc98RyqT3CLJs5N8CTgFuDNwfH/lSpIkSZJmwbwDBFXVk5K8HXgt8Izu57Ik36FdZ/M8YBvgusBtgJ2AAL8AXgYcXFUXL135kiRJkqTN0SSj0a4DHpDk1sBTgX2AuwB3HGl6DvAx4EjgyKq6pOdaJUmSJEkzYpLrbAJQVacBLwFIsi1wY9oRzd8DZ1fVWUtSoSRJkiRp5kwcNodV1YXAad2PJEmSJElX4XU2JUmSJEm9m/mwmeTeSY5MclaSi7vbzyZ58Ji290zy6STnJrkwybeSPC/JlstRuyRJkiStVIvqRru5SPJy4O+AXwKfpI2QuxNwV2At8OmhtvvRBi+6CDgcOBd4GHAwcC/gMZuwdEmSJEla0WY2bCZ5DC1ofh54VFVdMDL/akO/bwe8B7gMWNuNsEuSVwDHAfsnOaCqDttU9UuSJEnSSjaT3WiTbAG8AbgQePxo0AQYufTK/sDOwGGDoNm1uQh4effns5euYkmSJElaXWb1yOY9gZsDRwDnJXkIcAdaF9mvVtWXRtrft7s9dsy6TqSF1nsm2bqqLl6imiVJkiRp1ZjVsLlHd/sL4BTgjsMzk5wI7F9V53STbtPdfn90RVV1aZIzgNsDtwC+syQVS5IkSdIqsqhutEmuluRBSZ7fnfc4mL5Nkut13VyX0vW622cB1wDuB1ybdnTzP4G9gI8Otd++uz1/jvUNpu8wbmaSZyRZl2TdOeecM66JJEmSJGnI1KEwyYOA9cCngLcABw3NvgttRNjH9lDbfAaXKgntCOZ/VdVvq+rbwCOBnwJ7J9lzwvWlu61xM6vq3VW1e1XtvvPOO29U4ZIkSZK0GkwVNpPsDhxFC2XPBz48PL+qvgycQQt8S+m87vb0qvqfkRp+Tzu6CXD37nZw5HJ7xttupJ0kSZIkaSNMe2TzFbTBdHavqrcDp41p8zXgzhtb2AK+193+eo75gzB6jZH2u442TLIVbbChS4HT+ypQkiRJklazacPmvYCjqurn87T5CXDDxZc0kRNp4fDWSa4+Zv4dutv13e1x3e2DxrTdC9gWONmRaCVJkiSpH9OGzWsBv1ygzbaLWO9UquqXwOG0brGvHJ6X5P7AA2ldYgeXOjmCVvcBXVfgQdttgL/v/nznUtYsSZIkSavJtJc+OZN2iZD53IVN0x31BcA9gJcl2Qv4KnAz2vmilwFPr6pfA1TVb5I8nRY6T0hyGHAu8HDaZVGOoIVXSZIkSVIPpj0C+RnggUn+ZNzMJPsC9wQ+ubGFLaSqzqaFzYOBmwB/CdyXNkruvavqoyPtjwL2pnXBfTTwF8AltNB6QFWNHYlWkiRJkjS9aY9svg44APhskkOANQBJHkI79/E5tEuf/GOPNc6pqs6lhcUXTNj+JODBS1qUJEmSJGm6sFlVZyZ5APAfwIuGZh1Nu1blD4FHdedUSpIkSZJWqWmPbFJVpyS5DfAQYE/gurTBeL4MfKKqLu23REmSJEnSrJk6bAJU1WW0o5lH91uOJEmSJGklWNJLlEiSJEmSVqepwmaSlye5JMmN55h/oyR/SPKSfsqTJEmSJM2iaY9sPgw4oarOHDezqn4GHA/st7GFSZIkSZJm17Rh81bAqQu0ObVrJ0mSJElapaYNm9sCFy7Q5iLg2osrR5IkSZK0EkwbNn8C/PECbf4YGNvNVpIkSZK0OkwbNo8F9kry2HEzkxwA7A18ZmMLkyRJkiTNrmmvs/kG4AnAh7vAeSztKOaNgX2BhwPnAq/vs0hJkiRJ0myZKmxW1ZlJHgh8FHgEVx11NsB64DFV9dPeKpQkSZIkzZxpj2xSVeuS7Eq7DMofAzsAvwa+DBxTVZf0W6IkSZIkadZMHTYBukD5se5HkiRJkqSrmHaAIEmSJEmSFrSoI5tJdgfuDuwIbDmmSVXV321MYZIkSZKk2TVV2EyyHa3r7H1oAwLNpQDDpiRJkiStUtMe2XwTcF/gC8AHgJ8Al/ZdlCRJkiRptk0bNvcDTgHuU1WXL0E9kiRJkqQVYNoBgrYHjjdoSpIkSZLmM23YPA24/lIUIkmSJElaOaYNm/8EPCzJjZeiGEmSJEnSyjDtOZufoQ0QdFKSVwNfB349rmFV/Xgja5MkSZIkzahpw+Z62mVNArx3nna1iHVLkiRJklaIaQPhB2lBUpIkSZKkOU0VNqvqwCWqQ5IkSZK0gkw7QJAkSZIkSQsybEqSJEmSereoQXyS7AE8ELgxsPWYJlVVT92YwiRJkiRJs2uqsJkkwKHA/6ONSDsYmXaghqYbNiVJkiRplZq2G+1zgScC/wbsTguWbwXuCbwUuAA4DLhFjzVKkiRJkmbMtN1onwx8bzAqbTvQya+r6svAl5P8J/Bl4HPAB3qsU5IkSZI0Q6Y9snkb4LiRaVcE1qr6BvBJ4M83si5JkiRJ0gybNmwGOH/o798B1xlpcxrwRxtTlCRJkiRptk0bNs+kjUA7cDqw20ibW9NCqCRJkiRplZo2bH6Vq4bLzwB3T/KKJLdP8hxgP9p5m5IkSZKkVWrasHkksGWSm3d/vxH4EfBq4FvAIcCvgZf0VqEkSZIkaeZMNRptVR0FHDX097lJ7go8HbglsB74YFWd1WeRkiRJkqTZMu2lTzZQVecDb+6hFkmSJEnSCjFtN1pJkiRJkha0qCObSXYCbgvsAlxtXJuq+uBG1CVJkiRJmmFThc0kWwP/CDwFuPpczYACDJuSJEmStEpNe2TzzcCzge8Ah9Ouu3lp30VJkiRJkmbbtGHzT2mXONmjqi5ZgnokSZIkSSvAtAMEXRP4nEFTkiRJkjSfacPmt4EbLkUhkiRJkqSVY9qw+WbgkUl2XYpiJEmSJEkrw1TnbFbVR5PcEPhCkn8GTgHOn6PtiT3UJ0mSJEmaQYu5zuaOtHM3X7lAuy0XsW5JkiRJ0gow7XU2/xZ4FfAr2qVPfoaXPpEkSZIkjZj2yOYzgNOB3apqbPdZSZIkSZKmHSDoBsDRBk1JkiRJ0nymDZunAzssRSGSJEmSpJVj2rD5TuBhSW6wFMVIkiRJklaGac/ZPAZYC5yc5DXA15n70ic/3rjSJEmSJEmzatqweQZQQID3zdOuFrFuSZIkSdIKMW0g/CAtSEqSJEmSNKepwmZVHbhEdUiSJEmSVpCpBghK8qQkD1yqYiRJkiRJK8O0o9G+H3jQUhQiSZIkSVo5pg2bP1/EMpIkSZKkVWba4HgscJ8kBk5JkiRJ0pymDY0vA64NvC/JTktQjyRJkiRpBZj20icfAc4HngQckGQ9rWvt6OVQqqr22fjyJEmSJEmzaNqwuXbo962B23Q/o7wWpyRJkiStYtNeZ9NzNSVJkiRJCzI8SpIkSZJ6Z9iUJEmSJPVuUWEzyQFJPp/kV0kuTXJuks8lOaDvAiVJkiRJs2eqczaTBPgg8HggwGXAOcBOwD7AfZM8vKoe33ehkiRJkqTZMe2RzWcCTwBOAe4HbFNVNwS26f7+OvDYJM/qtUpJkiRJ0kyZNmw+BVgP7FVVx1XVZQBVdVlVHQfs3c1/ap9FSpIkSZJmy7Rh83bAx6vq9+NmdtOPAm67sYVJkiRJkmbXtGGzaOdqzmeh+ZIkSZKkFW7asPkd4FFJrjFuZjf9EcCpG1uYJEmSJGl2TRs23w/cFDgxyT5JtgJIsmWS+wDHAzfr2kmSJEmSVqmpLn0C/Atwb+BxwGeBy5OcC1yHFlwD/EdVvavXKiVJkiRJM2WqI5vVPIF2+ZPjgPNpQfP87u8nVNUBvVcpSZIkSZop8x7ZTHIn4OdVdfbw9Kr6CPCRpSxMkiRJkjS7Fjqy+Q3gWYM/khyX5ElLW5IkSZIkadYtFDYvB7Yc+nstsGapipEkSZIkrQwLhc2fAnfZFIVIkiRJklaOhUajPQZ4bpLvAGd10w5MsnaB5aqq9tnY4iRJkiRJs2mhsPky4OrAQ4C9gaJ1o12zwHK1sYVJkiRJkmbXvN1oq+qCqnpWVd2kqrakXUfzoKraYoGfLedbryRJkiRpZZvqOpvAfwPrl6AOSZIkSdIKMm3YXA9cdwnqkCRJkiStINOGzccB11uKQiRJkiRJK8dijmwaNiVJkiRJ85o2bH4Y2DfJjktRjCRJkiRpZZg2bL4OWAccn+ShSa6/BDUtSpInJqnu52lztHlokhOSnJ/kt0m+kuTJm7pWSZIkSVrpFrrO5qiLutsAnwBIMq5dVdW06160JDcBDgF+C1xrjjbP7dr8CvgQ8Adgf+DQJHesqhduonIlSZIkacWbNhB+AailKGSx0tLuB2gh8mPABqExyRrgzcC5wO5Vtb6b/hrga8BfJzmyqr60aaqWJEmSpJVtqrBZVWuXqI6N8ZfAfYG13e04TwG2Bt4wCJoAVXVektcC7wOeBRg2JUmSJKkH056zuVlJclvg9cDbqurEeZoOQuixY+Z9ZqSNJEmSJGkjLTpsJrlmkrsmuXefBU2x/a2AfwN+DLx0gea36W6/Pzqjqs4CfgfskmTbXouUJEmSpFVq6rCZZJckRwLn0Y1MOzTvT5KcmmRtfyXO6ZXAXYEDq+r3C7Tdvrs9f47554+0u4okz0iyLsm6c845Z/pKJUmSJGmVmSpsJrkh8BVgP+CTtHMch4ej/QpwPeCxfRU4Rx13px3NfEtPg/oM/oexgx9V1buraveq2n3nnXfuYXOSJEmStLJNe2TzVbQweb+qehTwueGZVXUJbcTae/VT3oaGus9+H3jFhIvNe+QS2K67/c1GlCZJkiRJ6kwbNh8MHF1VJ8zT5sfAjRZd0cKuBewK3Ba4KEkNfmhhGOA93bS3dn9/r7vddXRl3dHaawI/raoLl7BuSZIkSVo1pr3O5vWB0xZocwktvC2Vi2mXKhnnbrTzOL9IC5iDLrbH0Y62PogNL2+y71AbSZIkSVIPpg2b5wI3WaDNrsDPF1fOwrrBgJ42bl6Sg2hh81+r6r1Dsz4AvBh4bpIPDK61mWRHrhzJ9l1LVbMkSZIkrTbTdqM9CXh4khuMm5nk1rSjh8ePm79cquoM4EXAdYB1Sf4pycHAt4Bb0t9AQ5IkSZIkpg+bbwK2Af47yb7AtnDFNTf3BY4BLgfe0muVPaiqQ4CHA98GngQ8g3YE9sCqeuFy1iZJkiRJK81U3Wir6itJnkHrcvrJoVmDUVwvBZ5SVd/uqb6pVNVBwEHzzD+GFoglSZIkSUto2nM2qaoPJPki8OfAHwPXpV1a5MvAO6rqe/MtL0mSJEla+aYOmwBVdRrw/J5rkSRJkiStEBOHzSQ3BfYACvhaVf1kyaqSJEmSJM20icJmkjcDzwPSTaokB1fVi5asMkmSJEnSzFpwNNokjwdeQAua3wW+1/3+giSPW9ryJEmSJEmzaJJLnzyVNsrs/arq9lV1O+CBtEucPHUpi5MkSZIkzaZJwuadgKOq6vjBhKr6PPAJ4C5LVZgkSZIkaXZNEjZ3pHWdHfVdYId+y5EkSZIkrQSThM0tgEvGTL+EKwcMkiRJkiTpCpOETWiXO5EkSZIkaSKTXmfzoCQHjZuR5LIxk6uqJr6GpyRJkiRpZZk0EE7bXdbutZIkSZK0ii0YNqtq0q62kiRJkiQBk5+zKUmSJEnSxAybkiRJkqTeGTYlSZIkSb0zbEqSJEmSemfYlCRJkiT1zrApSZIkSeqdYVOSJEmS1DvDpiRJkiSpd4ZNSZIkSVLvDJuSJEmSpN4ZNiVJkiRJvTNsSpIkSZJ6Z9iUJEmSJPXOsClJkiRJ6p1hU5IkSZLUO8OmJEmSJKl3hk1JkiRJUu8Mm5IkSZKk3hk2JUmSJEm9M2xKkiRJknpn2JQkSZIk9c6wKUmSJEnqnWFTkiRJktQ7w6YkSZIkqXeGTUmSJElS7wybkiRJkqTeGTYlSZIkSb0zbEqSJEmSemfYlCRJkiT1zrApSZIkSeqdYVOSJEmS1DvDpiRJkiSpd4ZNSZIkSVLvDJuSJEmSpN4ZNiVJkiRJvTNsSpIkSZJ6Z9iUJEmSJPXOsClJkiRJ6p1hU5IkSZLUO8OmJEmSJKl3hk1JkiRJUu8Mm5IkSZKk3hk2JUmSJEm9M2xKkiRJknpn2JQkSf+fvfuOl6Os/jj++SahhABBIPQiHaUIP4pIL4KA9NBEaQKRZuiCgBBQkSLSpBeDdOlFeu9dpHcQRVpACb3l/P44zyTDetNgc8vu9/165XVzZ3ZnZ+/s7Mx5nvOcx8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D0y2JQ0jaRtJV0q6XlJH0l6V9KdkraR1OH7krS0pKslvSPpQ0mPStpVUu/Ofg9mZmZmZmatrE9X78BXtBFwIvAacAvwCjA9sAFwGrCGpI0iIqonSFoXuBj4GLgAeAdYGzgKWKZs08zMzMzMzJqgpwabzwLrAH+NiBHVQkn7AvcDA8nA8+KyfErgVOALYMWIeLAs/xVwM7ChpE0j4vxOfRdmZmZmZmYtqkem0UbEzRFxZT3QLMtfB04qv65YW7UhMAA4vwo0y+M/BvYvv+4w4fbYzMzMzMysvfTIYHMsPis/P68tW7n8vLaDx98OfAgsLWmSCbljZmZmZmZm7aKlgk1JfYAtyq/1wHK+8vPZxudExOfAS2RK8ZwTdAfNzMzMzMzaREsFm8ChwILA1RFxXW15//Lz3dE8r1o+VUcrJQ2S9KCkB996663m7KmZmZmZmVkLa5lgU9JgYA/gaWDz8X16+RkdrYyIUyJi8YhYfMCAAV9jL83MzMzMzNpDSwSbknYCjgGeBFaKiHcaHlL1XPanY1M2PM7MzMzMzMy+hh4fbEraFfgj8DgZaL7ewcOeKT/n7eD5fYA5yIJCL06o/TQzMzMzM2snPTrYlLQ3cBTwCBlovjmah95cfq7ewbrlgcmAuyPik+bvpZmZmZmZWfvpscGmpF+RBYEeAlaJiGFjePhFwDBgU0mL17YxKfCb8uuJE2pfzczMzMzM2k2frt6Br0LSlsDBwBfAHcBgSY0PezkihgJExHBJ25FB562SzgfeAdYhp0W5CLigc/bezMzMzMys9fXIYJMcYwnQG9h1NI+5DRha/RIRl0laAdgPGAhMCjwP7A4cGxEdVqI1MzMzMzOz8dcjg82IGAIM+QrPuwtYs9n7Y2ZmZmZmZl/WY8dsmpmZmZmZWffl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XVsGmpFkknSHp35I+kfSypKMlfaOr983MzMzMzKyV9OnqHegskuYC7gamAy4HngaWBHYBVpe0TES83YW7aGZmZmZm1jLaqWfzBDLQHBwR60XEPhGxMnAUMB/w2y7dOzMzMzMzsxbSFsGmpDmB1YCXgeMbVh8IfABsLqlfJ++amZmZmZlZS2qLYBNYufy8PiJG1FdExHvAXcBkwFKdvWNmZmZmZmatqF2CzfnKz2dHs/658nPeTtgXMzMzMzOzltcuBYL6l5/vjmZ9tXyqjlZKGgQMKr++L+mZJu5bO5sWGNbVOzGudFhX70G30qOOHfj4NfDx69l8/Ho2H7+ezcevZ/Pxa57Zx+VB7RJsjo3Kz+hoZUScApzSebvTHiQ9GBGLd/V+2PjzsevZfPx6Nh+/ns3Hr2fz8evZfPw6X7uk0VY9l/1Hs37KhseZmZmZmZnZ19AuwWaV9jq6MZnzlJ+jG9NpZmZmZmZm46Fdgs1bys/VJH3pPUuaAlgG+Ai4t7N3rM05Nbnn8rHr2Xz8ejYfv57Nx1hTU3oAACAASURBVK9n8/Hr2Xz8OpkiOhym2HIkXUfOtTk4Io6rLf8DsBtwckRs31X7Z2ZmZmZm1kraKdicC7gbmA64HHgK+C6wEpk+u3REvN11e2hmZmZmZtY62ibYBJA0K3AwsDowDfAacBlwUES805X7ZmZmZmZm1kraKtg0MzMzMzOzztEuBYLMzMzMzMysEznYNDMzMzNrAZImqv8062oONq3bkNS7q/fBeqbGz44kddW+2Og1Tj1lVufPR+fyNbe1KC0F/BwgIj4ry6vg09dF6xL+YrcuV30BRsQX5fcZu3aPrCeRpNpn53uS5gQm7+LdshpJvcpxGtHV+2LdTxVkRsQI3xBPeFWQWfve7N+1e2TNEFmEZW5gb0kbAkg6FvhVbb2NgaQFJc1fC9AdJzWB/4jWZUornKovQElbSnoSuErSkZJmqR7XpTtq3VpEhKTvSHoYuBK4A7hT0nJdvGtWRMSIcpxWk3SCpC0kzQa+mLezepBZft8RuFbSYZIW79Kda2G1IHM9STcDP5c0exfvln0Ntfuka4FbgaMlvQesAtzi+6gxkzSlpEvIKRJvAYZKmtoNYM3hi7x1mSjKSb4ysDf5RXk/MBg4RNKM5TE+2a1DpVHiT8AzwHrA1sDb5Odnva7ct3ZW9Z5U566k3YC/AIsBJwEnSZrBF/P2VQsyJ5Z0MLAf8AmwBXClpPm7cv9alaQZJF0LnA68CPwb+LBr98q+itJm37vWazkC+BYwE3BPRCwA3OpezbFaiYyJ1gPOAL4HnNqle9RC+nT1Dlh7k/Rj4BRyvtPTgeMi4lNJTwE7AVsBv/MXpUnqVQUmDZ+HtcgL6yDg7xHxmaTnyUaL3SXdHBHDu2Kf21F1fCLiixJETiPpbWAZYBuy9/nHwF7AocBWPr/bk6S+wK+B2QABGwIPld+vBA6VtG1EDOu6vWxJPwK+AfwQeCwiPuji/bGvoASZXwBfSJoGmBZ4FTgBWA5YUdI8EfFc7bFWlPvPJYDrgYHAzRFxM3CzpFeAEyWtERHXdHDfYePBPZvWKcZQiODvwMvABsC9EfFpWX4y8DSwjqTFyjbc+9GGyni/XlUvSAdf+HMD70TEgyXQ3AK4k+zdPAZ4v3P3uD11kBa/LfASeSE/BfgIuKSc42cD5wIbSFqxPN7XoxY2mmtAb+CbZEPExBFxT0R8GhHPA7sD6wBr+LMx/iT1HsM1cyDwRETcWwWakpaRNEDSJOV3X2+7uVo69KFk4+ofgUkj4iSy8f4tsjEHB5qjlGy6o8n7zJXJhq1VycybylXA1cDR4PGuX5e/wG2CKzeg1ZfiopJmkTRxWf08+QU5CdnSWrXWfUKm2k1F9m76ZG9TZbzfiDJw/yhJe0larfaQj4EPJf1I0v3AicBpwNIRcTEwhaQpu2Lf20ktLX4GSWsBPwUuAh4kezRXBSYtj/2MzGZ4mOzdHJlSaa2ltEH06qgYTUS8T56vH5DZCSOfExHXkJ+RX5ABqY2j6ppbzselJa0haYHaQ24A1pd0cBlD/TpwKXAX8Dvw9bYnkLSQslbBOuRxO5FMQwe4jTx/Vpa0enl821YfLt9Dk0g6hPxOmQNYjUyXPQAYQGbTARARr5L3prNK2r3aRqfveItwsGkTjEZVvAtJs0u6i7zI3QUcWy6IHwOXAw8AO0vqU92UlJuNW4FlqrF3PtnbT+nZ/DWZXvcdMl32IklDykNuB+Yhe8teBhaJiAMi4m1JSwK/Aebr9B1vA43no6SB5PivnYCbgP0iYhBwMNkosEX12Ih4nDxm85Re0La+GWoVjZ+J0gYxQtJSkm4CLpb0F0nrlPU3ARcCM0vaoDytujfZF5gT2LTqcbOxqzX6XE1ec48BHpb0W0lTkYHJ5cBSwCLAYWRq7a1kELpk1+y5daTKGulg1apAAD8AzoiISyLivVrjzmXAY4yqRvuFpL4l5bbd7qcmLp0YG5M1Qf4TEXeXnv0TyV7N9SXV7xXuJcdtHqgsFuQGmK/IwaZ9bR3ccPaBkV9skyqrCm4H/APYkiwCNBA4qjzlDeAQ8otz/bKN6rN5PDAdmW43kU/21lYCy8YL4AJkmvXu5OdjSbK3e19JO0fE9cA1wLPA2WV8Sj9JiwB7koHmfzvrPbSTWspsNa/bxcAL5M3PPeXiDnkx/wcwUNIctU1cS6bZHidpUqd69VzlJvYCsqegWlYVhxpEHudhwN+AhYFzJO1cHno+WeBrZ0kTl2tH74h4mvzs/AZwsaDRGE0jzSHkFFCrk2Mz9yd7co4qqezbAJtGxNIRcVQJ+m8H+jGqd8y6WGmAj8Z7n9L4siQ5FOn9smwOST8D1pQ0WUQ8Qp5b80s6sTTaXwfsBu3Re13uBf4GDCmLdiIzbKarHhMR75B/pxHkPUO1/L/AeWR9m806aZdbU0T4n/99rX/kGAGAXg3LvwHcBzxO9lwuUZZPQqYtjAAWKsv6k63bTwFTNWxndaBvV79P/5ugnyEBqv2+EdlDCTnmZFj9M0AWPxgBnEleCL5NpoG9QwYw5wP/IW+e5uvq99fK/8jS+iOAdcvva5Xf9wEmqj1ua7JBYEjD8weSKfP9658B/+tZ/4DJyN6BbzUs7w3cQ1aM7leWzViO+QfA/GXZrmRDxW7l917l5zfIHs5enfE+WuEfWY30rfI37VVbflU5N7/T8PipynfoBeT4tX5d/R7873+O6WDg92TQM0tZtgc5FOk+crqOL8gCQSPIXs0pgKmBg8iMk9fKNXPirn4/nfh360+OvTy3tuz8cl+6Um1Zb3J85rPAyrXlEwOzd/X76On/3LNpX5mk/pKuBI4si6L0TM2inC/ze2Sr9DwAEfFA+fkJebI/BBxXlr0LHA7MQPZgjWwVj4hrI+KjTntj1umiKD3he5I3PeuX1VOSxSw+kjS3pDuBG8kLw94R8XlEPAn8hGy9f4xM2RwUEctHxDNtli40QaihSEvt97fJXst+ABFxFRnkb0w598vyPwGPAKtJWra2qUsjYvuIeDfK1d16noj4MCI2joinSgpndc59C5idLAD3QXnsa+T3/b/I6U5g1Pjen0j6ZmTqba+I+E9EHBIe0zta5Vp8vXJ6IcjxZ/2B08rfcXVJzwD/R/bcPFeeN0DSfmSW0Q3k+bpfuDpttyFp8XLsdiPTno8Erpc0a0QcSfbY3UYGT98FFiXHcK4DzBsR70TEgWSv9mIRsWVkxf+WvP+vMus0ag7fd8nMpgGSJi8PO4hsxBqoMoY8MqvmHMq0adX2IguW/aPz3kFraskPm3Wa4WRP0oqSFinxwghyXN03IuLqiBhKXsRmaLjBfJ4MFpavjdN5nAxC1ykpIL7xbEGSZu0o+JO0F/BL8qI4kBxnBJlmvaCki8lWx3eAJSNi94h4XdKqkqaMiA8i4oSI2CsitoqIC8t2e/uz9NXVGn1GSJpc0qplVZTljwCfkTeylR3IsWAbKKe3qJwMzEseX6rtltfx9agH6qAR4ndkNejZy6JXyZ6zat7VPrXlfwHWkjQgIv5FjiOcjRw/OPKzUZ7nBiNGmzLbnyx4Uh2LYWRmx97KieqvAm4GloqIPwC9JM1KZpRMAkwD7BMR/xcRj/pv3TUaj235varqvSqwLvn9OQI4TdICEXE22UDw84h4kDz2n5efk1bbiojHI+Lfaqju3kokrQA8q5yupP7+/gosXf0SEU+RgeWa5JCPavkD5JCcayX18XnQPL6421dWbuCHkL1Ie9VWrQfcXfv9EDIVYS1JVTXKEWQBkYsoYzdL7+U+EbFIRHiC6RYkaSUyhXrt2rK5yn83IdOCekfEpeTNEmRFuA/JdOrNImKdiPh7uRisX7Y3awevVbVsehzgV6Baga/y+8TksbhW0qaUeZpL8HATWcires5TZEXgnagFoZHjwgYBeze+Xive/LSy2tj8EeVcnKisqgLG9co43P+UZduX9VUBuE/IHocPyOwFyOvBhhHxu8bXc4NRqn+f1RqCXiGDi6ri7LtkwL8fGUguEhE7RMQrkmYiM0A2iYg3gcPLd+pZZZtunOtk9WuVpKkkDS6rZiLrE1wREc9HxNsR8R55bVyMct2LnPJrIkmzkUHpwWQhxr83vlaU6u4T/E11IkkrlboBc5DXoqGSdqw95N/Am2RDduVgcjquDRrqCBwSEUNKxpTPgyZxsGlfS0S8RLZOLyVpo7J4JfJCR2lBu5scB7IOOadR9dzXgaFkaem1y7J3O2/vrQv8C1ie/IJfR9I/GZWyMojsLZtepRhUKY4wnGzU6APMIWkeSd8hy5f/AXiCHIvyJa12Qe1M+vJUFSsq5y7tTabgHU2mx+8LEBGfk0HDRGRF0ao1eDDQF9hB0oBq25EVE1s2jatdlOOOssjPlcDqkvpGxL1kQ8OeQNWQdCYwt6R9yd60qsDJguR3wmtlm59GxG1lvT8fHZC0rKQrJC3fcDN8K7CossDSq+SYvaeBlyPi8RLEzEc2zq1Z1hE5/Ywb57pQLbtjIXL85V6SZiDHWw4Dnizr95f0MTk+erOIuLYs/wZZ+OdUcgjKU8Dm1bFtVZJmk3Qd2Zj1PXJ88nZk7+TeJcsCcix4XzIDgHJ/8T45jGtjsgYEMOp7zZqrz9gfYjZWJ5G9TtuVsQUiv/jqhpAB6IaSHoiIt8ry24DZSgqVtbASwDxX0rp+TqbK/Qk4QpIi4mFJZ5EFZtYArmBUL8jppfXxx2Tv51vkmIv9I+K0Lng7La30Vs1LntsLkxfvtyKnI9pDUgBbSZo5cmqTK8jeSpVGgokj4mNJvwc2pQQYja/RaW/Imk7SdynFRshKsxNTzldyTNTGZEPD7uRQioPIhqXvSLqVnDtzfWDfjjJZ2v3zURptenUQ/E1J3jhfrKw8emkJOj8hOxCmIwP4i8jz7jhJTwOvkONnPyTHs99W32i7/727krJi/0ZkuvntwG/LEJEPyIrCu0j6M9mgtytwZmQNg28Bk0TEI5LOJVPXd4+IJ8p2WzJdFkA5fcu5wHtkb+6rtfvIPci/5/El2+Zgsgr2yuQ9RzUE5CRJ70bEeZ29/+1G7iW2ZpC0IaN6n6YlbyxuBF6KnEuTctOxD3BQRBzfRbtqXaS0nE9GVs2bixy3u1VEPFlaGj8rKV53k630v4iIN6t1ZRszkpUsZwL+Wkvx7O0W+eaRND/ZM/IkWQHxzYh4vrZ+CnI6hTOBP5PZDYcCZ0XE0a18k9OOGs8vSVOSN20fkT1lbzb2oiiL1RwCrBERt5Zle5Ljdb9RHnZgRFww4d9Bz1L/e0uaDJiF7KH8tPaYC8hx0VdGxJ4l+L8HmLX0bFaPWwxYgiy+92JE/Lm2Tk4V7FwdfTdK+jFwFlmfYOuIuLZ6nHI+6QPIOYl3j4hh5TmzUDJ7IuKg+rGs9VK37HewpB8ApwAbRMRDteV9oxSUVNaB2IrsHX6cTD1eNUbNRdqyf5/uxsGmNUUZr3M28H2yBWkGMih4hQwuziRbXs8HjoiIc7poV62LVBdDSdOTaVy/AoZGxMFlfZ+I+FzSPuRYvwMiK5iOaZt9nPbSfGX8yyCyJfjt0V2UJW1JzqE7K9ljcgHw69qNcnXMfZx6oIagR8AUETFcWVzmKTKV74rqsWRxuMdKw1EvsjL0i8A2peGo6uGeOyKeq72Ob/w6UNKOtyB7Yj4GjoksuoekqcmhKaeRxdTuIYcWnBIRp40pkPT52PnG1iBaeiY3Jec+/UvtetiPHCryFBlcvkQ21v6C7MXeLSJurG2nLc4lSUsA95KZUO+T82lvThYQfD4i9iqPW41Ml52HMgd0RLzYJTvdxjwmwpqi9Dz9ngwuHwEWIiunXUEGoA+SqbbLOtBsT9WNT0S8UYLIv5FFo5YvD6luRA8jW3g3KGlCo61E6Rum8TemsXC1v/MIsrGoD1kJeIsyTuwY5fhNACLiTDJl6R3yYt+rPLdaXx1zH6ceqBZobktmG2xZ0tc+I6ub7i5pB0lDyXP2MuAGSRuUG969ye/9tcpNcKWaeqMqKNXyN8fjQ9Jckq4GtiGLcu0KXAKcKGmFEri8UwLPbchU9xPI4GO0PQjV+e3zccKT9KOSIVI1ulXn0naS/irp1PK9Om15yhHktBsrSpq8BJoTRU5D82OykNZ1ZBbJeWQRqFXqgSa0z7kUWTn2IrJH+GxyKqV/kJ//PSTtVB53PTlk51ayAduBZhdwz6Y1TbmQ/YFMr9s8Iu4ryycCZoysmGdtrmrhlbQMWSDqRmCXyKIxVTrthuRFdfeIOLor97cVSJqOTM86bBwfPz15cZ6GzEjoT1b5m50s6rJsRNxf67mcDVg4co5NaxGlsecsYHoykLwbuDwiPpT0fXLohMgbvD+RDQ07kmMGtyy9oLcDL5O9m591+pvopmrnTkdplWuQAebPI+LZchxOJIurXQds25Aq+22yqvuqwBkRsa1TZLuGpLnJIGh68hy4viyfFjiDnCvzRmBOYEngYmCHiBgm6QTyGO4VEZc1bLcP2agwFTAsIh4ty9t2CEn5m8wOzFEF3ZKmIv+mn0TEmj4PugcHm9ZUkmYmezOHR8RKXb0/NuF9nYudpGPIVM3fRcS55aZqmoi4U9LWwDn1cUo2/koj0B5ky+86EXHVuBwzZTXEecgx2JeVG+OFyKDjzCr9uYPntUUaV6srvY6/B75NBj7/iIZCPso5VKeJWoE3SecDM5Njoz5WzoE7vBN3vdtSTh+0dJQxrGN43BRkMZ8HyEyPXYFLgavJgGVn4LTSMFcfnvBHsoFo/XBl905Xzpnfktlcm0bE8xo19nIdslrs5sBtEfGJpD3IxpmbImKQsmr3PcD9ZMD56ui+T8v3uvxdO0o5vxYkezoPK5k31g04jdaaqrS2nkWmUnlC3BbXkB60gKTpqtS4saRrVut+T463OFTSmeTYlE3KeJU/ld5Of46+olqr7lXkjepvYOR8bmP8u0bE6xFxR0RcWvXAkKm1vcgUytE9zzc/PYgaJpKv6UNWdLw+Ip4qvZlSTr0xVWmw+KgKNMuy5cgqs9dHKQxXBZpjeJ12cg5wuqSRE8xLGiTpZElbSZoTICLei4j7ycBkfXJc9NZkj9k9wM/IhiBqvaNvkEVQpo+Id/292fnKtXABMhvkBUn7k8OJKD/foASaZdkp5DFdT9JikVX6jweWITPERvt9WtLR/V0LSPqmssjSrmRnx78YwzXKOp+DTZsQjomIQ5y60LpqY61C0qySbiPTLu8kx55U02eMbqzliHKD9E+yQvEFZA/aRhHx8/qYIn+OvrrqbxcRT5PFuWZWVoWGcfz+lzSnpDWBvchUyXvJRgHr4Roai1aTtEot4PmEnNJkV+X8fkPJsbkXkRPG71met5ikX5G9atcA/yz//5J2TfWDLzWuHQlMAqwvaRZJfyEr9i5GpsFeK2nB2vfmFsBrEXFmRHxYxu99SKZTbiVp8oaXGg5MJmkaf292rtoxO4ZMjx1G9kC/U5a/RmYBfFIe3zsi3iPPsQ/Jsc1ExFHl922UhbhsDMrffRWyYu+WwOERsVq5t7BuwvNsWtP5Itf6Ss/YRGQr7sZki+2xwHrkTdDwiBjCqPFcHW6mbOs2cr7VkZyK+fWooYpoOSdvIHs495I0NCLeGdvfuYwz2g7YgAxOfxMRJ3bCW7BOUBqLvk1OXzM38F9gcuX8qIeRDUFTk5OeTwLsTs5x+xOyWNDp5Ni0eYApgLUj4hbwtBp1VcNbRNwr6Sry5vgDMuV1ZbKwyUxkIH8ysKOkx8iCMdU0MUhaFPiUPI/XI4/R+2X73yNT5f9EZotYJyrn0lTkkIXeZMC4YkS8UB7yEBlAblnSO/sAX0TETaXRoF60aTtghAOmsSt/97PJaboeDI8L75Y8ZtPMxlsZG3E3GYB8BuwUEQ8qy7T/iuz1mDciXhyfm85xGUtoo9f49+vg9zXIXqcbImL7cQnqJX2TrDR7Yy2A9XHqgdQw5UUZG3gBmfb3O7LC5RbklBqXRsQBkiYF+kXE27XnHUDOX7cU2XMzdUS8WdYJ6OXPx5fVxu5NT6bCTgGcFxGDa4/5Nlm5/bDIuRP3IlNmHyXHbG5BHqPNomEsu6SVyTHZu3bOO7JGpXFuTbJQ1mnkuMvjyro5yV7Pb5IF1t4tyxcnCwbtGmVaG7NW42DTzEaroxvH2k3TzmT14QciYpna+gXIG9iXImLtMQWbZfsuctBkkjYGticDgWfJCpXPl+BiHzK9a6WIeHh8AkcHma1B0uKlcWhFcozT1sAlpZdgCuAOMlVz+jKOrHreN8g5/g4l5/sbVD+3/fkYM42qxL0DOTbvnIjYvKyr5lUcCiwVEfOXv/cOwE+BvmQgul0tsO9wvkxnhnQtSZOQ9Qg2BpaIUolf0g/Ja+ZbZDbBS+Q4w9mA1aNWYdislXjMppkB/zuXpUbNi/eFpBklrShp7uomJiL+SI7RnEnSkrWnPkOOP/qhpNXKDez/fNeUG68ogeuA6jUn2BtsA5JmlnQpeSP7NPAcWWjiKEmzlTFCV5Z1h8OYx9IpjSz45ECi56mf15K+K+lVYLCkyYBZgc8j4uJynm4BPE+mzP6UTOOsxu0eQukVB74AhjQ2IvnzMVbVd+eJwH3APJIWLuuqAkrnALNL+lZE/CciDiELxiwbEetGxJvV92RHgWZZ7kCzC5VxmceTx3uv2qrryKJPfYFfk8UU+wMbOtC0VuYbOzPrcHxVdcNSxm89S5YTf1bSCSX1B7IYUD9gTeWcV9UN0HVk9dOj69sq26uKC30haSJJJwNvSPqmb5K+upLavD45FnatiNgxIn5JFg1ZhRxLBHmTew6wROkBreYra9xe1RjwhaQpfGx6phJEzitpA2Bx8rwcQqa//wvoI2l3SXeTczmeTAY2Q4FpJU0DTARMWv5tFhE/iJyWwRVPx0M5FlVQ+Tuyl/hHZV1VoXQp8pz9pPr7RsQbEfFS1fjjc7FzfcVG0GfJBr1BtevlF5FVhlcAlgBWi4hlI+IZN7RaK/OH26zNSZoJeLWkxTau2x/YkCxYsDGwC1nC/UhJE0fENWQV2vXJCygAkdMhnA7ML2m1si2VoLYa97cT2XPyXWBTsoqljYVGM4VEGcP1GlmN774SQHxM9lLdAKwlafnSqHAdcBMZdHyph6TeGFB+PwB4V9LyE+5dWbN0kKEwGbATWXxmH2BoRLxYCmm8DjxMpvy9AiwcEQdExNuS5iU/H6tHxDNkT+bAcs6PbIzotDfWTTWej2MLwKvzKiKuIAuj7SXpIOWUMkuT368PAK900AAY7j3uPLUe5BHjGwyWBoHzgMeAA0rKc3U8P4iIVyLi0fI6bkCwluZg08zeIwtPnFItkNSnjN3akJzm4OKIuLsUOziQbJE/qDz8ALKq4sAyxqhyIzBXRFwPI2+UQtJKkp4CDi7bWC4i/uKbqDGr9XJUQeDyktYrQUHlisiKl3sDg4F9ImJJMv1xABl0UIKHy4B5lfOTVY0BvWrb31DSv8nxfDuSPaLWTdUaCaL8vlE5nh+SN713kYWAnq2eExFPAZeTDT1PRcQLyvkyFyXT/BYDXiiPHd7wOm1/vjacL98q35m9qnVjeF4VoO4P/IccQ/0HMvXyfWD70aXIWuepZffsDNws6QhJi43H818n5zZeCxhYW+70c2srDjbN2lzkBOI3kvOz/aws+5xMs5sVuCUiPlMWPYCsingdsLakGSPncDyDrGC5fsN2R6Z+lZTZ08gg9DZgkYg4sowjtDGopzlLmlI5fcL1wKnAw5LWljRROU4DyJ7iGygNCBFxAznv20qSti6bvRpYNCLOKY+J0oK/kKS7yPFEQ4ElI+KkWpqfdTMNQc9MkjYiC5DsWx7yGHAhMCdZ+Afl1EWUxx0L7C3pCTIwvYk897eOiHvrr+Ub41Fq58s9wLXA/cBQSVONqaeqpKarfHeeTY7XPAJYPyJWjIh/Oa2y81XXqoZlvwR2A94kG1+vlDTfeGz2ZjLgfKRpO2rWw/jLzKwNdXBB7UXOnXeicr42yCIGfwM2gRxTVNJ93iZT7waQc+xBVqd8n5wD7kuq1K+StncfOSZph/AcYmOlUeNgowTs2wFzkD1Uq5ATgd9Fjg1asTxtBDnv4QOlV6ua8mQSsgri1iUFelhEPFbWV0WAhgB/J9MrF4uIfaNWjdS6pxL0zCLpJuB8Mt39Y3Jev5ki4gMyGLoTOKQ857Py8+2IOJIsJHUCmcK5dUQsHRFPji0ttJ10kKK8ENn49i+yd/Jsck7SMyXNNbbNlZ9DyKmjLoyIl8t2nVbZBaprlaTpJS0qqT/ZOLMDsBk5J+pw4FDlWOZx2ebwkpr+zITbc7PuzVOfmLUZ1cril3F4n5Pzvs1M9nJMHhFLlhurfcgpNHaIiKs1atqTgWRPyTxRJq2W1K/c1I7xNW38SZqBHNt6KfBf4KCIOKa27j7gFmDfiPi3pAuBhcg0vaq8/jPA7cAjVUpkB6+zKdkDerOPV88hqS9wFTA58Atywvj1yLTp0yNiu9KgsD4ZjP40Iv5clo0Y3dhLeSqTMZL0G3KM5XrAi6VRaEFyXszDgIMj4qMxPP9Lhdkaf7cJr4NjcDgZXH4C3EtWi10/IoaV9WuTqec/Ac4f2/dktX1fA62duWfTrIWVm9AvtciXYHFBZfXJC4AtgQUji/ocD/yfpG3KBfh64AngOGUhocmUE1f/hLy5faW23Q8k9eqoJ8QX2XFXT5+TtLCkN8mbn2fIsZf9yN4nSurs6+Rx+z7wg/LUPckKoqeQAeYC5ATyt0fE8A56tqvxoOdHxI0+Xt3TGFIr5wQWBc6OiNsi4iZyyoUTgHUlLVeCxuqc/20VSHYU3GhUYRQHmjWSVpA0RFK/sujbwMsR8UIJKH5Ezlv6D3Ku0v/J9Ohgm9UYTweaXaA2PGEVScsA8wI/I8fQzgLMRw4pqY7RleS1b29yfswOVdfCavv+TrV25mDTkO20wgAAIABJREFUrMWUcSe9lFOK7KeGqpG11K83gA2Ao6p0SjIwOQ84RFk97yGyRP+H5Liva8nxmssDp1WpeJWIGG0viY2b0hgwoKS+rkn+zS8k58y8hEzjGtjwnMPJ47mJpG9HxD/ItNp1gPUi4v+qHujy+C8anu9j1o1VY8lqGQkTNzxkcrIR4s5qfUR8TE5x8xqwH0BE/JtsgJgBOGZ0r9fON8ZjSRv+IbBrLYNjauA/kpYr4zbPAP5CjnO+mmzwGd3r1OcZnrbq/WrW+7BxJ2ld8ly5AHiZbJg7hCyGNxkwqDy0Oj6/JIcqbKJRtQyqbY08V8sxXU3S8ZKm64z3YtYd+YvNrMVUNzDk+LyrO+id2JS8CfolcF9kkYrquW+RN6N9GDW26w5yrMohwONk4ZnZI0v329fUwTiwKcljcDbwc+CPEfF4OY4PkkWBfi5p1siCQFXg8Ruyd2uz0qL+z4i4M7I40GinTLHurzaWbEZJZwLnSPpj+b0XmX3wX8r4anKuVSLiHrLS7GolRRrKVAxkL6eRGQKSthiH3sX7geHKKUogp5P5CVkE5g1ynPM+EfGWpJWBw8v5XH+t+jzDk0kaCjwiaZp2DvI7gzqYT7i4i2xEnRa4pvYZuJ1sQDhQ0tTlmPWKiCfI+Wh/R/aEVtuvz008s7KQ27XAxGRNA7O25GDTrMXUbmb2j4i7Jc2vLHRQVaBcCHg2Ip6u39zUWtX/RqbfDZb0zbKttyKLiOxYbqbeH8OF28ZB6X3u1XhzGzme8nKyseD1yEnAqxSu94FzgRcZ1TP1eXnepWQgIbKxgIbtOiWyB6oaI0rvy9+B2cnpMgYC1wCblc/F+cDPJE3fkHHwann8LyRNGhHvAIdGxLmd+T66ucPJv+cM1QJJWyorzdYbg4aR901VcZjTySqjjwN7RhZUmkTSIuTcxLOQPWP1tMqqavCe5Dm+ENlz9s6EfIM2aj5hSRtL+qGkucs5MYzskX4L2Lb2+P8AZ5LH5siGzf2GHBP/eO3x1bE9gkyl7ksWxBsUpVibWTtygSCzFqKGgh5lDNEpZOrX6WXZ7WSlyh+XFvj/ac1Xlna/FvhnRCzfweu42MHXUP+bS1qcTEt+Hng4ctqDyYGjyV6TFSLivpLW/HlpMNiGbBBYMSJulzRJZLXgyXxT0/N1dH5JupwsWrJjjCpWMhRYiayAOhUZcL4J/Ji8QZ4fOIrsEV8D+E1EnFee2/ZjBDWq4Nk3gP/WUlmnIHsx+wCHVN+d5TlvAEdExO/L78uTDUCvkWOpBWxMBiE/q2eOlMevQY6x7kfONfwnn7PNpSzS9I9omFZL0prk9bAXMCl5HbwgInYrx/33ZLGn7aPMD13SZHciGySWjoj7R3f9K9kDp5KfhQOASyJirON2zVqdezbNWkBDalYvSdWUJJeQ1UjXkjR/WXYRsCywQAfjOZcrF+pnyZbbKzt6PQeaX0+5qe0r6QwyhWsTcrzQ5ZKWLz1V55BFgXYtz/m83OR8BvyVnKv0grLuk/KzmurE3+09UO08HiFpSUkHl3S8uchg8ZxaoPkdcvqbSYC5yF7tn5FFax4i51G9HngBOImsNj1yDGG7B5ow6nus9GD1lfQHYLeIeJdMSb+fLKa0bS2T407y715t43ZgbTLlcmrgm2UbK0TE02UMX6+SMns9cBn5vbpoRBzvQLO5SsD3KNkAU18+FzkU5EqymNpy5LVwsKTdymfhPODf5LyawMjv1ivJ6+jOZVk9I6jKPJiVnIrqSOC7kcXWHGia4WDTrCXU0ne2J8di7SRpjnKhPAz4HrBWefgJZGrdr4BFyvMmVc6vuS85nUkAZ0TEEZ37TlpTQype5cfAEsBG5M3qymTAcJakWSLiFrLq4XclbVCeU1UJ/SeZRju03Mx+aftuDOiZSmPRRJLmIceQzUqO9wrgA6Cq+HwZOdftzcCy5bNSja9ek6yk+TpwQERsQ/bUTQaMdhqOdjKaxpiJyHNwLWWRrQ/JaWROJc+1fcrjXgL6KYt4VVWc/xYRe0TEphGxRkT8ubzOyCJAZXt3AN+LiF0iizVZk0XE+WQDyzaSZqyt+g7wLbJi85Nl3OVBwLHkmMzpI+IBsiFvXknb1p77PLBGRGzRwetV46P/Sc6XOqQ0XphZ4TRasxZQ0l7/DMxEts4+ANxYXfRKi/oUwO4RcY+kFciUu97k/IwfkTepDwPbRk6DUm277dPtxpeyOMjnJcV1ZGpzCRrfIXtBbiL/7j+spdTuSaZr7RIRx0lagLwZgrzZ+bSWTuvj0mIkfR84jfxsvA78LnJ89OzAWcB0ZC/mvcCvIuLW8rylyUaiMzvY5sLAieS5vn5EvNYZ76U70qgpXTpsjCm9YkOASyPil7Xlh5LZB5eTcxL/CZghchqhjoYhNA5n8LCDCaxkBah8N65HZvVsSVaW/VzSXmTBtSUjp4uqnvdt4Fbg5Ij4laQ5ydTzBYGlIovmfel1wuPfzcaLezbNWsOm5FxgPyB7My6MiP/UWvCHAHMA60nqFxG3kT2dfybT8GYHfhERq9cDTXC63fhSVp88hlHVfKtAcwnyJvVjMvCfDfhrSaldUtLD5DifX5OVaCmt75eRY+9+WZZVBYGqANXf461jcuA9stf7zpJOTeRUNncAA8iemeVqgeaiwO7AdGV8WVVddS1J55Dp1iOAzds80FTpYaxSlM+SdLSkPWs9lOeTBdJWLQ1ylYPJ1MrtgF3I8X6rl+f8z/djYzDiQHPCKsf2ixJULkeOUX4K2JzszYRsVK3mzaxXpn2ZzChZSDlv8YtkCvotlKrOdQ40zcafb1LMegiNeeqKzYBbSnrQx5ImlrQqMJNyzr27yQvoumRBESLioYjYExgYEStFxNBxeB0bi8hqsocBA0pac2U5srfqoTIm7BVgQ0lnkz1VTwNLRMSBZLrksuV5l5Hpks+M5vV8I9vD1dKgryd7ZKrUWSRNWtadRN4AryJpU0lrS9qJHHc2gJyyoRq7+xmjbqJ/XILT59q5YaI06vSTdCJwI9ngMw2ZSnlCGdMH2Qs8KbBlLSD5KCIuI79npyOzE17p1Ddgo1WO7QBJ15K9z4cCM5Jja9eU1Jf8fr0T+G15TtVo9yHZ8DcsRlVxPi0ito0yPtrMvh6n0Zp1c7VW9+rmc21y/NVT5BQmH5fCFtuRKXgzkpOPfwx8SlbE+7mkmclejr8DOzf2cjg9qHlKD9OF5LFYJyJek3QD8ERE7FqO6eZkAPEvYKvSIICkfmS12VXJaS3e87FpfVU6ZumpPAP4ICKWLeuqqqnzkEVKNiLn1ZyMHFt9cON2Rrf9Tnkz3UAHqax9yGJbqwJHR8Q1ZfklZMG030fE4WXZH8gskd9GxLkNqfALAM9UwYp1D5J2BfYEtiILBM1D1iVYkEwff0DS6sCl5ByZJ5PFgFYn58vcLSIub9im05/NmqBtWznNuitJ80g6XtIAGDmhe0j6lqQHyNTXX5OB4zHlMbuT84TNBvQnA88NyPGbW0qaPyJeLb/3pczNWOdgpnlKD9PhZO/JDmXxfMAVZX2QaZFXkb0owyVNX8be7k+OLbqTbCwYWWW4U9+ENcW4ZgpUgWBE/I1sNFpQOXUR5HhLIuK5iNiFnEh+I2DBKtDUqEq2jeMH1dHyVlaChCo4rMZpfk5OSXF6RFwjaX1Jr5NVZ18DflTLJvgjGcxvLGmG+vkXEU+UdE3PM9zJxnIurUU2vt4YEW9GxF3A1mRq+naS+kfEtWSDw8bAfWS2z1lkT/e1jRt0oGnWHP6yNOt+ZiEDlL9LOrUEmpOQ4y5fB7YH3iZb6H8h6aSI2J6cGLxvNc4LRs439l/KlAcR8atOfSft7S4y7XGTcmP6OTkeD4CIeEnSjmRZ/euAd8nj1JcsEHRxfWO+8elZSpBXD3pmAYZHFpUZ3Tx9Ve/j1eT5PYQscPJZreezVznHnyjP6Q2MGF1jURsGmdW4zIXIMdDDJT0cEccD55a/4Xbk1E5DycadhcmiahtIejQiXpR0BTlOeg1yLswvHS/3bHauhgaEmYF3q2udpMnI79aJa4/vUzJKjiArCV8BXBURJ0t6EFicvNbuEhEPlue0Ve+/WWdxGq1ZN1JLlzudHFu5akS8IGkRsoLpblEmGJc0ERnMLA3MHxHP1rYzNVm18rdkYLpFww2r0zI7gbKy4Zlk78kIMvX5XrL64f0R8aqyoNDC5I1P74g4p/Z8p3H1IB0dL2Ul2aOBacmb3cPGcVsbklOY/Dki9vdnYdyU4PtbZEXfv5HjWRcF9ib/nn3JMdCPA3vEqIrdT5JDDw6LiAtKALNKRHQ417B1jhI0fl7+PwNwCtmzP4w8ry4tPc8nAd8lq6k/VLuWLkv2XP4FODginu/gNcZYpdjMvh6nZZl1A0q9axe7g8kUzG3K7zMDIgMXJG1FjjeZlhyj8lxZPrOkY8nxKDeQRUb2jFL4oJaq50CzE0RWNrwKeItMeT4DWIC8YXpS0jXAlhFxZ+Qk4OfAqEqJvvnpGST9RtJk1fGqUlclbQw8RAY4J5K9Z2PbVlUs6BYylXqQpCn8WRg7SWuQQeYuZCrsWuTYy4PIXuKlyZTkeYCHa4Hm8mRQugBZtOsbEfFhFWjWjol1slqgOR1wJNl7eQrQj6z4vV156NHk8dtA0tS182VuMqvkJ8CKtXOz+jmyN7yT3pJZ23HPplk3opwTbz8yRW4r8sK6Hln98Gny4voDsifs98CxEfG2cvJqAR8Cg8mpMs6MiOvKdp0e1EUk9ScrjH4REauVZXMAy5OFSU6u0ris5ykBzi+BwRHxSMO6G8k09u2Bt8f3HJT0LeDNiHi7WfvbyiStQgb1/cleycfL8r7kGL1/AHuQKbSLk4XUvgB2Iqv3vgg8Vc8Ssa6lLJj2KPA8OS/xPhHxtKRpyDTomYCNSurzoeS0QZeRgelUZArteWQ9g/OjYd5MM5vwHGyadROS1gIuAK4he0CWIW+GziKr5Q0hJxY/GzgwIl4qz5udDFCfjIijJU0aER/XtuuU2S4maSDZUHB6lIqX1rPV0vQmJhsSvpA0SZTpR5Tzqt4HrBURV3/N1/I5PA5Kb9VxwI7A0hFxr3LuxM8krUmOj/4x2Xh3PDA9OT/xB8AmEXFPtR03znWuxjHOZVl1jh0IHAhcGBGb1NZvXJbfGhE7laEl+5Nzon5CVmt+Hlg3Il6uXsfH1qxzOdg06yYk/ZnskVwzIoaV1vidyUBzXbKq3pFkoYPdyQvpHORYpLnJ8Ue31LbnMV7dRLkJuoZM1Vs2It6rrfNx6iFKevNiEXGfvjwdRi8yVXOZiFi5LFsIuJ+c5/KSauzZuN7s1seq2biT9E0ydf2JKjCpjVW/nOwJG0iOoV4emDjKHMPWNRrOpX7AVJHV06v1/YF7yHGaG0fE62X5xGT67KrkWM3byrk4P7AQWTjrwtp2HGiadQGP2TTrBpTVZqcDXo4ykXREfAScQE6RsRd541qVbX+WnMz9enI850/qgWZ5vgOYbqKMmR0ErFYPNMs6H6eeY27gD5J2qN0cr1uO4WfAkiVDATKt/XFgfcixZ/Wb3ZIy/z80agqTaqzaXBPyDbWa0oN1FrCYpPXK4mrKjH2AxYBBEfGviDi3CjTlqUy6TO1cOpAMKq+RdKWkVcv6d8nU56XJc6yazudT4FzgTXKcLmX85ZMRcUEVaNbGwDvQNOsCDjbNuoGSejcJMJmkaWurPgROJ1vgV4+Ii4CVyZumq8gqs8tExJOSermQRfcVES9GxBvyfJk9WTV2+jBJW0oaBuynrCh8HtkwdAhARDxKptEuIWnLsiwk9Za0GrCncgoHIHtH9eXpHbaQNAIYXHpwbNydBPyT/NtNVAL93hHxFDmH7UX1B5dGAPcid6L696CkBSXdBmxOFv85DHgDOFc5ZRARcS5ZMGtvsneasvxO8rxbSdIKHb2Wj61Z1/JNj1n38SdgFWAhjSrFHuQNLsDOkhaIiEdLi/wfIuKvMDINaYRbbrs/92T2PLXz8U1yCqLJyayDQ4ANImJ4RDwHnAPMKOkX5aknkGPGjpM0WNImZLBzClkh88Oy/er8HSFpSUmPAMdSqqiWHhwbR6Un7I9kUDK4WlzWHd9YyMnfm52ndi6NkLSYpG2BRcjr3CoR8UfgEeA7wDTAkFpgug+wFLBeQ0/0SeW5t3XW+zCzcecxm2bdROmVfIxs0d0tIh4tPRp7Af8HrAlsFxFn18YgeQyK2QSiL8/x14cMWA4F1ibn+psvIp6rjcecvqxfHVgwslL0AmTBkg2A98mUzqMj4oiG15qaDE43JoPWIRHxQqe80RbUME56uYgYXlvn780uVFLFFwLuAi4np4X6mKzCfjRZvfkvZBbBgeTwg5vKc08mr4VrRsRjHWzbx9asm3GwadaNSFoUuBp4l6ycCFnMYjBwZ0T8t6v2zaxdSdqBrA69Bzk+bBFyztvXI2K1epEnST8gg8abI2K72jb6kwW9no5SLboqjCLpe+R0Df8ki3/d4Rvmr0/SnMAHEfFGV++LJeVUQXuT80Q/DxxOHqOQtA+wBVl5/RJgTuBmMgjdMCLekzQbOa/0phFxaRe8BTMbTw42zboZScsBW5OFLCYHfhsRZ5R1VWEEn7hmTVKK+vSPiHMalq8EnEZWLn0UOKdUlu0FbAOcDKwdEX9VmfZE0mTkvJs7kuOsHyjjBj+rbbc3WSmzKhY0NzkP4N1Rm7bImsMVn7sP5VyoJ5A9zqtHxP1leT/gbrKK8GZlmYAngfmAHSLi5LJ8mvDcs2Y9hoNNs25K0owR8Vrtd6cHmTWZpOmAo4BnIuLg2vI5yVS+e8r6d+qZBZLmIOdqnD8i5mzY5iLkFEW3RsQWE/5dmPUMJYCs5kJdISLuKMtmInsz742IXcpjVyUbbiYB+pDp0J+Wdb3IdldfE826OQebZt2cPKG72QQlaYqSoldPh12VTJVdvVSWrW6UZ42IV8rva5MB6W/JsZqLActHxBGSFmksRGNmIGl24FrgyYgYWFt+KrAccB1wCzl85Clg31L0ycx6IFejNevmHGiaNV9V4bJkDLwnaQnguVLQB2Aq4AVgU0kbSDoeeBG4TNKxkmYg57k9FjiYvDm+G1iwpM0+UrbfGzMbKSL+QVZf/45GzYUKWQzobmAj4FSyQu1+VaApz4Vq1iO5Z9PMzNpWrZLs98kpFB6LiPVLNdNDyMqXfYAPyPkZ+5MVoneJiOPKGM0fkePKLoyIB7rkjZj1IKVg1mVkhecfVGOaS+PMHAAR8XxZ5jG3Zj2Yg00zM2sLDVOZ9AUOAPpExF4luBxM9q5sFhFXlUCyHzBdRDxR287TwO0RMaiD1xg5j+CEf0dmPZekgWQK+qkRcWRjUFnS1uVzyaxncxqtmZm1hVqg+VNgQ2AtYFVJC5aeleuBe4Ffl8d/CAyrAk1JU0j6IfAFOYfjl1Q3y745NhsnVwD/AraQNGXjeRPJ55JZD+dg08zM2oKk70l6BdgN+CE5pcnCwA4AZZL4c4FZJe1aloWkFSUNIsdnngfcRwamX+IbY7NxVxp4BgGrRcTwrt4fM5swPNjazMzaxY+A4WSP5lsR8aGk64HVJa0dEVcCNwJ/BfaSNLRMd7IisDLwCbBuRNzSNbtv1loi4kXwuEyzVuYxm2Zm1jLq4zLL770iYkQZk/k08NeIGFxbviQ5yfxrwMCI+LSkyv4BuCMiti0Tzs9YK1jisWRmZmbjwGm0ZmbW45UAsD4uc9Eyf+aIsvwz4FVglvKUqpDP/cAdZM/lT8q6O4AbgM0kzRQRH9QCzd4eS2ZmZjZuHGyamVmPI2llScuX//eOkqYjaaCkF8niIy9I+rOk2crTrgOWlLRwme5k0rL8LKAvsI2kWcv4sT8Cc0fEv+uv63lvzczMxp2DTTMz61EkTQkcQ86DOTIAlLQucApwAbAL8HtgfeBYSbMC1wJvAQeX531cekTXBl4AqjkziYinI+LfZd4/MzMz+wocbJqZWY9Seh4PAwZI2h5A0iTAFsCTwBERcUlEHA78DFgU2CkiHiLHZ35f0kllnr81geXIOTc/AuaX1Kf2Wu7JNDMz+4pcIMjMzHqcElxeCMwIrBURb0h6BHggIrYrqbVVj+f/t3fn0XeU9R3H3x9IQNYAIotsYdOyVFahi9Rg5AQ4yFbZrQkoIKCC6BHZChWNFNRSoFVWc6RstWFHKhYIIFaolEIFgRxiIOxlCUsICQnf/vF9rplM5v623Pxufsnndc49k98zz8w888xcmO99lrkK2AI4EJgCHEYGqysAHwCujojDJd0GrBwRu3ThlMzMzJY4btk0M7MhJyJmAecAqwAnlOQ/ABtLWjMi5kparqRfAvwpsGZEzI2InwLbArsCf1ICzW2ArcixnmZmZtYBDjbNzGyoug+4C/hrSSOBW4CNgTEAETG75HuV/P/dWq0NI+IlYDKwmqSvAjcAr5SlmZmZdYCDTTMzG5LKDLTnAu8ApwITgBeBo0tLZau77QFkYHlPbRebAV8BvgFcERHbR8TkwSm9mZnZks9jNs3MbEiTdBJwHDmT7ExyRtqtgVtLlj3ImWvHkzFqVLbdCphWJh2iOtbTzMzMFo6DTTMzG9IkjQBuBN4DdgeWB84C1idfZ3J2RNzXyz6WiYj3F3VZzczMliYONs3MbMgrrzEZD1wWEedIWob8f1xrRtplABxQmpmZDR4Hm2ZmNuRJGg7cBnwI2KXVLbasc9dYMzOzLnCwaWZmSwRJmwAzykyzZmZm1mUONs3MbIni8ZdmZmaLBwebZmZmZmZm1nF+z6aZmZmZmZl1nINNMzMzMzMz6zgHm2ZmZmZmZtZxDjbNzMzMzMys4xxsmpmZmZmZWcc52DQzsz+SNE5SSBrXj20mlG1GLrKC2QKWpHpfnM9F0iRJ/Zq6fyDfIzOzJZGDTTOzQVQeQEPS+5I27SHfXZW84waxiEsESWeWujuz22VZmkm6pFyHdySt1u3ydIqkUb6/zMx652DTzGzwzQEEfKFppaTNgU+WfEPBycAWwHPdLshSZrGud0mrAAcDAawAfK67JRqwz5P1bGZm/eRg08xs8L0E/BY4XNKwhvVfJIPRWwa1VAMUES9ExOMR8V63y7I0GQL1fiiwMnAeMBs4srvFGZiIeCYiHu92OczMhiIHm2Zm3XEJsA6wVzVR0nBgLPBr4NGmDSXtIOkfJT0s6TVJ70qaLOkHklZvd0BJB0m6o7LNVElXS9qxTf5dy3i1tyS9KelWSQu08DSNt5M0sqRNKP++RtIr5bi/lbRXfT+VbQ8p3YhfL/l/L+k0Scu322ZhSRom6VhJvynn+o6khyR9WdIC/68sY/ImSpoiaWbZ5j5Jja13rXF/kpaT9LeSnpA0S9KEyv6iLAe93iWNkHSepGdL3sclnShpk9b+BlCtRwLvA/9A/nDyMUk792cHSsdLeqyU6zlJF5byTpU0tWGb5SV9S9Ij5Tq+KeleSQc25K3W10ckXSvpZWU391Elz3xjNktd3FX+PEPzurtHa5vaMfp7PTcu913rnKdKOkWSSr4DJD0gaUYp64WSPtCwv10k3Vyu6SxJL5b7+4y+1r+Z2cJq+kXdzMwWvauBH5KtmDdU0vcG1ga+BWzWZtsjgf2Au4H/AJYFtgdOBPaQtHNEvNXKXB5Sf0IGsa8A1wH/B6wP7Ao8Qba0Vu0F7APcBvwY2BLYE/i4pC0j4pU+nudGwAPAFOAKYA3gIOBGSZ+OiLuqmSVdBhwBPFvKOR34M+AsYLSk3SKio92LlQH+zcAYsi6uAt4l6+YCYGfgb2qb/Qh4DLgHeAH4IFk/V0j6aESc3uZwE4GPk/V6A/Bybf2g13sJVO4k76GHgCuBEcCpwC59PN58JG0H7AD8MiKmlQBtf+Ao4P5+7OqfgGOA54GLyRbSvYGdgOHAfK26kpYDfkF2Q3+8bL8i8FngWknbRsQpDcfZtJTrSfL8VwDebFOm1vd1LPkdnFRZN7WWdyDX8/vAKPKevL2c73eB5SS9BpxdynAvsBtwHPnfgGMq9bA7cGs5h5vIrtZrkN2BjwX+rs25mZl1VkT4448//vgzSB9y/Nqz5d+XkuMy16+s/3fgDfIB+Tsl/7jaPjYClm3Y9xdK/pNq6UeV9AeAEbV1ywLrVv4eV/LOAUbX8n6vrPtmLX1CSR9ZSRtZ0gI4o5Z/TEn/eS29dezrgBVq684s647vYz238p/Zj7wXVOu11M1lZd0+tW02bdjPcsAdZAC0Xm3dpLKfR4A1G7btZr2fXtKvBlRJ34D8USKACf28z39ctjuk/D0MeBF4G1i1IX/TuexS0p4AVqvV8z1l3dTafk5unSMwrJK+FhkIBvAXbeprfJtzmQRELW1UT/fXQl7PqdX7B1iN/JFoRrkeW1TWLU/+6DELWKuSPrHsa5uGsi1w//njjz/+LKqPu9GamXXPJWRAcwSApI3IloorI+KddhtFxNMRMbdh1eVkS8aYWvpXyvLoiHijtq+5EfFCw76uiYg7amkXl+VO7crW4GkyaK4e8xfAMw37OZ58OD8iImbW1p0FvAoc1o9j90rZRfbLZCD0tWq9ln9/nXxon++4EfFUfV8RMZtsSRsGjG5zyNOj59bJbtT7WLK768kREZX808jxlv0iaSXgEPJHk+vLvuaQLYYrkWM5+2JsWX43IqZXyjWbDCqbHEFerxOj0gIeES+T9xBkb4K6l1g0rX0DuZ5nRcQfJ30q534T+QPUjyLi95V1s4BryQC8aRKj+veIXu4/M7OOcjdaM7MuiYj7Jf0vcISk75APwcuQQWhbpdvn0eRMn1uSXR6rPx6uV8m7ErA18FJEPNSP4tW71QJMK8u240Ib/E+bwHga8OetPyStCGxDtuCcUIan1c2i87OCfoTsAjsZOK3NcWfWjytpQ+AkMqjckOx2WbUezR7opTyDXe+rkl0+Ew0RAAAGP0lEQVRIp0XE1Ib8v+rHMVsOBlYFLoqIdyvpPyG7eh9Ftnz2ZrseyvAbarM1K2e/3Qx4Lpon9Lmztt+qh0vg1mkDuZ5N2zxflg82rGsFputX0q4kuy3fL+lacozpfRHxbM/FNTPrLAebZmbddQlwPrA7cDjwYB+CwmvJMZtTgBvJVrnWg/IJZNe6lta7Dfv7eozp9YSImFOCsWUXZj/FHOYPkFcnZ+D9EDCYE5h8sCw37+W4K7f+IWkTMmhcnRw3dzvZijeX7JY5lvmvQdWLvZRnsOt91bJ8qU3+duk9OaosJ1QTI+J3kh4EdpC0Y0Q0BVVVI9qVISLmSnq1Tf6mlvpqetP7Pnu7LgM1kOv5RkPanD6sG145xnVlMqivk629RwOU+j85In7Zp9KbmS0kB5tmZt11BfD3wEVka9i3e8qsnDl2P3JioD2j8tqL0iX0m7VNWg+77VraFheth+iHImL7Lhz3+ojYv4/bnEgGqYdHxITqCkmHMK/75wKq3VQXE61JcNZus75deiNJH2Ne99D/bNNSDBmQ9hZsVss2pXacZclrUP0RpXUt12mzv3Vr+aoWt+uy0CLiVuDW0rthZ3KyomOAWyRtFxGPdbWAZrZUcLBpZtZFETFd0r+Rs53OICdp6UlrhtqbYsH3K+5ErTtnRMyQ9Dtg6/KA2Z+utIMmIt6W9CiwlaQ1IuK1QTr045QZbyUNb6jTJq1rMLFh3Sc7VrJBEBFvSpoCjJQ0sqEr7Sf6uctWq+YkYIFxrcWhwCGSToyIt3vY10Nkl9dPUAs2yRmK53uGiYi3JD0FbCJp84iYXNtm17L8755PoU9aXZT709rcFRExg+xCfKek18kftPYgJxYyM1ukPEGQmVn3nUa2Vo6JyitL2phalqOqiZLWIienaXJ+WV4kaUR1haRlJK3bsE03/JCc6ORySQt0dZS0uqSOtnqWSWQuIFu9zpdUH3uJpHUlbVlJmlqWo2r5xtA8+czi7qfk88D3VGmKlLQB2S27T0rdHUYGYodFxBebPmSQvjI5iVBv5QI4tXrfltebjG+zzeVkd+xzS+tna5s1yVl3W3kWVqsL74Yd2FfHSRrddC8zr6W67QRkZmad5JZNM7Mui4hnyFlC++K/gPuA/SX9mpw8ZW2ypeIJ5k0kUnUp2Tr0eWCypBvJVyh8GPgU+fB95kKcQkdExOWSdiDfA/iUpNbsqWsAGwN/RU4y86V+7HZfSSPbrLs9Iq4iZyndpuz3M5LuJLtnrkWO5fxL8p2TrZagfybH1/5M0sSSd2ty3O2/ku+zHErOAfYlJ/b5qKTbyfGPB5KvGNmXnK22NweR4yFvjoim+7DlUuBzZCto28mwIuJuSReXfI+Wun4P+AzZFfb5hnJ9n/wu7AM8LOnn5CyuB5DX85yIGMikR3VPkNf9YEmzyfs0gCsi4ukO7H9h/YBsrZ5E/jgym3zv6afImYqv6VrJzGyp4mDTzGwIKROj7E2+1mJP4KvkQ++lJW2BrnFlnODYEkQcRQYRy5MTptxLvlZhsRARx0m6jQz8Pk0GL6+RD/PnAv/Sz11uUz5NpgNXRcR7kvYlA6Bx5Ni2lcmA/A9ki9iVlTI+ImlX5l2DYcDD5Oyf0xliwWZEzCzn823gs8DXyPMeT94f+zJv/GRPjizLS3s53t2SngR27EPX7mPIrs5Hk/fEq+TrVE4BnqXWVTciZkvajRxXeyj52p855PU5ISJ666beJ+V7uB9wNvl9WoVsUf0VGcx123iyt8SO5PfoffI7NB44LyJe72LZzGwposVvrgIzMzNbHEg6knwv5Jci4qJul6dF0ubAk+R7LHvrjmtmZl3iMZtmZmZLOUkfbkjbgGzVnQPcMuiFyjKsU2ZZrqatCJxX/rx+8EtlZmZ95W60ZmZmNlHScOBBsivwSLI78Yrkexn7+57WTjmBnLl2Etntex1gNLA+cBvwsy6Vy8zM+sDdaM3MzJZyko4lX7+zOTk50Nvkq0cujIjruliu0cA3gG3JiaLmkN1nryLHHvblVTVmZtYlDjbNzMzMzMys4zxm08zMzMzMzDrOwaaZmZmZmZl1nINNMzMzMzMz6zgHm2ZmZmZmZtZxDjbNzMzMzMys4xxsmpmZmZmZWcf9PwC8JGcHhbkXAAAAAElFTkSuQmCC">
            <a:extLst>
              <a:ext uri="{FF2B5EF4-FFF2-40B4-BE49-F238E27FC236}">
                <a16:creationId xmlns:a16="http://schemas.microsoft.com/office/drawing/2014/main" id="{72C2B058-E20C-4355-A41C-C0F7E7C4BD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52930" y="3276600"/>
            <a:ext cx="295469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64DA3B5-785F-4BAE-89A3-5A5BAD032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28063"/>
              </p:ext>
            </p:extLst>
          </p:nvPr>
        </p:nvGraphicFramePr>
        <p:xfrm>
          <a:off x="6662057" y="1690688"/>
          <a:ext cx="4884395" cy="4117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3768">
                  <a:extLst>
                    <a:ext uri="{9D8B030D-6E8A-4147-A177-3AD203B41FA5}">
                      <a16:colId xmlns:a16="http://schemas.microsoft.com/office/drawing/2014/main" val="1296325542"/>
                    </a:ext>
                  </a:extLst>
                </a:gridCol>
                <a:gridCol w="2613157">
                  <a:extLst>
                    <a:ext uri="{9D8B030D-6E8A-4147-A177-3AD203B41FA5}">
                      <a16:colId xmlns:a16="http://schemas.microsoft.com/office/drawing/2014/main" val="286832120"/>
                    </a:ext>
                  </a:extLst>
                </a:gridCol>
                <a:gridCol w="1717470">
                  <a:extLst>
                    <a:ext uri="{9D8B030D-6E8A-4147-A177-3AD203B41FA5}">
                      <a16:colId xmlns:a16="http://schemas.microsoft.com/office/drawing/2014/main" val="3902123045"/>
                    </a:ext>
                  </a:extLst>
                </a:gridCol>
              </a:tblGrid>
              <a:tr h="6121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No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Algorithms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Algorithms’ accuracy 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631947"/>
                  </a:ext>
                </a:extLst>
              </a:tr>
              <a:tr h="5811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K Nearest Neighbours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93.6%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797572"/>
                  </a:ext>
                </a:extLst>
              </a:tr>
              <a:tr h="5811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Decision Tree Classification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98.8%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4393909"/>
                  </a:ext>
                </a:extLst>
              </a:tr>
              <a:tr h="5811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3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Kernel Support Vector Machines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94%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7536286"/>
                  </a:ext>
                </a:extLst>
              </a:tr>
              <a:tr h="2945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4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Logistic Regression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88.4%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8580611"/>
                  </a:ext>
                </a:extLst>
              </a:tr>
              <a:tr h="3050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5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Naive Bayes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92.4%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5087466"/>
                  </a:ext>
                </a:extLst>
              </a:tr>
              <a:tr h="5811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6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Random Forest Classification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99.2%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651246"/>
                  </a:ext>
                </a:extLst>
              </a:tr>
              <a:tr h="5811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7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Support Vector Machines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88%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9526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63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55F-D798-494F-9C24-E9DC82CB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performance data is collected based on the confusion matrix produced by the algorithms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Decision Tree and Random Forest classifiers performed better than linear classifiers and topped at almost 99%</a:t>
            </a:r>
          </a:p>
          <a:p>
            <a:endParaRPr lang="en-IN" dirty="0"/>
          </a:p>
          <a:p>
            <a:r>
              <a:rPr lang="en-IN" dirty="0"/>
              <a:t>Similar results can be expected on unseen data.</a:t>
            </a:r>
          </a:p>
        </p:txBody>
      </p:sp>
    </p:spTree>
    <p:extLst>
      <p:ext uri="{BB962C8B-B14F-4D97-AF65-F5344CB8AC3E}">
        <p14:creationId xmlns:p14="http://schemas.microsoft.com/office/powerpoint/2010/main" val="132947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55F-D798-494F-9C24-E9DC82CB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classify Electrical Impedance Tomography images 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Images with higher intensities are classified as affected images</a:t>
            </a:r>
          </a:p>
          <a:p>
            <a:endParaRPr lang="en-US" dirty="0"/>
          </a:p>
          <a:p>
            <a:r>
              <a:rPr lang="en-US" dirty="0"/>
              <a:t>Images with lower intensities are classified as non-affected images</a:t>
            </a:r>
          </a:p>
          <a:p>
            <a:endParaRPr lang="en-US" dirty="0"/>
          </a:p>
          <a:p>
            <a:r>
              <a:rPr lang="en-IN" dirty="0"/>
              <a:t>Performance of various Machine Learning algorithms on these images are measured</a:t>
            </a:r>
          </a:p>
        </p:txBody>
      </p:sp>
    </p:spTree>
    <p:extLst>
      <p:ext uri="{BB962C8B-B14F-4D97-AF65-F5344CB8AC3E}">
        <p14:creationId xmlns:p14="http://schemas.microsoft.com/office/powerpoint/2010/main" val="153237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7574-D26F-4617-A0B9-B7CECC34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Sample Image of  an EIT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8AD92E-C9AE-4177-BEC7-28B9DEC6F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615" y="1879145"/>
            <a:ext cx="8604769" cy="4083155"/>
          </a:xfrm>
        </p:spPr>
      </p:pic>
    </p:spTree>
    <p:extLst>
      <p:ext uri="{BB962C8B-B14F-4D97-AF65-F5344CB8AC3E}">
        <p14:creationId xmlns:p14="http://schemas.microsoft.com/office/powerpoint/2010/main" val="196895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55F-D798-494F-9C24-E9DC82CB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Human body has electrical properties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Surface electrodes are attached to the skin around the body part</a:t>
            </a:r>
          </a:p>
          <a:p>
            <a:endParaRPr lang="en-US" dirty="0"/>
          </a:p>
          <a:p>
            <a:r>
              <a:rPr lang="en-US" dirty="0"/>
              <a:t>Small alternating currents will be applied to the electrodes</a:t>
            </a:r>
          </a:p>
          <a:p>
            <a:endParaRPr lang="en-US" dirty="0"/>
          </a:p>
          <a:p>
            <a:r>
              <a:rPr lang="en-IN" dirty="0"/>
              <a:t>Impedance is measured across electrodes </a:t>
            </a:r>
          </a:p>
        </p:txBody>
      </p:sp>
    </p:spTree>
    <p:extLst>
      <p:ext uri="{BB962C8B-B14F-4D97-AF65-F5344CB8AC3E}">
        <p14:creationId xmlns:p14="http://schemas.microsoft.com/office/powerpoint/2010/main" val="2754672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55F-D798-494F-9C24-E9DC82CB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Sample image is imported using OpenCV and is converted into a 2D Matrix</a:t>
            </a:r>
          </a:p>
          <a:p>
            <a:endParaRPr lang="en-IN" dirty="0"/>
          </a:p>
          <a:p>
            <a:r>
              <a:rPr lang="en-IN" dirty="0"/>
              <a:t>To simplify the process, it is converted to grayscale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Each value in the matrix represents intensities of either black or white (0 being black and 1 being white)</a:t>
            </a:r>
          </a:p>
          <a:p>
            <a:endParaRPr lang="en-US" dirty="0"/>
          </a:p>
          <a:p>
            <a:r>
              <a:rPr lang="en-IN" dirty="0"/>
              <a:t>1000 random-related images are created based on the matrices and its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5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B4CF-F41F-4EC3-8B7D-C3DBD3A4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37106-73DB-45AF-A869-7415D744E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generated images are read back into code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Images with higher intensities are labelled as affected images programmatically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 dataset is created based on the number of pixels in the image</a:t>
            </a:r>
          </a:p>
          <a:p>
            <a:endParaRPr lang="en-IN" dirty="0"/>
          </a:p>
          <a:p>
            <a:r>
              <a:rPr lang="en-IN" dirty="0"/>
              <a:t>Mean intensity ranges are calculated and are assigned labels (colours) correspondingly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14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B4CF-F41F-4EC3-8B7D-C3DBD3A4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37106-73DB-45AF-A869-7415D744E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dataset of 8 intensity ranges (columns) and 1000 values (rows) are created</a:t>
            </a:r>
          </a:p>
          <a:p>
            <a:endParaRPr lang="en-IN" dirty="0"/>
          </a:p>
          <a:p>
            <a:r>
              <a:rPr lang="en-IN" dirty="0"/>
              <a:t>Binary targets are generated and are appended to the existing dataset as a target column</a:t>
            </a:r>
          </a:p>
          <a:p>
            <a:endParaRPr lang="en-IN" dirty="0"/>
          </a:p>
          <a:p>
            <a:r>
              <a:rPr lang="en-IN" dirty="0"/>
              <a:t>If the pixel count is more than the mean, the image is categorised as ‘1’</a:t>
            </a:r>
          </a:p>
          <a:p>
            <a:endParaRPr lang="en-IN" dirty="0"/>
          </a:p>
          <a:p>
            <a:r>
              <a:rPr lang="en-IN" dirty="0"/>
              <a:t>If the pixel count is less than the mean, the image is categorised as ‘0’</a:t>
            </a:r>
          </a:p>
        </p:txBody>
      </p:sp>
    </p:spTree>
    <p:extLst>
      <p:ext uri="{BB962C8B-B14F-4D97-AF65-F5344CB8AC3E}">
        <p14:creationId xmlns:p14="http://schemas.microsoft.com/office/powerpoint/2010/main" val="254590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496D-787C-464D-9CBC-D872C3C5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Sample Image Generated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BB1E4C-3979-48FB-8276-33AC6FF9FA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9" y="1754158"/>
            <a:ext cx="5784481" cy="4494271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F0BC74-48E3-4A75-A49D-C582CBBC47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The range of values are assigned colours only for the purpose of representation</a:t>
            </a:r>
          </a:p>
          <a:p>
            <a:endParaRPr lang="en-IN" dirty="0"/>
          </a:p>
          <a:p>
            <a:r>
              <a:rPr lang="en-IN" dirty="0"/>
              <a:t>Originally, the image is still grayscale</a:t>
            </a:r>
          </a:p>
          <a:p>
            <a:endParaRPr lang="en-IN" dirty="0"/>
          </a:p>
          <a:p>
            <a:r>
              <a:rPr lang="en-IN" dirty="0"/>
              <a:t>The red region is considered affected</a:t>
            </a:r>
          </a:p>
        </p:txBody>
      </p:sp>
    </p:spTree>
    <p:extLst>
      <p:ext uri="{BB962C8B-B14F-4D97-AF65-F5344CB8AC3E}">
        <p14:creationId xmlns:p14="http://schemas.microsoft.com/office/powerpoint/2010/main" val="2759289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55F-D798-494F-9C24-E9DC82CB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Data attributes with pixel counts greater than zero are selected as features </a:t>
            </a:r>
          </a:p>
          <a:p>
            <a:endParaRPr lang="en-IN" dirty="0"/>
          </a:p>
          <a:p>
            <a:r>
              <a:rPr lang="en-IN" dirty="0"/>
              <a:t>Data is split into training and test sets and the </a:t>
            </a:r>
            <a:r>
              <a:rPr lang="en-US" dirty="0"/>
              <a:t>model is trained on the training set</a:t>
            </a:r>
          </a:p>
          <a:p>
            <a:endParaRPr lang="en-US" dirty="0"/>
          </a:p>
          <a:p>
            <a:r>
              <a:rPr lang="en-US" dirty="0"/>
              <a:t>The model is fit to the test set and values are predicted</a:t>
            </a:r>
          </a:p>
          <a:p>
            <a:endParaRPr lang="en-US" dirty="0"/>
          </a:p>
          <a:p>
            <a:r>
              <a:rPr lang="en-IN" dirty="0"/>
              <a:t>Performance of various classification algorithms are measured using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114852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592</Words>
  <Application>Microsoft Office PowerPoint</Application>
  <PresentationFormat>Widescreen</PresentationFormat>
  <Paragraphs>118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Tunga</vt:lpstr>
      <vt:lpstr>Office Theme</vt:lpstr>
      <vt:lpstr>Classifying Electrical Impedance Tomography  images by resistances based on contours</vt:lpstr>
      <vt:lpstr>Objective</vt:lpstr>
      <vt:lpstr>Sample Image of  an EIT</vt:lpstr>
      <vt:lpstr>Background</vt:lpstr>
      <vt:lpstr>Methodology</vt:lpstr>
      <vt:lpstr>Methodology</vt:lpstr>
      <vt:lpstr>Methodology</vt:lpstr>
      <vt:lpstr>Sample Image Generated</vt:lpstr>
      <vt:lpstr>Machine Learning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Impedance Tomography</dc:title>
  <dc:creator>Sudhanva Narayana</dc:creator>
  <cp:lastModifiedBy>Sudhanva Narayana</cp:lastModifiedBy>
  <cp:revision>54</cp:revision>
  <dcterms:created xsi:type="dcterms:W3CDTF">2018-07-16T03:47:54Z</dcterms:created>
  <dcterms:modified xsi:type="dcterms:W3CDTF">2018-07-17T05:27:08Z</dcterms:modified>
</cp:coreProperties>
</file>