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SemiBold"/>
      <p:regular r:id="rId32"/>
      <p:bold r:id="rId33"/>
      <p:italic r:id="rId34"/>
      <p:boldItalic r:id="rId35"/>
    </p:embeddedFont>
    <p:embeddedFont>
      <p:font typeface="Roboto"/>
      <p:regular r:id="rId36"/>
      <p:bold r:id="rId37"/>
      <p:italic r:id="rId38"/>
      <p:boldItalic r:id="rId39"/>
    </p:embeddedFont>
    <p:embeddedFont>
      <p:font typeface="Playfair Display"/>
      <p:regular r:id="rId40"/>
      <p:bold r:id="rId41"/>
      <p:italic r:id="rId42"/>
      <p:boldItalic r:id="rId43"/>
    </p:embeddedFont>
    <p:embeddedFont>
      <p:font typeface="Nunito"/>
      <p:regular r:id="rId44"/>
      <p:bold r:id="rId45"/>
      <p:italic r:id="rId46"/>
      <p:boldItalic r:id="rId47"/>
    </p:embeddedFont>
    <p:embeddedFont>
      <p:font typeface="Montserrat"/>
      <p:regular r:id="rId48"/>
      <p:bold r:id="rId49"/>
      <p:italic r:id="rId50"/>
      <p:boldItalic r:id="rId51"/>
    </p:embeddedFont>
    <p:embeddedFont>
      <p:font typeface="Playfair Display ExtraBold"/>
      <p:bold r:id="rId52"/>
      <p:boldItalic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589E5B-F65C-4D68-BE69-E209DBFCBF79}">
  <a:tblStyle styleId="{AB589E5B-F65C-4D68-BE69-E209DBFCBF7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regular.fntdata"/><Relationship Id="rId42" Type="http://schemas.openxmlformats.org/officeDocument/2006/relationships/font" Target="fonts/PlayfairDisplay-italic.fntdata"/><Relationship Id="rId41" Type="http://schemas.openxmlformats.org/officeDocument/2006/relationships/font" Target="fonts/PlayfairDisplay-bold.fntdata"/><Relationship Id="rId44" Type="http://schemas.openxmlformats.org/officeDocument/2006/relationships/font" Target="fonts/Nunito-regular.fntdata"/><Relationship Id="rId43" Type="http://schemas.openxmlformats.org/officeDocument/2006/relationships/font" Target="fonts/PlayfairDisplay-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Nunito-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NunitoSemiBold-bold.fntdata"/><Relationship Id="rId32" Type="http://schemas.openxmlformats.org/officeDocument/2006/relationships/font" Target="fonts/NunitoSemiBold-regular.fntdata"/><Relationship Id="rId35" Type="http://schemas.openxmlformats.org/officeDocument/2006/relationships/font" Target="fonts/NunitoSemiBold-boldItalic.fntdata"/><Relationship Id="rId34" Type="http://schemas.openxmlformats.org/officeDocument/2006/relationships/font" Target="fonts/NunitoSemiBold-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PlayfairDisplayExtraBold-boldItalic.fntdata"/><Relationship Id="rId52" Type="http://schemas.openxmlformats.org/officeDocument/2006/relationships/font" Target="fonts/PlayfairDisplayExtraBold-bold.fntdata"/><Relationship Id="rId11" Type="http://schemas.openxmlformats.org/officeDocument/2006/relationships/slide" Target="slides/slide5.xml"/><Relationship Id="rId55" Type="http://schemas.openxmlformats.org/officeDocument/2006/relationships/font" Target="fonts/Oswald-bold.fntdata"/><Relationship Id="rId10" Type="http://schemas.openxmlformats.org/officeDocument/2006/relationships/slide" Target="slides/slide4.xml"/><Relationship Id="rId54"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highlight>
                  <a:schemeClr val="dk1"/>
                </a:highlight>
              </a:defRPr>
            </a:lvl1pPr>
            <a:lvl2pPr indent="-317500" lvl="1" marL="914400" algn="ctr">
              <a:lnSpc>
                <a:spcPct val="115000"/>
              </a:lnSpc>
              <a:spcBef>
                <a:spcPts val="0"/>
              </a:spcBef>
              <a:spcAft>
                <a:spcPts val="0"/>
              </a:spcAft>
              <a:buSzPts val="1400"/>
              <a:buChar char="○"/>
              <a:defRPr>
                <a:highlight>
                  <a:schemeClr val="dk1"/>
                </a:highlight>
              </a:defRPr>
            </a:lvl2pPr>
            <a:lvl3pPr indent="-317500" lvl="2" marL="1371600" algn="ctr">
              <a:lnSpc>
                <a:spcPct val="115000"/>
              </a:lnSpc>
              <a:spcBef>
                <a:spcPts val="0"/>
              </a:spcBef>
              <a:spcAft>
                <a:spcPts val="0"/>
              </a:spcAft>
              <a:buSzPts val="1400"/>
              <a:buChar char="■"/>
              <a:defRPr>
                <a:highlight>
                  <a:schemeClr val="dk1"/>
                </a:highlight>
              </a:defRPr>
            </a:lvl3pPr>
            <a:lvl4pPr indent="-317500" lvl="3" marL="1828800" algn="ctr">
              <a:lnSpc>
                <a:spcPct val="115000"/>
              </a:lnSpc>
              <a:spcBef>
                <a:spcPts val="0"/>
              </a:spcBef>
              <a:spcAft>
                <a:spcPts val="0"/>
              </a:spcAft>
              <a:buSzPts val="1400"/>
              <a:buChar char="●"/>
              <a:defRPr>
                <a:highlight>
                  <a:schemeClr val="dk1"/>
                </a:highlight>
              </a:defRPr>
            </a:lvl4pPr>
            <a:lvl5pPr indent="-317500" lvl="4" marL="2286000" algn="ctr">
              <a:lnSpc>
                <a:spcPct val="115000"/>
              </a:lnSpc>
              <a:spcBef>
                <a:spcPts val="0"/>
              </a:spcBef>
              <a:spcAft>
                <a:spcPts val="0"/>
              </a:spcAft>
              <a:buSzPts val="1400"/>
              <a:buChar char="○"/>
              <a:defRPr>
                <a:highlight>
                  <a:schemeClr val="dk1"/>
                </a:highlight>
              </a:defRPr>
            </a:lvl5pPr>
            <a:lvl6pPr indent="-317500" lvl="5" marL="2743200" algn="ctr">
              <a:lnSpc>
                <a:spcPct val="115000"/>
              </a:lnSpc>
              <a:spcBef>
                <a:spcPts val="0"/>
              </a:spcBef>
              <a:spcAft>
                <a:spcPts val="0"/>
              </a:spcAft>
              <a:buSzPts val="1400"/>
              <a:buChar char="■"/>
              <a:defRPr>
                <a:highlight>
                  <a:schemeClr val="dk1"/>
                </a:highlight>
              </a:defRPr>
            </a:lvl6pPr>
            <a:lvl7pPr indent="-317500" lvl="6" marL="3200400" algn="ctr">
              <a:lnSpc>
                <a:spcPct val="115000"/>
              </a:lnSpc>
              <a:spcBef>
                <a:spcPts val="0"/>
              </a:spcBef>
              <a:spcAft>
                <a:spcPts val="0"/>
              </a:spcAft>
              <a:buSzPts val="1400"/>
              <a:buChar char="●"/>
              <a:defRPr>
                <a:highlight>
                  <a:schemeClr val="dk1"/>
                </a:highlight>
              </a:defRPr>
            </a:lvl7pPr>
            <a:lvl8pPr indent="-317500" lvl="7" marL="3657600" algn="ctr">
              <a:lnSpc>
                <a:spcPct val="115000"/>
              </a:lnSpc>
              <a:spcBef>
                <a:spcPts val="0"/>
              </a:spcBef>
              <a:spcAft>
                <a:spcPts val="0"/>
              </a:spcAft>
              <a:buSzPts val="1400"/>
              <a:buChar char="○"/>
              <a:defRPr>
                <a:highlight>
                  <a:schemeClr val="dk1"/>
                </a:highlight>
              </a:defRPr>
            </a:lvl8pPr>
            <a:lvl9pPr indent="-317500" lvl="8" marL="4114800" algn="ctr">
              <a:lnSpc>
                <a:spcPct val="115000"/>
              </a:lnSpc>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9" name="Shape 19"/>
        <p:cNvGrpSpPr/>
        <p:nvPr/>
      </p:nvGrpSpPr>
      <p:grpSpPr>
        <a:xfrm>
          <a:off x="0" y="0"/>
          <a:ext cx="0" cy="0"/>
          <a:chOff x="0" y="0"/>
          <a:chExt cx="0" cy="0"/>
        </a:xfrm>
      </p:grpSpPr>
      <p:sp>
        <p:nvSpPr>
          <p:cNvPr id="20" name="Google Shape;20;p4"/>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22" name="Google Shape;22;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highlight>
                  <a:schemeClr val="lt1"/>
                </a:highlight>
              </a:defRPr>
            </a:lvl1pPr>
            <a:lvl2pPr indent="-317500" lvl="1" marL="914400" algn="l">
              <a:lnSpc>
                <a:spcPct val="115000"/>
              </a:lnSpc>
              <a:spcBef>
                <a:spcPts val="0"/>
              </a:spcBef>
              <a:spcAft>
                <a:spcPts val="0"/>
              </a:spcAft>
              <a:buSzPts val="1400"/>
              <a:buChar char="○"/>
              <a:defRPr>
                <a:highlight>
                  <a:schemeClr val="lt1"/>
                </a:highlight>
              </a:defRPr>
            </a:lvl2pPr>
            <a:lvl3pPr indent="-317500" lvl="2" marL="1371600" algn="l">
              <a:lnSpc>
                <a:spcPct val="115000"/>
              </a:lnSpc>
              <a:spcBef>
                <a:spcPts val="0"/>
              </a:spcBef>
              <a:spcAft>
                <a:spcPts val="0"/>
              </a:spcAft>
              <a:buSzPts val="1400"/>
              <a:buChar char="■"/>
              <a:defRPr>
                <a:highlight>
                  <a:schemeClr val="lt1"/>
                </a:highlight>
              </a:defRPr>
            </a:lvl3pPr>
            <a:lvl4pPr indent="-317500" lvl="3" marL="1828800" algn="l">
              <a:lnSpc>
                <a:spcPct val="115000"/>
              </a:lnSpc>
              <a:spcBef>
                <a:spcPts val="0"/>
              </a:spcBef>
              <a:spcAft>
                <a:spcPts val="0"/>
              </a:spcAft>
              <a:buSzPts val="1400"/>
              <a:buChar char="●"/>
              <a:defRPr>
                <a:highlight>
                  <a:schemeClr val="lt1"/>
                </a:highlight>
              </a:defRPr>
            </a:lvl4pPr>
            <a:lvl5pPr indent="-317500" lvl="4" marL="2286000" algn="l">
              <a:lnSpc>
                <a:spcPct val="115000"/>
              </a:lnSpc>
              <a:spcBef>
                <a:spcPts val="0"/>
              </a:spcBef>
              <a:spcAft>
                <a:spcPts val="0"/>
              </a:spcAft>
              <a:buSzPts val="1400"/>
              <a:buChar char="○"/>
              <a:defRPr>
                <a:highlight>
                  <a:schemeClr val="lt1"/>
                </a:highlight>
              </a:defRPr>
            </a:lvl5pPr>
            <a:lvl6pPr indent="-317500" lvl="5" marL="2743200" algn="l">
              <a:lnSpc>
                <a:spcPct val="115000"/>
              </a:lnSpc>
              <a:spcBef>
                <a:spcPts val="0"/>
              </a:spcBef>
              <a:spcAft>
                <a:spcPts val="0"/>
              </a:spcAft>
              <a:buSzPts val="1400"/>
              <a:buChar char="■"/>
              <a:defRPr>
                <a:highlight>
                  <a:schemeClr val="lt1"/>
                </a:highlight>
              </a:defRPr>
            </a:lvl6pPr>
            <a:lvl7pPr indent="-317500" lvl="6" marL="3200400" algn="l">
              <a:lnSpc>
                <a:spcPct val="115000"/>
              </a:lnSpc>
              <a:spcBef>
                <a:spcPts val="0"/>
              </a:spcBef>
              <a:spcAft>
                <a:spcPts val="0"/>
              </a:spcAft>
              <a:buSzPts val="1400"/>
              <a:buChar char="●"/>
              <a:defRPr>
                <a:highlight>
                  <a:schemeClr val="lt1"/>
                </a:highlight>
              </a:defRPr>
            </a:lvl7pPr>
            <a:lvl8pPr indent="-317500" lvl="7" marL="3657600" algn="l">
              <a:lnSpc>
                <a:spcPct val="115000"/>
              </a:lnSpc>
              <a:spcBef>
                <a:spcPts val="0"/>
              </a:spcBef>
              <a:spcAft>
                <a:spcPts val="0"/>
              </a:spcAft>
              <a:buSzPts val="1400"/>
              <a:buChar char="○"/>
              <a:defRPr>
                <a:highlight>
                  <a:schemeClr val="lt1"/>
                </a:highlight>
              </a:defRPr>
            </a:lvl8pPr>
            <a:lvl9pPr indent="-317500" lvl="8" marL="4114800" algn="l">
              <a:lnSpc>
                <a:spcPct val="115000"/>
              </a:lnSpc>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pp.clickup.com/9014114151/v/dc/8cmgxv7-41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pp.clickup.com/9014114151/v/g/8cmgxv7-74"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882"/>
            </a:gs>
            <a:gs pos="100000">
              <a:srgbClr val="F58E09"/>
            </a:gs>
          </a:gsLst>
          <a:path path="circle">
            <a:fillToRect b="50%" l="50%" r="50%" t="50%"/>
          </a:path>
          <a:tileRect/>
        </a:gradFill>
      </p:bgPr>
    </p:bg>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3">
            <a:alphaModFix/>
          </a:blip>
          <a:srcRect b="0" l="0" r="0" t="0"/>
          <a:stretch/>
        </p:blipFill>
        <p:spPr>
          <a:xfrm>
            <a:off x="1881500" y="0"/>
            <a:ext cx="5432950" cy="5143500"/>
          </a:xfrm>
          <a:prstGeom prst="rect">
            <a:avLst/>
          </a:prstGeom>
          <a:noFill/>
          <a:ln>
            <a:noFill/>
          </a:ln>
        </p:spPr>
      </p:pic>
      <p:sp>
        <p:nvSpPr>
          <p:cNvPr id="59" name="Google Shape;59;p13"/>
          <p:cNvSpPr txBox="1"/>
          <p:nvPr/>
        </p:nvSpPr>
        <p:spPr>
          <a:xfrm>
            <a:off x="667650" y="969275"/>
            <a:ext cx="77823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0" i="0" lang="en" sz="4200" u="none" cap="none" strike="noStrike">
                <a:solidFill>
                  <a:schemeClr val="lt1"/>
                </a:solidFill>
                <a:latin typeface="Playfair Display ExtraBold"/>
                <a:ea typeface="Playfair Display ExtraBold"/>
                <a:cs typeface="Playfair Display ExtraBold"/>
                <a:sym typeface="Playfair Display ExtraBold"/>
              </a:rPr>
              <a:t>AMAZON BIDDING</a:t>
            </a:r>
            <a:endParaRPr b="0" i="0" sz="4200" u="none" cap="none" strike="noStrike">
              <a:solidFill>
                <a:schemeClr val="lt1"/>
              </a:solidFill>
              <a:latin typeface="Playfair Display ExtraBold"/>
              <a:ea typeface="Playfair Display ExtraBold"/>
              <a:cs typeface="Playfair Display ExtraBold"/>
              <a:sym typeface="Playfair Display ExtraBold"/>
            </a:endParaRPr>
          </a:p>
        </p:txBody>
      </p:sp>
      <p:sp>
        <p:nvSpPr>
          <p:cNvPr id="60" name="Google Shape;60;p13"/>
          <p:cNvSpPr txBox="1"/>
          <p:nvPr/>
        </p:nvSpPr>
        <p:spPr>
          <a:xfrm>
            <a:off x="3075150" y="3257575"/>
            <a:ext cx="2993700" cy="178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Barrenkala Maheswar </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sp>
        <p:nvSpPr>
          <p:cNvPr id="121" name="Google Shape;121;p22"/>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rPr b="1" lang="en">
                <a:solidFill>
                  <a:srgbClr val="434343"/>
                </a:solidFill>
                <a:latin typeface="Nunito"/>
                <a:ea typeface="Nunito"/>
                <a:cs typeface="Nunito"/>
                <a:sym typeface="Nunito"/>
              </a:rPr>
              <a:t>Technological Factors:</a:t>
            </a:r>
            <a:endParaRPr b="1">
              <a:solidFill>
                <a:srgbClr val="434343"/>
              </a:solidFill>
              <a:latin typeface="Nunito"/>
              <a:ea typeface="Nunito"/>
              <a:cs typeface="Nunito"/>
              <a:sym typeface="Nunito"/>
            </a:endParaRPr>
          </a:p>
          <a:p>
            <a:pPr indent="-336550" lvl="0" marL="457200" rtl="0" algn="l">
              <a:lnSpc>
                <a:spcPct val="150000"/>
              </a:lnSpc>
              <a:spcBef>
                <a:spcPts val="600"/>
              </a:spcBef>
              <a:spcAft>
                <a:spcPts val="0"/>
              </a:spcAft>
              <a:buClr>
                <a:srgbClr val="434343"/>
              </a:buClr>
              <a:buSzPts val="1700"/>
              <a:buChar char="❏"/>
            </a:pPr>
            <a:r>
              <a:rPr b="1" lang="en" sz="1700">
                <a:solidFill>
                  <a:srgbClr val="434343"/>
                </a:solidFill>
                <a:latin typeface="Nunito"/>
                <a:ea typeface="Nunito"/>
                <a:cs typeface="Nunito"/>
                <a:sym typeface="Nunito"/>
              </a:rPr>
              <a:t>Digital evolution &amp; technological advancements like fast delivery options and customer-centric innovations drive Amazon's success</a:t>
            </a:r>
            <a:endParaRPr b="1" sz="1700">
              <a:solidFill>
                <a:srgbClr val="434343"/>
              </a:solidFill>
              <a:latin typeface="Nunito"/>
              <a:ea typeface="Nunito"/>
              <a:cs typeface="Nunito"/>
              <a:sym typeface="Nunito"/>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latin typeface="Nunito"/>
                <a:ea typeface="Nunito"/>
                <a:cs typeface="Nunito"/>
                <a:sym typeface="Nunito"/>
              </a:rPr>
              <a:t>Customer-Centric Technological Solutions - Amazon's focus on technology to replace employees and enhance customer experience </a:t>
            </a:r>
            <a:endParaRPr b="1" sz="1700">
              <a:solidFill>
                <a:srgbClr val="434343"/>
              </a:solidFill>
              <a:latin typeface="Nunito"/>
              <a:ea typeface="Nunito"/>
              <a:cs typeface="Nunito"/>
              <a:sym typeface="Nunito"/>
            </a:endParaRPr>
          </a:p>
          <a:p>
            <a:pPr indent="0" lvl="0" marL="0" rtl="0" algn="l">
              <a:lnSpc>
                <a:spcPct val="150000"/>
              </a:lnSpc>
              <a:spcBef>
                <a:spcPts val="600"/>
              </a:spcBef>
              <a:spcAft>
                <a:spcPts val="0"/>
              </a:spcAft>
              <a:buSzPts val="1800"/>
              <a:buNone/>
            </a:pPr>
            <a:r>
              <a:t/>
            </a:r>
            <a:endParaRPr>
              <a:solidFill>
                <a:srgbClr val="434343"/>
              </a:solidFill>
            </a:endParaRPr>
          </a:p>
          <a:p>
            <a:pPr indent="0" lvl="0" marL="0" rtl="0" algn="l">
              <a:lnSpc>
                <a:spcPct val="115000"/>
              </a:lnSpc>
              <a:spcBef>
                <a:spcPts val="600"/>
              </a:spcBef>
              <a:spcAft>
                <a:spcPts val="1200"/>
              </a:spcAft>
              <a:buSzPts val="1800"/>
              <a:buNone/>
            </a:pPr>
            <a:r>
              <a:t/>
            </a:r>
            <a:endParaRPr/>
          </a:p>
        </p:txBody>
      </p:sp>
      <p:sp>
        <p:nvSpPr>
          <p:cNvPr id="122" name="Google Shape;122;p22"/>
          <p:cNvSpPr txBox="1"/>
          <p:nvPr>
            <p:ph type="title"/>
          </p:nvPr>
        </p:nvSpPr>
        <p:spPr>
          <a:xfrm>
            <a:off x="464100" y="597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PESTEL Analysis</a:t>
            </a:r>
            <a:endParaRPr sz="3020"/>
          </a:p>
        </p:txBody>
      </p:sp>
      <p:pic>
        <p:nvPicPr>
          <p:cNvPr id="123" name="Google Shape;123;p22"/>
          <p:cNvPicPr preferRelativeResize="0"/>
          <p:nvPr/>
        </p:nvPicPr>
        <p:blipFill rotWithShape="1">
          <a:blip r:embed="rId3">
            <a:alphaModFix/>
          </a:blip>
          <a:srcRect b="0" l="0" r="0" t="0"/>
          <a:stretch/>
        </p:blipFill>
        <p:spPr>
          <a:xfrm>
            <a:off x="7284800" y="3217225"/>
            <a:ext cx="1623700" cy="162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7" name="Shape 127"/>
        <p:cNvGrpSpPr/>
        <p:nvPr/>
      </p:nvGrpSpPr>
      <p:grpSpPr>
        <a:xfrm>
          <a:off x="0" y="0"/>
          <a:ext cx="0" cy="0"/>
          <a:chOff x="0" y="0"/>
          <a:chExt cx="0" cy="0"/>
        </a:xfrm>
      </p:grpSpPr>
      <p:sp>
        <p:nvSpPr>
          <p:cNvPr id="128" name="Google Shape;128;p23"/>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rPr b="1" lang="en">
                <a:solidFill>
                  <a:srgbClr val="434343"/>
                </a:solidFill>
                <a:latin typeface="Nunito"/>
                <a:ea typeface="Nunito"/>
                <a:cs typeface="Nunito"/>
                <a:sym typeface="Nunito"/>
              </a:rPr>
              <a:t>Environmental Factors:</a:t>
            </a:r>
            <a:endParaRPr b="1">
              <a:solidFill>
                <a:srgbClr val="434343"/>
              </a:solidFill>
              <a:latin typeface="Nunito"/>
              <a:ea typeface="Nunito"/>
              <a:cs typeface="Nunito"/>
              <a:sym typeface="Nunito"/>
            </a:endParaRPr>
          </a:p>
          <a:p>
            <a:pPr indent="-336550" lvl="0" marL="457200" rtl="0" algn="l">
              <a:lnSpc>
                <a:spcPct val="150000"/>
              </a:lnSpc>
              <a:spcBef>
                <a:spcPts val="600"/>
              </a:spcBef>
              <a:spcAft>
                <a:spcPts val="0"/>
              </a:spcAft>
              <a:buClr>
                <a:srgbClr val="434343"/>
              </a:buClr>
              <a:buSzPts val="1700"/>
              <a:buChar char="❏"/>
            </a:pPr>
            <a:r>
              <a:rPr b="1" lang="en" sz="1700">
                <a:solidFill>
                  <a:srgbClr val="434343"/>
                </a:solidFill>
                <a:latin typeface="Nunito"/>
                <a:ea typeface="Nunito"/>
                <a:cs typeface="Nunito"/>
                <a:sym typeface="Nunito"/>
              </a:rPr>
              <a:t>Sustainability challenges arise from fast delivery promises and greenhouse gas emissions due to Amazon's expanding distribution network</a:t>
            </a:r>
            <a:endParaRPr b="1" sz="1700">
              <a:solidFill>
                <a:srgbClr val="434343"/>
              </a:solidFill>
              <a:latin typeface="Nunito"/>
              <a:ea typeface="Nunito"/>
              <a:cs typeface="Nunito"/>
              <a:sym typeface="Nunito"/>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latin typeface="Nunito"/>
                <a:ea typeface="Nunito"/>
                <a:cs typeface="Nunito"/>
                <a:sym typeface="Nunito"/>
              </a:rPr>
              <a:t>Waste Reduction Efforts - Amazon’s implementation of waste management strategies to address the over-packaging issue</a:t>
            </a:r>
            <a:endParaRPr b="1" sz="1700">
              <a:solidFill>
                <a:srgbClr val="434343"/>
              </a:solidFill>
              <a:latin typeface="Nunito"/>
              <a:ea typeface="Nunito"/>
              <a:cs typeface="Nunito"/>
              <a:sym typeface="Nunito"/>
            </a:endParaRPr>
          </a:p>
          <a:p>
            <a:pPr indent="0" lvl="0" marL="0" rtl="0" algn="l">
              <a:lnSpc>
                <a:spcPct val="115000"/>
              </a:lnSpc>
              <a:spcBef>
                <a:spcPts val="600"/>
              </a:spcBef>
              <a:spcAft>
                <a:spcPts val="1200"/>
              </a:spcAft>
              <a:buSzPts val="1800"/>
              <a:buNone/>
            </a:pPr>
            <a:r>
              <a:t/>
            </a:r>
            <a:endParaRPr sz="1700"/>
          </a:p>
        </p:txBody>
      </p:sp>
      <p:sp>
        <p:nvSpPr>
          <p:cNvPr id="129" name="Google Shape;129;p23"/>
          <p:cNvSpPr txBox="1"/>
          <p:nvPr>
            <p:ph type="title"/>
          </p:nvPr>
        </p:nvSpPr>
        <p:spPr>
          <a:xfrm>
            <a:off x="464100" y="597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PESTEL Analysis</a:t>
            </a:r>
            <a:endParaRPr sz="3020"/>
          </a:p>
        </p:txBody>
      </p:sp>
      <p:pic>
        <p:nvPicPr>
          <p:cNvPr id="130" name="Google Shape;130;p23"/>
          <p:cNvPicPr preferRelativeResize="0"/>
          <p:nvPr/>
        </p:nvPicPr>
        <p:blipFill rotWithShape="1">
          <a:blip r:embed="rId3">
            <a:alphaModFix/>
          </a:blip>
          <a:srcRect b="0" l="0" r="0" t="0"/>
          <a:stretch/>
        </p:blipFill>
        <p:spPr>
          <a:xfrm>
            <a:off x="7281050" y="3362450"/>
            <a:ext cx="1436175" cy="143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rPr b="1" lang="en">
                <a:solidFill>
                  <a:srgbClr val="434343"/>
                </a:solidFill>
                <a:latin typeface="Nunito"/>
                <a:ea typeface="Nunito"/>
                <a:cs typeface="Nunito"/>
                <a:sym typeface="Nunito"/>
              </a:rPr>
              <a:t>Legal Factors:</a:t>
            </a:r>
            <a:endParaRPr b="1">
              <a:solidFill>
                <a:srgbClr val="434343"/>
              </a:solidFill>
              <a:latin typeface="Nunito"/>
              <a:ea typeface="Nunito"/>
              <a:cs typeface="Nunito"/>
              <a:sym typeface="Nunito"/>
            </a:endParaRPr>
          </a:p>
          <a:p>
            <a:pPr indent="-336550" lvl="0" marL="457200" rtl="0" algn="l">
              <a:lnSpc>
                <a:spcPct val="150000"/>
              </a:lnSpc>
              <a:spcBef>
                <a:spcPts val="600"/>
              </a:spcBef>
              <a:spcAft>
                <a:spcPts val="0"/>
              </a:spcAft>
              <a:buClr>
                <a:srgbClr val="434343"/>
              </a:buClr>
              <a:buSzPts val="1700"/>
              <a:buChar char="❏"/>
            </a:pPr>
            <a:r>
              <a:rPr b="1" lang="en" sz="1700">
                <a:solidFill>
                  <a:srgbClr val="434343"/>
                </a:solidFill>
                <a:latin typeface="Nunito"/>
                <a:ea typeface="Nunito"/>
                <a:cs typeface="Nunito"/>
                <a:sym typeface="Nunito"/>
              </a:rPr>
              <a:t>Compliance with international laws, tax regulations, and consumer protection laws are crucial for Amazon's operations</a:t>
            </a:r>
            <a:endParaRPr b="1" sz="1700">
              <a:solidFill>
                <a:srgbClr val="434343"/>
              </a:solidFill>
              <a:latin typeface="Nunito"/>
              <a:ea typeface="Nunito"/>
              <a:cs typeface="Nunito"/>
              <a:sym typeface="Nunito"/>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latin typeface="Nunito"/>
                <a:ea typeface="Nunito"/>
                <a:cs typeface="Nunito"/>
                <a:sym typeface="Nunito"/>
              </a:rPr>
              <a:t>Antitrust laws aim to promote fair competition and monopolistic practices</a:t>
            </a:r>
            <a:endParaRPr b="1" sz="1700">
              <a:solidFill>
                <a:srgbClr val="434343"/>
              </a:solidFill>
              <a:latin typeface="Nunito"/>
              <a:ea typeface="Nunito"/>
              <a:cs typeface="Nunito"/>
              <a:sym typeface="Nunito"/>
            </a:endParaRPr>
          </a:p>
          <a:p>
            <a:pPr indent="0" lvl="0" marL="0" rtl="0" algn="l">
              <a:lnSpc>
                <a:spcPct val="115000"/>
              </a:lnSpc>
              <a:spcBef>
                <a:spcPts val="600"/>
              </a:spcBef>
              <a:spcAft>
                <a:spcPts val="1200"/>
              </a:spcAft>
              <a:buSzPts val="1800"/>
              <a:buNone/>
            </a:pPr>
            <a:r>
              <a:t/>
            </a:r>
            <a:endParaRPr/>
          </a:p>
        </p:txBody>
      </p:sp>
      <p:sp>
        <p:nvSpPr>
          <p:cNvPr id="136" name="Google Shape;136;p24"/>
          <p:cNvSpPr txBox="1"/>
          <p:nvPr>
            <p:ph type="title"/>
          </p:nvPr>
        </p:nvSpPr>
        <p:spPr>
          <a:xfrm>
            <a:off x="311700" y="519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PESTEL Analysis</a:t>
            </a:r>
            <a:endParaRPr sz="3020"/>
          </a:p>
        </p:txBody>
      </p:sp>
      <p:pic>
        <p:nvPicPr>
          <p:cNvPr id="137" name="Google Shape;137;p24"/>
          <p:cNvPicPr preferRelativeResize="0"/>
          <p:nvPr/>
        </p:nvPicPr>
        <p:blipFill rotWithShape="1">
          <a:blip r:embed="rId3">
            <a:alphaModFix/>
          </a:blip>
          <a:srcRect b="0" l="0" r="0" t="0"/>
          <a:stretch/>
        </p:blipFill>
        <p:spPr>
          <a:xfrm>
            <a:off x="7222950" y="3295400"/>
            <a:ext cx="1525250" cy="1525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Current Competitors in Auction Market</a:t>
            </a:r>
            <a:endParaRPr sz="3020"/>
          </a:p>
        </p:txBody>
      </p:sp>
      <p:sp>
        <p:nvSpPr>
          <p:cNvPr id="143" name="Google Shape;143;p25"/>
          <p:cNvSpPr txBox="1"/>
          <p:nvPr>
            <p:ph idx="1" type="body"/>
          </p:nvPr>
        </p:nvSpPr>
        <p:spPr>
          <a:xfrm>
            <a:off x="434175" y="857225"/>
            <a:ext cx="4041300" cy="3762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t/>
            </a:r>
            <a:endParaRPr sz="1865">
              <a:solidFill>
                <a:srgbClr val="434343"/>
              </a:solidFill>
            </a:endParaRPr>
          </a:p>
          <a:p>
            <a:pPr indent="0" lvl="0" marL="457200" rtl="0" algn="l">
              <a:lnSpc>
                <a:spcPct val="80000"/>
              </a:lnSpc>
              <a:spcBef>
                <a:spcPts val="1200"/>
              </a:spcBef>
              <a:spcAft>
                <a:spcPts val="0"/>
              </a:spcAft>
              <a:buSzPts val="1800"/>
              <a:buNone/>
            </a:pPr>
            <a:r>
              <a:rPr b="1" lang="en" sz="1700" u="sng">
                <a:solidFill>
                  <a:srgbClr val="434343"/>
                </a:solidFill>
                <a:latin typeface="Nunito"/>
                <a:ea typeface="Nunito"/>
                <a:cs typeface="Nunito"/>
                <a:sym typeface="Nunito"/>
              </a:rPr>
              <a:t>eBay</a:t>
            </a:r>
            <a:endParaRPr b="1" sz="1700">
              <a:solidFill>
                <a:srgbClr val="434343"/>
              </a:solidFill>
              <a:latin typeface="Nunito"/>
              <a:ea typeface="Nunito"/>
              <a:cs typeface="Nunito"/>
              <a:sym typeface="Nunito"/>
            </a:endParaRPr>
          </a:p>
          <a:p>
            <a:pPr indent="-336550" lvl="0" marL="457200" rtl="0" algn="l">
              <a:lnSpc>
                <a:spcPct val="80000"/>
              </a:lnSpc>
              <a:spcBef>
                <a:spcPts val="1200"/>
              </a:spcBef>
              <a:spcAft>
                <a:spcPts val="0"/>
              </a:spcAft>
              <a:buClr>
                <a:srgbClr val="434343"/>
              </a:buClr>
              <a:buSzPts val="1700"/>
              <a:buFont typeface="Nunito"/>
              <a:buChar char="❏"/>
            </a:pPr>
            <a:r>
              <a:rPr b="1" lang="en" sz="1700">
                <a:solidFill>
                  <a:srgbClr val="434343"/>
                </a:solidFill>
                <a:latin typeface="Nunito"/>
                <a:ea typeface="Nunito"/>
                <a:cs typeface="Nunito"/>
                <a:sym typeface="Nunito"/>
              </a:rPr>
              <a:t>A well-established global auction platform with a vast user base</a:t>
            </a:r>
            <a:endParaRPr b="1" sz="1700">
              <a:solidFill>
                <a:srgbClr val="434343"/>
              </a:solidFill>
              <a:latin typeface="Nunito"/>
              <a:ea typeface="Nunito"/>
              <a:cs typeface="Nunito"/>
              <a:sym typeface="Nunito"/>
            </a:endParaRPr>
          </a:p>
          <a:p>
            <a:pPr indent="-336550" lvl="0" marL="457200" rtl="0" algn="l">
              <a:lnSpc>
                <a:spcPct val="80000"/>
              </a:lnSpc>
              <a:spcBef>
                <a:spcPts val="1200"/>
              </a:spcBef>
              <a:spcAft>
                <a:spcPts val="0"/>
              </a:spcAft>
              <a:buClr>
                <a:srgbClr val="434343"/>
              </a:buClr>
              <a:buSzPts val="1700"/>
              <a:buFont typeface="Nunito"/>
              <a:buChar char="❏"/>
            </a:pPr>
            <a:r>
              <a:rPr b="1" lang="en" sz="1700">
                <a:solidFill>
                  <a:srgbClr val="434343"/>
                </a:solidFill>
                <a:latin typeface="Nunito"/>
                <a:ea typeface="Nunito"/>
                <a:cs typeface="Nunito"/>
                <a:sym typeface="Nunito"/>
              </a:rPr>
              <a:t>offers a variety of auction formats, including sealed bids and traditional ascending auctions</a:t>
            </a:r>
            <a:endParaRPr b="1" sz="1700">
              <a:solidFill>
                <a:srgbClr val="434343"/>
              </a:solidFill>
              <a:latin typeface="Nunito"/>
              <a:ea typeface="Nunito"/>
              <a:cs typeface="Nunito"/>
              <a:sym typeface="Nunito"/>
            </a:endParaRPr>
          </a:p>
          <a:p>
            <a:pPr indent="-336550" lvl="0" marL="457200" rtl="0" algn="l">
              <a:lnSpc>
                <a:spcPct val="80000"/>
              </a:lnSpc>
              <a:spcBef>
                <a:spcPts val="1200"/>
              </a:spcBef>
              <a:spcAft>
                <a:spcPts val="1200"/>
              </a:spcAft>
              <a:buClr>
                <a:srgbClr val="434343"/>
              </a:buClr>
              <a:buSzPts val="1700"/>
              <a:buFont typeface="Nunito"/>
              <a:buChar char="❏"/>
            </a:pPr>
            <a:r>
              <a:rPr b="1" lang="en" sz="1700">
                <a:solidFill>
                  <a:srgbClr val="434343"/>
                </a:solidFill>
                <a:latin typeface="Nunito"/>
                <a:ea typeface="Nunito"/>
                <a:cs typeface="Nunito"/>
                <a:sym typeface="Nunito"/>
              </a:rPr>
              <a:t>Boasts a strong community and established seller network.</a:t>
            </a:r>
            <a:endParaRPr b="1" sz="1700">
              <a:latin typeface="Nunito"/>
              <a:ea typeface="Nunito"/>
              <a:cs typeface="Nunito"/>
              <a:sym typeface="Nunito"/>
            </a:endParaRPr>
          </a:p>
        </p:txBody>
      </p:sp>
      <p:sp>
        <p:nvSpPr>
          <p:cNvPr id="144" name="Google Shape;144;p25"/>
          <p:cNvSpPr txBox="1"/>
          <p:nvPr>
            <p:ph idx="1" type="body"/>
          </p:nvPr>
        </p:nvSpPr>
        <p:spPr>
          <a:xfrm>
            <a:off x="4330800" y="801575"/>
            <a:ext cx="4453200" cy="4342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000"/>
              </a:spcBef>
              <a:spcAft>
                <a:spcPts val="0"/>
              </a:spcAft>
              <a:buSzPts val="1800"/>
              <a:buNone/>
            </a:pPr>
            <a:r>
              <a:t/>
            </a:r>
            <a:endParaRPr sz="1865">
              <a:solidFill>
                <a:srgbClr val="434343"/>
              </a:solidFill>
            </a:endParaRPr>
          </a:p>
          <a:p>
            <a:pPr indent="0" lvl="0" marL="457200" rtl="0" algn="l">
              <a:lnSpc>
                <a:spcPct val="115000"/>
              </a:lnSpc>
              <a:spcBef>
                <a:spcPts val="1200"/>
              </a:spcBef>
              <a:spcAft>
                <a:spcPts val="0"/>
              </a:spcAft>
              <a:buSzPts val="1800"/>
              <a:buNone/>
            </a:pPr>
            <a:r>
              <a:rPr b="1" lang="en" sz="1700" u="sng">
                <a:solidFill>
                  <a:srgbClr val="434343"/>
                </a:solidFill>
                <a:latin typeface="Nunito"/>
                <a:ea typeface="Nunito"/>
                <a:cs typeface="Nunito"/>
                <a:sym typeface="Nunito"/>
              </a:rPr>
              <a:t>Etsy</a:t>
            </a:r>
            <a:endParaRPr b="1" sz="1700">
              <a:solidFill>
                <a:srgbClr val="434343"/>
              </a:solidFill>
              <a:latin typeface="Nunito"/>
              <a:ea typeface="Nunito"/>
              <a:cs typeface="Nunito"/>
              <a:sym typeface="Nunito"/>
            </a:endParaRPr>
          </a:p>
          <a:p>
            <a:pPr indent="-330200" lvl="0" marL="457200" rtl="0" algn="l">
              <a:lnSpc>
                <a:spcPct val="115000"/>
              </a:lnSpc>
              <a:spcBef>
                <a:spcPts val="1200"/>
              </a:spcBef>
              <a:spcAft>
                <a:spcPts val="0"/>
              </a:spcAft>
              <a:buClr>
                <a:srgbClr val="434343"/>
              </a:buClr>
              <a:buSzPts val="1600"/>
              <a:buFont typeface="Nunito"/>
              <a:buChar char="❏"/>
            </a:pPr>
            <a:r>
              <a:rPr b="1" lang="en" sz="1600">
                <a:solidFill>
                  <a:srgbClr val="434343"/>
                </a:solidFill>
                <a:latin typeface="Nunito"/>
                <a:ea typeface="Nunito"/>
                <a:cs typeface="Nunito"/>
                <a:sym typeface="Nunito"/>
              </a:rPr>
              <a:t>Specializing in handmade, vintage, and unique goods</a:t>
            </a:r>
            <a:endParaRPr b="1" sz="1600">
              <a:solidFill>
                <a:srgbClr val="434343"/>
              </a:solidFill>
              <a:latin typeface="Nunito"/>
              <a:ea typeface="Nunito"/>
              <a:cs typeface="Nunito"/>
              <a:sym typeface="Nunito"/>
            </a:endParaRPr>
          </a:p>
          <a:p>
            <a:pPr indent="-330200" lvl="0" marL="457200" rtl="0" algn="l">
              <a:lnSpc>
                <a:spcPct val="115000"/>
              </a:lnSpc>
              <a:spcBef>
                <a:spcPts val="0"/>
              </a:spcBef>
              <a:spcAft>
                <a:spcPts val="0"/>
              </a:spcAft>
              <a:buClr>
                <a:srgbClr val="434343"/>
              </a:buClr>
              <a:buSzPts val="1600"/>
              <a:buFont typeface="Nunito"/>
              <a:buChar char="❏"/>
            </a:pPr>
            <a:r>
              <a:rPr b="1" lang="en" sz="1600">
                <a:solidFill>
                  <a:srgbClr val="434343"/>
                </a:solidFill>
                <a:latin typeface="Nunito"/>
                <a:ea typeface="Nunito"/>
                <a:cs typeface="Nunito"/>
                <a:sym typeface="Nunito"/>
              </a:rPr>
              <a:t>While not strictly an auction site, Etsy allows sellers to list items with "make an offer" options, facilitating a bidding-like experience</a:t>
            </a:r>
            <a:endParaRPr b="1" sz="1600">
              <a:solidFill>
                <a:srgbClr val="434343"/>
              </a:solidFill>
              <a:latin typeface="Nunito"/>
              <a:ea typeface="Nunito"/>
              <a:cs typeface="Nunito"/>
              <a:sym typeface="Nunito"/>
            </a:endParaRPr>
          </a:p>
          <a:p>
            <a:pPr indent="-330200" lvl="0" marL="457200" rtl="0" algn="l">
              <a:lnSpc>
                <a:spcPct val="115000"/>
              </a:lnSpc>
              <a:spcBef>
                <a:spcPts val="0"/>
              </a:spcBef>
              <a:spcAft>
                <a:spcPts val="0"/>
              </a:spcAft>
              <a:buClr>
                <a:srgbClr val="434343"/>
              </a:buClr>
              <a:buSzPts val="1600"/>
              <a:buFont typeface="Nunito"/>
              <a:buChar char="❏"/>
            </a:pPr>
            <a:r>
              <a:rPr b="1" lang="en" sz="1600">
                <a:solidFill>
                  <a:srgbClr val="434343"/>
                </a:solidFill>
                <a:latin typeface="Nunito"/>
                <a:ea typeface="Nunito"/>
                <a:cs typeface="Nunito"/>
                <a:sym typeface="Nunito"/>
              </a:rPr>
              <a:t>Caters to a specific audience seeking unique items and fosters a strong sense of community between buyers and crafters</a:t>
            </a:r>
            <a:endParaRPr b="1" sz="1600">
              <a:solidFill>
                <a:srgbClr val="434343"/>
              </a:solidFill>
              <a:latin typeface="Nunito"/>
              <a:ea typeface="Nunito"/>
              <a:cs typeface="Nunito"/>
              <a:sym typeface="Nunito"/>
            </a:endParaRPr>
          </a:p>
          <a:p>
            <a:pPr indent="0" lvl="0" marL="0" rtl="0" algn="l">
              <a:lnSpc>
                <a:spcPct val="95000"/>
              </a:lnSpc>
              <a:spcBef>
                <a:spcPts val="1200"/>
              </a:spcBef>
              <a:spcAft>
                <a:spcPts val="1200"/>
              </a:spcAft>
              <a:buSzPts val="1018"/>
              <a:buNone/>
            </a:pPr>
            <a:r>
              <a:t/>
            </a:r>
            <a:endParaRPr sz="186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521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Project Manager’s Strategy</a:t>
            </a:r>
            <a:endParaRPr sz="3020"/>
          </a:p>
        </p:txBody>
      </p:sp>
      <p:grpSp>
        <p:nvGrpSpPr>
          <p:cNvPr id="150" name="Google Shape;150;p26"/>
          <p:cNvGrpSpPr/>
          <p:nvPr/>
        </p:nvGrpSpPr>
        <p:grpSpPr>
          <a:xfrm>
            <a:off x="5329847" y="2176270"/>
            <a:ext cx="2567004" cy="2730642"/>
            <a:chOff x="6314862" y="1260060"/>
            <a:chExt cx="2355698" cy="2576563"/>
          </a:xfrm>
        </p:grpSpPr>
        <p:sp>
          <p:nvSpPr>
            <p:cNvPr id="151" name="Google Shape;151;p26"/>
            <p:cNvSpPr/>
            <p:nvPr/>
          </p:nvSpPr>
          <p:spPr>
            <a:xfrm rot="2469964">
              <a:off x="7240332" y="1050634"/>
              <a:ext cx="488573" cy="2995415"/>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6"/>
            <p:cNvSpPr/>
            <p:nvPr/>
          </p:nvSpPr>
          <p:spPr>
            <a:xfrm>
              <a:off x="6506662" y="332557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307AF3"/>
                  </a:solidFill>
                  <a:latin typeface="Roboto"/>
                  <a:ea typeface="Roboto"/>
                  <a:cs typeface="Roboto"/>
                  <a:sym typeface="Roboto"/>
                </a:rPr>
                <a:t>6</a:t>
              </a:r>
              <a:endParaRPr b="1" i="0" sz="900" u="none" cap="none" strike="noStrike">
                <a:solidFill>
                  <a:srgbClr val="307AF3"/>
                </a:solidFill>
                <a:latin typeface="Roboto"/>
                <a:ea typeface="Roboto"/>
                <a:cs typeface="Roboto"/>
                <a:sym typeface="Roboto"/>
              </a:endParaRPr>
            </a:p>
          </p:txBody>
        </p:sp>
        <p:sp>
          <p:nvSpPr>
            <p:cNvPr id="153" name="Google Shape;153;p26"/>
            <p:cNvSpPr txBox="1"/>
            <p:nvPr/>
          </p:nvSpPr>
          <p:spPr>
            <a:xfrm rot="-2901088">
              <a:off x="6385976" y="2101892"/>
              <a:ext cx="2474722" cy="602013"/>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Monitor progress &amp; comply with the deadlines</a:t>
              </a:r>
              <a:endParaRPr b="0" i="0" sz="1400" u="none" cap="none" strike="noStrike">
                <a:solidFill>
                  <a:srgbClr val="FFFFFF"/>
                </a:solidFill>
                <a:latin typeface="Roboto"/>
                <a:ea typeface="Roboto"/>
                <a:cs typeface="Roboto"/>
                <a:sym typeface="Roboto"/>
              </a:endParaRPr>
            </a:p>
          </p:txBody>
        </p:sp>
      </p:grpSp>
      <p:grpSp>
        <p:nvGrpSpPr>
          <p:cNvPr id="154" name="Google Shape;154;p26"/>
          <p:cNvGrpSpPr/>
          <p:nvPr/>
        </p:nvGrpSpPr>
        <p:grpSpPr>
          <a:xfrm>
            <a:off x="4292322" y="2177314"/>
            <a:ext cx="2552121" cy="2728042"/>
            <a:chOff x="4820512" y="1261101"/>
            <a:chExt cx="2342040" cy="2574353"/>
          </a:xfrm>
        </p:grpSpPr>
        <p:sp>
          <p:nvSpPr>
            <p:cNvPr id="155" name="Google Shape;155;p26"/>
            <p:cNvSpPr/>
            <p:nvPr/>
          </p:nvSpPr>
          <p:spPr>
            <a:xfrm rot="2474530">
              <a:off x="5747161" y="1050696"/>
              <a:ext cx="488742" cy="2995163"/>
            </a:xfrm>
            <a:prstGeom prst="roundRect">
              <a:avLst>
                <a:gd fmla="val 50000" name="adj"/>
              </a:avLst>
            </a:prstGeom>
            <a:solidFill>
              <a:srgbClr val="0E63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6"/>
            <p:cNvSpPr/>
            <p:nvPr/>
          </p:nvSpPr>
          <p:spPr>
            <a:xfrm>
              <a:off x="5005052" y="3335511"/>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E63F0"/>
                  </a:solidFill>
                  <a:latin typeface="Roboto"/>
                  <a:ea typeface="Roboto"/>
                  <a:cs typeface="Roboto"/>
                  <a:sym typeface="Roboto"/>
                </a:rPr>
                <a:t>5</a:t>
              </a:r>
              <a:endParaRPr b="1" i="0" sz="900" u="none" cap="none" strike="noStrike">
                <a:solidFill>
                  <a:srgbClr val="0E63F0"/>
                </a:solidFill>
                <a:latin typeface="Roboto"/>
                <a:ea typeface="Roboto"/>
                <a:cs typeface="Roboto"/>
                <a:sym typeface="Roboto"/>
              </a:endParaRPr>
            </a:p>
          </p:txBody>
        </p:sp>
        <p:sp>
          <p:nvSpPr>
            <p:cNvPr id="157" name="Google Shape;157;p26"/>
            <p:cNvSpPr txBox="1"/>
            <p:nvPr/>
          </p:nvSpPr>
          <p:spPr>
            <a:xfrm rot="-2931044">
              <a:off x="4881520" y="2196797"/>
              <a:ext cx="2470127" cy="485215"/>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600"/>
                </a:spcBef>
                <a:spcAft>
                  <a:spcPts val="600"/>
                </a:spcAft>
                <a:buClr>
                  <a:srgbClr val="000000"/>
                </a:buClr>
                <a:buSzPts val="1400"/>
                <a:buFont typeface="Arial"/>
                <a:buNone/>
              </a:pPr>
              <a:r>
                <a:rPr b="0" i="0" lang="en" sz="1400" u="none" cap="none" strike="noStrike">
                  <a:solidFill>
                    <a:srgbClr val="E8E8E6"/>
                  </a:solidFill>
                  <a:latin typeface="Roboto"/>
                  <a:ea typeface="Roboto"/>
                  <a:cs typeface="Roboto"/>
                  <a:sym typeface="Roboto"/>
                </a:rPr>
                <a:t>Utilize the right tools: ClickUp</a:t>
              </a:r>
              <a:endParaRPr b="1" i="0" sz="1300" u="none" cap="none" strike="noStrike">
                <a:solidFill>
                  <a:srgbClr val="FFFFFF"/>
                </a:solidFill>
                <a:latin typeface="Roboto"/>
                <a:ea typeface="Roboto"/>
                <a:cs typeface="Roboto"/>
                <a:sym typeface="Roboto"/>
              </a:endParaRPr>
            </a:p>
          </p:txBody>
        </p:sp>
      </p:grpSp>
      <p:grpSp>
        <p:nvGrpSpPr>
          <p:cNvPr id="158" name="Google Shape;158;p26"/>
          <p:cNvGrpSpPr/>
          <p:nvPr/>
        </p:nvGrpSpPr>
        <p:grpSpPr>
          <a:xfrm>
            <a:off x="3269897" y="2165541"/>
            <a:ext cx="2589099" cy="2751949"/>
            <a:chOff x="3338398" y="1249970"/>
            <a:chExt cx="2323104" cy="2596668"/>
          </a:xfrm>
        </p:grpSpPr>
        <p:sp>
          <p:nvSpPr>
            <p:cNvPr id="159" name="Google Shape;159;p26"/>
            <p:cNvSpPr/>
            <p:nvPr/>
          </p:nvSpPr>
          <p:spPr>
            <a:xfrm rot="2435161">
              <a:off x="4256017" y="1047660"/>
              <a:ext cx="487866" cy="3001287"/>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a:off x="3527568" y="33274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D5CDF"/>
                  </a:solidFill>
                  <a:latin typeface="Roboto"/>
                  <a:ea typeface="Roboto"/>
                  <a:cs typeface="Roboto"/>
                  <a:sym typeface="Roboto"/>
                </a:rPr>
                <a:t>4</a:t>
              </a:r>
              <a:endParaRPr b="1" i="0" sz="900" u="none" cap="none" strike="noStrike">
                <a:solidFill>
                  <a:srgbClr val="0D5CDF"/>
                </a:solidFill>
                <a:latin typeface="Roboto"/>
                <a:ea typeface="Roboto"/>
                <a:cs typeface="Roboto"/>
                <a:sym typeface="Roboto"/>
              </a:endParaRPr>
            </a:p>
          </p:txBody>
        </p:sp>
        <p:sp>
          <p:nvSpPr>
            <p:cNvPr id="161" name="Google Shape;161;p26"/>
            <p:cNvSpPr txBox="1"/>
            <p:nvPr/>
          </p:nvSpPr>
          <p:spPr>
            <a:xfrm rot="-2977342">
              <a:off x="3440128" y="2149850"/>
              <a:ext cx="2350644" cy="5222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 </a:t>
              </a:r>
              <a:r>
                <a:rPr b="0" i="0" lang="en" sz="1400" u="none" cap="none" strike="noStrike">
                  <a:solidFill>
                    <a:srgbClr val="E8E8E6"/>
                  </a:solidFill>
                  <a:latin typeface="Roboto"/>
                  <a:ea typeface="Roboto"/>
                  <a:cs typeface="Roboto"/>
                  <a:sym typeface="Roboto"/>
                </a:rPr>
                <a:t>Maintain Clear Communication</a:t>
              </a:r>
              <a:endParaRPr b="1" i="0" sz="1400" u="none" cap="none" strike="noStrike">
                <a:solidFill>
                  <a:srgbClr val="FFFFFF"/>
                </a:solidFill>
                <a:latin typeface="Roboto"/>
                <a:ea typeface="Roboto"/>
                <a:cs typeface="Roboto"/>
                <a:sym typeface="Roboto"/>
              </a:endParaRPr>
            </a:p>
          </p:txBody>
        </p:sp>
      </p:grpSp>
      <p:grpSp>
        <p:nvGrpSpPr>
          <p:cNvPr id="162" name="Google Shape;162;p26"/>
          <p:cNvGrpSpPr/>
          <p:nvPr/>
        </p:nvGrpSpPr>
        <p:grpSpPr>
          <a:xfrm>
            <a:off x="2245363" y="2127817"/>
            <a:ext cx="2670910" cy="2800634"/>
            <a:chOff x="1853209" y="1233706"/>
            <a:chExt cx="2330841" cy="2622808"/>
          </a:xfrm>
        </p:grpSpPr>
        <p:grpSp>
          <p:nvGrpSpPr>
            <p:cNvPr id="163" name="Google Shape;163;p26"/>
            <p:cNvGrpSpPr/>
            <p:nvPr/>
          </p:nvGrpSpPr>
          <p:grpSpPr>
            <a:xfrm>
              <a:off x="1853209" y="1233706"/>
              <a:ext cx="2330841" cy="2622808"/>
              <a:chOff x="1853209" y="1233706"/>
              <a:chExt cx="2330841" cy="2622808"/>
            </a:xfrm>
          </p:grpSpPr>
          <p:sp>
            <p:nvSpPr>
              <p:cNvPr id="164" name="Google Shape;164;p26"/>
              <p:cNvSpPr/>
              <p:nvPr/>
            </p:nvSpPr>
            <p:spPr>
              <a:xfrm rot="2401361">
                <a:off x="2763454" y="1044276"/>
                <a:ext cx="486556" cy="3008046"/>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txBox="1"/>
              <p:nvPr/>
            </p:nvSpPr>
            <p:spPr>
              <a:xfrm rot="-2977010">
                <a:off x="1900258" y="2079139"/>
                <a:ext cx="2495770" cy="597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600"/>
                  </a:spcAft>
                  <a:buClr>
                    <a:srgbClr val="000000"/>
                  </a:buClr>
                  <a:buSzPts val="1400"/>
                  <a:buFont typeface="Arial"/>
                  <a:buNone/>
                </a:pPr>
                <a:r>
                  <a:rPr b="0" i="0" lang="en" sz="1400" u="none" cap="none" strike="noStrike">
                    <a:solidFill>
                      <a:srgbClr val="E8E8E6"/>
                    </a:solidFill>
                    <a:latin typeface="Roboto"/>
                    <a:ea typeface="Roboto"/>
                    <a:cs typeface="Roboto"/>
                    <a:sym typeface="Roboto"/>
                  </a:rPr>
                  <a:t>Distribute roles and responsibilities</a:t>
                </a:r>
                <a:endParaRPr b="1" i="0" sz="1400" u="none" cap="none" strike="noStrike">
                  <a:solidFill>
                    <a:srgbClr val="FFFFFF"/>
                  </a:solidFill>
                  <a:latin typeface="Roboto"/>
                  <a:ea typeface="Roboto"/>
                  <a:cs typeface="Roboto"/>
                  <a:sym typeface="Roboto"/>
                </a:endParaRPr>
              </a:p>
            </p:txBody>
          </p:sp>
        </p:grpSp>
        <p:sp>
          <p:nvSpPr>
            <p:cNvPr id="166" name="Google Shape;166;p26"/>
            <p:cNvSpPr/>
            <p:nvPr/>
          </p:nvSpPr>
          <p:spPr>
            <a:xfrm>
              <a:off x="2032570" y="3326874"/>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C57D3"/>
                  </a:solidFill>
                  <a:latin typeface="Roboto"/>
                  <a:ea typeface="Roboto"/>
                  <a:cs typeface="Roboto"/>
                  <a:sym typeface="Roboto"/>
                </a:rPr>
                <a:t>3</a:t>
              </a:r>
              <a:endParaRPr b="1" i="0" sz="900" u="none" cap="none" strike="noStrike">
                <a:solidFill>
                  <a:srgbClr val="0C57D3"/>
                </a:solidFill>
                <a:latin typeface="Roboto"/>
                <a:ea typeface="Roboto"/>
                <a:cs typeface="Roboto"/>
                <a:sym typeface="Roboto"/>
              </a:endParaRPr>
            </a:p>
          </p:txBody>
        </p:sp>
      </p:grpSp>
      <p:grpSp>
        <p:nvGrpSpPr>
          <p:cNvPr id="167" name="Google Shape;167;p26"/>
          <p:cNvGrpSpPr/>
          <p:nvPr/>
        </p:nvGrpSpPr>
        <p:grpSpPr>
          <a:xfrm>
            <a:off x="207615" y="2088237"/>
            <a:ext cx="2702092" cy="2828298"/>
            <a:chOff x="349719" y="1252560"/>
            <a:chExt cx="2331198" cy="2591203"/>
          </a:xfrm>
        </p:grpSpPr>
        <p:sp>
          <p:nvSpPr>
            <p:cNvPr id="168" name="Google Shape;168;p26"/>
            <p:cNvSpPr/>
            <p:nvPr/>
          </p:nvSpPr>
          <p:spPr>
            <a:xfrm rot="2448468">
              <a:off x="1271563" y="1046916"/>
              <a:ext cx="487511" cy="3002490"/>
            </a:xfrm>
            <a:prstGeom prst="roundRect">
              <a:avLst>
                <a:gd fmla="val 48704" name="adj"/>
              </a:avLst>
            </a:prstGeom>
            <a:solidFill>
              <a:srgbClr val="094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p:nvPr/>
          </p:nvSpPr>
          <p:spPr>
            <a:xfrm>
              <a:off x="538696" y="3325324"/>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942A1"/>
                  </a:solidFill>
                  <a:latin typeface="Roboto"/>
                  <a:ea typeface="Roboto"/>
                  <a:cs typeface="Roboto"/>
                  <a:sym typeface="Roboto"/>
                </a:rPr>
                <a:t>1</a:t>
              </a:r>
              <a:endParaRPr b="1" i="0" sz="900" u="none" cap="none" strike="noStrike">
                <a:solidFill>
                  <a:srgbClr val="0942A1"/>
                </a:solidFill>
                <a:latin typeface="Roboto"/>
                <a:ea typeface="Roboto"/>
                <a:cs typeface="Roboto"/>
                <a:sym typeface="Roboto"/>
              </a:endParaRPr>
            </a:p>
          </p:txBody>
        </p:sp>
        <p:sp>
          <p:nvSpPr>
            <p:cNvPr id="170" name="Google Shape;170;p26"/>
            <p:cNvSpPr txBox="1"/>
            <p:nvPr/>
          </p:nvSpPr>
          <p:spPr>
            <a:xfrm rot="-2999115">
              <a:off x="381074" y="2154614"/>
              <a:ext cx="2546094" cy="512367"/>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600"/>
                </a:spcBef>
                <a:spcAft>
                  <a:spcPts val="600"/>
                </a:spcAft>
                <a:buClr>
                  <a:schemeClr val="dk1"/>
                </a:buClr>
                <a:buSzPts val="1100"/>
                <a:buFont typeface="Arial"/>
                <a:buNone/>
              </a:pPr>
              <a:r>
                <a:rPr b="0" i="0" lang="en" sz="1400" u="none" cap="none" strike="noStrike">
                  <a:solidFill>
                    <a:srgbClr val="FFFFFF"/>
                  </a:solidFill>
                  <a:latin typeface="Roboto"/>
                  <a:ea typeface="Roboto"/>
                  <a:cs typeface="Roboto"/>
                  <a:sym typeface="Roboto"/>
                </a:rPr>
                <a:t>Define Clear Project Objectives</a:t>
              </a:r>
              <a:endParaRPr b="0" i="0" sz="1400" u="none" cap="none" strike="noStrike">
                <a:solidFill>
                  <a:srgbClr val="FFFFFF"/>
                </a:solidFill>
                <a:latin typeface="Roboto"/>
                <a:ea typeface="Roboto"/>
                <a:cs typeface="Roboto"/>
                <a:sym typeface="Roboto"/>
              </a:endParaRPr>
            </a:p>
          </p:txBody>
        </p:sp>
      </p:grpSp>
      <p:grpSp>
        <p:nvGrpSpPr>
          <p:cNvPr id="171" name="Google Shape;171;p26"/>
          <p:cNvGrpSpPr/>
          <p:nvPr/>
        </p:nvGrpSpPr>
        <p:grpSpPr>
          <a:xfrm>
            <a:off x="6301711" y="2161475"/>
            <a:ext cx="2510140" cy="2734858"/>
            <a:chOff x="7153265" y="1169901"/>
            <a:chExt cx="2357381" cy="2580542"/>
          </a:xfrm>
        </p:grpSpPr>
        <p:sp>
          <p:nvSpPr>
            <p:cNvPr id="172" name="Google Shape;172;p26"/>
            <p:cNvSpPr/>
            <p:nvPr/>
          </p:nvSpPr>
          <p:spPr>
            <a:xfrm rot="2506235">
              <a:off x="8087191" y="976748"/>
              <a:ext cx="489530" cy="2990741"/>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6"/>
            <p:cNvSpPr/>
            <p:nvPr/>
          </p:nvSpPr>
          <p:spPr>
            <a:xfrm>
              <a:off x="7336891" y="3244088"/>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307AF3"/>
                  </a:solidFill>
                  <a:latin typeface="Roboto"/>
                  <a:ea typeface="Roboto"/>
                  <a:cs typeface="Roboto"/>
                  <a:sym typeface="Roboto"/>
                </a:rPr>
                <a:t>7</a:t>
              </a:r>
              <a:endParaRPr b="1" i="0" sz="900" u="none" cap="none" strike="noStrike">
                <a:solidFill>
                  <a:srgbClr val="307AF3"/>
                </a:solidFill>
                <a:latin typeface="Roboto"/>
                <a:ea typeface="Roboto"/>
                <a:cs typeface="Roboto"/>
                <a:sym typeface="Roboto"/>
              </a:endParaRPr>
            </a:p>
          </p:txBody>
        </p:sp>
        <p:sp>
          <p:nvSpPr>
            <p:cNvPr id="174" name="Google Shape;174;p26"/>
            <p:cNvSpPr txBox="1"/>
            <p:nvPr/>
          </p:nvSpPr>
          <p:spPr>
            <a:xfrm rot="-2924894">
              <a:off x="7200511" y="2007726"/>
              <a:ext cx="2505123" cy="609898"/>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Feedback loop &amp; progress monitoring</a:t>
              </a:r>
              <a:endParaRPr b="0" i="0" sz="1400" u="none" cap="none" strike="noStrike">
                <a:solidFill>
                  <a:srgbClr val="FFFFFF"/>
                </a:solidFill>
                <a:latin typeface="Roboto"/>
                <a:ea typeface="Roboto"/>
                <a:cs typeface="Roboto"/>
                <a:sym typeface="Roboto"/>
              </a:endParaRPr>
            </a:p>
          </p:txBody>
        </p:sp>
      </p:grpSp>
      <p:grpSp>
        <p:nvGrpSpPr>
          <p:cNvPr id="175" name="Google Shape;175;p26"/>
          <p:cNvGrpSpPr/>
          <p:nvPr/>
        </p:nvGrpSpPr>
        <p:grpSpPr>
          <a:xfrm>
            <a:off x="1232245" y="1949763"/>
            <a:ext cx="2763168" cy="2978577"/>
            <a:chOff x="357971" y="1192917"/>
            <a:chExt cx="2383890" cy="2728885"/>
          </a:xfrm>
        </p:grpSpPr>
        <p:sp>
          <p:nvSpPr>
            <p:cNvPr id="176" name="Google Shape;176;p26"/>
            <p:cNvSpPr/>
            <p:nvPr/>
          </p:nvSpPr>
          <p:spPr>
            <a:xfrm rot="2416792">
              <a:off x="1271492" y="1115869"/>
              <a:ext cx="487223" cy="300464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6"/>
            <p:cNvSpPr/>
            <p:nvPr/>
          </p:nvSpPr>
          <p:spPr>
            <a:xfrm>
              <a:off x="538696" y="3395136"/>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942A1"/>
                  </a:solidFill>
                  <a:latin typeface="Roboto"/>
                  <a:ea typeface="Roboto"/>
                  <a:cs typeface="Roboto"/>
                  <a:sym typeface="Roboto"/>
                </a:rPr>
                <a:t>2</a:t>
              </a:r>
              <a:endParaRPr b="1" i="0" sz="900" u="none" cap="none" strike="noStrike">
                <a:solidFill>
                  <a:srgbClr val="0942A1"/>
                </a:solidFill>
                <a:latin typeface="Roboto"/>
                <a:ea typeface="Roboto"/>
                <a:cs typeface="Roboto"/>
                <a:sym typeface="Roboto"/>
              </a:endParaRPr>
            </a:p>
          </p:txBody>
        </p:sp>
        <p:sp>
          <p:nvSpPr>
            <p:cNvPr id="178" name="Google Shape;178;p26"/>
            <p:cNvSpPr txBox="1"/>
            <p:nvPr/>
          </p:nvSpPr>
          <p:spPr>
            <a:xfrm rot="-3002833">
              <a:off x="313456" y="2122115"/>
              <a:ext cx="2690934" cy="57121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600"/>
                </a:spcAft>
                <a:buClr>
                  <a:srgbClr val="000000"/>
                </a:buClr>
                <a:buSzPts val="1400"/>
                <a:buFont typeface="Arial"/>
                <a:buNone/>
              </a:pPr>
              <a:r>
                <a:rPr b="0" i="0" lang="en" sz="1400" u="none" cap="none" strike="noStrike">
                  <a:solidFill>
                    <a:srgbClr val="E8E8E6"/>
                  </a:solidFill>
                  <a:latin typeface="Roboto"/>
                  <a:ea typeface="Roboto"/>
                  <a:cs typeface="Roboto"/>
                  <a:sym typeface="Roboto"/>
                </a:rPr>
                <a:t>Establish milestones and deliverables</a:t>
              </a:r>
              <a:endParaRPr b="0" i="0" sz="1400" u="none" cap="none" strike="noStrike">
                <a:solidFill>
                  <a:srgbClr val="FFFFFF"/>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2" name="Shape 182"/>
        <p:cNvGrpSpPr/>
        <p:nvPr/>
      </p:nvGrpSpPr>
      <p:grpSpPr>
        <a:xfrm>
          <a:off x="0" y="0"/>
          <a:ext cx="0" cy="0"/>
          <a:chOff x="0" y="0"/>
          <a:chExt cx="0" cy="0"/>
        </a:xfrm>
      </p:grpSpPr>
      <p:sp>
        <p:nvSpPr>
          <p:cNvPr id="183" name="Google Shape;183;p27"/>
          <p:cNvSpPr txBox="1"/>
          <p:nvPr>
            <p:ph idx="1" type="body"/>
          </p:nvPr>
        </p:nvSpPr>
        <p:spPr>
          <a:xfrm>
            <a:off x="464100" y="14572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600"/>
              </a:spcBef>
              <a:spcAft>
                <a:spcPts val="0"/>
              </a:spcAft>
              <a:buSzPts val="1800"/>
              <a:buFont typeface="Nunito"/>
              <a:buChar char="➔"/>
            </a:pPr>
            <a:r>
              <a:rPr b="1" lang="en">
                <a:solidFill>
                  <a:srgbClr val="040C28"/>
                </a:solidFill>
                <a:latin typeface="Nunito"/>
                <a:ea typeface="Nunito"/>
                <a:cs typeface="Nunito"/>
                <a:sym typeface="Nunito"/>
              </a:rPr>
              <a:t>An “elevator pitch” of your project objectives, project scope, and project responsibilities in order to get approval from key project stakeholders.</a:t>
            </a:r>
            <a:endParaRPr b="1" sz="2100">
              <a:latin typeface="Nunito"/>
              <a:ea typeface="Nunito"/>
              <a:cs typeface="Nunito"/>
              <a:sym typeface="Nunito"/>
            </a:endParaRPr>
          </a:p>
        </p:txBody>
      </p:sp>
      <p:sp>
        <p:nvSpPr>
          <p:cNvPr id="184" name="Google Shape;184;p27"/>
          <p:cNvSpPr txBox="1"/>
          <p:nvPr>
            <p:ph type="title"/>
          </p:nvPr>
        </p:nvSpPr>
        <p:spPr>
          <a:xfrm>
            <a:off x="311700" y="519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solidFill>
                  <a:schemeClr val="hlink"/>
                </a:solidFill>
                <a:uFill>
                  <a:noFill/>
                </a:uFill>
                <a:hlinkClick r:id="rId3"/>
              </a:rPr>
              <a:t>Project Charter</a:t>
            </a:r>
            <a:endParaRPr sz="30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1856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Work Breakdown Structure</a:t>
            </a:r>
            <a:endParaRPr sz="3020"/>
          </a:p>
        </p:txBody>
      </p:sp>
      <p:pic>
        <p:nvPicPr>
          <p:cNvPr id="190" name="Google Shape;190;p28"/>
          <p:cNvPicPr preferRelativeResize="0"/>
          <p:nvPr/>
        </p:nvPicPr>
        <p:blipFill rotWithShape="1">
          <a:blip r:embed="rId3">
            <a:alphaModFix/>
          </a:blip>
          <a:srcRect b="0" l="0" r="0" t="0"/>
          <a:stretch/>
        </p:blipFill>
        <p:spPr>
          <a:xfrm>
            <a:off x="311700" y="854274"/>
            <a:ext cx="8520600" cy="4306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4" name="Shape 194"/>
        <p:cNvGrpSpPr/>
        <p:nvPr/>
      </p:nvGrpSpPr>
      <p:grpSpPr>
        <a:xfrm>
          <a:off x="0" y="0"/>
          <a:ext cx="0" cy="0"/>
          <a:chOff x="0" y="0"/>
          <a:chExt cx="0" cy="0"/>
        </a:xfrm>
      </p:grpSpPr>
      <p:sp>
        <p:nvSpPr>
          <p:cNvPr id="195" name="Google Shape;195;p29"/>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t/>
            </a:r>
            <a:endParaRPr sz="1700">
              <a:solidFill>
                <a:srgbClr val="434343"/>
              </a:solidFill>
            </a:endParaRPr>
          </a:p>
          <a:p>
            <a:pPr indent="0" lvl="0" marL="0" rtl="0" algn="l">
              <a:lnSpc>
                <a:spcPct val="115000"/>
              </a:lnSpc>
              <a:spcBef>
                <a:spcPts val="600"/>
              </a:spcBef>
              <a:spcAft>
                <a:spcPts val="1200"/>
              </a:spcAft>
              <a:buSzPts val="1800"/>
              <a:buNone/>
            </a:pPr>
            <a:r>
              <a:t/>
            </a:r>
            <a:endParaRPr/>
          </a:p>
        </p:txBody>
      </p:sp>
      <p:sp>
        <p:nvSpPr>
          <p:cNvPr id="196" name="Google Shape;196;p29"/>
          <p:cNvSpPr txBox="1"/>
          <p:nvPr>
            <p:ph type="title"/>
          </p:nvPr>
        </p:nvSpPr>
        <p:spPr>
          <a:xfrm>
            <a:off x="311700" y="261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Network Diagram</a:t>
            </a:r>
            <a:endParaRPr sz="3020"/>
          </a:p>
        </p:txBody>
      </p:sp>
      <p:pic>
        <p:nvPicPr>
          <p:cNvPr id="197" name="Google Shape;197;p29"/>
          <p:cNvPicPr preferRelativeResize="0"/>
          <p:nvPr/>
        </p:nvPicPr>
        <p:blipFill rotWithShape="1">
          <a:blip r:embed="rId3">
            <a:alphaModFix/>
          </a:blip>
          <a:srcRect b="0" l="0" r="0" t="0"/>
          <a:stretch/>
        </p:blipFill>
        <p:spPr>
          <a:xfrm>
            <a:off x="139975" y="834550"/>
            <a:ext cx="8844725" cy="2229850"/>
          </a:xfrm>
          <a:prstGeom prst="rect">
            <a:avLst/>
          </a:prstGeom>
          <a:noFill/>
          <a:ln>
            <a:noFill/>
          </a:ln>
        </p:spPr>
      </p:pic>
      <p:pic>
        <p:nvPicPr>
          <p:cNvPr id="198" name="Google Shape;198;p29"/>
          <p:cNvPicPr preferRelativeResize="0"/>
          <p:nvPr/>
        </p:nvPicPr>
        <p:blipFill rotWithShape="1">
          <a:blip r:embed="rId4">
            <a:alphaModFix/>
          </a:blip>
          <a:srcRect b="0" l="0" r="0" t="0"/>
          <a:stretch/>
        </p:blipFill>
        <p:spPr>
          <a:xfrm>
            <a:off x="139975" y="3282300"/>
            <a:ext cx="8844725" cy="181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2" name="Shape 202"/>
        <p:cNvGrpSpPr/>
        <p:nvPr/>
      </p:nvGrpSpPr>
      <p:grpSpPr>
        <a:xfrm>
          <a:off x="0" y="0"/>
          <a:ext cx="0" cy="0"/>
          <a:chOff x="0" y="0"/>
          <a:chExt cx="0" cy="0"/>
        </a:xfrm>
      </p:grpSpPr>
      <p:sp>
        <p:nvSpPr>
          <p:cNvPr id="203" name="Google Shape;203;p30"/>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t/>
            </a:r>
            <a:endParaRPr sz="1700">
              <a:solidFill>
                <a:srgbClr val="434343"/>
              </a:solidFill>
            </a:endParaRPr>
          </a:p>
          <a:p>
            <a:pPr indent="0" lvl="0" marL="0" rtl="0" algn="l">
              <a:lnSpc>
                <a:spcPct val="115000"/>
              </a:lnSpc>
              <a:spcBef>
                <a:spcPts val="600"/>
              </a:spcBef>
              <a:spcAft>
                <a:spcPts val="1200"/>
              </a:spcAft>
              <a:buSzPts val="1800"/>
              <a:buNone/>
            </a:pPr>
            <a:r>
              <a:t/>
            </a:r>
            <a:endParaRPr/>
          </a:p>
        </p:txBody>
      </p:sp>
      <p:sp>
        <p:nvSpPr>
          <p:cNvPr id="204" name="Google Shape;204;p30"/>
          <p:cNvSpPr txBox="1"/>
          <p:nvPr>
            <p:ph type="title"/>
          </p:nvPr>
        </p:nvSpPr>
        <p:spPr>
          <a:xfrm>
            <a:off x="311700" y="33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solidFill>
                  <a:schemeClr val="hlink"/>
                </a:solidFill>
                <a:uFill>
                  <a:noFill/>
                </a:uFill>
                <a:hlinkClick r:id="rId3"/>
              </a:rPr>
              <a:t>Gantt Chart</a:t>
            </a:r>
            <a:endParaRPr sz="3020"/>
          </a:p>
        </p:txBody>
      </p:sp>
      <p:pic>
        <p:nvPicPr>
          <p:cNvPr id="205" name="Google Shape;205;p30"/>
          <p:cNvPicPr preferRelativeResize="0"/>
          <p:nvPr/>
        </p:nvPicPr>
        <p:blipFill rotWithShape="1">
          <a:blip r:embed="rId4">
            <a:alphaModFix/>
          </a:blip>
          <a:srcRect b="0" l="0" r="0" t="0"/>
          <a:stretch/>
        </p:blipFill>
        <p:spPr>
          <a:xfrm>
            <a:off x="138150" y="1742600"/>
            <a:ext cx="8846552" cy="3159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9" name="Shape 209"/>
        <p:cNvGrpSpPr/>
        <p:nvPr/>
      </p:nvGrpSpPr>
      <p:grpSpPr>
        <a:xfrm>
          <a:off x="0" y="0"/>
          <a:ext cx="0" cy="0"/>
          <a:chOff x="0" y="0"/>
          <a:chExt cx="0" cy="0"/>
        </a:xfrm>
      </p:grpSpPr>
      <p:sp>
        <p:nvSpPr>
          <p:cNvPr id="210" name="Google Shape;210;p31"/>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t/>
            </a:r>
            <a:endParaRPr sz="1700">
              <a:solidFill>
                <a:srgbClr val="434343"/>
              </a:solidFill>
            </a:endParaRPr>
          </a:p>
          <a:p>
            <a:pPr indent="0" lvl="0" marL="0" rtl="0" algn="l">
              <a:lnSpc>
                <a:spcPct val="115000"/>
              </a:lnSpc>
              <a:spcBef>
                <a:spcPts val="600"/>
              </a:spcBef>
              <a:spcAft>
                <a:spcPts val="1200"/>
              </a:spcAft>
              <a:buSzPts val="1800"/>
              <a:buNone/>
            </a:pPr>
            <a:r>
              <a:t/>
            </a:r>
            <a:endParaRPr/>
          </a:p>
        </p:txBody>
      </p:sp>
      <p:sp>
        <p:nvSpPr>
          <p:cNvPr id="211" name="Google Shape;211;p31"/>
          <p:cNvSpPr txBox="1"/>
          <p:nvPr>
            <p:ph type="title"/>
          </p:nvPr>
        </p:nvSpPr>
        <p:spPr>
          <a:xfrm>
            <a:off x="311700" y="261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Cost Estimation and Resource Planning</a:t>
            </a:r>
            <a:endParaRPr sz="3020"/>
          </a:p>
        </p:txBody>
      </p:sp>
      <p:pic>
        <p:nvPicPr>
          <p:cNvPr id="212" name="Google Shape;212;p31"/>
          <p:cNvPicPr preferRelativeResize="0"/>
          <p:nvPr/>
        </p:nvPicPr>
        <p:blipFill rotWithShape="1">
          <a:blip r:embed="rId3">
            <a:alphaModFix/>
          </a:blip>
          <a:srcRect b="0" l="0" r="0" t="0"/>
          <a:stretch/>
        </p:blipFill>
        <p:spPr>
          <a:xfrm>
            <a:off x="1436625" y="951350"/>
            <a:ext cx="6575550" cy="4122526"/>
          </a:xfrm>
          <a:prstGeom prst="rect">
            <a:avLst/>
          </a:prstGeom>
          <a:noFill/>
          <a:ln cap="flat" cmpd="sng" w="12700">
            <a:solidFill>
              <a:srgbClr val="FFFFFF"/>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Amazon Bidding for Amazon</a:t>
            </a:r>
            <a:endParaRPr sz="3020"/>
          </a:p>
          <a:p>
            <a:pPr indent="0" lvl="0" marL="0" rtl="0" algn="ctr">
              <a:lnSpc>
                <a:spcPct val="100000"/>
              </a:lnSpc>
              <a:spcBef>
                <a:spcPts val="0"/>
              </a:spcBef>
              <a:spcAft>
                <a:spcPts val="0"/>
              </a:spcAft>
              <a:buSzPts val="990"/>
              <a:buNone/>
            </a:pPr>
            <a:r>
              <a:rPr lang="en" sz="3020"/>
              <a:t>E-Commerce Website</a:t>
            </a:r>
            <a:endParaRPr sz="3020"/>
          </a:p>
        </p:txBody>
      </p:sp>
      <p:sp>
        <p:nvSpPr>
          <p:cNvPr id="66" name="Google Shape;66;p14"/>
          <p:cNvSpPr txBox="1"/>
          <p:nvPr>
            <p:ph idx="1" type="body"/>
          </p:nvPr>
        </p:nvSpPr>
        <p:spPr>
          <a:xfrm>
            <a:off x="311700" y="14572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800"/>
              <a:buNone/>
            </a:pPr>
            <a:r>
              <a:rPr b="1" lang="en">
                <a:solidFill>
                  <a:srgbClr val="434343"/>
                </a:solidFill>
                <a:latin typeface="Nunito"/>
                <a:ea typeface="Nunito"/>
                <a:cs typeface="Nunito"/>
                <a:sym typeface="Nunito"/>
              </a:rPr>
              <a:t>Amazon Bidding is an application which allows the customers to bid on the products Amazon sell, It include the new products from Amazon basics, and any customer who has register with amazon to sell products like antiques, Electronics, General goods can use this platform to get great deals from the customers.</a:t>
            </a:r>
            <a:endParaRPr b="1">
              <a:solidFill>
                <a:srgbClr val="434343"/>
              </a:solidFill>
              <a:latin typeface="Nunito"/>
              <a:ea typeface="Nunito"/>
              <a:cs typeface="Nunito"/>
              <a:sym typeface="Nunito"/>
            </a:endParaRPr>
          </a:p>
          <a:p>
            <a:pPr indent="0" lvl="0" marL="0" rtl="0" algn="just">
              <a:lnSpc>
                <a:spcPct val="115000"/>
              </a:lnSpc>
              <a:spcBef>
                <a:spcPts val="1200"/>
              </a:spcBef>
              <a:spcAft>
                <a:spcPts val="0"/>
              </a:spcAft>
              <a:buSzPts val="1800"/>
              <a:buNone/>
            </a:pPr>
            <a:r>
              <a:rPr b="1" lang="en">
                <a:solidFill>
                  <a:srgbClr val="434343"/>
                </a:solidFill>
                <a:latin typeface="Nunito"/>
                <a:ea typeface="Nunito"/>
                <a:cs typeface="Nunito"/>
                <a:sym typeface="Nunito"/>
              </a:rPr>
              <a:t>Moreover, As we know Amazon is most reputed company with more than 10 Billion users registered in their different platforms like Amazon Prime, Amazon Shopping, Amazon Web Services, Kindle and Amazon Consultants.</a:t>
            </a:r>
            <a:endParaRPr b="1">
              <a:solidFill>
                <a:srgbClr val="434343"/>
              </a:solidFill>
              <a:latin typeface="Nunito"/>
              <a:ea typeface="Nunito"/>
              <a:cs typeface="Nunito"/>
              <a:sym typeface="Nunito"/>
            </a:endParaRPr>
          </a:p>
          <a:p>
            <a:pPr indent="0" lvl="0" marL="0" rtl="0" algn="just">
              <a:lnSpc>
                <a:spcPct val="115000"/>
              </a:lnSpc>
              <a:spcBef>
                <a:spcPts val="1200"/>
              </a:spcBef>
              <a:spcAft>
                <a:spcPts val="1200"/>
              </a:spcAft>
              <a:buSzPts val="1800"/>
              <a:buNone/>
            </a:pPr>
            <a:r>
              <a:rPr b="1" lang="en">
                <a:solidFill>
                  <a:srgbClr val="434343"/>
                </a:solidFill>
                <a:latin typeface="Nunito"/>
                <a:ea typeface="Nunito"/>
                <a:cs typeface="Nunito"/>
                <a:sym typeface="Nunito"/>
              </a:rPr>
              <a:t>With this Platform we target all the Amazon customers and new customers to bid on the product and buy the product from the Amazon Bidding Services.</a:t>
            </a:r>
            <a:endParaRPr b="1">
              <a:solidFill>
                <a:srgbClr val="434343"/>
              </a:solidFill>
              <a:latin typeface="Nunito"/>
              <a:ea typeface="Nunito"/>
              <a:cs typeface="Nunito"/>
              <a:sym typeface="Nunito"/>
            </a:endParaRPr>
          </a:p>
        </p:txBody>
      </p:sp>
      <p:pic>
        <p:nvPicPr>
          <p:cNvPr id="67" name="Google Shape;67;p14"/>
          <p:cNvPicPr preferRelativeResize="0"/>
          <p:nvPr/>
        </p:nvPicPr>
        <p:blipFill rotWithShape="1">
          <a:blip r:embed="rId3">
            <a:alphaModFix/>
          </a:blip>
          <a:srcRect b="0" l="0" r="0" t="0"/>
          <a:stretch/>
        </p:blipFill>
        <p:spPr>
          <a:xfrm>
            <a:off x="8085525" y="209800"/>
            <a:ext cx="848675" cy="848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6" name="Shape 216"/>
        <p:cNvGrpSpPr/>
        <p:nvPr/>
      </p:nvGrpSpPr>
      <p:grpSpPr>
        <a:xfrm>
          <a:off x="0" y="0"/>
          <a:ext cx="0" cy="0"/>
          <a:chOff x="0" y="0"/>
          <a:chExt cx="0" cy="0"/>
        </a:xfrm>
      </p:grpSpPr>
      <p:sp>
        <p:nvSpPr>
          <p:cNvPr id="217" name="Google Shape;217;p32"/>
          <p:cNvSpPr txBox="1"/>
          <p:nvPr>
            <p:ph idx="1" type="body"/>
          </p:nvPr>
        </p:nvSpPr>
        <p:spPr>
          <a:xfrm>
            <a:off x="387900" y="14572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95000"/>
              </a:lnSpc>
              <a:spcBef>
                <a:spcPts val="0"/>
              </a:spcBef>
              <a:spcAft>
                <a:spcPts val="0"/>
              </a:spcAft>
              <a:buSzPts val="1018"/>
              <a:buNone/>
            </a:pPr>
            <a:r>
              <a:rPr b="1" lang="en" sz="1700">
                <a:latin typeface="Nunito"/>
                <a:ea typeface="Nunito"/>
                <a:cs typeface="Nunito"/>
                <a:sym typeface="Nunito"/>
              </a:rPr>
              <a:t>1. Collaborative approach: </a:t>
            </a:r>
            <a:r>
              <a:rPr lang="en" sz="1700">
                <a:latin typeface="Nunito"/>
                <a:ea typeface="Nunito"/>
                <a:cs typeface="Nunito"/>
                <a:sym typeface="Nunito"/>
              </a:rPr>
              <a:t>Thorough discussions clarified tasks, assigning responsibilities or solving problems collectively.</a:t>
            </a:r>
            <a:endParaRPr sz="1700">
              <a:latin typeface="Nunito"/>
              <a:ea typeface="Nunito"/>
              <a:cs typeface="Nunito"/>
              <a:sym typeface="Nunito"/>
            </a:endParaRPr>
          </a:p>
          <a:p>
            <a:pPr indent="0" lvl="0" marL="0" rtl="0" algn="just">
              <a:lnSpc>
                <a:spcPct val="95000"/>
              </a:lnSpc>
              <a:spcBef>
                <a:spcPts val="1200"/>
              </a:spcBef>
              <a:spcAft>
                <a:spcPts val="0"/>
              </a:spcAft>
              <a:buSzPts val="1018"/>
              <a:buNone/>
            </a:pPr>
            <a:r>
              <a:rPr b="1" lang="en" sz="1700">
                <a:latin typeface="Nunito"/>
                <a:ea typeface="Nunito"/>
                <a:cs typeface="Nunito"/>
                <a:sym typeface="Nunito"/>
              </a:rPr>
              <a:t>2. Continuous progress monitoring: </a:t>
            </a:r>
            <a:r>
              <a:rPr lang="en" sz="1700">
                <a:latin typeface="Nunito"/>
                <a:ea typeface="Nunito"/>
                <a:cs typeface="Nunito"/>
                <a:sym typeface="Nunito"/>
              </a:rPr>
              <a:t>Regular checks maintained project standards and ensured alignment with objectives.</a:t>
            </a:r>
            <a:endParaRPr sz="1700">
              <a:latin typeface="Nunito"/>
              <a:ea typeface="Nunito"/>
              <a:cs typeface="Nunito"/>
              <a:sym typeface="Nunito"/>
            </a:endParaRPr>
          </a:p>
          <a:p>
            <a:pPr indent="0" lvl="0" marL="0" rtl="0" algn="just">
              <a:lnSpc>
                <a:spcPct val="95000"/>
              </a:lnSpc>
              <a:spcBef>
                <a:spcPts val="1200"/>
              </a:spcBef>
              <a:spcAft>
                <a:spcPts val="0"/>
              </a:spcAft>
              <a:buSzPts val="1018"/>
              <a:buNone/>
            </a:pPr>
            <a:r>
              <a:rPr b="1" lang="en" sz="1700">
                <a:latin typeface="Nunito"/>
                <a:ea typeface="Nunito"/>
                <a:cs typeface="Nunito"/>
                <a:sym typeface="Nunito"/>
              </a:rPr>
              <a:t>3. Inclusive decision-making: </a:t>
            </a:r>
            <a:r>
              <a:rPr lang="en" sz="1700">
                <a:latin typeface="Nunito"/>
                <a:ea typeface="Nunito"/>
                <a:cs typeface="Nunito"/>
                <a:sym typeface="Nunito"/>
              </a:rPr>
              <a:t>Team-wide involvement fostered ownership and commitment to project outcomes.</a:t>
            </a:r>
            <a:endParaRPr sz="1700">
              <a:latin typeface="Nunito"/>
              <a:ea typeface="Nunito"/>
              <a:cs typeface="Nunito"/>
              <a:sym typeface="Nunito"/>
            </a:endParaRPr>
          </a:p>
          <a:p>
            <a:pPr indent="0" lvl="0" marL="0" rtl="0" algn="just">
              <a:lnSpc>
                <a:spcPct val="95000"/>
              </a:lnSpc>
              <a:spcBef>
                <a:spcPts val="1200"/>
              </a:spcBef>
              <a:spcAft>
                <a:spcPts val="0"/>
              </a:spcAft>
              <a:buSzPts val="1018"/>
              <a:buNone/>
            </a:pPr>
            <a:r>
              <a:rPr b="1" lang="en" sz="1700">
                <a:latin typeface="Nunito"/>
                <a:ea typeface="Nunito"/>
                <a:cs typeface="Nunito"/>
                <a:sym typeface="Nunito"/>
              </a:rPr>
              <a:t>4. Open communication: </a:t>
            </a:r>
            <a:r>
              <a:rPr lang="en" sz="1700">
                <a:latin typeface="Nunito"/>
                <a:ea typeface="Nunito"/>
                <a:cs typeface="Nunito"/>
                <a:sym typeface="Nunito"/>
              </a:rPr>
              <a:t>Consistent, constructive communication minimized conflicts and enhanced collaboration.</a:t>
            </a:r>
            <a:endParaRPr sz="1700">
              <a:latin typeface="Nunito"/>
              <a:ea typeface="Nunito"/>
              <a:cs typeface="Nunito"/>
              <a:sym typeface="Nunito"/>
            </a:endParaRPr>
          </a:p>
          <a:p>
            <a:pPr indent="0" lvl="0" marL="0" rtl="0" algn="just">
              <a:lnSpc>
                <a:spcPct val="95000"/>
              </a:lnSpc>
              <a:spcBef>
                <a:spcPts val="1200"/>
              </a:spcBef>
              <a:spcAft>
                <a:spcPts val="1200"/>
              </a:spcAft>
              <a:buClr>
                <a:schemeClr val="dk2"/>
              </a:buClr>
              <a:buSzPts val="1018"/>
              <a:buFont typeface="Arial"/>
              <a:buNone/>
            </a:pPr>
            <a:r>
              <a:rPr b="1" lang="en" sz="1700">
                <a:latin typeface="Nunito"/>
                <a:ea typeface="Nunito"/>
                <a:cs typeface="Nunito"/>
                <a:sym typeface="Nunito"/>
              </a:rPr>
              <a:t>5. Shared goals and vision: </a:t>
            </a:r>
            <a:r>
              <a:rPr lang="en" sz="1700">
                <a:latin typeface="Nunito"/>
                <a:ea typeface="Nunito"/>
                <a:cs typeface="Nunito"/>
                <a:sym typeface="Nunito"/>
              </a:rPr>
              <a:t>Clear objectives motivated team members, driving successful teamwork and project success.</a:t>
            </a:r>
            <a:endParaRPr sz="1700">
              <a:latin typeface="Nunito"/>
              <a:ea typeface="Nunito"/>
              <a:cs typeface="Nunito"/>
              <a:sym typeface="Nunito"/>
            </a:endParaRPr>
          </a:p>
        </p:txBody>
      </p:sp>
      <p:sp>
        <p:nvSpPr>
          <p:cNvPr id="218" name="Google Shape;218;p32"/>
          <p:cNvSpPr txBox="1"/>
          <p:nvPr>
            <p:ph type="title"/>
          </p:nvPr>
        </p:nvSpPr>
        <p:spPr>
          <a:xfrm>
            <a:off x="311700" y="414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920"/>
              <a:t>Communication</a:t>
            </a:r>
            <a:endParaRPr sz="29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2" name="Shape 222"/>
        <p:cNvGrpSpPr/>
        <p:nvPr/>
      </p:nvGrpSpPr>
      <p:grpSpPr>
        <a:xfrm>
          <a:off x="0" y="0"/>
          <a:ext cx="0" cy="0"/>
          <a:chOff x="0" y="0"/>
          <a:chExt cx="0" cy="0"/>
        </a:xfrm>
      </p:grpSpPr>
      <p:sp>
        <p:nvSpPr>
          <p:cNvPr id="223" name="Google Shape;223;p33"/>
          <p:cNvSpPr txBox="1"/>
          <p:nvPr>
            <p:ph idx="1" type="body"/>
          </p:nvPr>
        </p:nvSpPr>
        <p:spPr>
          <a:xfrm>
            <a:off x="311700" y="1227925"/>
            <a:ext cx="8520600" cy="3915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Clr>
                <a:schemeClr val="dk2"/>
              </a:buClr>
              <a:buSzPts val="1100"/>
              <a:buFont typeface="Arial"/>
              <a:buNone/>
            </a:pPr>
            <a:r>
              <a:rPr b="1" lang="en" sz="1700">
                <a:latin typeface="Nunito"/>
                <a:ea typeface="Nunito"/>
                <a:cs typeface="Nunito"/>
                <a:sym typeface="Nunito"/>
              </a:rPr>
              <a:t>User Management Risks</a:t>
            </a:r>
            <a:r>
              <a:rPr lang="en" sz="1700">
                <a:latin typeface="Nunito SemiBold"/>
                <a:ea typeface="Nunito SemiBold"/>
                <a:cs typeface="Nunito SemiBold"/>
                <a:sym typeface="Nunito SemiBold"/>
              </a:rPr>
              <a:t>:</a:t>
            </a:r>
            <a:endParaRPr sz="1700">
              <a:latin typeface="Nunito SemiBold"/>
              <a:ea typeface="Nunito SemiBold"/>
              <a:cs typeface="Nunito SemiBold"/>
              <a:sym typeface="Nunito SemiBold"/>
            </a:endParaRPr>
          </a:p>
          <a:p>
            <a:pPr indent="0" lvl="0" marL="0" rtl="0" algn="just">
              <a:lnSpc>
                <a:spcPct val="100000"/>
              </a:lnSpc>
              <a:spcBef>
                <a:spcPts val="1000"/>
              </a:spcBef>
              <a:spcAft>
                <a:spcPts val="0"/>
              </a:spcAft>
              <a:buClr>
                <a:schemeClr val="dk2"/>
              </a:buClr>
              <a:buSzPts val="1100"/>
              <a:buFont typeface="Arial"/>
              <a:buNone/>
            </a:pPr>
            <a:r>
              <a:rPr lang="en" sz="1700">
                <a:latin typeface="Nunito SemiBold"/>
                <a:ea typeface="Nunito SemiBold"/>
                <a:cs typeface="Nunito SemiBold"/>
                <a:sym typeface="Nunito SemiBold"/>
              </a:rPr>
              <a:t>  	Risk 1.1: Fraudulent User Accounts</a:t>
            </a:r>
            <a:endParaRPr sz="1700">
              <a:latin typeface="Nunito SemiBold"/>
              <a:ea typeface="Nunito SemiBold"/>
              <a:cs typeface="Nunito SemiBold"/>
              <a:sym typeface="Nunito SemiBold"/>
            </a:endParaRPr>
          </a:p>
          <a:p>
            <a:pPr indent="0" lvl="0" marL="0" rtl="0" algn="just">
              <a:lnSpc>
                <a:spcPct val="100000"/>
              </a:lnSpc>
              <a:spcBef>
                <a:spcPts val="1000"/>
              </a:spcBef>
              <a:spcAft>
                <a:spcPts val="0"/>
              </a:spcAft>
              <a:buClr>
                <a:schemeClr val="dk2"/>
              </a:buClr>
              <a:buSzPts val="1100"/>
              <a:buFont typeface="Arial"/>
              <a:buNone/>
            </a:pPr>
            <a:r>
              <a:rPr lang="en" sz="1700">
                <a:latin typeface="Nunito SemiBold"/>
                <a:ea typeface="Nunito SemiBold"/>
                <a:cs typeface="Nunito SemiBold"/>
                <a:sym typeface="Nunito SemiBold"/>
              </a:rPr>
              <a:t>  	Mitigation: Implement strong authentication protocols and continuous      monitoring for suspicious activity.</a:t>
            </a:r>
            <a:endParaRPr sz="1700">
              <a:latin typeface="Nunito SemiBold"/>
              <a:ea typeface="Nunito SemiBold"/>
              <a:cs typeface="Nunito SemiBold"/>
              <a:sym typeface="Nunito SemiBold"/>
            </a:endParaRPr>
          </a:p>
          <a:p>
            <a:pPr indent="0" lvl="0" marL="0" rtl="0" algn="just">
              <a:lnSpc>
                <a:spcPct val="100000"/>
              </a:lnSpc>
              <a:spcBef>
                <a:spcPts val="1000"/>
              </a:spcBef>
              <a:spcAft>
                <a:spcPts val="0"/>
              </a:spcAft>
              <a:buClr>
                <a:schemeClr val="dk2"/>
              </a:buClr>
              <a:buSzPts val="1100"/>
              <a:buFont typeface="Arial"/>
              <a:buNone/>
            </a:pPr>
            <a:r>
              <a:rPr b="1" lang="en" sz="1700">
                <a:latin typeface="Nunito"/>
                <a:ea typeface="Nunito"/>
                <a:cs typeface="Nunito"/>
                <a:sym typeface="Nunito"/>
              </a:rPr>
              <a:t>Bidding Process Risks</a:t>
            </a:r>
            <a:r>
              <a:rPr lang="en" sz="1700">
                <a:latin typeface="Nunito SemiBold"/>
                <a:ea typeface="Nunito SemiBold"/>
                <a:cs typeface="Nunito SemiBold"/>
                <a:sym typeface="Nunito SemiBold"/>
              </a:rPr>
              <a:t>:</a:t>
            </a:r>
            <a:endParaRPr sz="1700">
              <a:latin typeface="Nunito SemiBold"/>
              <a:ea typeface="Nunito SemiBold"/>
              <a:cs typeface="Nunito SemiBold"/>
              <a:sym typeface="Nunito SemiBold"/>
            </a:endParaRPr>
          </a:p>
          <a:p>
            <a:pPr indent="457200" lvl="0" marL="0" rtl="0" algn="just">
              <a:lnSpc>
                <a:spcPct val="100000"/>
              </a:lnSpc>
              <a:spcBef>
                <a:spcPts val="1000"/>
              </a:spcBef>
              <a:spcAft>
                <a:spcPts val="0"/>
              </a:spcAft>
              <a:buClr>
                <a:schemeClr val="dk2"/>
              </a:buClr>
              <a:buSzPts val="1100"/>
              <a:buFont typeface="Arial"/>
              <a:buNone/>
            </a:pPr>
            <a:r>
              <a:rPr lang="en" sz="1700">
                <a:latin typeface="Nunito SemiBold"/>
                <a:ea typeface="Nunito SemiBold"/>
                <a:cs typeface="Nunito SemiBold"/>
                <a:sym typeface="Nunito SemiBold"/>
              </a:rPr>
              <a:t>Risk 2.1: Shill Bidding</a:t>
            </a:r>
            <a:endParaRPr sz="1700">
              <a:latin typeface="Nunito SemiBold"/>
              <a:ea typeface="Nunito SemiBold"/>
              <a:cs typeface="Nunito SemiBold"/>
              <a:sym typeface="Nunito SemiBold"/>
            </a:endParaRPr>
          </a:p>
          <a:p>
            <a:pPr indent="457200" lvl="0" marL="0" rtl="0" algn="just">
              <a:lnSpc>
                <a:spcPct val="100000"/>
              </a:lnSpc>
              <a:spcBef>
                <a:spcPts val="1000"/>
              </a:spcBef>
              <a:spcAft>
                <a:spcPts val="0"/>
              </a:spcAft>
              <a:buSzPts val="1100"/>
              <a:buNone/>
            </a:pPr>
            <a:r>
              <a:rPr lang="en" sz="1700">
                <a:latin typeface="Nunito SemiBold"/>
                <a:ea typeface="Nunito SemiBold"/>
                <a:cs typeface="Nunito SemiBold"/>
                <a:sym typeface="Nunito SemiBold"/>
              </a:rPr>
              <a:t>Mitigation: Analyze bidding patterns and implement bidding limits.</a:t>
            </a:r>
            <a:endParaRPr sz="1700">
              <a:latin typeface="Nunito SemiBold"/>
              <a:ea typeface="Nunito SemiBold"/>
              <a:cs typeface="Nunito SemiBold"/>
              <a:sym typeface="Nunito SemiBold"/>
            </a:endParaRPr>
          </a:p>
          <a:p>
            <a:pPr indent="0" lvl="0" marL="457200" rtl="0" algn="just">
              <a:lnSpc>
                <a:spcPct val="100000"/>
              </a:lnSpc>
              <a:spcBef>
                <a:spcPts val="1000"/>
              </a:spcBef>
              <a:spcAft>
                <a:spcPts val="0"/>
              </a:spcAft>
              <a:buClr>
                <a:schemeClr val="dk2"/>
              </a:buClr>
              <a:buSzPts val="1100"/>
              <a:buFont typeface="Arial"/>
              <a:buNone/>
            </a:pPr>
            <a:r>
              <a:rPr lang="en" sz="1700">
                <a:latin typeface="Nunito SemiBold"/>
                <a:ea typeface="Nunito SemiBold"/>
                <a:cs typeface="Nunito SemiBold"/>
                <a:sym typeface="Nunito SemiBold"/>
              </a:rPr>
              <a:t>Risk 2.2: Bid Sniping</a:t>
            </a:r>
            <a:endParaRPr sz="1700">
              <a:latin typeface="Nunito SemiBold"/>
              <a:ea typeface="Nunito SemiBold"/>
              <a:cs typeface="Nunito SemiBold"/>
              <a:sym typeface="Nunito SemiBold"/>
            </a:endParaRPr>
          </a:p>
          <a:p>
            <a:pPr indent="0" lvl="0" marL="457200" rtl="0" algn="just">
              <a:lnSpc>
                <a:spcPct val="100000"/>
              </a:lnSpc>
              <a:spcBef>
                <a:spcPts val="1000"/>
              </a:spcBef>
              <a:spcAft>
                <a:spcPts val="0"/>
              </a:spcAft>
              <a:buClr>
                <a:schemeClr val="dk2"/>
              </a:buClr>
              <a:buSzPts val="1100"/>
              <a:buFont typeface="Arial"/>
              <a:buNone/>
            </a:pPr>
            <a:r>
              <a:rPr lang="en" sz="1700">
                <a:latin typeface="Nunito SemiBold"/>
                <a:ea typeface="Nunito SemiBold"/>
                <a:cs typeface="Nunito SemiBold"/>
                <a:sym typeface="Nunito SemiBold"/>
              </a:rPr>
              <a:t>Mitigation: Consider bid extension or allow maximum bid settings.</a:t>
            </a:r>
            <a:endParaRPr sz="1700">
              <a:latin typeface="Nunito SemiBold"/>
              <a:ea typeface="Nunito SemiBold"/>
              <a:cs typeface="Nunito SemiBold"/>
              <a:sym typeface="Nunito SemiBold"/>
            </a:endParaRPr>
          </a:p>
          <a:p>
            <a:pPr indent="0" lvl="0" marL="0" rtl="0" algn="just">
              <a:lnSpc>
                <a:spcPct val="100000"/>
              </a:lnSpc>
              <a:spcBef>
                <a:spcPts val="0"/>
              </a:spcBef>
              <a:spcAft>
                <a:spcPts val="0"/>
              </a:spcAft>
              <a:buSzPts val="1018"/>
              <a:buNone/>
            </a:pPr>
            <a:r>
              <a:t/>
            </a:r>
            <a:endParaRPr sz="1700"/>
          </a:p>
        </p:txBody>
      </p:sp>
      <p:sp>
        <p:nvSpPr>
          <p:cNvPr id="224" name="Google Shape;224;p33"/>
          <p:cNvSpPr txBox="1"/>
          <p:nvPr>
            <p:ph type="title"/>
          </p:nvPr>
        </p:nvSpPr>
        <p:spPr>
          <a:xfrm>
            <a:off x="311700" y="33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Risks Involved in the Project</a:t>
            </a:r>
            <a:endParaRPr sz="30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8" name="Shape 228"/>
        <p:cNvGrpSpPr/>
        <p:nvPr/>
      </p:nvGrpSpPr>
      <p:grpSpPr>
        <a:xfrm>
          <a:off x="0" y="0"/>
          <a:ext cx="0" cy="0"/>
          <a:chOff x="0" y="0"/>
          <a:chExt cx="0" cy="0"/>
        </a:xfrm>
      </p:grpSpPr>
      <p:sp>
        <p:nvSpPr>
          <p:cNvPr id="229" name="Google Shape;229;p34"/>
          <p:cNvSpPr txBox="1"/>
          <p:nvPr>
            <p:ph idx="1" type="body"/>
          </p:nvPr>
        </p:nvSpPr>
        <p:spPr>
          <a:xfrm>
            <a:off x="0" y="952500"/>
            <a:ext cx="9144000" cy="419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SzPts val="1100"/>
              <a:buNone/>
            </a:pPr>
            <a:r>
              <a:rPr b="1" lang="en" sz="1600">
                <a:latin typeface="Nunito"/>
                <a:ea typeface="Nunito"/>
                <a:cs typeface="Nunito"/>
                <a:sym typeface="Nunito"/>
              </a:rPr>
              <a:t>Payment Processing Risks</a:t>
            </a:r>
            <a:r>
              <a:rPr lang="en" sz="1600">
                <a:latin typeface="Nunito SemiBold"/>
                <a:ea typeface="Nunito SemiBold"/>
                <a:cs typeface="Nunito SemiBold"/>
                <a:sym typeface="Nunito SemiBold"/>
              </a:rPr>
              <a:t>:</a:t>
            </a:r>
            <a:endParaRPr sz="1600">
              <a:latin typeface="Nunito SemiBold"/>
              <a:ea typeface="Nunito SemiBold"/>
              <a:cs typeface="Nunito SemiBold"/>
              <a:sym typeface="Nunito SemiBold"/>
            </a:endParaRPr>
          </a:p>
          <a:p>
            <a:pPr indent="457200" lvl="0" marL="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Risk 3.1: Payment Information Compromise</a:t>
            </a:r>
            <a:endParaRPr sz="1600">
              <a:latin typeface="Nunito SemiBold"/>
              <a:ea typeface="Nunito SemiBold"/>
              <a:cs typeface="Nunito SemiBold"/>
              <a:sym typeface="Nunito SemiBold"/>
            </a:endParaRPr>
          </a:p>
          <a:p>
            <a:pPr indent="457200" lvl="0" marL="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Mitigation: Ensure secure payment processing and partner with reputable providers.</a:t>
            </a:r>
            <a:endParaRPr sz="1600">
              <a:latin typeface="Nunito SemiBold"/>
              <a:ea typeface="Nunito SemiBold"/>
              <a:cs typeface="Nunito SemiBold"/>
              <a:sym typeface="Nunito SemiBold"/>
            </a:endParaRPr>
          </a:p>
          <a:p>
            <a:pPr indent="457200" lvl="0" marL="45720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Risk 3.2: Non-Payment by Bid Winners</a:t>
            </a:r>
            <a:endParaRPr sz="1600">
              <a:latin typeface="Nunito SemiBold"/>
              <a:ea typeface="Nunito SemiBold"/>
              <a:cs typeface="Nunito SemiBold"/>
              <a:sym typeface="Nunito SemiBold"/>
            </a:endParaRPr>
          </a:p>
          <a:p>
            <a:pPr indent="457200" lvl="0" marL="45720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Mitigation: Require valid payment methods and implement reputation systems.</a:t>
            </a:r>
            <a:endParaRPr sz="1600">
              <a:latin typeface="Nunito SemiBold"/>
              <a:ea typeface="Nunito SemiBold"/>
              <a:cs typeface="Nunito SemiBold"/>
              <a:sym typeface="Nunito SemiBold"/>
            </a:endParaRPr>
          </a:p>
          <a:p>
            <a:pPr indent="0" lvl="0" marL="0" rtl="0" algn="just">
              <a:lnSpc>
                <a:spcPct val="100000"/>
              </a:lnSpc>
              <a:spcBef>
                <a:spcPts val="1000"/>
              </a:spcBef>
              <a:spcAft>
                <a:spcPts val="0"/>
              </a:spcAft>
              <a:buSzPts val="1100"/>
              <a:buNone/>
            </a:pPr>
            <a:r>
              <a:rPr b="1" lang="en" sz="1600">
                <a:latin typeface="Nunito"/>
                <a:ea typeface="Nunito"/>
                <a:cs typeface="Nunito"/>
                <a:sym typeface="Nunito"/>
              </a:rPr>
              <a:t>System Risks</a:t>
            </a:r>
            <a:r>
              <a:rPr lang="en" sz="1600">
                <a:latin typeface="Nunito SemiBold"/>
                <a:ea typeface="Nunito SemiBold"/>
                <a:cs typeface="Nunito SemiBold"/>
                <a:sym typeface="Nunito SemiBold"/>
              </a:rPr>
              <a:t>:</a:t>
            </a:r>
            <a:endParaRPr sz="1600">
              <a:latin typeface="Nunito SemiBold"/>
              <a:ea typeface="Nunito SemiBold"/>
              <a:cs typeface="Nunito SemiBold"/>
              <a:sym typeface="Nunito SemiBold"/>
            </a:endParaRPr>
          </a:p>
          <a:p>
            <a:pPr indent="457200" lvl="0" marL="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Risk 4.1: System Performance Issues</a:t>
            </a:r>
            <a:endParaRPr sz="1600">
              <a:latin typeface="Nunito SemiBold"/>
              <a:ea typeface="Nunito SemiBold"/>
              <a:cs typeface="Nunito SemiBold"/>
              <a:sym typeface="Nunito SemiBold"/>
            </a:endParaRPr>
          </a:p>
          <a:p>
            <a:pPr indent="457200" lvl="0" marL="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Mitigation: Conduct performance testing and implement scalable infrastructure.</a:t>
            </a:r>
            <a:endParaRPr sz="1600">
              <a:latin typeface="Nunito SemiBold"/>
              <a:ea typeface="Nunito SemiBold"/>
              <a:cs typeface="Nunito SemiBold"/>
              <a:sym typeface="Nunito SemiBold"/>
            </a:endParaRPr>
          </a:p>
          <a:p>
            <a:pPr indent="457200" lvl="0" marL="45720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Risk 4.2: Security Vulnerabilities</a:t>
            </a:r>
            <a:endParaRPr sz="1600">
              <a:latin typeface="Nunito SemiBold"/>
              <a:ea typeface="Nunito SemiBold"/>
              <a:cs typeface="Nunito SemiBold"/>
              <a:sym typeface="Nunito SemiBold"/>
            </a:endParaRPr>
          </a:p>
          <a:p>
            <a:pPr indent="457200" lvl="0" marL="457200" rtl="0" algn="just">
              <a:lnSpc>
                <a:spcPct val="100000"/>
              </a:lnSpc>
              <a:spcBef>
                <a:spcPts val="1000"/>
              </a:spcBef>
              <a:spcAft>
                <a:spcPts val="0"/>
              </a:spcAft>
              <a:buSzPts val="1100"/>
              <a:buNone/>
            </a:pPr>
            <a:r>
              <a:rPr lang="en" sz="1600">
                <a:latin typeface="Nunito SemiBold"/>
                <a:ea typeface="Nunito SemiBold"/>
                <a:cs typeface="Nunito SemiBold"/>
                <a:sym typeface="Nunito SemiBold"/>
              </a:rPr>
              <a:t>Mitigation: Regular security audits, patch maintenance, and secure data storage practices.</a:t>
            </a:r>
            <a:endParaRPr sz="1600"/>
          </a:p>
        </p:txBody>
      </p:sp>
      <p:sp>
        <p:nvSpPr>
          <p:cNvPr id="230" name="Google Shape;230;p34"/>
          <p:cNvSpPr txBox="1"/>
          <p:nvPr>
            <p:ph type="title"/>
          </p:nvPr>
        </p:nvSpPr>
        <p:spPr>
          <a:xfrm>
            <a:off x="311700" y="1856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Risks Involved in the Project</a:t>
            </a:r>
            <a:endParaRPr sz="30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Current Status Report &amp; Monitoring</a:t>
            </a:r>
            <a:endParaRPr/>
          </a:p>
        </p:txBody>
      </p:sp>
      <p:sp>
        <p:nvSpPr>
          <p:cNvPr id="236" name="Google Shape;236;p35"/>
          <p:cNvSpPr txBox="1"/>
          <p:nvPr>
            <p:ph idx="1" type="body"/>
          </p:nvPr>
        </p:nvSpPr>
        <p:spPr>
          <a:xfrm>
            <a:off x="311700" y="1234075"/>
            <a:ext cx="8520600" cy="356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2"/>
              </a:buClr>
              <a:buSzPts val="1100"/>
              <a:buFont typeface="Arial"/>
              <a:buNone/>
            </a:pPr>
            <a:r>
              <a:rPr lang="en" sz="1700">
                <a:solidFill>
                  <a:srgbClr val="1F1F1F"/>
                </a:solidFill>
                <a:latin typeface="Nunito"/>
                <a:ea typeface="Nunito"/>
                <a:cs typeface="Nunito"/>
                <a:sym typeface="Nunito"/>
              </a:rPr>
              <a:t>As of today, here's the status of your ongoing tasks within the Project Management workspace:Design: This task is in progress with urgent priority, under the category "Pricing." It has subtasks including Private task and Private task, both of which are pending.</a:t>
            </a:r>
            <a:endParaRPr sz="1700">
              <a:solidFill>
                <a:srgbClr val="1F1F1F"/>
              </a:solidFill>
              <a:latin typeface="Nunito"/>
              <a:ea typeface="Nunito"/>
              <a:cs typeface="Nunito"/>
              <a:sym typeface="Nunito"/>
            </a:endParaRPr>
          </a:p>
          <a:p>
            <a:pPr indent="0" lvl="0" marL="0" rtl="0" algn="l">
              <a:lnSpc>
                <a:spcPct val="100000"/>
              </a:lnSpc>
              <a:spcBef>
                <a:spcPts val="1200"/>
              </a:spcBef>
              <a:spcAft>
                <a:spcPts val="0"/>
              </a:spcAft>
              <a:buClr>
                <a:schemeClr val="dk2"/>
              </a:buClr>
              <a:buSzPts val="1100"/>
              <a:buFont typeface="Arial"/>
              <a:buNone/>
            </a:pPr>
            <a:r>
              <a:rPr lang="en" sz="1700">
                <a:solidFill>
                  <a:srgbClr val="1F1F1F"/>
                </a:solidFill>
                <a:latin typeface="Nunito"/>
                <a:ea typeface="Nunito"/>
                <a:cs typeface="Nunito"/>
                <a:sym typeface="Nunito"/>
              </a:rPr>
              <a:t>Development: Assigned to @Maheswar Barrenkala, this task is pending with high priority, categorized under "Market Positioning and Messaging."</a:t>
            </a:r>
            <a:endParaRPr sz="1700">
              <a:solidFill>
                <a:srgbClr val="1F1F1F"/>
              </a:solidFill>
              <a:latin typeface="Nunito"/>
              <a:ea typeface="Nunito"/>
              <a:cs typeface="Nunito"/>
              <a:sym typeface="Nunito"/>
            </a:endParaRPr>
          </a:p>
          <a:p>
            <a:pPr indent="0" lvl="0" marL="0" rtl="0" algn="l">
              <a:lnSpc>
                <a:spcPct val="100000"/>
              </a:lnSpc>
              <a:spcBef>
                <a:spcPts val="1200"/>
              </a:spcBef>
              <a:spcAft>
                <a:spcPts val="0"/>
              </a:spcAft>
              <a:buClr>
                <a:schemeClr val="dk2"/>
              </a:buClr>
              <a:buSzPts val="1100"/>
              <a:buFont typeface="Arial"/>
              <a:buNone/>
            </a:pPr>
            <a:r>
              <a:rPr lang="en" sz="1700">
                <a:solidFill>
                  <a:srgbClr val="1F1F1F"/>
                </a:solidFill>
                <a:latin typeface="Nunito"/>
                <a:ea typeface="Nunito"/>
                <a:cs typeface="Nunito"/>
                <a:sym typeface="Nunito"/>
              </a:rPr>
              <a:t>Testing: This task is also pending with high priority, scheduled to start today.</a:t>
            </a:r>
            <a:endParaRPr sz="1700">
              <a:solidFill>
                <a:srgbClr val="1F1F1F"/>
              </a:solidFill>
              <a:latin typeface="Nunito"/>
              <a:ea typeface="Nunito"/>
              <a:cs typeface="Nunito"/>
              <a:sym typeface="Nunito"/>
            </a:endParaRPr>
          </a:p>
          <a:p>
            <a:pPr indent="0" lvl="0" marL="0" rtl="0" algn="l">
              <a:lnSpc>
                <a:spcPct val="100000"/>
              </a:lnSpc>
              <a:spcBef>
                <a:spcPts val="1200"/>
              </a:spcBef>
              <a:spcAft>
                <a:spcPts val="0"/>
              </a:spcAft>
              <a:buClr>
                <a:schemeClr val="dk2"/>
              </a:buClr>
              <a:buSzPts val="1100"/>
              <a:buFont typeface="Arial"/>
              <a:buNone/>
            </a:pPr>
            <a:r>
              <a:rPr lang="en" sz="1700">
                <a:solidFill>
                  <a:srgbClr val="1F1F1F"/>
                </a:solidFill>
                <a:latin typeface="Nunito"/>
                <a:ea typeface="Nunito"/>
                <a:cs typeface="Nunito"/>
                <a:sym typeface="Nunito"/>
              </a:rPr>
              <a:t>Deployment: Assigned to you, this task is pending and scheduled to start on May 4, 2024.</a:t>
            </a:r>
            <a:endParaRPr sz="1700">
              <a:solidFill>
                <a:srgbClr val="1F1F1F"/>
              </a:solidFill>
              <a:latin typeface="Nunito"/>
              <a:ea typeface="Nunito"/>
              <a:cs typeface="Nunito"/>
              <a:sym typeface="Nunito"/>
            </a:endParaRPr>
          </a:p>
          <a:p>
            <a:pPr indent="0" lvl="0" marL="0" rtl="0" algn="l">
              <a:lnSpc>
                <a:spcPct val="100000"/>
              </a:lnSpc>
              <a:spcBef>
                <a:spcPts val="1200"/>
              </a:spcBef>
              <a:spcAft>
                <a:spcPts val="1200"/>
              </a:spcAft>
              <a:buClr>
                <a:schemeClr val="dk2"/>
              </a:buClr>
              <a:buSzPts val="1100"/>
              <a:buFont typeface="Arial"/>
              <a:buNone/>
            </a:pPr>
            <a:r>
              <a:rPr lang="en" sz="1700">
                <a:solidFill>
                  <a:srgbClr val="1F1F1F"/>
                </a:solidFill>
                <a:latin typeface="Nunito"/>
                <a:ea typeface="Nunito"/>
                <a:cs typeface="Nunito"/>
                <a:sym typeface="Nunito"/>
              </a:rPr>
              <a:t>Monitoring &amp; Optimization: Assigned to @Sanmati Vikas, this task is pending under the category "Sales Strategy," with a start date of May 20, 2024.</a:t>
            </a:r>
            <a:endParaRPr sz="17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References</a:t>
            </a:r>
            <a:endParaRPr/>
          </a:p>
        </p:txBody>
      </p:sp>
      <p:sp>
        <p:nvSpPr>
          <p:cNvPr id="242" name="Google Shape;242;p36"/>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p>
            <a:pPr indent="-742950" lvl="0" marL="742950" rtl="0" algn="l">
              <a:lnSpc>
                <a:spcPct val="100000"/>
              </a:lnSpc>
              <a:spcBef>
                <a:spcPts val="1200"/>
              </a:spcBef>
              <a:spcAft>
                <a:spcPts val="0"/>
              </a:spcAft>
              <a:buClr>
                <a:schemeClr val="dk2"/>
              </a:buClr>
              <a:buSzPts val="1100"/>
              <a:buFont typeface="Arial"/>
              <a:buNone/>
            </a:pPr>
            <a:r>
              <a:rPr lang="en" sz="1600">
                <a:latin typeface="Nunito"/>
                <a:ea typeface="Nunito"/>
                <a:cs typeface="Nunito"/>
                <a:sym typeface="Nunito"/>
              </a:rPr>
              <a:t>Asana. (n.d.). Asana Guide: Get Started with Asana.</a:t>
            </a:r>
            <a:endParaRPr sz="1600">
              <a:latin typeface="Nunito"/>
              <a:ea typeface="Nunito"/>
              <a:cs typeface="Nunito"/>
              <a:sym typeface="Nunito"/>
            </a:endParaRPr>
          </a:p>
          <a:p>
            <a:pPr indent="-742950" lvl="0" marL="742950" rtl="0" algn="l">
              <a:lnSpc>
                <a:spcPct val="100000"/>
              </a:lnSpc>
              <a:spcBef>
                <a:spcPts val="1200"/>
              </a:spcBef>
              <a:spcAft>
                <a:spcPts val="0"/>
              </a:spcAft>
              <a:buClr>
                <a:schemeClr val="dk2"/>
              </a:buClr>
              <a:buSzPts val="1100"/>
              <a:buFont typeface="Arial"/>
              <a:buNone/>
            </a:pPr>
            <a:r>
              <a:rPr lang="en" sz="1600">
                <a:latin typeface="Nunito"/>
                <a:ea typeface="Nunito"/>
                <a:cs typeface="Nunito"/>
                <a:sym typeface="Nunito"/>
              </a:rPr>
              <a:t>Cleland, D. I., &amp; Ireland, L. R. (2007). Project Management: Strategic Design and Implementation. McGraw-Hill Education.</a:t>
            </a:r>
            <a:endParaRPr sz="1600">
              <a:latin typeface="Nunito"/>
              <a:ea typeface="Nunito"/>
              <a:cs typeface="Nunito"/>
              <a:sym typeface="Nunito"/>
            </a:endParaRPr>
          </a:p>
          <a:p>
            <a:pPr indent="0" lvl="0" marL="0" rtl="0" algn="l">
              <a:lnSpc>
                <a:spcPct val="100000"/>
              </a:lnSpc>
              <a:spcBef>
                <a:spcPts val="1200"/>
              </a:spcBef>
              <a:spcAft>
                <a:spcPts val="0"/>
              </a:spcAft>
              <a:buClr>
                <a:schemeClr val="dk2"/>
              </a:buClr>
              <a:buSzPts val="1100"/>
              <a:buFont typeface="Arial"/>
              <a:buNone/>
            </a:pPr>
            <a:r>
              <a:rPr lang="en" sz="1600">
                <a:latin typeface="Nunito"/>
                <a:ea typeface="Nunito"/>
                <a:cs typeface="Nunito"/>
                <a:sym typeface="Nunito"/>
              </a:rPr>
              <a:t>Project Management Docs. (n.d.). Resource Management Plan Template.</a:t>
            </a:r>
            <a:endParaRPr sz="1600">
              <a:latin typeface="Nunito"/>
              <a:ea typeface="Nunito"/>
              <a:cs typeface="Nunito"/>
              <a:sym typeface="Nunito"/>
            </a:endParaRPr>
          </a:p>
          <a:p>
            <a:pPr indent="-742950" lvl="0" marL="742950" rtl="0" algn="l">
              <a:lnSpc>
                <a:spcPct val="100000"/>
              </a:lnSpc>
              <a:spcBef>
                <a:spcPts val="1200"/>
              </a:spcBef>
              <a:spcAft>
                <a:spcPts val="0"/>
              </a:spcAft>
              <a:buClr>
                <a:schemeClr val="dk2"/>
              </a:buClr>
              <a:buSzPts val="1100"/>
              <a:buFont typeface="Arial"/>
              <a:buNone/>
            </a:pPr>
            <a:r>
              <a:rPr lang="en" sz="1600">
                <a:latin typeface="Nunito"/>
                <a:ea typeface="Nunito"/>
                <a:cs typeface="Nunito"/>
                <a:sym typeface="Nunito"/>
              </a:rPr>
              <a:t>Project Management Institute (PMI). (2021). A Guide to the Project Management Body of Knowledge (PMBOK® Guide) – Seventh Edition.</a:t>
            </a:r>
            <a:endParaRPr sz="1600">
              <a:latin typeface="Nunito"/>
              <a:ea typeface="Nunito"/>
              <a:cs typeface="Nunito"/>
              <a:sym typeface="Nunito"/>
            </a:endParaRPr>
          </a:p>
          <a:p>
            <a:pPr indent="-742950" lvl="0" marL="742950" rtl="0" algn="l">
              <a:lnSpc>
                <a:spcPct val="100000"/>
              </a:lnSpc>
              <a:spcBef>
                <a:spcPts val="1200"/>
              </a:spcBef>
              <a:spcAft>
                <a:spcPts val="0"/>
              </a:spcAft>
              <a:buClr>
                <a:schemeClr val="dk2"/>
              </a:buClr>
              <a:buSzPts val="1100"/>
              <a:buFont typeface="Arial"/>
              <a:buNone/>
            </a:pPr>
            <a:r>
              <a:rPr lang="en" sz="1600">
                <a:latin typeface="Nunito"/>
                <a:ea typeface="Nunito"/>
                <a:cs typeface="Nunito"/>
                <a:sym typeface="Nunito"/>
              </a:rPr>
              <a:t>Reference: Garvin, D. A., &amp; Edmondson, A. C. (2008). Is Yours a Learning Organization? Harvard Business Review.</a:t>
            </a:r>
            <a:endParaRPr sz="1600">
              <a:latin typeface="Nunito"/>
              <a:ea typeface="Nunito"/>
              <a:cs typeface="Nunito"/>
              <a:sym typeface="Nunito"/>
            </a:endParaRPr>
          </a:p>
          <a:p>
            <a:pPr indent="-742950" lvl="0" marL="742950" rtl="0" algn="l">
              <a:lnSpc>
                <a:spcPct val="100000"/>
              </a:lnSpc>
              <a:spcBef>
                <a:spcPts val="1200"/>
              </a:spcBef>
              <a:spcAft>
                <a:spcPts val="1200"/>
              </a:spcAft>
              <a:buClr>
                <a:schemeClr val="dk2"/>
              </a:buClr>
              <a:buSzPts val="1100"/>
              <a:buFont typeface="Arial"/>
              <a:buNone/>
            </a:pPr>
            <a:r>
              <a:rPr lang="en" sz="1600">
                <a:latin typeface="Nunito"/>
                <a:ea typeface="Nunito"/>
                <a:cs typeface="Nunito"/>
                <a:sym typeface="Nunito"/>
              </a:rPr>
              <a:t>Schmidt, R. A., &amp; Laforge, R. L. (2015). Management Communication: A Case-Analysis Approach. Pearson.</a:t>
            </a:r>
            <a:endParaRPr sz="1600">
              <a:solidFill>
                <a:srgbClr val="1F1F1F"/>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520"/>
              <a:t>Thank You!</a:t>
            </a:r>
            <a:endParaRPr sz="3520"/>
          </a:p>
        </p:txBody>
      </p:sp>
      <p:pic>
        <p:nvPicPr>
          <p:cNvPr id="248" name="Google Shape;248;p37"/>
          <p:cNvPicPr preferRelativeResize="0"/>
          <p:nvPr/>
        </p:nvPicPr>
        <p:blipFill rotWithShape="1">
          <a:blip r:embed="rId3">
            <a:alphaModFix/>
          </a:blip>
          <a:srcRect b="0" l="0" r="0" t="0"/>
          <a:stretch/>
        </p:blipFill>
        <p:spPr>
          <a:xfrm>
            <a:off x="2587625" y="1346200"/>
            <a:ext cx="3968750" cy="312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Why This Project</a:t>
            </a:r>
            <a:endParaRPr sz="3020"/>
          </a:p>
        </p:txBody>
      </p:sp>
      <p:sp>
        <p:nvSpPr>
          <p:cNvPr id="73" name="Google Shape;73;p15"/>
          <p:cNvSpPr txBox="1"/>
          <p:nvPr>
            <p:ph idx="1" type="body"/>
          </p:nvPr>
        </p:nvSpPr>
        <p:spPr>
          <a:xfrm>
            <a:off x="311700" y="1152475"/>
            <a:ext cx="8520600" cy="3875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15000"/>
              </a:lnSpc>
              <a:spcBef>
                <a:spcPts val="0"/>
              </a:spcBef>
              <a:spcAft>
                <a:spcPts val="0"/>
              </a:spcAft>
              <a:buSzPct val="108108"/>
              <a:buNone/>
            </a:pPr>
            <a:r>
              <a:rPr b="1" lang="en">
                <a:solidFill>
                  <a:srgbClr val="434343"/>
                </a:solidFill>
                <a:latin typeface="Nunito"/>
                <a:ea typeface="Nunito"/>
                <a:cs typeface="Nunito"/>
                <a:sym typeface="Nunito"/>
              </a:rPr>
              <a:t>People from different regions, states, countries participate in the Bidding Contest available in the local market or small third part companies, and unknowingly buying a product without any guarantee or authentication causes loss of money and stress to individuals who bought it.</a:t>
            </a:r>
            <a:endParaRPr b="1">
              <a:solidFill>
                <a:srgbClr val="434343"/>
              </a:solidFill>
              <a:latin typeface="Nunito"/>
              <a:ea typeface="Nunito"/>
              <a:cs typeface="Nunito"/>
              <a:sym typeface="Nunito"/>
            </a:endParaRPr>
          </a:p>
          <a:p>
            <a:pPr indent="0" lvl="0" marL="0" rtl="0" algn="just">
              <a:lnSpc>
                <a:spcPct val="115000"/>
              </a:lnSpc>
              <a:spcBef>
                <a:spcPts val="1200"/>
              </a:spcBef>
              <a:spcAft>
                <a:spcPts val="0"/>
              </a:spcAft>
              <a:buSzPct val="108108"/>
              <a:buNone/>
            </a:pPr>
            <a:r>
              <a:rPr b="1" lang="en">
                <a:solidFill>
                  <a:srgbClr val="434343"/>
                </a:solidFill>
                <a:latin typeface="Nunito"/>
                <a:ea typeface="Nunito"/>
                <a:cs typeface="Nunito"/>
                <a:sym typeface="Nunito"/>
              </a:rPr>
              <a:t>We recommend customers to use this platform to bid on the products as customer can surf over lot of different products from different cities, state and countries.</a:t>
            </a:r>
            <a:endParaRPr b="1">
              <a:solidFill>
                <a:srgbClr val="434343"/>
              </a:solidFill>
              <a:latin typeface="Nunito"/>
              <a:ea typeface="Nunito"/>
              <a:cs typeface="Nunito"/>
              <a:sym typeface="Nunito"/>
            </a:endParaRPr>
          </a:p>
          <a:p>
            <a:pPr indent="0" lvl="0" marL="0" rtl="0" algn="just">
              <a:lnSpc>
                <a:spcPct val="115000"/>
              </a:lnSpc>
              <a:spcBef>
                <a:spcPts val="1200"/>
              </a:spcBef>
              <a:spcAft>
                <a:spcPts val="0"/>
              </a:spcAft>
              <a:buSzPct val="108108"/>
              <a:buNone/>
            </a:pPr>
            <a:r>
              <a:rPr b="1" lang="en">
                <a:solidFill>
                  <a:srgbClr val="434343"/>
                </a:solidFill>
                <a:latin typeface="Nunito"/>
                <a:ea typeface="Nunito"/>
                <a:cs typeface="Nunito"/>
                <a:sym typeface="Nunito"/>
              </a:rPr>
              <a:t>Amazon Bidding Services provide world wide customer support which checks for the product authentication, proper value and state of the product (condition) for a seamless bidding and secure experience.</a:t>
            </a:r>
            <a:endParaRPr b="1">
              <a:solidFill>
                <a:srgbClr val="434343"/>
              </a:solidFill>
              <a:latin typeface="Nunito"/>
              <a:ea typeface="Nunito"/>
              <a:cs typeface="Nunito"/>
              <a:sym typeface="Nunito"/>
            </a:endParaRPr>
          </a:p>
          <a:p>
            <a:pPr indent="0" lvl="0" marL="0" rtl="0" algn="just">
              <a:lnSpc>
                <a:spcPct val="115000"/>
              </a:lnSpc>
              <a:spcBef>
                <a:spcPts val="1200"/>
              </a:spcBef>
              <a:spcAft>
                <a:spcPts val="0"/>
              </a:spcAft>
              <a:buSzPct val="108108"/>
              <a:buNone/>
            </a:pPr>
            <a:r>
              <a:rPr b="1" lang="en">
                <a:solidFill>
                  <a:srgbClr val="434343"/>
                </a:solidFill>
                <a:latin typeface="Nunito"/>
                <a:ea typeface="Nunito"/>
                <a:cs typeface="Nunito"/>
                <a:sym typeface="Nunito"/>
              </a:rPr>
              <a:t>We registered users and selected goods the Prime delivery is available.</a:t>
            </a:r>
            <a:endParaRPr b="1">
              <a:solidFill>
                <a:srgbClr val="434343"/>
              </a:solidFill>
              <a:latin typeface="Nunito"/>
              <a:ea typeface="Nunito"/>
              <a:cs typeface="Nunito"/>
              <a:sym typeface="Nunito"/>
            </a:endParaRPr>
          </a:p>
          <a:p>
            <a:pPr indent="0" lvl="0" marL="0" rtl="0" algn="just">
              <a:lnSpc>
                <a:spcPct val="115000"/>
              </a:lnSpc>
              <a:spcBef>
                <a:spcPts val="1200"/>
              </a:spcBef>
              <a:spcAft>
                <a:spcPts val="1200"/>
              </a:spcAft>
              <a:buSzPct val="108108"/>
              <a:buNone/>
            </a:pPr>
            <a:r>
              <a:t/>
            </a:r>
            <a:endParaRPr>
              <a:solidFill>
                <a:srgbClr val="434343"/>
              </a:solidFill>
            </a:endParaRPr>
          </a:p>
        </p:txBody>
      </p:sp>
      <p:pic>
        <p:nvPicPr>
          <p:cNvPr id="74" name="Google Shape;74;p15"/>
          <p:cNvPicPr preferRelativeResize="0"/>
          <p:nvPr/>
        </p:nvPicPr>
        <p:blipFill rotWithShape="1">
          <a:blip r:embed="rId3">
            <a:alphaModFix/>
          </a:blip>
          <a:srcRect b="0" l="0" r="0" t="0"/>
          <a:stretch/>
        </p:blipFill>
        <p:spPr>
          <a:xfrm>
            <a:off x="7857750" y="111325"/>
            <a:ext cx="1104900" cy="110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Value of This Project </a:t>
            </a:r>
            <a:endParaRPr sz="3020"/>
          </a:p>
        </p:txBody>
      </p:sp>
      <p:sp>
        <p:nvSpPr>
          <p:cNvPr id="80" name="Google Shape;80;p16"/>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018"/>
              <a:buFont typeface="Arial"/>
              <a:buNone/>
            </a:pPr>
            <a:r>
              <a:rPr b="1" lang="en" sz="1865">
                <a:solidFill>
                  <a:srgbClr val="434343"/>
                </a:solidFill>
                <a:latin typeface="Nunito"/>
                <a:ea typeface="Nunito"/>
                <a:cs typeface="Nunito"/>
                <a:sym typeface="Nunito"/>
              </a:rPr>
              <a:t>Value Proposition:</a:t>
            </a:r>
            <a:endParaRPr b="1" sz="1865">
              <a:solidFill>
                <a:srgbClr val="434343"/>
              </a:solidFill>
              <a:latin typeface="Nunito"/>
              <a:ea typeface="Nunito"/>
              <a:cs typeface="Nunito"/>
              <a:sym typeface="Nunito"/>
            </a:endParaRPr>
          </a:p>
          <a:p>
            <a:pPr indent="0" lvl="0" marL="0" rtl="0" algn="just">
              <a:lnSpc>
                <a:spcPct val="95000"/>
              </a:lnSpc>
              <a:spcBef>
                <a:spcPts val="1200"/>
              </a:spcBef>
              <a:spcAft>
                <a:spcPts val="0"/>
              </a:spcAft>
              <a:buClr>
                <a:schemeClr val="dk1"/>
              </a:buClr>
              <a:buSzPts val="1018"/>
              <a:buFont typeface="Arial"/>
              <a:buNone/>
            </a:pPr>
            <a:r>
              <a:rPr b="1" lang="en" sz="1865" u="sng">
                <a:solidFill>
                  <a:srgbClr val="434343"/>
                </a:solidFill>
                <a:latin typeface="Nunito"/>
                <a:ea typeface="Nunito"/>
                <a:cs typeface="Nunito"/>
                <a:sym typeface="Nunito"/>
              </a:rPr>
              <a:t>Secured Bidding:</a:t>
            </a:r>
            <a:r>
              <a:rPr b="1" lang="en" sz="1865">
                <a:solidFill>
                  <a:srgbClr val="434343"/>
                </a:solidFill>
                <a:latin typeface="Nunito"/>
                <a:ea typeface="Nunito"/>
                <a:cs typeface="Nunito"/>
                <a:sym typeface="Nunito"/>
              </a:rPr>
              <a:t> By leveraging Amazon's reputation and expertise, customers can be assured of product authenticity, accurate value assessment, and proper condition checks before bidding. This eliminates the risk associated with untrusted third-party auctions.</a:t>
            </a:r>
            <a:endParaRPr b="1" sz="1865">
              <a:solidFill>
                <a:srgbClr val="434343"/>
              </a:solidFill>
              <a:latin typeface="Nunito"/>
              <a:ea typeface="Nunito"/>
              <a:cs typeface="Nunito"/>
              <a:sym typeface="Nunito"/>
            </a:endParaRPr>
          </a:p>
          <a:p>
            <a:pPr indent="0" lvl="0" marL="0" rtl="0" algn="just">
              <a:lnSpc>
                <a:spcPct val="95000"/>
              </a:lnSpc>
              <a:spcBef>
                <a:spcPts val="1200"/>
              </a:spcBef>
              <a:spcAft>
                <a:spcPts val="0"/>
              </a:spcAft>
              <a:buClr>
                <a:schemeClr val="dk1"/>
              </a:buClr>
              <a:buSzPts val="1018"/>
              <a:buFont typeface="Arial"/>
              <a:buNone/>
            </a:pPr>
            <a:r>
              <a:rPr b="1" lang="en" sz="1865" u="sng">
                <a:solidFill>
                  <a:srgbClr val="434343"/>
                </a:solidFill>
                <a:latin typeface="Nunito"/>
                <a:ea typeface="Nunito"/>
                <a:cs typeface="Nunito"/>
                <a:sym typeface="Nunito"/>
              </a:rPr>
              <a:t>Global Marketplace: </a:t>
            </a:r>
            <a:r>
              <a:rPr b="1" lang="en" sz="1865">
                <a:solidFill>
                  <a:srgbClr val="434343"/>
                </a:solidFill>
                <a:latin typeface="Nunito"/>
                <a:ea typeface="Nunito"/>
                <a:cs typeface="Nunito"/>
                <a:sym typeface="Nunito"/>
              </a:rPr>
              <a:t>Customers can access a vast selection of products from various sellers across different cities, states, and even countries. This broadens their options and potentially allows them to find better deals.</a:t>
            </a:r>
            <a:endParaRPr b="1" sz="1865">
              <a:solidFill>
                <a:srgbClr val="434343"/>
              </a:solidFill>
              <a:latin typeface="Nunito"/>
              <a:ea typeface="Nunito"/>
              <a:cs typeface="Nunito"/>
              <a:sym typeface="Nunito"/>
            </a:endParaRPr>
          </a:p>
          <a:p>
            <a:pPr indent="0" lvl="0" marL="0" rtl="0" algn="just">
              <a:lnSpc>
                <a:spcPct val="95000"/>
              </a:lnSpc>
              <a:spcBef>
                <a:spcPts val="1200"/>
              </a:spcBef>
              <a:spcAft>
                <a:spcPts val="0"/>
              </a:spcAft>
              <a:buClr>
                <a:schemeClr val="dk1"/>
              </a:buClr>
              <a:buSzPts val="1018"/>
              <a:buFont typeface="Arial"/>
              <a:buNone/>
            </a:pPr>
            <a:r>
              <a:rPr b="1" lang="en" sz="1865" u="sng">
                <a:solidFill>
                  <a:srgbClr val="434343"/>
                </a:solidFill>
                <a:latin typeface="Nunito"/>
                <a:ea typeface="Nunito"/>
                <a:cs typeface="Nunito"/>
                <a:sym typeface="Nunito"/>
              </a:rPr>
              <a:t>Convenience:</a:t>
            </a:r>
            <a:r>
              <a:rPr b="1" lang="en" sz="1865">
                <a:solidFill>
                  <a:srgbClr val="434343"/>
                </a:solidFill>
                <a:latin typeface="Nunito"/>
                <a:ea typeface="Nunito"/>
                <a:cs typeface="Nunito"/>
                <a:sym typeface="Nunito"/>
              </a:rPr>
              <a:t> Integration with existing Amazon services like Prime delivery streamlines the buying process for registered users.</a:t>
            </a:r>
            <a:endParaRPr b="1" sz="1865">
              <a:solidFill>
                <a:srgbClr val="434343"/>
              </a:solidFill>
              <a:latin typeface="Nunito"/>
              <a:ea typeface="Nunito"/>
              <a:cs typeface="Nunito"/>
              <a:sym typeface="Nunito"/>
            </a:endParaRPr>
          </a:p>
          <a:p>
            <a:pPr indent="0" lvl="0" marL="0" rtl="0" algn="just">
              <a:lnSpc>
                <a:spcPct val="95000"/>
              </a:lnSpc>
              <a:spcBef>
                <a:spcPts val="1200"/>
              </a:spcBef>
              <a:spcAft>
                <a:spcPts val="1200"/>
              </a:spcAft>
              <a:buSzPts val="1018"/>
              <a:buNone/>
            </a:pPr>
            <a:r>
              <a:t/>
            </a:r>
            <a:endParaRPr sz="1865"/>
          </a:p>
        </p:txBody>
      </p:sp>
      <p:pic>
        <p:nvPicPr>
          <p:cNvPr id="81" name="Google Shape;81;p16"/>
          <p:cNvPicPr preferRelativeResize="0"/>
          <p:nvPr/>
        </p:nvPicPr>
        <p:blipFill rotWithShape="1">
          <a:blip r:embed="rId3">
            <a:alphaModFix/>
          </a:blip>
          <a:srcRect b="0" l="0" r="0" t="0"/>
          <a:stretch/>
        </p:blipFill>
        <p:spPr>
          <a:xfrm>
            <a:off x="7691150" y="183900"/>
            <a:ext cx="1452849" cy="968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Vision of This Project</a:t>
            </a:r>
            <a:endParaRPr sz="3020"/>
          </a:p>
        </p:txBody>
      </p:sp>
      <p:sp>
        <p:nvSpPr>
          <p:cNvPr id="87" name="Google Shape;87;p17"/>
          <p:cNvSpPr txBox="1"/>
          <p:nvPr>
            <p:ph idx="1" type="body"/>
          </p:nvPr>
        </p:nvSpPr>
        <p:spPr>
          <a:xfrm>
            <a:off x="311700" y="1152475"/>
            <a:ext cx="8520600" cy="3936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b="1" lang="en">
                <a:solidFill>
                  <a:srgbClr val="434343"/>
                </a:solidFill>
                <a:latin typeface="Nunito"/>
                <a:ea typeface="Nunito"/>
                <a:cs typeface="Nunito"/>
                <a:sym typeface="Nunito"/>
              </a:rPr>
              <a:t>To become the premier platform for secure and convenient online bidding, trusted by both buyers and sellers for its global reach, authenticated products, and seamless user experience.</a:t>
            </a:r>
            <a:endParaRPr b="1">
              <a:solidFill>
                <a:srgbClr val="434343"/>
              </a:solidFill>
              <a:latin typeface="Nunito"/>
              <a:ea typeface="Nunito"/>
              <a:cs typeface="Nunito"/>
              <a:sym typeface="Nunito"/>
            </a:endParaRPr>
          </a:p>
          <a:p>
            <a:pPr indent="0" lvl="0" marL="0" rtl="0" algn="l">
              <a:lnSpc>
                <a:spcPct val="95000"/>
              </a:lnSpc>
              <a:spcBef>
                <a:spcPts val="1200"/>
              </a:spcBef>
              <a:spcAft>
                <a:spcPts val="0"/>
              </a:spcAft>
              <a:buClr>
                <a:schemeClr val="dk1"/>
              </a:buClr>
              <a:buSzPts val="770"/>
              <a:buFont typeface="Arial"/>
              <a:buNone/>
            </a:pPr>
            <a:r>
              <a:rPr b="1" lang="en" u="sng">
                <a:solidFill>
                  <a:srgbClr val="434343"/>
                </a:solidFill>
                <a:latin typeface="Nunito"/>
                <a:ea typeface="Nunito"/>
                <a:cs typeface="Nunito"/>
                <a:sym typeface="Nunito"/>
              </a:rPr>
              <a:t>For Buyers:</a:t>
            </a:r>
            <a:r>
              <a:rPr b="1" lang="en">
                <a:solidFill>
                  <a:srgbClr val="434343"/>
                </a:solidFill>
                <a:latin typeface="Nunito"/>
                <a:ea typeface="Nunito"/>
                <a:cs typeface="Nunito"/>
                <a:sym typeface="Nunito"/>
              </a:rPr>
              <a:t> Confidence in product quality and value, access to a wider selection, secure transactions, potentially lower prices through competitive bidding.</a:t>
            </a:r>
            <a:endParaRPr b="1">
              <a:solidFill>
                <a:srgbClr val="434343"/>
              </a:solidFill>
              <a:latin typeface="Nunito"/>
              <a:ea typeface="Nunito"/>
              <a:cs typeface="Nunito"/>
              <a:sym typeface="Nunito"/>
            </a:endParaRPr>
          </a:p>
          <a:p>
            <a:pPr indent="0" lvl="0" marL="0" rtl="0" algn="l">
              <a:lnSpc>
                <a:spcPct val="95000"/>
              </a:lnSpc>
              <a:spcBef>
                <a:spcPts val="1200"/>
              </a:spcBef>
              <a:spcAft>
                <a:spcPts val="0"/>
              </a:spcAft>
              <a:buClr>
                <a:schemeClr val="dk1"/>
              </a:buClr>
              <a:buSzPts val="770"/>
              <a:buFont typeface="Arial"/>
              <a:buNone/>
            </a:pPr>
            <a:r>
              <a:rPr b="1" lang="en" u="sng">
                <a:solidFill>
                  <a:srgbClr val="434343"/>
                </a:solidFill>
                <a:latin typeface="Nunito"/>
                <a:ea typeface="Nunito"/>
                <a:cs typeface="Nunito"/>
                <a:sym typeface="Nunito"/>
              </a:rPr>
              <a:t>For Sellers:</a:t>
            </a:r>
            <a:r>
              <a:rPr b="1" lang="en">
                <a:solidFill>
                  <a:srgbClr val="434343"/>
                </a:solidFill>
                <a:latin typeface="Nunito"/>
                <a:ea typeface="Nunito"/>
                <a:cs typeface="Nunito"/>
                <a:sym typeface="Nunito"/>
              </a:rPr>
              <a:t> Increased exposure to a global audience, access to a pool of serious buyers interested in bidding, potential for higher selling prices.</a:t>
            </a:r>
            <a:endParaRPr b="1">
              <a:solidFill>
                <a:srgbClr val="434343"/>
              </a:solidFill>
              <a:latin typeface="Nunito"/>
              <a:ea typeface="Nunito"/>
              <a:cs typeface="Nunito"/>
              <a:sym typeface="Nunito"/>
            </a:endParaRPr>
          </a:p>
          <a:p>
            <a:pPr indent="0" lvl="0" marL="0" rtl="0" algn="l">
              <a:lnSpc>
                <a:spcPct val="95000"/>
              </a:lnSpc>
              <a:spcBef>
                <a:spcPts val="1200"/>
              </a:spcBef>
              <a:spcAft>
                <a:spcPts val="0"/>
              </a:spcAft>
              <a:buClr>
                <a:schemeClr val="dk1"/>
              </a:buClr>
              <a:buSzPts val="770"/>
              <a:buFont typeface="Arial"/>
              <a:buNone/>
            </a:pPr>
            <a:r>
              <a:rPr b="1" lang="en" u="sng">
                <a:solidFill>
                  <a:srgbClr val="434343"/>
                </a:solidFill>
                <a:latin typeface="Nunito"/>
                <a:ea typeface="Nunito"/>
                <a:cs typeface="Nunito"/>
                <a:sym typeface="Nunito"/>
              </a:rPr>
              <a:t>For Amazon:</a:t>
            </a:r>
            <a:r>
              <a:rPr b="1" lang="en">
                <a:solidFill>
                  <a:srgbClr val="434343"/>
                </a:solidFill>
                <a:latin typeface="Nunito"/>
                <a:ea typeface="Nunito"/>
                <a:cs typeface="Nunito"/>
                <a:sym typeface="Nunito"/>
              </a:rPr>
              <a:t> Expands its service offerings, attracts new customers, fosters a more engaged user base through bidding activity.</a:t>
            </a:r>
            <a:endParaRPr b="1">
              <a:solidFill>
                <a:srgbClr val="434343"/>
              </a:solidFill>
              <a:latin typeface="Nunito"/>
              <a:ea typeface="Nunito"/>
              <a:cs typeface="Nunito"/>
              <a:sym typeface="Nunito"/>
            </a:endParaRPr>
          </a:p>
          <a:p>
            <a:pPr indent="0" lvl="0" marL="0" rtl="0" algn="l">
              <a:lnSpc>
                <a:spcPct val="95000"/>
              </a:lnSpc>
              <a:spcBef>
                <a:spcPts val="1200"/>
              </a:spcBef>
              <a:spcAft>
                <a:spcPts val="0"/>
              </a:spcAft>
              <a:buClr>
                <a:schemeClr val="dk1"/>
              </a:buClr>
              <a:buSzPts val="770"/>
              <a:buFont typeface="Arial"/>
              <a:buNone/>
            </a:pPr>
            <a:r>
              <a:t/>
            </a:r>
            <a:endParaRPr b="1">
              <a:solidFill>
                <a:srgbClr val="434343"/>
              </a:solidFill>
              <a:latin typeface="Nunito"/>
              <a:ea typeface="Nunito"/>
              <a:cs typeface="Nunito"/>
              <a:sym typeface="Nunito"/>
            </a:endParaRPr>
          </a:p>
          <a:p>
            <a:pPr indent="0" lvl="0" marL="0" rtl="0" algn="l">
              <a:lnSpc>
                <a:spcPct val="95000"/>
              </a:lnSpc>
              <a:spcBef>
                <a:spcPts val="1200"/>
              </a:spcBef>
              <a:spcAft>
                <a:spcPts val="1200"/>
              </a:spcAft>
              <a:buSzPts val="770"/>
              <a:buNone/>
            </a:pPr>
            <a:r>
              <a:t/>
            </a:r>
            <a:endParaRPr/>
          </a:p>
        </p:txBody>
      </p:sp>
      <p:pic>
        <p:nvPicPr>
          <p:cNvPr id="88" name="Google Shape;88;p17"/>
          <p:cNvPicPr preferRelativeResize="0"/>
          <p:nvPr/>
        </p:nvPicPr>
        <p:blipFill rotWithShape="1">
          <a:blip r:embed="rId3">
            <a:alphaModFix/>
          </a:blip>
          <a:srcRect b="0" l="0" r="0" t="0"/>
          <a:stretch/>
        </p:blipFill>
        <p:spPr>
          <a:xfrm>
            <a:off x="8059400" y="76200"/>
            <a:ext cx="1084599" cy="1084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3678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t>S</a:t>
            </a:r>
            <a:r>
              <a:rPr b="1" lang="en" sz="3020">
                <a:solidFill>
                  <a:srgbClr val="0942A1"/>
                </a:solidFill>
              </a:rPr>
              <a:t>W</a:t>
            </a:r>
            <a:r>
              <a:rPr b="1" lang="en" sz="3020">
                <a:solidFill>
                  <a:srgbClr val="00FF00"/>
                </a:solidFill>
              </a:rPr>
              <a:t>O</a:t>
            </a:r>
            <a:r>
              <a:rPr b="1" lang="en" sz="3020">
                <a:solidFill>
                  <a:srgbClr val="FF0000"/>
                </a:solidFill>
              </a:rPr>
              <a:t>T</a:t>
            </a:r>
            <a:r>
              <a:rPr lang="en" sz="3020"/>
              <a:t> Analysis</a:t>
            </a:r>
            <a:endParaRPr sz="3020"/>
          </a:p>
        </p:txBody>
      </p:sp>
      <p:graphicFrame>
        <p:nvGraphicFramePr>
          <p:cNvPr id="94" name="Google Shape;94;p18"/>
          <p:cNvGraphicFramePr/>
          <p:nvPr/>
        </p:nvGraphicFramePr>
        <p:xfrm>
          <a:off x="152000" y="1612563"/>
          <a:ext cx="3000000" cy="3000000"/>
        </p:xfrm>
        <a:graphic>
          <a:graphicData uri="http://schemas.openxmlformats.org/drawingml/2006/table">
            <a:tbl>
              <a:tblPr>
                <a:noFill/>
                <a:tableStyleId>{AB589E5B-F65C-4D68-BE69-E209DBFCBF79}</a:tableStyleId>
              </a:tblPr>
              <a:tblGrid>
                <a:gridCol w="2210000"/>
                <a:gridCol w="2210000"/>
                <a:gridCol w="2210000"/>
                <a:gridCol w="2210000"/>
              </a:tblGrid>
              <a:tr h="370300">
                <a:tc>
                  <a:txBody>
                    <a:bodyPr/>
                    <a:lstStyle/>
                    <a:p>
                      <a:pPr indent="0" lvl="0" marL="0" marR="0" rtl="0" algn="ctr">
                        <a:lnSpc>
                          <a:spcPct val="100000"/>
                        </a:lnSpc>
                        <a:spcBef>
                          <a:spcPts val="0"/>
                        </a:spcBef>
                        <a:spcAft>
                          <a:spcPts val="0"/>
                        </a:spcAft>
                        <a:buClr>
                          <a:srgbClr val="000000"/>
                        </a:buClr>
                        <a:buSzPts val="2300"/>
                        <a:buFont typeface="Arial"/>
                        <a:buNone/>
                      </a:pPr>
                      <a:r>
                        <a:rPr b="1" lang="en" sz="2300" u="none" cap="none" strike="noStrike">
                          <a:latin typeface="Impact"/>
                          <a:ea typeface="Impact"/>
                          <a:cs typeface="Impact"/>
                          <a:sym typeface="Impact"/>
                        </a:rPr>
                        <a:t>Strengths</a:t>
                      </a:r>
                      <a:endParaRPr b="1" sz="2300" u="none" cap="none" strike="noStrike">
                        <a:latin typeface="Impact"/>
                        <a:ea typeface="Impact"/>
                        <a:cs typeface="Impact"/>
                        <a:sym typeface="Impact"/>
                      </a:endParaRPr>
                    </a:p>
                  </a:txBody>
                  <a:tcPr marT="91425" marB="91425" marR="91425" marL="91425">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300"/>
                        <a:buFont typeface="Arial"/>
                        <a:buNone/>
                      </a:pPr>
                      <a:r>
                        <a:rPr lang="en" sz="2300" u="none" cap="none" strike="noStrike">
                          <a:solidFill>
                            <a:srgbClr val="0000FF"/>
                          </a:solidFill>
                          <a:latin typeface="Impact"/>
                          <a:ea typeface="Impact"/>
                          <a:cs typeface="Impact"/>
                          <a:sym typeface="Impact"/>
                        </a:rPr>
                        <a:t>Weaknesses</a:t>
                      </a:r>
                      <a:endParaRPr sz="2300" u="none" cap="none" strike="noStrike">
                        <a:solidFill>
                          <a:srgbClr val="0000FF"/>
                        </a:solidFill>
                        <a:latin typeface="Impact"/>
                        <a:ea typeface="Impact"/>
                        <a:cs typeface="Impact"/>
                        <a:sym typeface="Impact"/>
                      </a:endParaRPr>
                    </a:p>
                  </a:txBody>
                  <a:tcPr marT="91425" marB="91425" marR="91425" marL="91425">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300"/>
                        <a:buFont typeface="Arial"/>
                        <a:buNone/>
                      </a:pPr>
                      <a:r>
                        <a:rPr lang="en" sz="2300" u="none" cap="none" strike="noStrike">
                          <a:solidFill>
                            <a:srgbClr val="00FF00"/>
                          </a:solidFill>
                          <a:latin typeface="Impact"/>
                          <a:ea typeface="Impact"/>
                          <a:cs typeface="Impact"/>
                          <a:sym typeface="Impact"/>
                        </a:rPr>
                        <a:t>Opportunities</a:t>
                      </a:r>
                      <a:endParaRPr sz="2300" u="none" cap="none" strike="noStrike">
                        <a:solidFill>
                          <a:srgbClr val="00FF00"/>
                        </a:solidFill>
                        <a:latin typeface="Impact"/>
                        <a:ea typeface="Impact"/>
                        <a:cs typeface="Impact"/>
                        <a:sym typeface="Impact"/>
                      </a:endParaRPr>
                    </a:p>
                  </a:txBody>
                  <a:tcPr marT="91425" marB="91425" marR="91425" marL="91425">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300"/>
                        <a:buFont typeface="Arial"/>
                        <a:buNone/>
                      </a:pPr>
                      <a:r>
                        <a:rPr lang="en" sz="2300" u="none" cap="none" strike="noStrike">
                          <a:solidFill>
                            <a:srgbClr val="FF0000"/>
                          </a:solidFill>
                          <a:latin typeface="Impact"/>
                          <a:ea typeface="Impact"/>
                          <a:cs typeface="Impact"/>
                          <a:sym typeface="Impact"/>
                        </a:rPr>
                        <a:t>Threats</a:t>
                      </a:r>
                      <a:endParaRPr sz="2300" u="none" cap="none" strike="noStrike">
                        <a:solidFill>
                          <a:srgbClr val="FF0000"/>
                        </a:solidFill>
                        <a:latin typeface="Impact"/>
                        <a:ea typeface="Impact"/>
                        <a:cs typeface="Impact"/>
                        <a:sym typeface="Impact"/>
                      </a:endParaRPr>
                    </a:p>
                  </a:txBody>
                  <a:tcPr marT="91425" marB="91425" marR="91425" marL="91425">
                    <a:lnB cap="flat" cmpd="sng" w="9525">
                      <a:solidFill>
                        <a:srgbClr val="434343"/>
                      </a:solidFill>
                      <a:prstDash val="solid"/>
                      <a:round/>
                      <a:headEnd len="sm" w="sm" type="none"/>
                      <a:tailEnd len="sm" w="sm" type="none"/>
                    </a:lnB>
                  </a:tcPr>
                </a:tc>
              </a:tr>
              <a:tr h="1928325">
                <a:tc>
                  <a:txBody>
                    <a:bodyPr/>
                    <a:lstStyle/>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Market Dominance</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Increased Revenue Potential Improved Seller </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Engagement</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Valuable Data Insights</a:t>
                      </a:r>
                      <a:endParaRPr sz="1500" u="none" cap="none" strike="noStrike">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chemeClr val="dk2"/>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Complexity</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Risk of Price Wars</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Seller Bias</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User Experience Concerns</a:t>
                      </a:r>
                      <a:endParaRPr sz="1500" u="none" cap="none" strike="noStrike">
                        <a:solidFill>
                          <a:schemeClr val="dk2"/>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Differentiation</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Global Expansion</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Customization Options</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Monetization Potential</a:t>
                      </a:r>
                      <a:endParaRPr sz="1500" u="none" cap="none" strike="noStrike">
                        <a:solidFill>
                          <a:schemeClr val="dk2"/>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Competition</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Regulatory Concerns</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Negative Perception</a:t>
                      </a:r>
                      <a:endParaRPr sz="1500" u="none" cap="none" strike="noStrike">
                        <a:solidFill>
                          <a:schemeClr val="dk2"/>
                        </a:solidFill>
                      </a:endParaRPr>
                    </a:p>
                    <a:p>
                      <a:pPr indent="-323850" lvl="0" marL="457200" marR="0" rtl="0" algn="l">
                        <a:lnSpc>
                          <a:spcPct val="100000"/>
                        </a:lnSpc>
                        <a:spcBef>
                          <a:spcPts val="0"/>
                        </a:spcBef>
                        <a:spcAft>
                          <a:spcPts val="0"/>
                        </a:spcAft>
                        <a:buClr>
                          <a:schemeClr val="dk2"/>
                        </a:buClr>
                        <a:buSzPts val="1500"/>
                        <a:buFont typeface="Arial"/>
                        <a:buChar char="●"/>
                      </a:pPr>
                      <a:r>
                        <a:rPr lang="en" sz="1500" u="none" cap="none" strike="noStrike">
                          <a:solidFill>
                            <a:schemeClr val="dk2"/>
                          </a:solidFill>
                        </a:rPr>
                        <a:t>Technology Challenges</a:t>
                      </a:r>
                      <a:endParaRPr sz="1500" u="none" cap="none" strike="noStrike">
                        <a:solidFill>
                          <a:schemeClr val="dk2"/>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pic>
        <p:nvPicPr>
          <p:cNvPr id="95" name="Google Shape;95;p18"/>
          <p:cNvPicPr preferRelativeResize="0"/>
          <p:nvPr/>
        </p:nvPicPr>
        <p:blipFill rotWithShape="1">
          <a:blip r:embed="rId3">
            <a:alphaModFix/>
          </a:blip>
          <a:srcRect b="0" l="0" r="0" t="0"/>
          <a:stretch/>
        </p:blipFill>
        <p:spPr>
          <a:xfrm>
            <a:off x="7990050" y="133625"/>
            <a:ext cx="1001949" cy="1001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PESTEL Analysis</a:t>
            </a:r>
            <a:endParaRPr sz="3020"/>
          </a:p>
        </p:txBody>
      </p:sp>
      <p:sp>
        <p:nvSpPr>
          <p:cNvPr id="101" name="Google Shape;101;p19"/>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solidFill>
                  <a:srgbClr val="434343"/>
                </a:solidFill>
                <a:latin typeface="Nunito"/>
                <a:ea typeface="Nunito"/>
                <a:cs typeface="Nunito"/>
                <a:sym typeface="Nunito"/>
              </a:rPr>
              <a:t>Political factors: </a:t>
            </a:r>
            <a:endParaRPr b="1">
              <a:solidFill>
                <a:srgbClr val="434343"/>
              </a:solidFill>
              <a:latin typeface="Nunito"/>
              <a:ea typeface="Nunito"/>
              <a:cs typeface="Nunito"/>
              <a:sym typeface="Nunito"/>
            </a:endParaRPr>
          </a:p>
          <a:p>
            <a:pPr indent="-336550" lvl="0" marL="457200" rtl="0" algn="l">
              <a:lnSpc>
                <a:spcPct val="150000"/>
              </a:lnSpc>
              <a:spcBef>
                <a:spcPts val="1200"/>
              </a:spcBef>
              <a:spcAft>
                <a:spcPts val="0"/>
              </a:spcAft>
              <a:buClr>
                <a:srgbClr val="434343"/>
              </a:buClr>
              <a:buSzPts val="1700"/>
              <a:buChar char="❏"/>
            </a:pPr>
            <a:r>
              <a:rPr b="1" lang="en" sz="1700">
                <a:solidFill>
                  <a:srgbClr val="434343"/>
                </a:solidFill>
                <a:latin typeface="Nunito"/>
                <a:ea typeface="Nunito"/>
                <a:cs typeface="Nunito"/>
                <a:sym typeface="Nunito"/>
              </a:rPr>
              <a:t>Government policies, trade regulations, and leadership influence Amazon's operations</a:t>
            </a:r>
            <a:endParaRPr b="1" sz="1700">
              <a:solidFill>
                <a:srgbClr val="434343"/>
              </a:solidFill>
              <a:latin typeface="Nunito"/>
              <a:ea typeface="Nunito"/>
              <a:cs typeface="Nunito"/>
              <a:sym typeface="Nunito"/>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latin typeface="Nunito"/>
                <a:ea typeface="Nunito"/>
                <a:cs typeface="Nunito"/>
                <a:sym typeface="Nunito"/>
              </a:rPr>
              <a:t>Political stability in developed countries supports Amazon's business</a:t>
            </a:r>
            <a:endParaRPr b="1" sz="1700">
              <a:solidFill>
                <a:srgbClr val="434343"/>
              </a:solidFill>
              <a:latin typeface="Nunito"/>
              <a:ea typeface="Nunito"/>
              <a:cs typeface="Nunito"/>
              <a:sym typeface="Nunito"/>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latin typeface="Nunito"/>
                <a:ea typeface="Nunito"/>
                <a:cs typeface="Nunito"/>
                <a:sym typeface="Nunito"/>
              </a:rPr>
              <a:t>Governmental support for cybersecurity and e-commerce benefits Amazon</a:t>
            </a:r>
            <a:endParaRPr b="1" sz="1700">
              <a:solidFill>
                <a:srgbClr val="434343"/>
              </a:solidFill>
              <a:latin typeface="Nunito"/>
              <a:ea typeface="Nunito"/>
              <a:cs typeface="Nunito"/>
              <a:sym typeface="Nunito"/>
            </a:endParaRPr>
          </a:p>
          <a:p>
            <a:pPr indent="0" lvl="0" marL="0" rtl="0" algn="l">
              <a:lnSpc>
                <a:spcPct val="115000"/>
              </a:lnSpc>
              <a:spcBef>
                <a:spcPts val="1200"/>
              </a:spcBef>
              <a:spcAft>
                <a:spcPts val="1200"/>
              </a:spcAft>
              <a:buSzPts val="1800"/>
              <a:buNone/>
            </a:pPr>
            <a:r>
              <a:t/>
            </a:r>
            <a:endParaRPr/>
          </a:p>
        </p:txBody>
      </p:sp>
      <p:pic>
        <p:nvPicPr>
          <p:cNvPr id="102" name="Google Shape;102;p19"/>
          <p:cNvPicPr preferRelativeResize="0"/>
          <p:nvPr/>
        </p:nvPicPr>
        <p:blipFill rotWithShape="1">
          <a:blip r:embed="rId3">
            <a:alphaModFix/>
          </a:blip>
          <a:srcRect b="0" l="0" r="0" t="0"/>
          <a:stretch/>
        </p:blipFill>
        <p:spPr>
          <a:xfrm>
            <a:off x="7218975" y="3373325"/>
            <a:ext cx="1854801" cy="1770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PESTEL Analysis</a:t>
            </a:r>
            <a:endParaRPr sz="3020"/>
          </a:p>
          <a:p>
            <a:pPr indent="0" lvl="0" marL="0" rtl="0" algn="l">
              <a:lnSpc>
                <a:spcPct val="100000"/>
              </a:lnSpc>
              <a:spcBef>
                <a:spcPts val="0"/>
              </a:spcBef>
              <a:spcAft>
                <a:spcPts val="0"/>
              </a:spcAft>
              <a:buSzPts val="990"/>
              <a:buNone/>
            </a:pPr>
            <a:r>
              <a:t/>
            </a:r>
            <a:endParaRPr sz="3020">
              <a:latin typeface="Times New Roman"/>
              <a:ea typeface="Times New Roman"/>
              <a:cs typeface="Times New Roman"/>
              <a:sym typeface="Times New Roman"/>
            </a:endParaRPr>
          </a:p>
        </p:txBody>
      </p:sp>
      <p:sp>
        <p:nvSpPr>
          <p:cNvPr id="108" name="Google Shape;108;p20"/>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rPr b="1" lang="en">
                <a:solidFill>
                  <a:srgbClr val="434343"/>
                </a:solidFill>
                <a:latin typeface="Nunito"/>
                <a:ea typeface="Nunito"/>
                <a:cs typeface="Nunito"/>
                <a:sym typeface="Nunito"/>
              </a:rPr>
              <a:t>Economic Factors:</a:t>
            </a:r>
            <a:endParaRPr b="1">
              <a:solidFill>
                <a:srgbClr val="434343"/>
              </a:solidFill>
              <a:latin typeface="Nunito"/>
              <a:ea typeface="Nunito"/>
              <a:cs typeface="Nunito"/>
              <a:sym typeface="Nunito"/>
            </a:endParaRPr>
          </a:p>
          <a:p>
            <a:pPr indent="-336550" lvl="0" marL="457200" rtl="0" algn="l">
              <a:lnSpc>
                <a:spcPct val="150000"/>
              </a:lnSpc>
              <a:spcBef>
                <a:spcPts val="600"/>
              </a:spcBef>
              <a:spcAft>
                <a:spcPts val="0"/>
              </a:spcAft>
              <a:buClr>
                <a:srgbClr val="434343"/>
              </a:buClr>
              <a:buSzPts val="1700"/>
              <a:buFont typeface="Roboto"/>
              <a:buChar char="❏"/>
            </a:pPr>
            <a:r>
              <a:rPr b="1" lang="en" sz="1700">
                <a:solidFill>
                  <a:srgbClr val="434343"/>
                </a:solidFill>
                <a:latin typeface="Nunito"/>
                <a:ea typeface="Nunito"/>
                <a:cs typeface="Nunito"/>
                <a:sym typeface="Nunito"/>
              </a:rPr>
              <a:t>Economic stability, disposable incomes, and employment rates impact Amazon's revenue</a:t>
            </a:r>
            <a:endParaRPr b="1" sz="1700">
              <a:solidFill>
                <a:srgbClr val="434343"/>
              </a:solidFill>
              <a:latin typeface="Nunito"/>
              <a:ea typeface="Nunito"/>
              <a:cs typeface="Nunito"/>
              <a:sym typeface="Nunito"/>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latin typeface="Nunito"/>
                <a:ea typeface="Nunito"/>
                <a:cs typeface="Nunito"/>
                <a:sym typeface="Nunito"/>
              </a:rPr>
              <a:t>Amazon's diversified business model contributes to its resilience in varying economic conditions</a:t>
            </a:r>
            <a:endParaRPr b="1" sz="1700">
              <a:solidFill>
                <a:srgbClr val="434343"/>
              </a:solidFill>
              <a:latin typeface="Nunito"/>
              <a:ea typeface="Nunito"/>
              <a:cs typeface="Nunito"/>
              <a:sym typeface="Nunito"/>
            </a:endParaRPr>
          </a:p>
          <a:p>
            <a:pPr indent="0" lvl="0" marL="0" rtl="0" algn="l">
              <a:lnSpc>
                <a:spcPct val="115000"/>
              </a:lnSpc>
              <a:spcBef>
                <a:spcPts val="600"/>
              </a:spcBef>
              <a:spcAft>
                <a:spcPts val="1200"/>
              </a:spcAft>
              <a:buSzPts val="1800"/>
              <a:buNone/>
            </a:pPr>
            <a:r>
              <a:t/>
            </a:r>
            <a:endParaRPr/>
          </a:p>
        </p:txBody>
      </p:sp>
      <p:pic>
        <p:nvPicPr>
          <p:cNvPr id="109" name="Google Shape;109;p20"/>
          <p:cNvPicPr preferRelativeResize="0"/>
          <p:nvPr/>
        </p:nvPicPr>
        <p:blipFill rotWithShape="1">
          <a:blip r:embed="rId3">
            <a:alphaModFix/>
          </a:blip>
          <a:srcRect b="0" l="0" r="0" t="0"/>
          <a:stretch/>
        </p:blipFill>
        <p:spPr>
          <a:xfrm>
            <a:off x="7123425" y="3204600"/>
            <a:ext cx="1714500" cy="171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3" name="Shape 113"/>
        <p:cNvGrpSpPr/>
        <p:nvPr/>
      </p:nvGrpSpPr>
      <p:grpSpPr>
        <a:xfrm>
          <a:off x="0" y="0"/>
          <a:ext cx="0" cy="0"/>
          <a:chOff x="0" y="0"/>
          <a:chExt cx="0" cy="0"/>
        </a:xfrm>
      </p:grpSpPr>
      <p:sp>
        <p:nvSpPr>
          <p:cNvPr id="114" name="Google Shape;114;p21"/>
          <p:cNvSpPr txBox="1"/>
          <p:nvPr>
            <p:ph idx="1" type="body"/>
          </p:nvPr>
        </p:nvSpPr>
        <p:spPr>
          <a:xfrm>
            <a:off x="4641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600"/>
              </a:spcBef>
              <a:spcAft>
                <a:spcPts val="0"/>
              </a:spcAft>
              <a:buSzPts val="1800"/>
              <a:buNone/>
            </a:pPr>
            <a:r>
              <a:rPr b="1" lang="en">
                <a:solidFill>
                  <a:srgbClr val="434343"/>
                </a:solidFill>
                <a:latin typeface="Nunito"/>
                <a:ea typeface="Nunito"/>
                <a:cs typeface="Nunito"/>
                <a:sym typeface="Nunito"/>
              </a:rPr>
              <a:t>Social Factors:</a:t>
            </a:r>
            <a:endParaRPr b="1">
              <a:solidFill>
                <a:srgbClr val="434343"/>
              </a:solidFill>
              <a:latin typeface="Nunito"/>
              <a:ea typeface="Nunito"/>
              <a:cs typeface="Nunito"/>
              <a:sym typeface="Nunito"/>
            </a:endParaRPr>
          </a:p>
          <a:p>
            <a:pPr indent="-336550" lvl="0" marL="457200" rtl="0" algn="l">
              <a:lnSpc>
                <a:spcPct val="150000"/>
              </a:lnSpc>
              <a:spcBef>
                <a:spcPts val="600"/>
              </a:spcBef>
              <a:spcAft>
                <a:spcPts val="0"/>
              </a:spcAft>
              <a:buClr>
                <a:srgbClr val="434343"/>
              </a:buClr>
              <a:buSzPts val="1700"/>
              <a:buChar char="❏"/>
            </a:pPr>
            <a:r>
              <a:rPr b="1" lang="en" sz="1700">
                <a:solidFill>
                  <a:srgbClr val="434343"/>
                </a:solidFill>
                <a:latin typeface="Nunito"/>
                <a:ea typeface="Nunito"/>
                <a:cs typeface="Nunito"/>
                <a:sym typeface="Nunito"/>
              </a:rPr>
              <a:t>Changing consumer behavior towards online shopping benefit Amazon</a:t>
            </a:r>
            <a:endParaRPr b="1" sz="1700">
              <a:solidFill>
                <a:srgbClr val="434343"/>
              </a:solidFill>
              <a:latin typeface="Nunito"/>
              <a:ea typeface="Nunito"/>
              <a:cs typeface="Nunito"/>
              <a:sym typeface="Nunito"/>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latin typeface="Nunito"/>
                <a:ea typeface="Nunito"/>
                <a:cs typeface="Nunito"/>
                <a:sym typeface="Nunito"/>
              </a:rPr>
              <a:t>Convenience, fast delivery, and consumerism trends drive opportunities for Amazon</a:t>
            </a:r>
            <a:endParaRPr b="1" sz="1700">
              <a:solidFill>
                <a:srgbClr val="434343"/>
              </a:solidFill>
              <a:latin typeface="Nunito"/>
              <a:ea typeface="Nunito"/>
              <a:cs typeface="Nunito"/>
              <a:sym typeface="Nunito"/>
            </a:endParaRPr>
          </a:p>
          <a:p>
            <a:pPr indent="0" lvl="0" marL="0" rtl="0" algn="l">
              <a:lnSpc>
                <a:spcPct val="115000"/>
              </a:lnSpc>
              <a:spcBef>
                <a:spcPts val="600"/>
              </a:spcBef>
              <a:spcAft>
                <a:spcPts val="1200"/>
              </a:spcAft>
              <a:buSzPts val="1800"/>
              <a:buNone/>
            </a:pPr>
            <a:r>
              <a:t/>
            </a:r>
            <a:endParaRPr/>
          </a:p>
        </p:txBody>
      </p:sp>
      <p:sp>
        <p:nvSpPr>
          <p:cNvPr id="115" name="Google Shape;115;p21"/>
          <p:cNvSpPr txBox="1"/>
          <p:nvPr>
            <p:ph type="title"/>
          </p:nvPr>
        </p:nvSpPr>
        <p:spPr>
          <a:xfrm>
            <a:off x="311700" y="5797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PESTEL Analysis</a:t>
            </a:r>
            <a:endParaRPr sz="3020"/>
          </a:p>
        </p:txBody>
      </p:sp>
      <p:pic>
        <p:nvPicPr>
          <p:cNvPr id="116" name="Google Shape;116;p21"/>
          <p:cNvPicPr preferRelativeResize="0"/>
          <p:nvPr/>
        </p:nvPicPr>
        <p:blipFill rotWithShape="1">
          <a:blip r:embed="rId3">
            <a:alphaModFix/>
          </a:blip>
          <a:srcRect b="0" l="0" r="0" t="0"/>
          <a:stretch/>
        </p:blipFill>
        <p:spPr>
          <a:xfrm>
            <a:off x="7180625" y="3263725"/>
            <a:ext cx="1562625" cy="156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