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aven Pro"/>
      <p:regular r:id="rId30"/>
      <p:bold r:id="rId31"/>
    </p:embeddedFont>
    <p:embeddedFont>
      <p:font typeface="Nunito"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7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7bc09709b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7bc09709b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67bc09709b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67bc09709b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67bc09709b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67bc09709b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67bc09709b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67bc09709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67bc09709b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67bc09709b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67bc09709b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67bc09709b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67bc09709b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67bc09709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67bc09709b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67bc09709b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67bc09709b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67bc09709b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7bc09709b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7bc09709b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7bc09709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7bc09709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67bc09709b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67bc09709b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67bc09709b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67bc09709b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67bc09709b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67bc09709b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67bc09709b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67bc09709b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67bc09709b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67bc09709b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67bc09709b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67bc09709b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67bc09709b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67bc09709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67bc09709b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67bc09709b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7bc09709b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7bc09709b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7bc09709b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7bc09709b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7bc09709b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7bc09709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7bc09709b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7bc09709b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7bc09709b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7bc09709b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7bc09709b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7bc09709b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7bc09709b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7bc09709b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1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11700" y="648013"/>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Fake News Detection using Python and Machine Learning</a:t>
            </a:r>
            <a:endParaRPr>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812775" y="42589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r>
              <a:rPr lang="en"/>
              <a:t>B.Maheswar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22"/>
          <p:cNvPicPr preferRelativeResize="0"/>
          <p:nvPr/>
        </p:nvPicPr>
        <p:blipFill>
          <a:blip r:embed="rId3">
            <a:alphaModFix/>
          </a:blip>
          <a:stretch>
            <a:fillRect/>
          </a:stretch>
        </p:blipFill>
        <p:spPr>
          <a:xfrm>
            <a:off x="1303800" y="1300600"/>
            <a:ext cx="7030499" cy="313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773675"/>
            <a:ext cx="7030500" cy="52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Decision Tree</a:t>
            </a:r>
            <a:endParaRPr sz="2200">
              <a:latin typeface="Times New Roman"/>
              <a:ea typeface="Times New Roman"/>
              <a:cs typeface="Times New Roman"/>
              <a:sym typeface="Times New Roman"/>
            </a:endParaRPr>
          </a:p>
        </p:txBody>
      </p:sp>
      <p:sp>
        <p:nvSpPr>
          <p:cNvPr id="337" name="Google Shape;337;p23"/>
          <p:cNvSpPr txBox="1">
            <a:spLocks noGrp="1"/>
          </p:cNvSpPr>
          <p:nvPr>
            <p:ph type="body" idx="1"/>
          </p:nvPr>
        </p:nvSpPr>
        <p:spPr>
          <a:xfrm>
            <a:off x="1205975" y="1438000"/>
            <a:ext cx="3009600" cy="34911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a:highlight>
                  <a:srgbClr val="FFFFFF"/>
                </a:highlight>
                <a:latin typeface="Roboto"/>
                <a:ea typeface="Roboto"/>
                <a:cs typeface="Roboto"/>
                <a:sym typeface="Roboto"/>
              </a:rPr>
              <a:t>Decision Trees (DTs) are </a:t>
            </a:r>
            <a:r>
              <a:rPr lang="en" sz="1400">
                <a:latin typeface="Roboto"/>
                <a:ea typeface="Roboto"/>
                <a:cs typeface="Roboto"/>
                <a:sym typeface="Roboto"/>
              </a:rPr>
              <a:t>a non-parametric supervised learning method used for classification and regression</a:t>
            </a:r>
            <a:r>
              <a:rPr lang="en" sz="1400">
                <a:highlight>
                  <a:srgbClr val="FFFFFF"/>
                </a:highlight>
                <a:latin typeface="Roboto"/>
                <a:ea typeface="Roboto"/>
                <a:cs typeface="Roboto"/>
                <a:sym typeface="Roboto"/>
              </a:rPr>
              <a:t>. A decision tree is </a:t>
            </a:r>
            <a:r>
              <a:rPr lang="en" sz="1400">
                <a:latin typeface="Roboto"/>
                <a:ea typeface="Roboto"/>
                <a:cs typeface="Roboto"/>
                <a:sym typeface="Roboto"/>
              </a:rPr>
              <a:t>a flowchart-like tree structure where an internal node represents a feature(or attribute), the branch represents a decision rule, and each leaf node represents the outcome</a:t>
            </a:r>
            <a:r>
              <a:rPr lang="en" sz="1400">
                <a:highlight>
                  <a:srgbClr val="FFFFFF"/>
                </a:highlight>
                <a:latin typeface="Roboto"/>
                <a:ea typeface="Roboto"/>
                <a:cs typeface="Roboto"/>
                <a:sym typeface="Roboto"/>
              </a:rPr>
              <a:t>. The topmost node in a decision tree is known as the root node. It learns to partition on the basis of the attribute value.</a:t>
            </a:r>
            <a:endParaRPr sz="1400">
              <a:highlight>
                <a:srgbClr val="FFFFFF"/>
              </a:highlight>
              <a:latin typeface="Roboto"/>
              <a:ea typeface="Roboto"/>
              <a:cs typeface="Roboto"/>
              <a:sym typeface="Roboto"/>
            </a:endParaRPr>
          </a:p>
          <a:p>
            <a:pPr marL="0" lvl="0" indent="0" algn="just" rtl="0">
              <a:spcBef>
                <a:spcPts val="1200"/>
              </a:spcBef>
              <a:spcAft>
                <a:spcPts val="1200"/>
              </a:spcAft>
              <a:buNone/>
            </a:pPr>
            <a:endParaRPr sz="1400">
              <a:solidFill>
                <a:srgbClr val="202124"/>
              </a:solidFill>
              <a:highlight>
                <a:srgbClr val="FFFFFF"/>
              </a:highlight>
              <a:latin typeface="Roboto"/>
              <a:ea typeface="Roboto"/>
              <a:cs typeface="Roboto"/>
              <a:sym typeface="Roboto"/>
            </a:endParaRPr>
          </a:p>
        </p:txBody>
      </p:sp>
      <p:pic>
        <p:nvPicPr>
          <p:cNvPr id="338" name="Google Shape;338;p23"/>
          <p:cNvPicPr preferRelativeResize="0"/>
          <p:nvPr/>
        </p:nvPicPr>
        <p:blipFill>
          <a:blip r:embed="rId3">
            <a:alphaModFix/>
          </a:blip>
          <a:stretch>
            <a:fillRect/>
          </a:stretch>
        </p:blipFill>
        <p:spPr>
          <a:xfrm>
            <a:off x="4281150" y="1197225"/>
            <a:ext cx="4757051" cy="354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303800" y="800725"/>
            <a:ext cx="7030500" cy="49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dirty="0">
                <a:latin typeface="Times New Roman"/>
                <a:ea typeface="Times New Roman"/>
                <a:cs typeface="Times New Roman"/>
                <a:sym typeface="Times New Roman"/>
              </a:rPr>
              <a:t>Fake news detection design</a:t>
            </a:r>
            <a:endParaRPr sz="2200" dirty="0">
              <a:latin typeface="Times New Roman"/>
              <a:ea typeface="Times New Roman"/>
              <a:cs typeface="Times New Roman"/>
              <a:sym typeface="Times New Roman"/>
            </a:endParaRPr>
          </a:p>
        </p:txBody>
      </p:sp>
      <p:sp>
        <p:nvSpPr>
          <p:cNvPr id="344" name="Google Shape;344;p24"/>
          <p:cNvSpPr txBox="1">
            <a:spLocks noGrp="1"/>
          </p:cNvSpPr>
          <p:nvPr>
            <p:ph type="body" idx="1"/>
          </p:nvPr>
        </p:nvSpPr>
        <p:spPr>
          <a:xfrm>
            <a:off x="1303800" y="1453200"/>
            <a:ext cx="7030500" cy="357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u="sng"/>
              <a:t>Steps involved in the design:</a:t>
            </a:r>
            <a:endParaRPr b="1" u="sng"/>
          </a:p>
          <a:p>
            <a:pPr marL="0" lvl="0" indent="0" algn="l" rtl="0">
              <a:spcBef>
                <a:spcPts val="1200"/>
              </a:spcBef>
              <a:spcAft>
                <a:spcPts val="0"/>
              </a:spcAft>
              <a:buNone/>
            </a:pPr>
            <a:r>
              <a:rPr lang="en" u="sng"/>
              <a:t>Step 1:</a:t>
            </a:r>
            <a:r>
              <a:rPr lang="en"/>
              <a:t> Importing Libraries.</a:t>
            </a:r>
            <a:endParaRPr/>
          </a:p>
          <a:p>
            <a:pPr marL="0" lvl="0" indent="0" algn="l" rtl="0">
              <a:spcBef>
                <a:spcPts val="1200"/>
              </a:spcBef>
              <a:spcAft>
                <a:spcPts val="0"/>
              </a:spcAft>
              <a:buNone/>
            </a:pPr>
            <a:r>
              <a:rPr lang="en" u="sng"/>
              <a:t>Step 2:</a:t>
            </a:r>
            <a:r>
              <a:rPr lang="en"/>
              <a:t> Importing the Dataset.</a:t>
            </a:r>
            <a:endParaRPr/>
          </a:p>
          <a:p>
            <a:pPr marL="0" lvl="0" indent="0" algn="l" rtl="0">
              <a:spcBef>
                <a:spcPts val="1200"/>
              </a:spcBef>
              <a:spcAft>
                <a:spcPts val="0"/>
              </a:spcAft>
              <a:buNone/>
            </a:pPr>
            <a:r>
              <a:rPr lang="en" u="sng"/>
              <a:t>Step 3:</a:t>
            </a:r>
            <a:r>
              <a:rPr lang="en"/>
              <a:t> Assigning Classes to the Dataset.</a:t>
            </a:r>
            <a:endParaRPr/>
          </a:p>
          <a:p>
            <a:pPr marL="0" lvl="0" indent="0" algn="l" rtl="0">
              <a:spcBef>
                <a:spcPts val="1200"/>
              </a:spcBef>
              <a:spcAft>
                <a:spcPts val="0"/>
              </a:spcAft>
              <a:buNone/>
            </a:pPr>
            <a:r>
              <a:rPr lang="en" u="sng"/>
              <a:t>Step 4:</a:t>
            </a:r>
            <a:r>
              <a:rPr lang="en"/>
              <a:t> Checking number of rows and columns in the Dataset. </a:t>
            </a:r>
            <a:endParaRPr/>
          </a:p>
          <a:p>
            <a:pPr marL="0" lvl="0" indent="0" algn="l" rtl="0">
              <a:spcBef>
                <a:spcPts val="1200"/>
              </a:spcBef>
              <a:spcAft>
                <a:spcPts val="0"/>
              </a:spcAft>
              <a:buNone/>
            </a:pPr>
            <a:r>
              <a:rPr lang="en" u="sng"/>
              <a:t>Step 5:</a:t>
            </a:r>
            <a:r>
              <a:rPr lang="en"/>
              <a:t> Manual Testing for both the Dataset.</a:t>
            </a:r>
            <a:endParaRPr/>
          </a:p>
          <a:p>
            <a:pPr marL="0" lvl="0" indent="0" algn="l" rtl="0">
              <a:spcBef>
                <a:spcPts val="1200"/>
              </a:spcBef>
              <a:spcAft>
                <a:spcPts val="0"/>
              </a:spcAft>
              <a:buNone/>
            </a:pPr>
            <a:r>
              <a:rPr lang="en" u="sng"/>
              <a:t>Step 6:</a:t>
            </a:r>
            <a:r>
              <a:rPr lang="en"/>
              <a:t> Assigning classes to the Dataset.</a:t>
            </a:r>
            <a:endParaRPr/>
          </a:p>
          <a:p>
            <a:pPr marL="0" lvl="0" indent="0" algn="l" rtl="0">
              <a:spcBef>
                <a:spcPts val="1200"/>
              </a:spcBef>
              <a:spcAft>
                <a:spcPts val="0"/>
              </a:spcAft>
              <a:buNone/>
            </a:pPr>
            <a:r>
              <a:rPr lang="en" u="sng"/>
              <a:t>Step 7:</a:t>
            </a:r>
            <a:r>
              <a:rPr lang="en"/>
              <a:t> Merging both the Dataset.</a:t>
            </a:r>
            <a:endParaRPr/>
          </a:p>
          <a:p>
            <a:pPr marL="0" lvl="0" indent="0" algn="l" rtl="0">
              <a:spcBef>
                <a:spcPts val="1200"/>
              </a:spcBef>
              <a:spcAft>
                <a:spcPts val="0"/>
              </a:spcAft>
              <a:buNone/>
            </a:pPr>
            <a:r>
              <a:rPr lang="en" u="sng"/>
              <a:t>Step 8:</a:t>
            </a:r>
            <a:r>
              <a:rPr lang="en"/>
              <a:t> Dropping Unwanted Columns. </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303800" y="800725"/>
            <a:ext cx="7030500" cy="49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a:latin typeface="Times New Roman"/>
                <a:ea typeface="Times New Roman"/>
                <a:cs typeface="Times New Roman"/>
                <a:sym typeface="Times New Roman"/>
              </a:rPr>
              <a:t>Fake news detection design</a:t>
            </a:r>
            <a:endParaRPr sz="2200">
              <a:latin typeface="Times New Roman"/>
              <a:ea typeface="Times New Roman"/>
              <a:cs typeface="Times New Roman"/>
              <a:sym typeface="Times New Roman"/>
            </a:endParaRPr>
          </a:p>
        </p:txBody>
      </p:sp>
      <p:sp>
        <p:nvSpPr>
          <p:cNvPr id="350" name="Google Shape;350;p25"/>
          <p:cNvSpPr txBox="1">
            <a:spLocks noGrp="1"/>
          </p:cNvSpPr>
          <p:nvPr>
            <p:ph type="body" idx="1"/>
          </p:nvPr>
        </p:nvSpPr>
        <p:spPr>
          <a:xfrm>
            <a:off x="1303800" y="1453200"/>
            <a:ext cx="7030500" cy="357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Step 9:</a:t>
            </a:r>
            <a:r>
              <a:rPr lang="en"/>
              <a:t> Create a Function to clean Text.</a:t>
            </a:r>
            <a:endParaRPr/>
          </a:p>
          <a:p>
            <a:pPr marL="0" lvl="0" indent="0" algn="l" rtl="0">
              <a:spcBef>
                <a:spcPts val="1200"/>
              </a:spcBef>
              <a:spcAft>
                <a:spcPts val="0"/>
              </a:spcAft>
              <a:buNone/>
            </a:pPr>
            <a:r>
              <a:rPr lang="en" u="sng"/>
              <a:t>Step 10:</a:t>
            </a:r>
            <a:r>
              <a:rPr lang="en"/>
              <a:t> Applying Function to text column and assigning X and Y.</a:t>
            </a:r>
            <a:endParaRPr/>
          </a:p>
          <a:p>
            <a:pPr marL="0" lvl="0" indent="0" algn="l" rtl="0">
              <a:spcBef>
                <a:spcPts val="1200"/>
              </a:spcBef>
              <a:spcAft>
                <a:spcPts val="0"/>
              </a:spcAft>
              <a:buNone/>
            </a:pPr>
            <a:r>
              <a:rPr lang="en" u="sng"/>
              <a:t>Step 11:</a:t>
            </a:r>
            <a:r>
              <a:rPr lang="en"/>
              <a:t> Defining Training and Testing Data and Splitting them into &amp;5-25 Percent Ratio.</a:t>
            </a:r>
            <a:endParaRPr/>
          </a:p>
          <a:p>
            <a:pPr marL="0" lvl="0" indent="0" algn="l" rtl="0">
              <a:spcBef>
                <a:spcPts val="1200"/>
              </a:spcBef>
              <a:spcAft>
                <a:spcPts val="0"/>
              </a:spcAft>
              <a:buNone/>
            </a:pPr>
            <a:r>
              <a:rPr lang="en" u="sng"/>
              <a:t>Step 12:</a:t>
            </a:r>
            <a:r>
              <a:rPr lang="en"/>
              <a:t> Converting Raw Data into Matrix for further process. </a:t>
            </a:r>
            <a:endParaRPr/>
          </a:p>
          <a:p>
            <a:pPr marL="0" lvl="0" indent="0" algn="l" rtl="0">
              <a:spcBef>
                <a:spcPts val="1200"/>
              </a:spcBef>
              <a:spcAft>
                <a:spcPts val="0"/>
              </a:spcAft>
              <a:buNone/>
            </a:pPr>
            <a:r>
              <a:rPr lang="en" u="sng"/>
              <a:t>Step 13:</a:t>
            </a:r>
            <a:r>
              <a:rPr lang="en"/>
              <a:t> Creating first Model.</a:t>
            </a:r>
            <a:endParaRPr/>
          </a:p>
          <a:p>
            <a:pPr marL="0" lvl="0" indent="0" algn="l" rtl="0">
              <a:spcBef>
                <a:spcPts val="1200"/>
              </a:spcBef>
              <a:spcAft>
                <a:spcPts val="0"/>
              </a:spcAft>
              <a:buNone/>
            </a:pPr>
            <a:r>
              <a:rPr lang="en" u="sng"/>
              <a:t>Step 14:</a:t>
            </a:r>
            <a:r>
              <a:rPr lang="en"/>
              <a:t> Checking the model Accuracy and Classification Report.</a:t>
            </a:r>
            <a:endParaRPr/>
          </a:p>
          <a:p>
            <a:pPr marL="0" lvl="0" indent="0" algn="l" rtl="0">
              <a:spcBef>
                <a:spcPts val="1200"/>
              </a:spcBef>
              <a:spcAft>
                <a:spcPts val="0"/>
              </a:spcAft>
              <a:buNone/>
            </a:pPr>
            <a:r>
              <a:rPr lang="en" u="sng"/>
              <a:t>Step 15:</a:t>
            </a:r>
            <a:r>
              <a:rPr lang="en"/>
              <a:t> Creating a Second Model.</a:t>
            </a:r>
            <a:endParaRPr/>
          </a:p>
          <a:p>
            <a:pPr marL="0" lvl="0" indent="0" algn="l" rtl="0">
              <a:spcBef>
                <a:spcPts val="1200"/>
              </a:spcBef>
              <a:spcAft>
                <a:spcPts val="0"/>
              </a:spcAft>
              <a:buNone/>
            </a:pPr>
            <a:r>
              <a:rPr lang="en" u="sng"/>
              <a:t>Step 16:</a:t>
            </a:r>
            <a:r>
              <a:rPr lang="en"/>
              <a:t> Checking the model Accuracy and Classification Report.</a:t>
            </a:r>
            <a:endParaRPr/>
          </a:p>
          <a:p>
            <a:pPr marL="0" lvl="0" indent="0" algn="l" rtl="0">
              <a:spcBef>
                <a:spcPts val="1200"/>
              </a:spcBef>
              <a:spcAft>
                <a:spcPts val="1200"/>
              </a:spcAft>
              <a:buNone/>
            </a:pPr>
            <a:r>
              <a:rPr lang="en" u="sng"/>
              <a:t>Step 17:</a:t>
            </a:r>
            <a:r>
              <a:rPr lang="en"/>
              <a:t> Checking Fake News.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title"/>
          </p:nvPr>
        </p:nvSpPr>
        <p:spPr>
          <a:xfrm>
            <a:off x="1303800" y="729900"/>
            <a:ext cx="7030500" cy="555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Importing Libraries.</a:t>
            </a:r>
            <a:endParaRPr sz="2200">
              <a:latin typeface="Times New Roman"/>
              <a:ea typeface="Times New Roman"/>
              <a:cs typeface="Times New Roman"/>
              <a:sym typeface="Times New Roman"/>
            </a:endParaRPr>
          </a:p>
        </p:txBody>
      </p:sp>
      <p:pic>
        <p:nvPicPr>
          <p:cNvPr id="356" name="Google Shape;356;p26"/>
          <p:cNvPicPr preferRelativeResize="0"/>
          <p:nvPr/>
        </p:nvPicPr>
        <p:blipFill>
          <a:blip r:embed="rId3">
            <a:alphaModFix/>
          </a:blip>
          <a:stretch>
            <a:fillRect/>
          </a:stretch>
        </p:blipFill>
        <p:spPr>
          <a:xfrm>
            <a:off x="1303788" y="1504550"/>
            <a:ext cx="6257925" cy="19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title"/>
          </p:nvPr>
        </p:nvSpPr>
        <p:spPr>
          <a:xfrm>
            <a:off x="1303800" y="781375"/>
            <a:ext cx="7030500" cy="558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Importing the Dataset.</a:t>
            </a:r>
            <a:endParaRPr sz="2200">
              <a:latin typeface="Times New Roman"/>
              <a:ea typeface="Times New Roman"/>
              <a:cs typeface="Times New Roman"/>
              <a:sym typeface="Times New Roman"/>
            </a:endParaRPr>
          </a:p>
        </p:txBody>
      </p:sp>
      <p:pic>
        <p:nvPicPr>
          <p:cNvPr id="362" name="Google Shape;362;p27"/>
          <p:cNvPicPr preferRelativeResize="0"/>
          <p:nvPr/>
        </p:nvPicPr>
        <p:blipFill>
          <a:blip r:embed="rId3">
            <a:alphaModFix/>
          </a:blip>
          <a:stretch>
            <a:fillRect/>
          </a:stretch>
        </p:blipFill>
        <p:spPr>
          <a:xfrm>
            <a:off x="1303800" y="1670125"/>
            <a:ext cx="5962650" cy="971550"/>
          </a:xfrm>
          <a:prstGeom prst="rect">
            <a:avLst/>
          </a:prstGeom>
          <a:noFill/>
          <a:ln>
            <a:noFill/>
          </a:ln>
        </p:spPr>
      </p:pic>
      <p:pic>
        <p:nvPicPr>
          <p:cNvPr id="363" name="Google Shape;363;p27"/>
          <p:cNvPicPr preferRelativeResize="0"/>
          <p:nvPr/>
        </p:nvPicPr>
        <p:blipFill>
          <a:blip r:embed="rId4">
            <a:alphaModFix/>
          </a:blip>
          <a:stretch>
            <a:fillRect/>
          </a:stretch>
        </p:blipFill>
        <p:spPr>
          <a:xfrm>
            <a:off x="1303800" y="2794075"/>
            <a:ext cx="7687801" cy="169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1303800" y="803250"/>
            <a:ext cx="7030500" cy="547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Assigning Classes to the Dataset.</a:t>
            </a:r>
            <a:endParaRPr sz="2200">
              <a:latin typeface="Times New Roman"/>
              <a:ea typeface="Times New Roman"/>
              <a:cs typeface="Times New Roman"/>
              <a:sym typeface="Times New Roman"/>
            </a:endParaRPr>
          </a:p>
        </p:txBody>
      </p:sp>
      <p:pic>
        <p:nvPicPr>
          <p:cNvPr id="369" name="Google Shape;369;p28"/>
          <p:cNvPicPr preferRelativeResize="0"/>
          <p:nvPr/>
        </p:nvPicPr>
        <p:blipFill>
          <a:blip r:embed="rId3">
            <a:alphaModFix/>
          </a:blip>
          <a:stretch>
            <a:fillRect/>
          </a:stretch>
        </p:blipFill>
        <p:spPr>
          <a:xfrm>
            <a:off x="1410900" y="1481750"/>
            <a:ext cx="3472125" cy="689450"/>
          </a:xfrm>
          <a:prstGeom prst="rect">
            <a:avLst/>
          </a:prstGeom>
          <a:noFill/>
          <a:ln>
            <a:noFill/>
          </a:ln>
        </p:spPr>
      </p:pic>
      <p:sp>
        <p:nvSpPr>
          <p:cNvPr id="370" name="Google Shape;370;p28"/>
          <p:cNvSpPr txBox="1"/>
          <p:nvPr/>
        </p:nvSpPr>
        <p:spPr>
          <a:xfrm>
            <a:off x="1303800" y="2409863"/>
            <a:ext cx="67872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200" b="1">
                <a:solidFill>
                  <a:schemeClr val="dk2"/>
                </a:solidFill>
                <a:latin typeface="Times New Roman"/>
                <a:ea typeface="Times New Roman"/>
                <a:cs typeface="Times New Roman"/>
                <a:sym typeface="Times New Roman"/>
              </a:rPr>
              <a:t>Checking number of rows and columns in the Dataset.</a:t>
            </a:r>
            <a:endParaRPr sz="2200" b="1">
              <a:latin typeface="Times New Roman"/>
              <a:ea typeface="Times New Roman"/>
              <a:cs typeface="Times New Roman"/>
              <a:sym typeface="Times New Roman"/>
            </a:endParaRPr>
          </a:p>
        </p:txBody>
      </p:sp>
      <p:pic>
        <p:nvPicPr>
          <p:cNvPr id="371" name="Google Shape;371;p28"/>
          <p:cNvPicPr preferRelativeResize="0"/>
          <p:nvPr/>
        </p:nvPicPr>
        <p:blipFill>
          <a:blip r:embed="rId4">
            <a:alphaModFix/>
          </a:blip>
          <a:stretch>
            <a:fillRect/>
          </a:stretch>
        </p:blipFill>
        <p:spPr>
          <a:xfrm>
            <a:off x="1410900" y="3050375"/>
            <a:ext cx="3190875" cy="371475"/>
          </a:xfrm>
          <a:prstGeom prst="rect">
            <a:avLst/>
          </a:prstGeom>
          <a:noFill/>
          <a:ln>
            <a:noFill/>
          </a:ln>
        </p:spPr>
      </p:pic>
      <p:sp>
        <p:nvSpPr>
          <p:cNvPr id="372" name="Google Shape;372;p28"/>
          <p:cNvSpPr txBox="1"/>
          <p:nvPr/>
        </p:nvSpPr>
        <p:spPr>
          <a:xfrm>
            <a:off x="1410900" y="4152000"/>
            <a:ext cx="6303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Shape:</a:t>
            </a:r>
            <a:r>
              <a:rPr lang="en">
                <a:latin typeface="Nunito"/>
                <a:ea typeface="Nunito"/>
                <a:cs typeface="Nunito"/>
                <a:sym typeface="Nunito"/>
              </a:rPr>
              <a:t> </a:t>
            </a:r>
            <a:r>
              <a:rPr lang="en" sz="1200">
                <a:solidFill>
                  <a:srgbClr val="51565E"/>
                </a:solidFill>
                <a:highlight>
                  <a:srgbClr val="FFFFFF"/>
                </a:highlight>
                <a:latin typeface="Roboto"/>
                <a:ea typeface="Roboto"/>
                <a:cs typeface="Roboto"/>
                <a:sym typeface="Roboto"/>
              </a:rPr>
              <a:t>Using the shape function we can check how many rows and columns are present in the dataset.</a:t>
            </a:r>
            <a:endParaRPr>
              <a:latin typeface="Nunito"/>
              <a:ea typeface="Nunito"/>
              <a:cs typeface="Nunito"/>
              <a:sym typeface="Nunito"/>
            </a:endParaRPr>
          </a:p>
        </p:txBody>
      </p:sp>
      <p:pic>
        <p:nvPicPr>
          <p:cNvPr id="373" name="Google Shape;373;p28"/>
          <p:cNvPicPr preferRelativeResize="0"/>
          <p:nvPr/>
        </p:nvPicPr>
        <p:blipFill>
          <a:blip r:embed="rId5">
            <a:alphaModFix/>
          </a:blip>
          <a:stretch>
            <a:fillRect/>
          </a:stretch>
        </p:blipFill>
        <p:spPr>
          <a:xfrm>
            <a:off x="1294350" y="3548800"/>
            <a:ext cx="3705225" cy="47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9"/>
          <p:cNvSpPr txBox="1">
            <a:spLocks noGrp="1"/>
          </p:cNvSpPr>
          <p:nvPr>
            <p:ph type="title"/>
          </p:nvPr>
        </p:nvSpPr>
        <p:spPr>
          <a:xfrm>
            <a:off x="1303800" y="817425"/>
            <a:ext cx="7030500" cy="500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Manual Testing for both the Dataset</a:t>
            </a:r>
            <a:endParaRPr sz="2200" dirty="0">
              <a:latin typeface="Times New Roman"/>
              <a:ea typeface="Times New Roman"/>
              <a:cs typeface="Times New Roman"/>
              <a:sym typeface="Times New Roman"/>
            </a:endParaRPr>
          </a:p>
        </p:txBody>
      </p:sp>
      <p:pic>
        <p:nvPicPr>
          <p:cNvPr id="379" name="Google Shape;379;p29"/>
          <p:cNvPicPr preferRelativeResize="0"/>
          <p:nvPr/>
        </p:nvPicPr>
        <p:blipFill>
          <a:blip r:embed="rId3">
            <a:alphaModFix/>
          </a:blip>
          <a:stretch>
            <a:fillRect/>
          </a:stretch>
        </p:blipFill>
        <p:spPr>
          <a:xfrm>
            <a:off x="1428750" y="1733550"/>
            <a:ext cx="6286500" cy="1676400"/>
          </a:xfrm>
          <a:prstGeom prst="rect">
            <a:avLst/>
          </a:prstGeom>
          <a:noFill/>
          <a:ln>
            <a:noFill/>
          </a:ln>
        </p:spPr>
      </p:pic>
      <p:sp>
        <p:nvSpPr>
          <p:cNvPr id="380" name="Google Shape;380;p29"/>
          <p:cNvSpPr txBox="1"/>
          <p:nvPr/>
        </p:nvSpPr>
        <p:spPr>
          <a:xfrm>
            <a:off x="1468625" y="3768975"/>
            <a:ext cx="63036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Manual Testing: </a:t>
            </a:r>
            <a:r>
              <a:rPr lang="en" sz="1200">
                <a:solidFill>
                  <a:srgbClr val="51565E"/>
                </a:solidFill>
                <a:highlight>
                  <a:srgbClr val="FFFFFF"/>
                </a:highlight>
                <a:latin typeface="Roboto"/>
                <a:ea typeface="Roboto"/>
                <a:cs typeface="Roboto"/>
                <a:sym typeface="Roboto"/>
              </a:rPr>
              <a:t>The process of manually checking software for faults is known as manual testing. It requires a tester to act like an end user, using the majority of the application's capabilities to ensure proper behavior.</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0"/>
          <p:cNvSpPr txBox="1">
            <a:spLocks noGrp="1"/>
          </p:cNvSpPr>
          <p:nvPr>
            <p:ph type="title"/>
          </p:nvPr>
        </p:nvSpPr>
        <p:spPr>
          <a:xfrm>
            <a:off x="1303800" y="773675"/>
            <a:ext cx="7030500" cy="5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Assigning classes to the Dataset.</a:t>
            </a:r>
            <a:endParaRPr sz="2200" dirty="0">
              <a:latin typeface="Times New Roman"/>
              <a:ea typeface="Times New Roman"/>
              <a:cs typeface="Times New Roman"/>
              <a:sym typeface="Times New Roman"/>
            </a:endParaRPr>
          </a:p>
        </p:txBody>
      </p:sp>
      <p:sp>
        <p:nvSpPr>
          <p:cNvPr id="386" name="Google Shape;386;p30"/>
          <p:cNvSpPr txBox="1">
            <a:spLocks noGrp="1"/>
          </p:cNvSpPr>
          <p:nvPr>
            <p:ph type="body" idx="1"/>
          </p:nvPr>
        </p:nvSpPr>
        <p:spPr>
          <a:xfrm>
            <a:off x="1303800" y="1990050"/>
            <a:ext cx="7030500" cy="58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b="1" dirty="0">
                <a:latin typeface="Times New Roman"/>
                <a:ea typeface="Times New Roman"/>
                <a:cs typeface="Times New Roman"/>
                <a:sym typeface="Times New Roman"/>
              </a:rPr>
              <a:t>Merging both the datasets</a:t>
            </a:r>
            <a:endParaRPr sz="2200" b="1" dirty="0">
              <a:latin typeface="Times New Roman"/>
              <a:ea typeface="Times New Roman"/>
              <a:cs typeface="Times New Roman"/>
              <a:sym typeface="Times New Roman"/>
            </a:endParaRPr>
          </a:p>
        </p:txBody>
      </p:sp>
      <p:pic>
        <p:nvPicPr>
          <p:cNvPr id="387" name="Google Shape;387;p30"/>
          <p:cNvPicPr preferRelativeResize="0"/>
          <p:nvPr/>
        </p:nvPicPr>
        <p:blipFill>
          <a:blip r:embed="rId3">
            <a:alphaModFix/>
          </a:blip>
          <a:stretch>
            <a:fillRect/>
          </a:stretch>
        </p:blipFill>
        <p:spPr>
          <a:xfrm>
            <a:off x="1399975" y="1403025"/>
            <a:ext cx="3297498" cy="468875"/>
          </a:xfrm>
          <a:prstGeom prst="rect">
            <a:avLst/>
          </a:prstGeom>
          <a:noFill/>
          <a:ln>
            <a:noFill/>
          </a:ln>
        </p:spPr>
      </p:pic>
      <p:pic>
        <p:nvPicPr>
          <p:cNvPr id="388" name="Google Shape;388;p30"/>
          <p:cNvPicPr preferRelativeResize="0"/>
          <p:nvPr/>
        </p:nvPicPr>
        <p:blipFill>
          <a:blip r:embed="rId4">
            <a:alphaModFix/>
          </a:blip>
          <a:stretch>
            <a:fillRect/>
          </a:stretch>
        </p:blipFill>
        <p:spPr>
          <a:xfrm>
            <a:off x="1399975" y="2527175"/>
            <a:ext cx="6553200" cy="600075"/>
          </a:xfrm>
          <a:prstGeom prst="rect">
            <a:avLst/>
          </a:prstGeom>
          <a:noFill/>
          <a:ln>
            <a:noFill/>
          </a:ln>
        </p:spPr>
      </p:pic>
      <p:sp>
        <p:nvSpPr>
          <p:cNvPr id="389" name="Google Shape;389;p30"/>
          <p:cNvSpPr txBox="1"/>
          <p:nvPr/>
        </p:nvSpPr>
        <p:spPr>
          <a:xfrm>
            <a:off x="1303800" y="3213975"/>
            <a:ext cx="63036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200" b="1">
                <a:solidFill>
                  <a:schemeClr val="dk2"/>
                </a:solidFill>
                <a:latin typeface="Times New Roman"/>
                <a:ea typeface="Times New Roman"/>
                <a:cs typeface="Times New Roman"/>
                <a:sym typeface="Times New Roman"/>
              </a:rPr>
              <a:t>Dropping Unwanted Columns. </a:t>
            </a:r>
            <a:endParaRPr sz="2200" b="1">
              <a:latin typeface="Times New Roman"/>
              <a:ea typeface="Times New Roman"/>
              <a:cs typeface="Times New Roman"/>
              <a:sym typeface="Times New Roman"/>
            </a:endParaRPr>
          </a:p>
        </p:txBody>
      </p:sp>
      <p:pic>
        <p:nvPicPr>
          <p:cNvPr id="390" name="Google Shape;390;p30"/>
          <p:cNvPicPr preferRelativeResize="0"/>
          <p:nvPr/>
        </p:nvPicPr>
        <p:blipFill>
          <a:blip r:embed="rId5">
            <a:alphaModFix/>
          </a:blip>
          <a:stretch>
            <a:fillRect/>
          </a:stretch>
        </p:blipFill>
        <p:spPr>
          <a:xfrm>
            <a:off x="1399975" y="3737175"/>
            <a:ext cx="5953125" cy="381000"/>
          </a:xfrm>
          <a:prstGeom prst="rect">
            <a:avLst/>
          </a:prstGeom>
          <a:noFill/>
          <a:ln>
            <a:noFill/>
          </a:ln>
        </p:spPr>
      </p:pic>
      <p:sp>
        <p:nvSpPr>
          <p:cNvPr id="391" name="Google Shape;391;p30"/>
          <p:cNvSpPr txBox="1"/>
          <p:nvPr/>
        </p:nvSpPr>
        <p:spPr>
          <a:xfrm>
            <a:off x="1303800" y="4389302"/>
            <a:ext cx="6303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Drop: </a:t>
            </a:r>
            <a:r>
              <a:rPr lang="en" sz="1200">
                <a:solidFill>
                  <a:srgbClr val="51565E"/>
                </a:solidFill>
                <a:highlight>
                  <a:srgbClr val="FFFFFF"/>
                </a:highlight>
                <a:latin typeface="Roboto"/>
                <a:ea typeface="Roboto"/>
                <a:cs typeface="Roboto"/>
                <a:sym typeface="Roboto"/>
              </a:rPr>
              <a:t>The drop() function deletes the given row or column. The drop() method eliminates the selected column by specifying the column axis (axis='columns').</a:t>
            </a:r>
            <a:endParaRPr b="1">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a:spLocks noGrp="1"/>
          </p:cNvSpPr>
          <p:nvPr>
            <p:ph type="title"/>
          </p:nvPr>
        </p:nvSpPr>
        <p:spPr>
          <a:xfrm>
            <a:off x="1303800" y="740825"/>
            <a:ext cx="7030500" cy="522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Create a Function to clean Text</a:t>
            </a:r>
            <a:endParaRPr sz="2200">
              <a:latin typeface="Times New Roman"/>
              <a:ea typeface="Times New Roman"/>
              <a:cs typeface="Times New Roman"/>
              <a:sym typeface="Times New Roman"/>
            </a:endParaRPr>
          </a:p>
        </p:txBody>
      </p:sp>
      <p:pic>
        <p:nvPicPr>
          <p:cNvPr id="397" name="Google Shape;397;p31"/>
          <p:cNvPicPr preferRelativeResize="0"/>
          <p:nvPr/>
        </p:nvPicPr>
        <p:blipFill>
          <a:blip r:embed="rId3">
            <a:alphaModFix/>
          </a:blip>
          <a:stretch>
            <a:fillRect/>
          </a:stretch>
        </p:blipFill>
        <p:spPr>
          <a:xfrm>
            <a:off x="1303800" y="1377875"/>
            <a:ext cx="7239000" cy="2190750"/>
          </a:xfrm>
          <a:prstGeom prst="rect">
            <a:avLst/>
          </a:prstGeom>
          <a:noFill/>
          <a:ln>
            <a:noFill/>
          </a:ln>
        </p:spPr>
      </p:pic>
      <p:sp>
        <p:nvSpPr>
          <p:cNvPr id="398" name="Google Shape;398;p31"/>
          <p:cNvSpPr txBox="1"/>
          <p:nvPr/>
        </p:nvSpPr>
        <p:spPr>
          <a:xfrm>
            <a:off x="1402975" y="3955025"/>
            <a:ext cx="6303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72C37"/>
                </a:solidFill>
                <a:highlight>
                  <a:srgbClr val="FFFFFF"/>
                </a:highlight>
                <a:latin typeface="Roboto"/>
                <a:ea typeface="Roboto"/>
                <a:cs typeface="Roboto"/>
                <a:sym typeface="Roboto"/>
              </a:rPr>
              <a:t>re.sub()</a:t>
            </a:r>
            <a:r>
              <a:rPr lang="en" sz="1200" b="1">
                <a:solidFill>
                  <a:srgbClr val="51565E"/>
                </a:solidFill>
                <a:highlight>
                  <a:srgbClr val="FFFFFF"/>
                </a:highlight>
                <a:latin typeface="Roboto"/>
                <a:ea typeface="Roboto"/>
                <a:cs typeface="Roboto"/>
                <a:sym typeface="Roboto"/>
              </a:rPr>
              <a:t>: </a:t>
            </a:r>
            <a:r>
              <a:rPr lang="en" sz="1200">
                <a:solidFill>
                  <a:srgbClr val="51565E"/>
                </a:solidFill>
                <a:highlight>
                  <a:srgbClr val="FFFFFF"/>
                </a:highlight>
                <a:latin typeface="Roboto"/>
                <a:ea typeface="Roboto"/>
                <a:cs typeface="Roboto"/>
                <a:sym typeface="Roboto"/>
              </a:rPr>
              <a:t>The Python Regular Expressions (re) module contains the sub() method. All instances of the supplied pattern that match are replaced by the replace string in the returned string. We must import the re-module first before we can utilize this function.</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394010"/>
            <a:ext cx="7030500" cy="1204331"/>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SzPts val="990"/>
              <a:buNone/>
            </a:pPr>
            <a:r>
              <a:rPr lang="en" sz="2800" dirty="0">
                <a:solidFill>
                  <a:srgbClr val="272C37"/>
                </a:solidFill>
                <a:highlight>
                  <a:srgbClr val="FFFFFF"/>
                </a:highlight>
                <a:latin typeface="Times New Roman"/>
                <a:ea typeface="Times New Roman"/>
                <a:cs typeface="Times New Roman"/>
                <a:sym typeface="Times New Roman"/>
              </a:rPr>
              <a:t>What is Fake News?</a:t>
            </a:r>
            <a:endParaRPr sz="2420" b="0" dirty="0">
              <a:solidFill>
                <a:srgbClr val="272C37"/>
              </a:solidFill>
              <a:highlight>
                <a:srgbClr val="FFFFFF"/>
              </a:highlight>
              <a:latin typeface="Times New Roman"/>
              <a:ea typeface="Times New Roman"/>
              <a:cs typeface="Times New Roman"/>
              <a:sym typeface="Times New Roman"/>
            </a:endParaRPr>
          </a:p>
        </p:txBody>
      </p:sp>
      <p:sp>
        <p:nvSpPr>
          <p:cNvPr id="284" name="Google Shape;284;p14"/>
          <p:cNvSpPr txBox="1">
            <a:spLocks noGrp="1"/>
          </p:cNvSpPr>
          <p:nvPr>
            <p:ph type="body" idx="1"/>
          </p:nvPr>
        </p:nvSpPr>
        <p:spPr>
          <a:xfrm>
            <a:off x="1251761" y="1544962"/>
            <a:ext cx="7030500" cy="3462969"/>
          </a:xfrm>
          <a:prstGeom prst="rect">
            <a:avLst/>
          </a:prstGeom>
        </p:spPr>
        <p:txBody>
          <a:bodyPr spcFirstLastPara="1" wrap="square" lIns="91425" tIns="91425" rIns="91425" bIns="91425" anchor="t" anchorCtr="0">
            <a:spAutoFit/>
          </a:bodyPr>
          <a:lstStyle/>
          <a:p>
            <a:pPr marL="0" lvl="0" indent="0" algn="l" rtl="0">
              <a:lnSpc>
                <a:spcPct val="162500"/>
              </a:lnSpc>
              <a:spcBef>
                <a:spcPts val="0"/>
              </a:spcBef>
              <a:spcAft>
                <a:spcPts val="0"/>
              </a:spcAft>
              <a:buNone/>
            </a:pPr>
            <a:r>
              <a:rPr lang="en" sz="1500" dirty="0">
                <a:solidFill>
                  <a:srgbClr val="51565E"/>
                </a:solidFill>
                <a:highlight>
                  <a:srgbClr val="FFFFFF"/>
                </a:highlight>
                <a:latin typeface="Roboto"/>
                <a:ea typeface="Roboto"/>
                <a:cs typeface="Roboto"/>
                <a:sym typeface="Roboto"/>
              </a:rPr>
              <a:t>The fundamental definition of fake news is information that leads people wrong. Nowadays, fake news spreads like wildfire, and people share it without confirming it. This is frequently done to advance or enforce specific beliefs and is frequently accomplished through political agendas.</a:t>
            </a:r>
            <a:endParaRPr sz="1500" dirty="0">
              <a:solidFill>
                <a:srgbClr val="51565E"/>
              </a:solidFill>
              <a:highlight>
                <a:srgbClr val="FFFFFF"/>
              </a:highlight>
              <a:latin typeface="Roboto"/>
              <a:ea typeface="Roboto"/>
              <a:cs typeface="Roboto"/>
              <a:sym typeface="Roboto"/>
            </a:endParaRPr>
          </a:p>
          <a:p>
            <a:pPr marL="0" lvl="0" indent="0" algn="l" rtl="0">
              <a:lnSpc>
                <a:spcPct val="162500"/>
              </a:lnSpc>
              <a:spcBef>
                <a:spcPts val="2000"/>
              </a:spcBef>
              <a:spcAft>
                <a:spcPts val="0"/>
              </a:spcAft>
              <a:buNone/>
            </a:pPr>
            <a:r>
              <a:rPr lang="en" sz="1500" dirty="0">
                <a:solidFill>
                  <a:srgbClr val="51565E"/>
                </a:solidFill>
                <a:highlight>
                  <a:srgbClr val="FFFFFF"/>
                </a:highlight>
                <a:latin typeface="Roboto"/>
                <a:ea typeface="Roboto"/>
                <a:cs typeface="Roboto"/>
                <a:sym typeface="Roboto"/>
              </a:rPr>
              <a:t>The ability to draw users to media organizations' websites is required to create online advertising revenue. As a result, it is vital to recognize fake news.</a:t>
            </a:r>
            <a:endParaRPr sz="1500" dirty="0">
              <a:solidFill>
                <a:srgbClr val="51565E"/>
              </a:solidFill>
              <a:highlight>
                <a:srgbClr val="FFFFFF"/>
              </a:highlight>
              <a:latin typeface="Roboto"/>
              <a:ea typeface="Roboto"/>
              <a:cs typeface="Roboto"/>
              <a:sym typeface="Roboto"/>
            </a:endParaRPr>
          </a:p>
          <a:p>
            <a:pPr marL="0" lvl="0" indent="0" algn="l" rtl="0">
              <a:spcBef>
                <a:spcPts val="2000"/>
              </a:spcBef>
              <a:spcAft>
                <a:spcPts val="1200"/>
              </a:spcAft>
              <a:buNone/>
            </a:pPr>
            <a:endParaRPr sz="2000" dirty="0">
              <a:solidFill>
                <a:srgbClr val="51565E"/>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2"/>
          <p:cNvSpPr txBox="1">
            <a:spLocks noGrp="1"/>
          </p:cNvSpPr>
          <p:nvPr>
            <p:ph type="title"/>
          </p:nvPr>
        </p:nvSpPr>
        <p:spPr>
          <a:xfrm>
            <a:off x="1118381" y="787775"/>
            <a:ext cx="7258122" cy="522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 Applying Function to a text column and assigning X and Y</a:t>
            </a:r>
            <a:endParaRPr sz="2200" dirty="0">
              <a:latin typeface="Times New Roman"/>
              <a:ea typeface="Times New Roman"/>
              <a:cs typeface="Times New Roman"/>
              <a:sym typeface="Times New Roman"/>
            </a:endParaRPr>
          </a:p>
        </p:txBody>
      </p:sp>
      <p:pic>
        <p:nvPicPr>
          <p:cNvPr id="404" name="Google Shape;404;p32"/>
          <p:cNvPicPr preferRelativeResize="0"/>
          <p:nvPr/>
        </p:nvPicPr>
        <p:blipFill>
          <a:blip r:embed="rId3">
            <a:alphaModFix/>
          </a:blip>
          <a:stretch>
            <a:fillRect/>
          </a:stretch>
        </p:blipFill>
        <p:spPr>
          <a:xfrm>
            <a:off x="1474038" y="1418400"/>
            <a:ext cx="5566842" cy="971550"/>
          </a:xfrm>
          <a:prstGeom prst="rect">
            <a:avLst/>
          </a:prstGeom>
          <a:noFill/>
          <a:ln>
            <a:noFill/>
          </a:ln>
        </p:spPr>
      </p:pic>
      <p:sp>
        <p:nvSpPr>
          <p:cNvPr id="405" name="Google Shape;405;p32"/>
          <p:cNvSpPr txBox="1"/>
          <p:nvPr/>
        </p:nvSpPr>
        <p:spPr>
          <a:xfrm>
            <a:off x="1226082" y="2663675"/>
            <a:ext cx="6551568" cy="111719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200" b="1" dirty="0">
                <a:solidFill>
                  <a:schemeClr val="dk2"/>
                </a:solidFill>
                <a:latin typeface="Times New Roman"/>
                <a:ea typeface="Times New Roman"/>
                <a:cs typeface="Times New Roman"/>
                <a:sym typeface="Times New Roman"/>
              </a:rPr>
              <a:t>Defining Training and Testing Data and Splitting them into &amp;5-25 Percent Ratio</a:t>
            </a:r>
            <a:endParaRPr sz="2200" b="1" dirty="0">
              <a:latin typeface="Times New Roman"/>
              <a:ea typeface="Times New Roman"/>
              <a:cs typeface="Times New Roman"/>
              <a:sym typeface="Times New Roman"/>
            </a:endParaRPr>
          </a:p>
        </p:txBody>
      </p:sp>
      <p:pic>
        <p:nvPicPr>
          <p:cNvPr id="406" name="Google Shape;406;p32"/>
          <p:cNvPicPr preferRelativeResize="0"/>
          <p:nvPr/>
        </p:nvPicPr>
        <p:blipFill>
          <a:blip r:embed="rId4">
            <a:alphaModFix/>
          </a:blip>
          <a:stretch>
            <a:fillRect/>
          </a:stretch>
        </p:blipFill>
        <p:spPr>
          <a:xfrm>
            <a:off x="1474051" y="3684900"/>
            <a:ext cx="6551568" cy="37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3"/>
          <p:cNvSpPr txBox="1">
            <a:spLocks noGrp="1"/>
          </p:cNvSpPr>
          <p:nvPr>
            <p:ph type="title"/>
          </p:nvPr>
        </p:nvSpPr>
        <p:spPr>
          <a:xfrm>
            <a:off x="1303800" y="762725"/>
            <a:ext cx="7030500" cy="543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Converting Raw Data into Matrix for further process</a:t>
            </a:r>
            <a:endParaRPr sz="2200" dirty="0">
              <a:latin typeface="Times New Roman"/>
              <a:ea typeface="Times New Roman"/>
              <a:cs typeface="Times New Roman"/>
              <a:sym typeface="Times New Roman"/>
            </a:endParaRPr>
          </a:p>
        </p:txBody>
      </p:sp>
      <p:sp>
        <p:nvSpPr>
          <p:cNvPr id="412" name="Google Shape;412;p33"/>
          <p:cNvSpPr txBox="1">
            <a:spLocks noGrp="1"/>
          </p:cNvSpPr>
          <p:nvPr>
            <p:ph type="body" idx="1"/>
          </p:nvPr>
        </p:nvSpPr>
        <p:spPr>
          <a:xfrm>
            <a:off x="1303800" y="2904425"/>
            <a:ext cx="7030500" cy="65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b="1">
                <a:solidFill>
                  <a:srgbClr val="51565E"/>
                </a:solidFill>
                <a:highlight>
                  <a:srgbClr val="FFFFFF"/>
                </a:highlight>
                <a:latin typeface="Roboto"/>
                <a:ea typeface="Roboto"/>
                <a:cs typeface="Roboto"/>
                <a:sym typeface="Roboto"/>
              </a:rPr>
              <a:t>TfidVectorizer: </a:t>
            </a:r>
            <a:r>
              <a:rPr lang="en" sz="1200">
                <a:solidFill>
                  <a:srgbClr val="51565E"/>
                </a:solidFill>
                <a:highlight>
                  <a:srgbClr val="FFFFFF"/>
                </a:highlight>
                <a:latin typeface="Roboto"/>
                <a:ea typeface="Roboto"/>
                <a:cs typeface="Roboto"/>
                <a:sym typeface="Roboto"/>
              </a:rPr>
              <a:t>The TfidfVectorizer turns a set of raw documents into a TF-IDF feature matrix. Python implementation of Us with and Word2Vec word embeddings.</a:t>
            </a:r>
            <a:endParaRPr b="1"/>
          </a:p>
        </p:txBody>
      </p:sp>
      <p:pic>
        <p:nvPicPr>
          <p:cNvPr id="413" name="Google Shape;413;p33"/>
          <p:cNvPicPr preferRelativeResize="0"/>
          <p:nvPr/>
        </p:nvPicPr>
        <p:blipFill>
          <a:blip r:embed="rId3">
            <a:alphaModFix/>
          </a:blip>
          <a:stretch>
            <a:fillRect/>
          </a:stretch>
        </p:blipFill>
        <p:spPr>
          <a:xfrm>
            <a:off x="1413638" y="1381113"/>
            <a:ext cx="6010275" cy="1190625"/>
          </a:xfrm>
          <a:prstGeom prst="rect">
            <a:avLst/>
          </a:prstGeom>
          <a:noFill/>
          <a:ln>
            <a:noFill/>
          </a:ln>
        </p:spPr>
      </p:pic>
      <p:sp>
        <p:nvSpPr>
          <p:cNvPr id="414" name="Google Shape;414;p33"/>
          <p:cNvSpPr txBox="1"/>
          <p:nvPr/>
        </p:nvSpPr>
        <p:spPr>
          <a:xfrm>
            <a:off x="1303800" y="3561125"/>
            <a:ext cx="630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51565E"/>
                </a:solidFill>
                <a:highlight>
                  <a:srgbClr val="FFFFFF"/>
                </a:highlight>
                <a:latin typeface="Roboto"/>
                <a:ea typeface="Roboto"/>
                <a:cs typeface="Roboto"/>
                <a:sym typeface="Roboto"/>
              </a:rPr>
              <a:t>Fit_transform: </a:t>
            </a:r>
            <a:r>
              <a:rPr lang="en" sz="1200">
                <a:solidFill>
                  <a:srgbClr val="51565E"/>
                </a:solidFill>
                <a:highlight>
                  <a:srgbClr val="FFFFFF"/>
                </a:highlight>
                <a:latin typeface="Roboto"/>
                <a:ea typeface="Roboto"/>
                <a:cs typeface="Roboto"/>
                <a:sym typeface="Roboto"/>
              </a:rPr>
              <a:t>It is used to train data in order to scale it and learn the scaling parameters.</a:t>
            </a:r>
            <a:endParaRPr b="1">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a:spLocks noGrp="1"/>
          </p:cNvSpPr>
          <p:nvPr>
            <p:ph type="title"/>
          </p:nvPr>
        </p:nvSpPr>
        <p:spPr>
          <a:xfrm>
            <a:off x="1303800" y="740825"/>
            <a:ext cx="7030500" cy="543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Creating first Model</a:t>
            </a:r>
            <a:endParaRPr sz="2200" dirty="0">
              <a:latin typeface="Times New Roman"/>
              <a:ea typeface="Times New Roman"/>
              <a:cs typeface="Times New Roman"/>
              <a:sym typeface="Times New Roman"/>
            </a:endParaRPr>
          </a:p>
        </p:txBody>
      </p:sp>
      <p:pic>
        <p:nvPicPr>
          <p:cNvPr id="420" name="Google Shape;420;p34"/>
          <p:cNvPicPr preferRelativeResize="0"/>
          <p:nvPr/>
        </p:nvPicPr>
        <p:blipFill>
          <a:blip r:embed="rId3">
            <a:alphaModFix/>
          </a:blip>
          <a:stretch>
            <a:fillRect/>
          </a:stretch>
        </p:blipFill>
        <p:spPr>
          <a:xfrm>
            <a:off x="1416688" y="1524600"/>
            <a:ext cx="5610225" cy="1809750"/>
          </a:xfrm>
          <a:prstGeom prst="rect">
            <a:avLst/>
          </a:prstGeom>
          <a:noFill/>
          <a:ln>
            <a:noFill/>
          </a:ln>
        </p:spPr>
      </p:pic>
      <p:sp>
        <p:nvSpPr>
          <p:cNvPr id="421" name="Google Shape;421;p34"/>
          <p:cNvSpPr txBox="1"/>
          <p:nvPr/>
        </p:nvSpPr>
        <p:spPr>
          <a:xfrm>
            <a:off x="1359200" y="3574225"/>
            <a:ext cx="6303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51565E"/>
                </a:solidFill>
                <a:highlight>
                  <a:srgbClr val="FFFFFF"/>
                </a:highlight>
                <a:latin typeface="Roboto"/>
                <a:ea typeface="Roboto"/>
                <a:cs typeface="Roboto"/>
                <a:sym typeface="Roboto"/>
              </a:rPr>
              <a:t>LogisticRegression: </a:t>
            </a:r>
            <a:r>
              <a:rPr lang="en" sz="1200">
                <a:solidFill>
                  <a:srgbClr val="51565E"/>
                </a:solidFill>
                <a:highlight>
                  <a:srgbClr val="FFFFFF"/>
                </a:highlight>
                <a:latin typeface="Roboto"/>
                <a:ea typeface="Roboto"/>
                <a:cs typeface="Roboto"/>
                <a:sym typeface="Roboto"/>
              </a:rPr>
              <a:t>Based on a collection of independent variables, logistic regression assesses the likelihood of an event occurring, such as voting or not voting. Because the outcome is a probability, the dependent variable is limited to values between 0 and 1.</a:t>
            </a:r>
            <a:endParaRPr sz="1200">
              <a:solidFill>
                <a:srgbClr val="51565E"/>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51565E"/>
              </a:solidFill>
              <a:highlight>
                <a:srgbClr val="FFFFFF"/>
              </a:highlight>
              <a:latin typeface="Roboto"/>
              <a:ea typeface="Roboto"/>
              <a:cs typeface="Roboto"/>
              <a:sym typeface="Roboto"/>
            </a:endParaRPr>
          </a:p>
          <a:p>
            <a:pPr marL="0" lvl="0" indent="0" algn="l" rtl="0">
              <a:spcBef>
                <a:spcPts val="0"/>
              </a:spcBef>
              <a:spcAft>
                <a:spcPts val="0"/>
              </a:spcAft>
              <a:buNone/>
            </a:pPr>
            <a:r>
              <a:rPr lang="en" sz="1200" b="1">
                <a:solidFill>
                  <a:srgbClr val="51565E"/>
                </a:solidFill>
                <a:highlight>
                  <a:srgbClr val="FFFFFF"/>
                </a:highlight>
                <a:latin typeface="Roboto"/>
                <a:ea typeface="Roboto"/>
                <a:cs typeface="Roboto"/>
                <a:sym typeface="Roboto"/>
              </a:rPr>
              <a:t>LR.fit: </a:t>
            </a:r>
            <a:r>
              <a:rPr lang="en" sz="1200">
                <a:solidFill>
                  <a:srgbClr val="51565E"/>
                </a:solidFill>
                <a:highlight>
                  <a:srgbClr val="FFFFFF"/>
                </a:highlight>
                <a:latin typeface="Roboto"/>
                <a:ea typeface="Roboto"/>
                <a:cs typeface="Roboto"/>
                <a:sym typeface="Roboto"/>
              </a:rPr>
              <a:t>Linear regression fits a line to the data in order to predict a new quantity, whereas logistic regression fits a line in order to optimally distinguish the two classes. The input data is given by X with n examples, and the output by y with one output for each input.</a:t>
            </a:r>
            <a:endParaRPr sz="1200" b="1">
              <a:solidFill>
                <a:srgbClr val="51565E"/>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a:spLocks noGrp="1"/>
          </p:cNvSpPr>
          <p:nvPr>
            <p:ph type="title"/>
          </p:nvPr>
        </p:nvSpPr>
        <p:spPr>
          <a:xfrm>
            <a:off x="1181686" y="771237"/>
            <a:ext cx="7152614" cy="555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dirty="0">
                <a:latin typeface="Times New Roman"/>
                <a:ea typeface="Times New Roman"/>
                <a:cs typeface="Times New Roman"/>
                <a:sym typeface="Times New Roman"/>
              </a:rPr>
              <a:t>Checking the model Accuracy and Classification Report.</a:t>
            </a:r>
            <a:endParaRPr sz="2200" dirty="0">
              <a:latin typeface="Times New Roman"/>
              <a:ea typeface="Times New Roman"/>
              <a:cs typeface="Times New Roman"/>
              <a:sym typeface="Times New Roman"/>
            </a:endParaRPr>
          </a:p>
        </p:txBody>
      </p:sp>
      <p:pic>
        <p:nvPicPr>
          <p:cNvPr id="427" name="Google Shape;427;p35"/>
          <p:cNvPicPr preferRelativeResize="0"/>
          <p:nvPr/>
        </p:nvPicPr>
        <p:blipFill>
          <a:blip r:embed="rId3">
            <a:alphaModFix/>
          </a:blip>
          <a:stretch>
            <a:fillRect/>
          </a:stretch>
        </p:blipFill>
        <p:spPr>
          <a:xfrm>
            <a:off x="1484788" y="1284888"/>
            <a:ext cx="5495925" cy="2809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a:spLocks noGrp="1"/>
          </p:cNvSpPr>
          <p:nvPr>
            <p:ph type="title"/>
          </p:nvPr>
        </p:nvSpPr>
        <p:spPr>
          <a:xfrm>
            <a:off x="1303800" y="784625"/>
            <a:ext cx="7030500" cy="500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Creating a Second Model</a:t>
            </a:r>
            <a:endParaRPr sz="2200">
              <a:latin typeface="Times New Roman"/>
              <a:ea typeface="Times New Roman"/>
              <a:cs typeface="Times New Roman"/>
              <a:sym typeface="Times New Roman"/>
            </a:endParaRPr>
          </a:p>
        </p:txBody>
      </p:sp>
      <p:pic>
        <p:nvPicPr>
          <p:cNvPr id="433" name="Google Shape;433;p36"/>
          <p:cNvPicPr preferRelativeResize="0"/>
          <p:nvPr/>
        </p:nvPicPr>
        <p:blipFill>
          <a:blip r:embed="rId3">
            <a:alphaModFix/>
          </a:blip>
          <a:stretch>
            <a:fillRect/>
          </a:stretch>
        </p:blipFill>
        <p:spPr>
          <a:xfrm>
            <a:off x="1388025" y="1328550"/>
            <a:ext cx="5886450" cy="1871375"/>
          </a:xfrm>
          <a:prstGeom prst="rect">
            <a:avLst/>
          </a:prstGeom>
          <a:noFill/>
          <a:ln>
            <a:noFill/>
          </a:ln>
        </p:spPr>
      </p:pic>
      <p:sp>
        <p:nvSpPr>
          <p:cNvPr id="434" name="Google Shape;434;p36"/>
          <p:cNvSpPr txBox="1"/>
          <p:nvPr/>
        </p:nvSpPr>
        <p:spPr>
          <a:xfrm>
            <a:off x="1424850" y="3364075"/>
            <a:ext cx="6303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rgbClr val="51565E"/>
                </a:solidFill>
                <a:highlight>
                  <a:srgbClr val="FFFFFF"/>
                </a:highlight>
                <a:latin typeface="Roboto"/>
                <a:ea typeface="Roboto"/>
                <a:cs typeface="Roboto"/>
                <a:sym typeface="Roboto"/>
              </a:rPr>
              <a:t>DecisionTreeClassifier: </a:t>
            </a:r>
            <a:r>
              <a:rPr lang="en" sz="1200" dirty="0">
                <a:solidFill>
                  <a:srgbClr val="51565E"/>
                </a:solidFill>
                <a:highlight>
                  <a:srgbClr val="FFFFFF"/>
                </a:highlight>
                <a:latin typeface="Roboto"/>
                <a:ea typeface="Roboto"/>
                <a:cs typeface="Roboto"/>
                <a:sym typeface="Roboto"/>
              </a:rPr>
              <a:t>The DecisionTreeClassifier class may conduct multi-class classification on a dataset. If numerous classes have the same and highest probability, the classifier will forecast the class with the lowest index among those classes.</a:t>
            </a:r>
            <a:endParaRPr b="1" dirty="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xfrm>
            <a:off x="1303800" y="773650"/>
            <a:ext cx="7030500" cy="543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Checking the model Accuracy and Classification Report.</a:t>
            </a:r>
            <a:endParaRPr sz="2200">
              <a:latin typeface="Times New Roman"/>
              <a:ea typeface="Times New Roman"/>
              <a:cs typeface="Times New Roman"/>
              <a:sym typeface="Times New Roman"/>
            </a:endParaRPr>
          </a:p>
        </p:txBody>
      </p:sp>
      <p:pic>
        <p:nvPicPr>
          <p:cNvPr id="440" name="Google Shape;440;p37"/>
          <p:cNvPicPr preferRelativeResize="0"/>
          <p:nvPr/>
        </p:nvPicPr>
        <p:blipFill>
          <a:blip r:embed="rId3">
            <a:alphaModFix/>
          </a:blip>
          <a:stretch>
            <a:fillRect/>
          </a:stretch>
        </p:blipFill>
        <p:spPr>
          <a:xfrm>
            <a:off x="1445775" y="1448875"/>
            <a:ext cx="6515100" cy="272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8"/>
          <p:cNvSpPr txBox="1">
            <a:spLocks noGrp="1"/>
          </p:cNvSpPr>
          <p:nvPr>
            <p:ph type="title"/>
          </p:nvPr>
        </p:nvSpPr>
        <p:spPr>
          <a:xfrm>
            <a:off x="1303800" y="762725"/>
            <a:ext cx="7030500" cy="533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200">
                <a:latin typeface="Times New Roman"/>
                <a:ea typeface="Times New Roman"/>
                <a:cs typeface="Times New Roman"/>
                <a:sym typeface="Times New Roman"/>
              </a:rPr>
              <a:t>Checking Fake News.</a:t>
            </a:r>
            <a:endParaRPr sz="2200">
              <a:latin typeface="Times New Roman"/>
              <a:ea typeface="Times New Roman"/>
              <a:cs typeface="Times New Roman"/>
              <a:sym typeface="Times New Roman"/>
            </a:endParaRPr>
          </a:p>
        </p:txBody>
      </p:sp>
      <p:pic>
        <p:nvPicPr>
          <p:cNvPr id="446" name="Google Shape;446;p38"/>
          <p:cNvPicPr preferRelativeResize="0"/>
          <p:nvPr/>
        </p:nvPicPr>
        <p:blipFill>
          <a:blip r:embed="rId3">
            <a:alphaModFix/>
          </a:blip>
          <a:stretch>
            <a:fillRect/>
          </a:stretch>
        </p:blipFill>
        <p:spPr>
          <a:xfrm>
            <a:off x="1391350" y="1501461"/>
            <a:ext cx="7289126" cy="25776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9"/>
          <p:cNvSpPr txBox="1">
            <a:spLocks noGrp="1"/>
          </p:cNvSpPr>
          <p:nvPr>
            <p:ph type="title"/>
          </p:nvPr>
        </p:nvSpPr>
        <p:spPr>
          <a:xfrm>
            <a:off x="1205326" y="113267"/>
            <a:ext cx="7030500" cy="467400"/>
          </a:xfrm>
          <a:prstGeom prst="rect">
            <a:avLst/>
          </a:prstGeom>
        </p:spPr>
        <p:txBody>
          <a:bodyPr spcFirstLastPara="1" wrap="square" lIns="91425" tIns="91425" rIns="91425" bIns="91425" anchor="t" anchorCtr="0">
            <a:noAutofit/>
          </a:bodyPr>
          <a:lstStyle/>
          <a:p>
            <a:pPr marL="0" lvl="0" indent="0" algn="l" rtl="0">
              <a:lnSpc>
                <a:spcPct val="141666"/>
              </a:lnSpc>
              <a:spcBef>
                <a:spcPts val="4800"/>
              </a:spcBef>
              <a:spcAft>
                <a:spcPts val="0"/>
              </a:spcAft>
              <a:buNone/>
            </a:pPr>
            <a:r>
              <a:rPr lang="en" sz="2200" dirty="0">
                <a:solidFill>
                  <a:srgbClr val="272C37"/>
                </a:solidFill>
                <a:highlight>
                  <a:srgbClr val="FFFFFF"/>
                </a:highlight>
                <a:latin typeface="Times New Roman"/>
                <a:ea typeface="Times New Roman"/>
                <a:cs typeface="Times New Roman"/>
                <a:sym typeface="Times New Roman"/>
              </a:rPr>
              <a:t>Conclusion</a:t>
            </a:r>
            <a:endParaRPr sz="2200" dirty="0">
              <a:solidFill>
                <a:srgbClr val="272C37"/>
              </a:solidFill>
              <a:highlight>
                <a:srgbClr val="FFFFFF"/>
              </a:highlight>
              <a:latin typeface="Times New Roman"/>
              <a:ea typeface="Times New Roman"/>
              <a:cs typeface="Times New Roman"/>
              <a:sym typeface="Times New Roman"/>
            </a:endParaRPr>
          </a:p>
          <a:p>
            <a:pPr marL="0" lvl="0" indent="0" algn="l" rtl="0">
              <a:spcBef>
                <a:spcPts val="2400"/>
              </a:spcBef>
              <a:spcAft>
                <a:spcPts val="0"/>
              </a:spcAft>
              <a:buNone/>
            </a:pPr>
            <a:endParaRPr sz="2200" dirty="0">
              <a:latin typeface="Times New Roman"/>
              <a:ea typeface="Times New Roman"/>
              <a:cs typeface="Times New Roman"/>
              <a:sym typeface="Times New Roman"/>
            </a:endParaRPr>
          </a:p>
        </p:txBody>
      </p:sp>
      <p:sp>
        <p:nvSpPr>
          <p:cNvPr id="452" name="Google Shape;452;p39"/>
          <p:cNvSpPr txBox="1">
            <a:spLocks noGrp="1"/>
          </p:cNvSpPr>
          <p:nvPr>
            <p:ph type="body" idx="1"/>
          </p:nvPr>
        </p:nvSpPr>
        <p:spPr>
          <a:xfrm>
            <a:off x="1303800" y="1541375"/>
            <a:ext cx="7030500" cy="421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latin typeface="Times New Roman" panose="02020603050405020304" pitchFamily="18" charset="0"/>
                <a:cs typeface="Times New Roman" panose="02020603050405020304" pitchFamily="18" charset="0"/>
              </a:rPr>
              <a:t>Let me show you the working system which can detect Fake news.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236892" y="105706"/>
            <a:ext cx="7030500" cy="652500"/>
          </a:xfrm>
          <a:prstGeom prst="rect">
            <a:avLst/>
          </a:prstGeom>
        </p:spPr>
        <p:txBody>
          <a:bodyPr spcFirstLastPara="1" wrap="square" lIns="91425" tIns="91425" rIns="91425" bIns="91425" anchor="t" anchorCtr="0">
            <a:normAutofit fontScale="90000"/>
          </a:bodyPr>
          <a:lstStyle/>
          <a:p>
            <a:pPr marL="0" lvl="0" indent="0" algn="l" rtl="0">
              <a:lnSpc>
                <a:spcPct val="141666"/>
              </a:lnSpc>
              <a:spcBef>
                <a:spcPts val="4800"/>
              </a:spcBef>
              <a:spcAft>
                <a:spcPts val="2400"/>
              </a:spcAft>
              <a:buNone/>
            </a:pPr>
            <a:r>
              <a:rPr lang="en" sz="2200" dirty="0">
                <a:solidFill>
                  <a:srgbClr val="272C37"/>
                </a:solidFill>
                <a:highlight>
                  <a:srgbClr val="FFFFFF"/>
                </a:highlight>
                <a:latin typeface="Times New Roman"/>
                <a:ea typeface="Times New Roman"/>
                <a:cs typeface="Times New Roman"/>
                <a:sym typeface="Times New Roman"/>
              </a:rPr>
              <a:t>How to Design a Fake News Detection System?</a:t>
            </a:r>
            <a:endParaRPr sz="2200" dirty="0">
              <a:latin typeface="Times New Roman"/>
              <a:ea typeface="Times New Roman"/>
              <a:cs typeface="Times New Roman"/>
              <a:sym typeface="Times New Roman"/>
            </a:endParaRPr>
          </a:p>
        </p:txBody>
      </p:sp>
      <p:sp>
        <p:nvSpPr>
          <p:cNvPr id="290" name="Google Shape;290;p15"/>
          <p:cNvSpPr txBox="1">
            <a:spLocks noGrp="1"/>
          </p:cNvSpPr>
          <p:nvPr>
            <p:ph type="body" idx="1"/>
          </p:nvPr>
        </p:nvSpPr>
        <p:spPr>
          <a:xfrm>
            <a:off x="1236892" y="1464450"/>
            <a:ext cx="7030500" cy="3200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dirty="0">
                <a:solidFill>
                  <a:srgbClr val="51565E"/>
                </a:solidFill>
                <a:highlight>
                  <a:srgbClr val="FFFFFF"/>
                </a:highlight>
                <a:latin typeface="Roboto"/>
                <a:ea typeface="Roboto"/>
                <a:cs typeface="Roboto"/>
                <a:sym typeface="Roboto"/>
              </a:rPr>
              <a:t>To create a Fake news detection system and to make the system functional, python provides a bunch of libraries.</a:t>
            </a:r>
            <a:endParaRPr sz="1200" dirty="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dirty="0">
                <a:solidFill>
                  <a:srgbClr val="51565E"/>
                </a:solidFill>
                <a:highlight>
                  <a:srgbClr val="FFFFFF"/>
                </a:highlight>
                <a:latin typeface="Roboto"/>
                <a:ea typeface="Roboto"/>
                <a:cs typeface="Roboto"/>
                <a:sym typeface="Roboto"/>
              </a:rPr>
              <a:t>The libraries we use are:</a:t>
            </a:r>
            <a:endParaRPr sz="1200" dirty="0">
              <a:solidFill>
                <a:srgbClr val="51565E"/>
              </a:solidFill>
              <a:highlight>
                <a:srgbClr val="FFFFFF"/>
              </a:highlight>
              <a:latin typeface="Roboto"/>
              <a:ea typeface="Roboto"/>
              <a:cs typeface="Roboto"/>
              <a:sym typeface="Roboto"/>
            </a:endParaRPr>
          </a:p>
          <a:p>
            <a:pPr marL="457200" lvl="0" indent="-304800" algn="l" rtl="0">
              <a:spcBef>
                <a:spcPts val="120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Pandas</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Numpy</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Seaborn</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Matplotlib</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Sklearn</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train_test_split()</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Accuray_score</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Classification report</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Re</a:t>
            </a:r>
            <a:endParaRPr sz="1200" dirty="0">
              <a:solidFill>
                <a:srgbClr val="51565E"/>
              </a:solidFill>
              <a:highlight>
                <a:srgbClr val="FFFFFF"/>
              </a:highlight>
              <a:latin typeface="Roboto"/>
              <a:ea typeface="Roboto"/>
              <a:cs typeface="Roboto"/>
              <a:sym typeface="Roboto"/>
            </a:endParaRPr>
          </a:p>
          <a:p>
            <a:pPr marL="457200" lvl="0" indent="-304800" algn="l" rtl="0">
              <a:spcBef>
                <a:spcPts val="0"/>
              </a:spcBef>
              <a:spcAft>
                <a:spcPts val="0"/>
              </a:spcAft>
              <a:buClr>
                <a:srgbClr val="51565E"/>
              </a:buClr>
              <a:buSzPts val="1200"/>
              <a:buFont typeface="Roboto"/>
              <a:buAutoNum type="arabicPeriod"/>
            </a:pPr>
            <a:r>
              <a:rPr lang="en" sz="1200" dirty="0">
                <a:solidFill>
                  <a:srgbClr val="51565E"/>
                </a:solidFill>
                <a:highlight>
                  <a:srgbClr val="FFFFFF"/>
                </a:highlight>
                <a:latin typeface="Roboto"/>
                <a:ea typeface="Roboto"/>
                <a:cs typeface="Roboto"/>
                <a:sym typeface="Roboto"/>
              </a:rPr>
              <a:t>string</a:t>
            </a:r>
            <a:endParaRPr sz="1200" dirty="0">
              <a:solidFill>
                <a:srgbClr val="51565E"/>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296" name="Google Shape;296;p16"/>
          <p:cNvSpPr txBox="1">
            <a:spLocks noGrp="1"/>
          </p:cNvSpPr>
          <p:nvPr>
            <p:ph type="body" idx="1"/>
          </p:nvPr>
        </p:nvSpPr>
        <p:spPr>
          <a:xfrm>
            <a:off x="1303800" y="1385825"/>
            <a:ext cx="7030500" cy="31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Pandas:</a:t>
            </a:r>
            <a:endParaRPr b="1" u="sng"/>
          </a:p>
          <a:p>
            <a:pPr marL="0" lvl="0" indent="0" algn="l" rtl="0">
              <a:spcBef>
                <a:spcPts val="1200"/>
              </a:spcBef>
              <a:spcAft>
                <a:spcPts val="0"/>
              </a:spcAft>
              <a:buNone/>
            </a:pPr>
            <a:r>
              <a:rPr lang="en" sz="1200">
                <a:solidFill>
                  <a:srgbClr val="51565E"/>
                </a:solidFill>
                <a:highlight>
                  <a:srgbClr val="FFFFFF"/>
                </a:highlight>
                <a:latin typeface="Roboto"/>
                <a:ea typeface="Roboto"/>
                <a:cs typeface="Roboto"/>
                <a:sym typeface="Roboto"/>
              </a:rPr>
              <a:t>To create a Fake news detection system and to make the system functional, python provides a bunch of libraries. To understand how to create a system using python and make it functional for the Fake News detection system.</a:t>
            </a:r>
            <a:endParaRPr sz="120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a:t>Numpy:</a:t>
            </a:r>
            <a:endParaRPr b="1" u="sng"/>
          </a:p>
          <a:p>
            <a:pPr marL="0" lvl="0" indent="0" algn="l" rtl="0">
              <a:spcBef>
                <a:spcPts val="1200"/>
              </a:spcBef>
              <a:spcAft>
                <a:spcPts val="0"/>
              </a:spcAft>
              <a:buNone/>
            </a:pPr>
            <a:r>
              <a:rPr lang="en" sz="1200">
                <a:solidFill>
                  <a:srgbClr val="51565E"/>
                </a:solidFill>
                <a:highlight>
                  <a:srgbClr val="FFFFFF"/>
                </a:highlight>
                <a:latin typeface="Roboto"/>
                <a:ea typeface="Roboto"/>
                <a:cs typeface="Roboto"/>
                <a:sym typeface="Roboto"/>
              </a:rPr>
              <a:t>The Python package NumPy is used to manipulate arrays.Additionally, it has matrices, Fourier transform, and functions for working in the area of linear algebra.</a:t>
            </a:r>
            <a:endParaRPr sz="120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a:t>Seaborn:</a:t>
            </a:r>
            <a:endParaRPr b="1" u="sng"/>
          </a:p>
          <a:p>
            <a:pPr marL="0" lvl="0" indent="0" algn="l" rtl="0">
              <a:spcBef>
                <a:spcPts val="1200"/>
              </a:spcBef>
              <a:spcAft>
                <a:spcPts val="1200"/>
              </a:spcAft>
              <a:buNone/>
            </a:pPr>
            <a:r>
              <a:rPr lang="en" sz="1200">
                <a:solidFill>
                  <a:srgbClr val="51565E"/>
                </a:solidFill>
                <a:highlight>
                  <a:srgbClr val="FFFFFF"/>
                </a:highlight>
                <a:latin typeface="Roboto"/>
                <a:ea typeface="Roboto"/>
                <a:cs typeface="Roboto"/>
                <a:sym typeface="Roboto"/>
              </a:rPr>
              <a:t>A package called Seaborn uses Matplotlib as its foundation to plot graphs. In order to see random distributions, it will be used.</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02" name="Google Shape;302;p17"/>
          <p:cNvSpPr txBox="1">
            <a:spLocks noGrp="1"/>
          </p:cNvSpPr>
          <p:nvPr>
            <p:ph type="body" idx="1"/>
          </p:nvPr>
        </p:nvSpPr>
        <p:spPr>
          <a:xfrm>
            <a:off x="1303800" y="1385825"/>
            <a:ext cx="7030500" cy="3234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u="sng"/>
              <a:t>Matplotlib:</a:t>
            </a:r>
            <a:endParaRPr b="1" u="sng"/>
          </a:p>
          <a:p>
            <a:pPr marL="0" lvl="0" indent="0" algn="l" rtl="0">
              <a:spcBef>
                <a:spcPts val="1200"/>
              </a:spcBef>
              <a:spcAft>
                <a:spcPts val="0"/>
              </a:spcAft>
              <a:buNone/>
            </a:pPr>
            <a:r>
              <a:rPr lang="en" sz="1200">
                <a:solidFill>
                  <a:srgbClr val="51565E"/>
                </a:solidFill>
                <a:highlight>
                  <a:srgbClr val="FFFFFF"/>
                </a:highlight>
                <a:latin typeface="Roboto"/>
                <a:ea typeface="Roboto"/>
                <a:cs typeface="Roboto"/>
                <a:sym typeface="Roboto"/>
              </a:rPr>
              <a:t>For the Python programming language &amp; its NumPy numerical mathematics add-on, Matplotlib is a graphing library. It offers an object-oriented API for integrating charts into programs utilizing all-purpose GUI toolkits like Tkinter, wxPython, Qt, or GTK.</a:t>
            </a:r>
            <a:endParaRPr sz="120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a:t>Sklearn:</a:t>
            </a:r>
            <a:endParaRPr b="1" u="sng"/>
          </a:p>
          <a:p>
            <a:pPr marL="0" lvl="0" indent="0" algn="l" rtl="0">
              <a:spcBef>
                <a:spcPts val="1200"/>
              </a:spcBef>
              <a:spcAft>
                <a:spcPts val="0"/>
              </a:spcAft>
              <a:buNone/>
            </a:pPr>
            <a:r>
              <a:rPr lang="en" sz="1200">
                <a:solidFill>
                  <a:srgbClr val="51565E"/>
                </a:solidFill>
                <a:highlight>
                  <a:srgbClr val="FFFFFF"/>
                </a:highlight>
                <a:latin typeface="Roboto"/>
                <a:ea typeface="Roboto"/>
                <a:cs typeface="Roboto"/>
                <a:sym typeface="Roboto"/>
              </a:rPr>
              <a:t>It includes a variety of classification, regression, and clustering methods, such as support vector machines, random forests, gradient boosting, k-means, and DBSCAN, and is built to work with Python's NumPy and SciPy scientific and numerical libraries.</a:t>
            </a:r>
            <a:endParaRPr sz="120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a:t>train_test_split():</a:t>
            </a:r>
            <a:endParaRPr b="1" u="sng"/>
          </a:p>
          <a:p>
            <a:pPr marL="0" lvl="0" indent="0" algn="l" rtl="0">
              <a:spcBef>
                <a:spcPts val="1200"/>
              </a:spcBef>
              <a:spcAft>
                <a:spcPts val="1200"/>
              </a:spcAft>
              <a:buNone/>
            </a:pPr>
            <a:r>
              <a:rPr lang="en" sz="1200">
                <a:highlight>
                  <a:srgbClr val="FFFFFF"/>
                </a:highlight>
                <a:latin typeface="Roboto"/>
                <a:ea typeface="Roboto"/>
                <a:cs typeface="Roboto"/>
                <a:sym typeface="Roboto"/>
              </a:rPr>
              <a:t>Machine learning</a:t>
            </a:r>
            <a:r>
              <a:rPr lang="en" sz="1200">
                <a:solidFill>
                  <a:srgbClr val="51565E"/>
                </a:solidFill>
                <a:highlight>
                  <a:srgbClr val="FFFFFF"/>
                </a:highlight>
                <a:latin typeface="Roboto"/>
                <a:ea typeface="Roboto"/>
                <a:cs typeface="Roboto"/>
                <a:sym typeface="Roboto"/>
              </a:rPr>
              <a:t> algorithms applicable to prediction-based algorithms and applications are evaluated using the train-test split. We can compare the output of our own machine-learning model to that of other machines using this quick and simple process.</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08" name="Google Shape;308;p18"/>
          <p:cNvSpPr txBox="1">
            <a:spLocks noGrp="1"/>
          </p:cNvSpPr>
          <p:nvPr>
            <p:ph type="body" idx="1"/>
          </p:nvPr>
        </p:nvSpPr>
        <p:spPr>
          <a:xfrm>
            <a:off x="1303800" y="1385825"/>
            <a:ext cx="7030500" cy="323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u="sng"/>
              <a:t>Accuracy_score:</a:t>
            </a:r>
            <a:endParaRPr b="1" u="sng"/>
          </a:p>
          <a:p>
            <a:pPr marL="0" lvl="0" indent="0" algn="l" rtl="0">
              <a:spcBef>
                <a:spcPts val="1200"/>
              </a:spcBef>
              <a:spcAft>
                <a:spcPts val="0"/>
              </a:spcAft>
              <a:buNone/>
            </a:pPr>
            <a:r>
              <a:rPr lang="en" sz="1200">
                <a:solidFill>
                  <a:srgbClr val="51565E"/>
                </a:solidFill>
                <a:highlight>
                  <a:srgbClr val="FFFFFF"/>
                </a:highlight>
                <a:latin typeface="Roboto"/>
                <a:ea typeface="Roboto"/>
                <a:cs typeface="Roboto"/>
                <a:sym typeface="Roboto"/>
              </a:rPr>
              <a:t>This function computes subset accuracy in multilabel classification: the set of labels predicted for a sample must exactly match the corresponding set of labels in y true.</a:t>
            </a:r>
            <a:endParaRPr sz="120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a:t>Cassification_report:</a:t>
            </a:r>
            <a:endParaRPr b="1" u="sng"/>
          </a:p>
          <a:p>
            <a:pPr marL="0" lvl="0" indent="0" algn="l" rtl="0">
              <a:spcBef>
                <a:spcPts val="1200"/>
              </a:spcBef>
              <a:spcAft>
                <a:spcPts val="0"/>
              </a:spcAft>
              <a:buNone/>
            </a:pPr>
            <a:r>
              <a:rPr lang="en" sz="1200">
                <a:solidFill>
                  <a:srgbClr val="51565E"/>
                </a:solidFill>
                <a:highlight>
                  <a:srgbClr val="FFFFFF"/>
                </a:highlight>
                <a:latin typeface="Roboto"/>
                <a:ea typeface="Roboto"/>
                <a:cs typeface="Roboto"/>
                <a:sym typeface="Roboto"/>
              </a:rPr>
              <a:t>A classification report is used to assess the accuracy of a classification algorithm predictions. How many predictions are correct and how many are incorrect? True Positives, False Positives, True Negatives, and False Negatives are specifically utilized to predict the metrics of a classification report.</a:t>
            </a:r>
            <a:endParaRPr sz="1200">
              <a:solidFill>
                <a:srgbClr val="51565E"/>
              </a:solidFill>
              <a:highlight>
                <a:srgbClr val="FFFFFF"/>
              </a:highlight>
              <a:latin typeface="Roboto"/>
              <a:ea typeface="Roboto"/>
              <a:cs typeface="Roboto"/>
              <a:sym typeface="Roboto"/>
            </a:endParaRPr>
          </a:p>
          <a:p>
            <a:pPr marL="0" lvl="0" indent="0" algn="l" rtl="0">
              <a:spcBef>
                <a:spcPts val="1200"/>
              </a:spcBef>
              <a:spcAft>
                <a:spcPts val="0"/>
              </a:spcAft>
              <a:buNone/>
            </a:pPr>
            <a:r>
              <a:rPr lang="en" b="1" u="sng"/>
              <a:t>Re:</a:t>
            </a:r>
            <a:endParaRPr b="1" u="sng"/>
          </a:p>
          <a:p>
            <a:pPr marL="0" lvl="0" indent="0" algn="l" rtl="0">
              <a:spcBef>
                <a:spcPts val="1200"/>
              </a:spcBef>
              <a:spcAft>
                <a:spcPts val="1200"/>
              </a:spcAft>
              <a:buNone/>
            </a:pPr>
            <a:r>
              <a:rPr lang="en" sz="1200">
                <a:solidFill>
                  <a:srgbClr val="51565E"/>
                </a:solidFill>
                <a:highlight>
                  <a:srgbClr val="FFFFFF"/>
                </a:highlight>
                <a:latin typeface="Roboto"/>
                <a:ea typeface="Roboto"/>
                <a:cs typeface="Roboto"/>
                <a:sym typeface="Roboto"/>
              </a:rPr>
              <a:t>The functions in this module allow you to determine whether a given text fits a given regular expression, known as a </a:t>
            </a:r>
            <a:r>
              <a:rPr lang="en" sz="1200" b="1">
                <a:solidFill>
                  <a:srgbClr val="51565E"/>
                </a:solidFill>
                <a:highlight>
                  <a:srgbClr val="FFFFFF"/>
                </a:highlight>
                <a:latin typeface="Roboto"/>
                <a:ea typeface="Roboto"/>
                <a:cs typeface="Roboto"/>
                <a:sym typeface="Roboto"/>
              </a:rPr>
              <a:t>regular expression</a:t>
            </a:r>
            <a:r>
              <a:rPr lang="en" sz="1200">
                <a:solidFill>
                  <a:srgbClr val="51565E"/>
                </a:solidFill>
                <a:highlight>
                  <a:srgbClr val="FFFFFF"/>
                </a:highlight>
                <a:latin typeface="Roboto"/>
                <a:ea typeface="Roboto"/>
                <a:cs typeface="Roboto"/>
                <a:sym typeface="Roboto"/>
              </a:rPr>
              <a:t>.</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767025"/>
            <a:ext cx="7030500" cy="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Functionality of the Libraries</a:t>
            </a:r>
            <a:endParaRPr sz="2200">
              <a:latin typeface="Times New Roman"/>
              <a:ea typeface="Times New Roman"/>
              <a:cs typeface="Times New Roman"/>
              <a:sym typeface="Times New Roman"/>
            </a:endParaRPr>
          </a:p>
        </p:txBody>
      </p:sp>
      <p:sp>
        <p:nvSpPr>
          <p:cNvPr id="314" name="Google Shape;314;p19"/>
          <p:cNvSpPr txBox="1">
            <a:spLocks noGrp="1"/>
          </p:cNvSpPr>
          <p:nvPr>
            <p:ph type="body" idx="1"/>
          </p:nvPr>
        </p:nvSpPr>
        <p:spPr>
          <a:xfrm>
            <a:off x="1303800" y="1385825"/>
            <a:ext cx="7030500" cy="32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String:</a:t>
            </a:r>
            <a:endParaRPr b="1" u="sng"/>
          </a:p>
          <a:p>
            <a:pPr marL="0" lvl="0" indent="0" algn="l" rtl="0">
              <a:spcBef>
                <a:spcPts val="1200"/>
              </a:spcBef>
              <a:spcAft>
                <a:spcPts val="0"/>
              </a:spcAft>
              <a:buNone/>
            </a:pPr>
            <a:r>
              <a:rPr lang="en" sz="1200">
                <a:solidFill>
                  <a:srgbClr val="51565E"/>
                </a:solidFill>
                <a:highlight>
                  <a:srgbClr val="FFFFFF"/>
                </a:highlight>
                <a:latin typeface="Roboto"/>
                <a:ea typeface="Roboto"/>
                <a:cs typeface="Roboto"/>
                <a:sym typeface="Roboto"/>
              </a:rPr>
              <a:t>You can use the Python library NLTK, or Natural Language Toolkit, for NLP. A large portion of the data you might be examining is unstructured and contains text humans can read. Preprocessing that data is necessary before you can programmatically evaluate it.</a:t>
            </a:r>
            <a:endParaRPr sz="1200">
              <a:solidFill>
                <a:srgbClr val="51565E"/>
              </a:solidFill>
              <a:highlight>
                <a:srgbClr val="FFFFFF"/>
              </a:highlight>
              <a:latin typeface="Roboto"/>
              <a:ea typeface="Roboto"/>
              <a:cs typeface="Roboto"/>
              <a:sym typeface="Roboto"/>
            </a:endParaRPr>
          </a:p>
          <a:p>
            <a:pPr marL="0" lvl="0" indent="0" algn="l" rtl="0">
              <a:spcBef>
                <a:spcPts val="1200"/>
              </a:spcBef>
              <a:spcAft>
                <a:spcPts val="1200"/>
              </a:spcAft>
              <a:buNone/>
            </a:pPr>
            <a:endParaRPr b="1"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773675"/>
            <a:ext cx="7030500" cy="5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Logistic regression</a:t>
            </a:r>
            <a:endParaRPr sz="2200">
              <a:latin typeface="Times New Roman"/>
              <a:ea typeface="Times New Roman"/>
              <a:cs typeface="Times New Roman"/>
              <a:sym typeface="Times New Roman"/>
            </a:endParaRPr>
          </a:p>
          <a:p>
            <a:pPr marL="0" lvl="0" indent="0" algn="l" rtl="0">
              <a:spcBef>
                <a:spcPts val="0"/>
              </a:spcBef>
              <a:spcAft>
                <a:spcPts val="0"/>
              </a:spcAft>
              <a:buNone/>
            </a:pPr>
            <a:endParaRPr sz="2200"/>
          </a:p>
        </p:txBody>
      </p:sp>
      <p:sp>
        <p:nvSpPr>
          <p:cNvPr id="320" name="Google Shape;320;p20"/>
          <p:cNvSpPr txBox="1">
            <a:spLocks noGrp="1"/>
          </p:cNvSpPr>
          <p:nvPr>
            <p:ph type="body" idx="1"/>
          </p:nvPr>
        </p:nvSpPr>
        <p:spPr>
          <a:xfrm>
            <a:off x="1303800" y="1383275"/>
            <a:ext cx="7030500" cy="320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highlight>
                  <a:srgbClr val="FFFFFF"/>
                </a:highlight>
                <a:latin typeface="Roboto"/>
                <a:ea typeface="Roboto"/>
                <a:cs typeface="Roboto"/>
                <a:sym typeface="Roboto"/>
              </a:rPr>
              <a:t>Logistic regression is </a:t>
            </a:r>
            <a:r>
              <a:rPr lang="en" sz="1400">
                <a:solidFill>
                  <a:srgbClr val="040C28"/>
                </a:solidFill>
                <a:latin typeface="Roboto"/>
                <a:ea typeface="Roboto"/>
                <a:cs typeface="Roboto"/>
                <a:sym typeface="Roboto"/>
              </a:rPr>
              <a:t>a supervised classification model known as the logit model</a:t>
            </a:r>
            <a:r>
              <a:rPr lang="en" sz="1400">
                <a:solidFill>
                  <a:srgbClr val="202124"/>
                </a:solidFill>
                <a:highlight>
                  <a:srgbClr val="FFFFFF"/>
                </a:highlight>
                <a:latin typeface="Roboto"/>
                <a:ea typeface="Roboto"/>
                <a:cs typeface="Roboto"/>
                <a:sym typeface="Roboto"/>
              </a:rPr>
              <a:t>. It estimates the probability of something occurring, like 'will buy' or 'will not buy,' based on a dataset of independent variables. The outcome should be a categorical or a discrete value.</a:t>
            </a: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sz="1400">
                <a:solidFill>
                  <a:srgbClr val="4D5156"/>
                </a:solidFill>
                <a:highlight>
                  <a:srgbClr val="FFFFFF"/>
                </a:highlight>
                <a:latin typeface="Roboto"/>
                <a:ea typeface="Roboto"/>
                <a:cs typeface="Roboto"/>
                <a:sym typeface="Roboto"/>
              </a:rPr>
              <a:t>Is also</a:t>
            </a:r>
            <a:r>
              <a:rPr lang="en" sz="1400">
                <a:solidFill>
                  <a:srgbClr val="040C28"/>
                </a:solidFill>
                <a:latin typeface="Roboto"/>
                <a:ea typeface="Roboto"/>
                <a:cs typeface="Roboto"/>
                <a:sym typeface="Roboto"/>
              </a:rPr>
              <a:t> data analysis technique that uses mathematics to find the relationships between two data factors</a:t>
            </a:r>
            <a:r>
              <a:rPr lang="en" sz="1400">
                <a:solidFill>
                  <a:srgbClr val="4D5156"/>
                </a:solidFill>
                <a:highlight>
                  <a:srgbClr val="FFFFFF"/>
                </a:highlight>
                <a:latin typeface="Roboto"/>
                <a:ea typeface="Roboto"/>
                <a:cs typeface="Roboto"/>
                <a:sym typeface="Roboto"/>
              </a:rPr>
              <a:t>. It then uses this relationship to predict the value of one of those factors based on the other. The prediction usually has a finite number of outcomes, like yes or no.</a:t>
            </a: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1200"/>
              </a:spcAft>
              <a:buNone/>
            </a:pPr>
            <a:endParaRPr sz="1400">
              <a:solidFill>
                <a:srgbClr val="20212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795550"/>
            <a:ext cx="7030500" cy="52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Linear regression</a:t>
            </a:r>
            <a:endParaRPr sz="2200">
              <a:latin typeface="Times New Roman"/>
              <a:ea typeface="Times New Roman"/>
              <a:cs typeface="Times New Roman"/>
              <a:sym typeface="Times New Roman"/>
            </a:endParaRPr>
          </a:p>
        </p:txBody>
      </p:sp>
      <p:sp>
        <p:nvSpPr>
          <p:cNvPr id="326" name="Google Shape;326;p21"/>
          <p:cNvSpPr txBox="1">
            <a:spLocks noGrp="1"/>
          </p:cNvSpPr>
          <p:nvPr>
            <p:ph type="body" idx="1"/>
          </p:nvPr>
        </p:nvSpPr>
        <p:spPr>
          <a:xfrm>
            <a:off x="1303800" y="158512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highlight>
                  <a:srgbClr val="FFFFFF"/>
                </a:highlight>
                <a:latin typeface="Roboto"/>
                <a:ea typeface="Roboto"/>
                <a:cs typeface="Roboto"/>
                <a:sym typeface="Roboto"/>
              </a:rPr>
              <a:t>Linear regression is defined as </a:t>
            </a:r>
            <a:r>
              <a:rPr lang="en" sz="1400">
                <a:solidFill>
                  <a:srgbClr val="040C28"/>
                </a:solidFill>
                <a:latin typeface="Roboto"/>
                <a:ea typeface="Roboto"/>
                <a:cs typeface="Roboto"/>
                <a:sym typeface="Roboto"/>
              </a:rPr>
              <a:t>the process of determining the straight line that best fits a set of dispersed data points</a:t>
            </a:r>
            <a:r>
              <a:rPr lang="en" sz="1400">
                <a:solidFill>
                  <a:srgbClr val="202124"/>
                </a:solidFill>
                <a:highlight>
                  <a:srgbClr val="FFFFFF"/>
                </a:highlight>
                <a:latin typeface="Roboto"/>
                <a:ea typeface="Roboto"/>
                <a:cs typeface="Roboto"/>
                <a:sym typeface="Roboto"/>
              </a:rPr>
              <a:t>: The line can then be projected to forecast fresh data points. Because of its simplicity and essential features, linear regression is a fundamental Machine Learning method.</a:t>
            </a:r>
            <a:endParaRPr sz="1400">
              <a:solidFill>
                <a:srgbClr val="202124"/>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400">
                <a:solidFill>
                  <a:srgbClr val="4D5156"/>
                </a:solidFill>
                <a:highlight>
                  <a:srgbClr val="FFFFFF"/>
                </a:highlight>
                <a:latin typeface="Roboto"/>
                <a:ea typeface="Roboto"/>
                <a:cs typeface="Roboto"/>
                <a:sym typeface="Roboto"/>
              </a:rPr>
              <a:t>Linear regression is </a:t>
            </a:r>
            <a:r>
              <a:rPr lang="en" sz="1400">
                <a:solidFill>
                  <a:srgbClr val="040C28"/>
                </a:solidFill>
                <a:latin typeface="Roboto"/>
                <a:ea typeface="Roboto"/>
                <a:cs typeface="Roboto"/>
                <a:sym typeface="Roboto"/>
              </a:rPr>
              <a:t>a statistical method for modeling relationships between a dependent variable with a given set of independent variables</a:t>
            </a:r>
            <a:r>
              <a:rPr lang="en" sz="1400">
                <a:solidFill>
                  <a:srgbClr val="4D5156"/>
                </a:solidFill>
                <a:highlight>
                  <a:srgbClr val="FFFFFF"/>
                </a:highlight>
                <a:latin typeface="Roboto"/>
                <a:ea typeface="Roboto"/>
                <a:cs typeface="Roboto"/>
                <a:sym typeface="Roboto"/>
              </a:rPr>
              <a:t>. </a:t>
            </a:r>
            <a:endParaRPr sz="1400">
              <a:solidFill>
                <a:srgbClr val="202124"/>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1450</Words>
  <Application>Microsoft Office PowerPoint</Application>
  <PresentationFormat>On-screen Show (16:9)</PresentationFormat>
  <Paragraphs>100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Roboto</vt:lpstr>
      <vt:lpstr>Arial</vt:lpstr>
      <vt:lpstr>Nunito</vt:lpstr>
      <vt:lpstr>Times New Roman</vt:lpstr>
      <vt:lpstr>Maven Pro</vt:lpstr>
      <vt:lpstr>Momentum</vt:lpstr>
      <vt:lpstr>Fake News Detection using Python and Machine Learning</vt:lpstr>
      <vt:lpstr>What is Fake News?</vt:lpstr>
      <vt:lpstr>How to Design a Fake News Detection System?</vt:lpstr>
      <vt:lpstr>Functionality of the Libraries</vt:lpstr>
      <vt:lpstr>Functionality of the Libraries</vt:lpstr>
      <vt:lpstr>Functionality of the Libraries</vt:lpstr>
      <vt:lpstr>Functionality of the Libraries</vt:lpstr>
      <vt:lpstr>Logistic regression </vt:lpstr>
      <vt:lpstr>Linear regression</vt:lpstr>
      <vt:lpstr>PowerPoint Presentation</vt:lpstr>
      <vt:lpstr>Decision Tree</vt:lpstr>
      <vt:lpstr>Fake news detection design</vt:lpstr>
      <vt:lpstr>Fake news detection design</vt:lpstr>
      <vt:lpstr>Importing Libraries.</vt:lpstr>
      <vt:lpstr>Importing the Dataset.</vt:lpstr>
      <vt:lpstr>Assigning Classes to the Dataset.</vt:lpstr>
      <vt:lpstr>Manual Testing for both the Dataset</vt:lpstr>
      <vt:lpstr>Assigning classes to the Dataset.</vt:lpstr>
      <vt:lpstr>Create a Function to clean Text</vt:lpstr>
      <vt:lpstr> Applying Function to a text column and assigning X and Y</vt:lpstr>
      <vt:lpstr>Converting Raw Data into Matrix for further process</vt:lpstr>
      <vt:lpstr>Creating first Model</vt:lpstr>
      <vt:lpstr>Checking the model Accuracy and Classification Report.</vt:lpstr>
      <vt:lpstr>Creating a Second Model</vt:lpstr>
      <vt:lpstr>Checking the model Accuracy and Classification Report.</vt:lpstr>
      <vt:lpstr>Checking Fake News.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Python and Machine Learning</dc:title>
  <dc:creator>sai maheswar</dc:creator>
  <cp:lastModifiedBy>Dell</cp:lastModifiedBy>
  <cp:revision>2</cp:revision>
  <dcterms:modified xsi:type="dcterms:W3CDTF">2023-08-16T03:48:35Z</dcterms:modified>
</cp:coreProperties>
</file>