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37560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40D53-9E19-459C-B7AF-FBBF0159D9B0}"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4051120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570448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868976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2547590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33557260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3680996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24370894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1830867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343270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2284143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40D53-9E19-459C-B7AF-FBBF0159D9B0}"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3230843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40D53-9E19-459C-B7AF-FBBF0159D9B0}" type="datetimeFigureOut">
              <a:rPr lang="en-IN" smtClean="0"/>
              <a:t>24-06-2024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2153635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3795105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1169259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2440D53-9E19-459C-B7AF-FBBF0159D9B0}" type="datetimeFigureOut">
              <a:rPr lang="en-IN" smtClean="0"/>
              <a:t>24-06-2024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2273763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40D53-9E19-459C-B7AF-FBBF0159D9B0}" type="datetimeFigureOut">
              <a:rPr lang="en-IN" smtClean="0"/>
              <a:t>24-06-2024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8FA3EC-8F6D-4F55-85CA-B3861512F9E5}" type="slidenum">
              <a:rPr lang="en-IN" smtClean="0"/>
              <a:t>‹#›</a:t>
            </a:fld>
            <a:endParaRPr lang="en-IN"/>
          </a:p>
        </p:txBody>
      </p:sp>
    </p:spTree>
    <p:extLst>
      <p:ext uri="{BB962C8B-B14F-4D97-AF65-F5344CB8AC3E}">
        <p14:creationId xmlns:p14="http://schemas.microsoft.com/office/powerpoint/2010/main" val="656429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2440D53-9E19-459C-B7AF-FBBF0159D9B0}" type="datetimeFigureOut">
              <a:rPr lang="en-IN" smtClean="0"/>
              <a:t>24-06-2024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8FA3EC-8F6D-4F55-85CA-B3861512F9E5}" type="slidenum">
              <a:rPr lang="en-IN" smtClean="0"/>
              <a:t>‹#›</a:t>
            </a:fld>
            <a:endParaRPr lang="en-IN"/>
          </a:p>
        </p:txBody>
      </p:sp>
    </p:spTree>
    <p:extLst>
      <p:ext uri="{BB962C8B-B14F-4D97-AF65-F5344CB8AC3E}">
        <p14:creationId xmlns:p14="http://schemas.microsoft.com/office/powerpoint/2010/main" val="1652334551"/>
      </p:ext>
    </p:extLst>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 id="2147483985" r:id="rId13"/>
    <p:sldLayoutId id="2147483986" r:id="rId14"/>
    <p:sldLayoutId id="2147483987" r:id="rId15"/>
    <p:sldLayoutId id="2147483988" r:id="rId16"/>
    <p:sldLayoutId id="21474839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F6D186-6C88-6DC7-3F78-0F51E51F955E}"/>
              </a:ext>
            </a:extLst>
          </p:cNvPr>
          <p:cNvSpPr>
            <a:spLocks noGrp="1"/>
          </p:cNvSpPr>
          <p:nvPr>
            <p:ph type="title"/>
          </p:nvPr>
        </p:nvSpPr>
        <p:spPr/>
        <p:txBody>
          <a:bodyPr/>
          <a:lstStyle/>
          <a:p>
            <a:r>
              <a:rPr lang="en-IN" dirty="0"/>
              <a:t>BATTIMAHESWARI</a:t>
            </a:r>
          </a:p>
        </p:txBody>
      </p:sp>
      <p:sp>
        <p:nvSpPr>
          <p:cNvPr id="5" name="Text Placeholder 4">
            <a:extLst>
              <a:ext uri="{FF2B5EF4-FFF2-40B4-BE49-F238E27FC236}">
                <a16:creationId xmlns:a16="http://schemas.microsoft.com/office/drawing/2014/main" id="{D78483E7-413B-AFDC-4488-E2881556E93E}"/>
              </a:ext>
            </a:extLst>
          </p:cNvPr>
          <p:cNvSpPr>
            <a:spLocks noGrp="1"/>
          </p:cNvSpPr>
          <p:nvPr>
            <p:ph type="body" idx="1"/>
          </p:nvPr>
        </p:nvSpPr>
        <p:spPr>
          <a:xfrm>
            <a:off x="3205538" y="5024967"/>
            <a:ext cx="3482938" cy="860400"/>
          </a:xfrm>
        </p:spPr>
        <p:txBody>
          <a:bodyPr/>
          <a:lstStyle/>
          <a:p>
            <a:r>
              <a:rPr lang="en-IN" dirty="0"/>
              <a:t>FINAL PROJECT</a:t>
            </a:r>
          </a:p>
        </p:txBody>
      </p:sp>
    </p:spTree>
    <p:extLst>
      <p:ext uri="{BB962C8B-B14F-4D97-AF65-F5344CB8AC3E}">
        <p14:creationId xmlns:p14="http://schemas.microsoft.com/office/powerpoint/2010/main" val="1948322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F59467-C316-3635-D1F9-865E1451EA63}"/>
              </a:ext>
            </a:extLst>
          </p:cNvPr>
          <p:cNvSpPr txBox="1"/>
          <p:nvPr/>
        </p:nvSpPr>
        <p:spPr>
          <a:xfrm>
            <a:off x="267128" y="534256"/>
            <a:ext cx="11476234" cy="4524315"/>
          </a:xfrm>
          <a:prstGeom prst="rect">
            <a:avLst/>
          </a:prstGeom>
          <a:noFill/>
        </p:spPr>
        <p:txBody>
          <a:bodyPr wrap="square" rtlCol="0">
            <a:spAutoFit/>
          </a:bodyPr>
          <a:lstStyle/>
          <a:p>
            <a:r>
              <a:rPr lang="en-US" b="1" dirty="0"/>
              <a:t>PREVENTING</a:t>
            </a:r>
            <a:r>
              <a:rPr lang="en-US" dirty="0"/>
              <a:t> </a:t>
            </a:r>
            <a:r>
              <a:rPr lang="en-US" b="1" dirty="0"/>
              <a:t>KEYLOGGERS:</a:t>
            </a:r>
          </a:p>
          <a:p>
            <a:endParaRPr lang="en-US" b="1" dirty="0"/>
          </a:p>
          <a:p>
            <a:pPr marL="342900" indent="-342900">
              <a:buAutoNum type="arabicPeriod"/>
            </a:pPr>
            <a:r>
              <a:rPr lang="en-US" b="1" dirty="0"/>
              <a:t>Use Reputable Antivirus and Anti-Malware Software:</a:t>
            </a:r>
          </a:p>
          <a:p>
            <a:r>
              <a:rPr lang="en-US" dirty="0"/>
              <a:t>Install and maintain up-to-date antivirus and anti-malware software from reputable vendors. These tools can detect and remove keyloggers and other malicious software before they can cause harm.</a:t>
            </a:r>
          </a:p>
          <a:p>
            <a:endParaRPr lang="en-US" dirty="0"/>
          </a:p>
          <a:p>
            <a:r>
              <a:rPr lang="en-US" b="1" dirty="0"/>
              <a:t>2. Keep Your Operating System and Software Updated:</a:t>
            </a:r>
          </a:p>
          <a:p>
            <a:pPr>
              <a:buFont typeface="Arial" panose="020B0604020202020204" pitchFamily="34" charset="0"/>
              <a:buChar char="•"/>
            </a:pPr>
            <a:r>
              <a:rPr lang="en-US" dirty="0"/>
              <a:t>Regularly update your operating system, web browsers, and applications with the latest security patches and updates. Vulnerabilities in outdated software can be exploited by keyloggers to gain access to your system.</a:t>
            </a:r>
          </a:p>
          <a:p>
            <a:pPr>
              <a:buFont typeface="Arial" panose="020B0604020202020204" pitchFamily="34" charset="0"/>
              <a:buChar char="•"/>
            </a:pPr>
            <a:endParaRPr lang="en-US" dirty="0"/>
          </a:p>
          <a:p>
            <a:r>
              <a:rPr lang="en-US" b="1" dirty="0"/>
              <a:t>3. Exercise Caution with Email Attachments and Links:</a:t>
            </a:r>
          </a:p>
          <a:p>
            <a:pPr>
              <a:buFont typeface="Arial" panose="020B0604020202020204" pitchFamily="34" charset="0"/>
              <a:buChar char="•"/>
            </a:pPr>
            <a:r>
              <a:rPr lang="en-US" dirty="0"/>
              <a:t>Be wary of phishing emails, especially those containing attachments or links. Do not open attachments or click on links from unknown or suspicious sources, as they may lead to keylogger installations.</a:t>
            </a:r>
          </a:p>
          <a:p>
            <a:endParaRPr lang="en-IN" b="1" dirty="0"/>
          </a:p>
        </p:txBody>
      </p:sp>
    </p:spTree>
    <p:extLst>
      <p:ext uri="{BB962C8B-B14F-4D97-AF65-F5344CB8AC3E}">
        <p14:creationId xmlns:p14="http://schemas.microsoft.com/office/powerpoint/2010/main" val="2052101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A86524-3E44-DC33-1E91-BCA5172F507E}"/>
              </a:ext>
            </a:extLst>
          </p:cNvPr>
          <p:cNvSpPr txBox="1"/>
          <p:nvPr/>
        </p:nvSpPr>
        <p:spPr>
          <a:xfrm>
            <a:off x="513708" y="503434"/>
            <a:ext cx="11157735" cy="5078313"/>
          </a:xfrm>
          <a:prstGeom prst="rect">
            <a:avLst/>
          </a:prstGeom>
          <a:noFill/>
        </p:spPr>
        <p:txBody>
          <a:bodyPr wrap="square" rtlCol="0">
            <a:spAutoFit/>
          </a:bodyPr>
          <a:lstStyle/>
          <a:p>
            <a:r>
              <a:rPr lang="en-US" b="1" dirty="0"/>
              <a:t>REMOVING KEYLOGGERS:</a:t>
            </a:r>
          </a:p>
          <a:p>
            <a:endParaRPr lang="en-US" b="1" dirty="0"/>
          </a:p>
          <a:p>
            <a:r>
              <a:rPr lang="en-US" b="1" dirty="0"/>
              <a:t>1. Run a Full System Scan with Antivirus Software:</a:t>
            </a:r>
          </a:p>
          <a:p>
            <a:pPr>
              <a:buFont typeface="Arial" panose="020B0604020202020204" pitchFamily="34" charset="0"/>
              <a:buChar char="•"/>
            </a:pPr>
            <a:r>
              <a:rPr lang="en-US" dirty="0"/>
              <a:t>Start by running a thorough scan of your entire system using reputable antivirus and anti-malware software. Ensure that your antivirus definitions are up to date to detect the latest threats, including keyloggers.</a:t>
            </a:r>
          </a:p>
          <a:p>
            <a:pPr>
              <a:buFont typeface="Arial" panose="020B0604020202020204" pitchFamily="34" charset="0"/>
              <a:buChar char="•"/>
            </a:pPr>
            <a:endParaRPr lang="en-US" dirty="0"/>
          </a:p>
          <a:p>
            <a:r>
              <a:rPr lang="en-US" b="1" dirty="0"/>
              <a:t>2. Use Anti-Malware Tools:</a:t>
            </a:r>
          </a:p>
          <a:p>
            <a:pPr>
              <a:buFont typeface="Arial" panose="020B0604020202020204" pitchFamily="34" charset="0"/>
              <a:buChar char="•"/>
            </a:pPr>
            <a:r>
              <a:rPr lang="en-US" dirty="0"/>
              <a:t>Consider using specialized anti-malware tools that are designed to detect and remove keyloggers specifically. These tools may offer more targeted detection and removal capabilities than standard antivirus software.</a:t>
            </a:r>
          </a:p>
          <a:p>
            <a:pPr>
              <a:buFont typeface="Arial" panose="020B0604020202020204" pitchFamily="34" charset="0"/>
              <a:buChar char="•"/>
            </a:pPr>
            <a:endParaRPr lang="en-US" dirty="0"/>
          </a:p>
          <a:p>
            <a:r>
              <a:rPr lang="en-US" b="1" dirty="0"/>
              <a:t>3. Disconnect from the Internet:</a:t>
            </a:r>
          </a:p>
          <a:p>
            <a:pPr>
              <a:buFont typeface="Arial" panose="020B0604020202020204" pitchFamily="34" charset="0"/>
              <a:buChar char="•"/>
            </a:pPr>
            <a:r>
              <a:rPr lang="en-US" dirty="0"/>
              <a:t>To prevent the keylogger from transmitting captured data to remote servers, disconnect your computer from the internet and any network connections while you perform the removal process.</a:t>
            </a:r>
          </a:p>
          <a:p>
            <a:endParaRPr lang="en-US" b="1" dirty="0"/>
          </a:p>
          <a:p>
            <a:endParaRPr lang="en-US" b="1" dirty="0"/>
          </a:p>
          <a:p>
            <a:endParaRPr lang="en-IN" b="1" dirty="0"/>
          </a:p>
        </p:txBody>
      </p:sp>
    </p:spTree>
    <p:extLst>
      <p:ext uri="{BB962C8B-B14F-4D97-AF65-F5344CB8AC3E}">
        <p14:creationId xmlns:p14="http://schemas.microsoft.com/office/powerpoint/2010/main" val="837760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4F25A6-5AB9-7F40-78E3-426F6666E7F9}"/>
              </a:ext>
            </a:extLst>
          </p:cNvPr>
          <p:cNvSpPr txBox="1"/>
          <p:nvPr/>
        </p:nvSpPr>
        <p:spPr>
          <a:xfrm>
            <a:off x="493160" y="616449"/>
            <a:ext cx="11126912" cy="5078313"/>
          </a:xfrm>
          <a:prstGeom prst="rect">
            <a:avLst/>
          </a:prstGeom>
          <a:noFill/>
        </p:spPr>
        <p:txBody>
          <a:bodyPr wrap="square" rtlCol="0">
            <a:spAutoFit/>
          </a:bodyPr>
          <a:lstStyle/>
          <a:p>
            <a:r>
              <a:rPr lang="en-US" b="1" dirty="0"/>
              <a:t>REAL-WORLD EXAMPLES :</a:t>
            </a:r>
          </a:p>
          <a:p>
            <a:endParaRPr lang="en-US" b="1" dirty="0"/>
          </a:p>
          <a:p>
            <a:r>
              <a:rPr lang="en-US" b="1" dirty="0"/>
              <a:t>5. Personal Monitoring:</a:t>
            </a:r>
          </a:p>
          <a:p>
            <a:pPr>
              <a:buFont typeface="Arial" panose="020B0604020202020204" pitchFamily="34" charset="0"/>
              <a:buChar char="•"/>
            </a:pPr>
            <a:r>
              <a:rPr lang="en-US" b="1" dirty="0"/>
              <a:t>Spyware Applications:</a:t>
            </a:r>
            <a:r>
              <a:rPr lang="en-US" dirty="0"/>
              <a:t> Some commercially available spyware applications are marketed as tools for monitoring children's online activities or employee productivity. However, these applications can also be misused for unauthorized surveillance, capturing keystrokes, and other sensitive information without consent.</a:t>
            </a:r>
          </a:p>
          <a:p>
            <a:endParaRPr lang="en-US" dirty="0"/>
          </a:p>
          <a:p>
            <a:r>
              <a:rPr lang="en-US" b="1" dirty="0"/>
              <a:t>6. State-Sponsored Attacks:</a:t>
            </a:r>
          </a:p>
          <a:p>
            <a:pPr>
              <a:buFont typeface="Arial" panose="020B0604020202020204" pitchFamily="34" charset="0"/>
              <a:buChar char="•"/>
            </a:pPr>
            <a:r>
              <a:rPr lang="en-US" b="1" dirty="0"/>
              <a:t>Stuxnet Worm:</a:t>
            </a:r>
            <a:r>
              <a:rPr lang="en-US" dirty="0"/>
              <a:t> Although not solely a keylogger, Stuxnet (discovered in 2010) used advanced techniques including keylogging to infiltrate and disrupt Iran's nuclear program. It highlighted the capabilities of state-sponsored malware and cyber warfare tactics.</a:t>
            </a:r>
          </a:p>
          <a:p>
            <a:pPr>
              <a:buFont typeface="Arial" panose="020B0604020202020204" pitchFamily="34" charset="0"/>
              <a:buChar char="•"/>
            </a:pPr>
            <a:endParaRPr lang="en-US" dirty="0"/>
          </a:p>
          <a:p>
            <a:r>
              <a:rPr lang="en-US" b="1" dirty="0"/>
              <a:t>7. Malicious Insider Threats:</a:t>
            </a:r>
          </a:p>
          <a:p>
            <a:pPr>
              <a:buFont typeface="Arial" panose="020B0604020202020204" pitchFamily="34" charset="0"/>
              <a:buChar char="•"/>
            </a:pPr>
            <a:r>
              <a:rPr lang="en-US" b="1" dirty="0"/>
              <a:t>Hewlett-Packard (HP) Case (2006):</a:t>
            </a:r>
            <a:r>
              <a:rPr lang="en-US" dirty="0"/>
              <a:t> An HP executive was accused of spying on journalists by using keyloggers to intercept their communications and track their activities. The incident raised ethical and legal concerns regarding the use of surveillance tools in corporate environments.</a:t>
            </a:r>
          </a:p>
          <a:p>
            <a:endParaRPr lang="en-IN" b="1" dirty="0"/>
          </a:p>
        </p:txBody>
      </p:sp>
    </p:spTree>
    <p:extLst>
      <p:ext uri="{BB962C8B-B14F-4D97-AF65-F5344CB8AC3E}">
        <p14:creationId xmlns:p14="http://schemas.microsoft.com/office/powerpoint/2010/main" val="527552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3685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4A34E9-77CE-F39C-7842-90951D6CF6B8}"/>
              </a:ext>
            </a:extLst>
          </p:cNvPr>
          <p:cNvSpPr>
            <a:spLocks noGrp="1"/>
          </p:cNvSpPr>
          <p:nvPr>
            <p:ph type="title"/>
          </p:nvPr>
        </p:nvSpPr>
        <p:spPr>
          <a:xfrm>
            <a:off x="646111" y="2866490"/>
            <a:ext cx="9404723" cy="1849348"/>
          </a:xfrm>
        </p:spPr>
        <p:txBody>
          <a:bodyPr/>
          <a:lstStyle/>
          <a:p>
            <a:pPr algn="ctr"/>
            <a:r>
              <a:rPr lang="en-US"/>
              <a:t>THANK YOU</a:t>
            </a:r>
            <a:endParaRPr lang="en-IN" dirty="0"/>
          </a:p>
        </p:txBody>
      </p:sp>
    </p:spTree>
    <p:extLst>
      <p:ext uri="{BB962C8B-B14F-4D97-AF65-F5344CB8AC3E}">
        <p14:creationId xmlns:p14="http://schemas.microsoft.com/office/powerpoint/2010/main" val="3143689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964BD82-2935-D2F2-BE40-85955E56690F}"/>
              </a:ext>
            </a:extLst>
          </p:cNvPr>
          <p:cNvSpPr>
            <a:spLocks noGrp="1"/>
          </p:cNvSpPr>
          <p:nvPr>
            <p:ph type="title"/>
          </p:nvPr>
        </p:nvSpPr>
        <p:spPr/>
        <p:txBody>
          <a:bodyPr/>
          <a:lstStyle/>
          <a:p>
            <a:r>
              <a:rPr lang="en-IN" dirty="0"/>
              <a:t>KEY LOGGERS AND </a:t>
            </a:r>
            <a:r>
              <a:rPr lang="en-IN" sz="2800" dirty="0"/>
              <a:t>SECURITY</a:t>
            </a:r>
          </a:p>
        </p:txBody>
      </p:sp>
      <p:pic>
        <p:nvPicPr>
          <p:cNvPr id="10" name="Picture Placeholder 9">
            <a:extLst>
              <a:ext uri="{FF2B5EF4-FFF2-40B4-BE49-F238E27FC236}">
                <a16:creationId xmlns:a16="http://schemas.microsoft.com/office/drawing/2014/main" id="{43AA1613-1DAD-88A2-0BA7-8BC50A15EBB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574" b="17574"/>
          <a:stretch/>
        </p:blipFill>
        <p:spPr/>
      </p:pic>
      <p:sp>
        <p:nvSpPr>
          <p:cNvPr id="12" name="Text Placeholder 11">
            <a:extLst>
              <a:ext uri="{FF2B5EF4-FFF2-40B4-BE49-F238E27FC236}">
                <a16:creationId xmlns:a16="http://schemas.microsoft.com/office/drawing/2014/main" id="{6F84C6AB-D4DF-10D9-0E51-A8E6FDE6088E}"/>
              </a:ext>
            </a:extLst>
          </p:cNvPr>
          <p:cNvSpPr>
            <a:spLocks noGrp="1"/>
          </p:cNvSpPr>
          <p:nvPr>
            <p:ph type="body" sz="half" idx="2"/>
          </p:nvPr>
        </p:nvSpPr>
        <p:spPr/>
        <p:txBody>
          <a:bodyPr>
            <a:normAutofit/>
          </a:bodyPr>
          <a:lstStyle/>
          <a:p>
            <a:r>
              <a:rPr lang="en-IN" sz="2000" b="1" dirty="0"/>
              <a:t>UNDERSTANDING and MITIGATING KEYLOGGER THREATS</a:t>
            </a:r>
          </a:p>
        </p:txBody>
      </p:sp>
    </p:spTree>
    <p:extLst>
      <p:ext uri="{BB962C8B-B14F-4D97-AF65-F5344CB8AC3E}">
        <p14:creationId xmlns:p14="http://schemas.microsoft.com/office/powerpoint/2010/main" val="2249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1EF363B-6A57-2BC3-6A9C-68913FD29820}"/>
              </a:ext>
            </a:extLst>
          </p:cNvPr>
          <p:cNvSpPr>
            <a:spLocks noGrp="1"/>
          </p:cNvSpPr>
          <p:nvPr>
            <p:ph type="title"/>
          </p:nvPr>
        </p:nvSpPr>
        <p:spPr/>
        <p:txBody>
          <a:bodyPr/>
          <a:lstStyle/>
          <a:p>
            <a:r>
              <a:rPr lang="en-IN" dirty="0"/>
              <a:t>INTRODUCTION</a:t>
            </a:r>
          </a:p>
        </p:txBody>
      </p:sp>
      <p:sp>
        <p:nvSpPr>
          <p:cNvPr id="13" name="TextBox 12">
            <a:extLst>
              <a:ext uri="{FF2B5EF4-FFF2-40B4-BE49-F238E27FC236}">
                <a16:creationId xmlns:a16="http://schemas.microsoft.com/office/drawing/2014/main" id="{FB525D07-ACAA-78D8-6F6A-A3C743DF0EAC}"/>
              </a:ext>
            </a:extLst>
          </p:cNvPr>
          <p:cNvSpPr txBox="1"/>
          <p:nvPr/>
        </p:nvSpPr>
        <p:spPr>
          <a:xfrm>
            <a:off x="801385" y="2907587"/>
            <a:ext cx="11024171" cy="5355312"/>
          </a:xfrm>
          <a:prstGeom prst="rect">
            <a:avLst/>
          </a:prstGeom>
          <a:noFill/>
        </p:spPr>
        <p:txBody>
          <a:bodyPr wrap="square" rtlCol="0">
            <a:spAutoFit/>
          </a:bodyPr>
          <a:lstStyle/>
          <a:p>
            <a:pPr marL="285750" indent="-285750">
              <a:buFont typeface="Wingdings" panose="05000000000000000000" pitchFamily="2" charset="2"/>
              <a:buChar char="v"/>
            </a:pPr>
            <a:r>
              <a:rPr lang="en-IN" b="1" dirty="0"/>
              <a:t>Introduction  to Keylogger and security</a:t>
            </a:r>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r>
              <a:rPr lang="en-IN" b="1" dirty="0"/>
              <a:t>Types of Keyloggers</a:t>
            </a:r>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r>
              <a:rPr lang="en-IN" b="1" dirty="0"/>
              <a:t>How Keyloggers Work</a:t>
            </a:r>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r>
              <a:rPr lang="en-IN" b="1" dirty="0"/>
              <a:t>Common Methods of Infection </a:t>
            </a:r>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r>
              <a:rPr lang="en-IN" b="1" dirty="0"/>
              <a:t>Risks and Impacts </a:t>
            </a:r>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r>
              <a:rPr lang="en-IN" b="1" dirty="0"/>
              <a:t>Detecting , preventing ,  Removing Keyloggers</a:t>
            </a:r>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r>
              <a:rPr lang="en-IN" b="1" dirty="0"/>
              <a:t>REAL- WORLD Examples</a:t>
            </a:r>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endParaRPr lang="en-IN" b="1" dirty="0"/>
          </a:p>
          <a:p>
            <a:endParaRPr lang="en-IN" b="1" dirty="0"/>
          </a:p>
          <a:p>
            <a:pPr marL="285750" indent="-285750">
              <a:buFont typeface="Wingdings" panose="05000000000000000000" pitchFamily="2" charset="2"/>
              <a:buChar char="v"/>
            </a:pPr>
            <a:endParaRPr lang="en-IN" b="1" dirty="0"/>
          </a:p>
          <a:p>
            <a:pPr marL="285750" indent="-285750">
              <a:buFont typeface="Wingdings" panose="05000000000000000000" pitchFamily="2" charset="2"/>
              <a:buChar char="v"/>
            </a:pPr>
            <a:endParaRPr lang="en-IN" b="1" dirty="0"/>
          </a:p>
        </p:txBody>
      </p:sp>
    </p:spTree>
    <p:extLst>
      <p:ext uri="{BB962C8B-B14F-4D97-AF65-F5344CB8AC3E}">
        <p14:creationId xmlns:p14="http://schemas.microsoft.com/office/powerpoint/2010/main" val="486664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1A3E89-F13E-5B73-5622-3F5C218BD873}"/>
              </a:ext>
            </a:extLst>
          </p:cNvPr>
          <p:cNvSpPr txBox="1"/>
          <p:nvPr/>
        </p:nvSpPr>
        <p:spPr>
          <a:xfrm>
            <a:off x="647272" y="770562"/>
            <a:ext cx="10489915" cy="3970318"/>
          </a:xfrm>
          <a:prstGeom prst="rect">
            <a:avLst/>
          </a:prstGeom>
          <a:noFill/>
        </p:spPr>
        <p:txBody>
          <a:bodyPr wrap="square" rtlCol="0">
            <a:spAutoFit/>
          </a:bodyPr>
          <a:lstStyle/>
          <a:p>
            <a:r>
              <a:rPr lang="en-US" b="1" dirty="0"/>
              <a:t>What is a Keylogger?</a:t>
            </a:r>
          </a:p>
          <a:p>
            <a:endParaRPr lang="en-US" b="1" dirty="0"/>
          </a:p>
          <a:p>
            <a:r>
              <a:rPr lang="en-US" b="1" dirty="0"/>
              <a:t>Definition: A keylogger is a tool  designed to record every keystroke made on a  </a:t>
            </a:r>
          </a:p>
          <a:p>
            <a:endParaRPr lang="en-US" b="1" dirty="0"/>
          </a:p>
          <a:p>
            <a:r>
              <a:rPr lang="en-US" b="1" dirty="0"/>
              <a:t>computer.</a:t>
            </a:r>
          </a:p>
          <a:p>
            <a:endParaRPr lang="en-US" b="1" dirty="0"/>
          </a:p>
          <a:p>
            <a:endParaRPr lang="en-US" b="1" dirty="0"/>
          </a:p>
          <a:p>
            <a:r>
              <a:rPr lang="en-US" b="1" dirty="0"/>
              <a:t>Purpose: </a:t>
            </a:r>
          </a:p>
          <a:p>
            <a:endParaRPr lang="en-US" b="1" dirty="0"/>
          </a:p>
          <a:p>
            <a:pPr marL="285750" indent="-285750">
              <a:buFont typeface="Arial" panose="020B0604020202020204" pitchFamily="34" charset="0"/>
              <a:buChar char="•"/>
            </a:pPr>
            <a:r>
              <a:rPr lang="en-US" b="1" dirty="0"/>
              <a:t>Malicious: Stealing passwords, financial information.</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r>
              <a:rPr lang="en-US" b="1" dirty="0"/>
              <a:t>Legitimate: </a:t>
            </a:r>
            <a:r>
              <a:rPr lang="en-US" b="1" dirty="0" err="1"/>
              <a:t>Employeemonitoring</a:t>
            </a:r>
            <a:r>
              <a:rPr lang="en-US" b="1" dirty="0"/>
              <a:t>, parental control.</a:t>
            </a:r>
          </a:p>
          <a:p>
            <a:endParaRPr lang="en-US" b="1" dirty="0"/>
          </a:p>
          <a:p>
            <a:endParaRPr lang="en-US" b="1" dirty="0"/>
          </a:p>
        </p:txBody>
      </p:sp>
    </p:spTree>
    <p:extLst>
      <p:ext uri="{BB962C8B-B14F-4D97-AF65-F5344CB8AC3E}">
        <p14:creationId xmlns:p14="http://schemas.microsoft.com/office/powerpoint/2010/main" val="3881190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ABBF5D-8225-9D2D-FEF6-CBF166C9013D}"/>
              </a:ext>
            </a:extLst>
          </p:cNvPr>
          <p:cNvSpPr txBox="1"/>
          <p:nvPr/>
        </p:nvSpPr>
        <p:spPr>
          <a:xfrm>
            <a:off x="380144" y="359596"/>
            <a:ext cx="11106364" cy="3693319"/>
          </a:xfrm>
          <a:prstGeom prst="rect">
            <a:avLst/>
          </a:prstGeom>
          <a:noFill/>
        </p:spPr>
        <p:txBody>
          <a:bodyPr wrap="square" rtlCol="0">
            <a:spAutoFit/>
          </a:bodyPr>
          <a:lstStyle/>
          <a:p>
            <a:r>
              <a:rPr lang="en-IN" dirty="0"/>
              <a:t> </a:t>
            </a:r>
            <a:r>
              <a:rPr lang="en-IN" b="1" u="sng" dirty="0">
                <a:effectLst>
                  <a:outerShdw blurRad="38100" dist="38100" dir="2700000" algn="tl">
                    <a:srgbClr val="000000">
                      <a:alpha val="43137"/>
                    </a:srgbClr>
                  </a:outerShdw>
                </a:effectLst>
              </a:rPr>
              <a:t>TYPES OF KEYLOGGERS</a:t>
            </a:r>
          </a:p>
          <a:p>
            <a:endParaRPr lang="en-IN"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b="1" dirty="0">
                <a:effectLst>
                  <a:outerShdw blurRad="38100" dist="38100" dir="2700000" algn="tl">
                    <a:srgbClr val="000000">
                      <a:alpha val="43137"/>
                    </a:srgbClr>
                  </a:outerShdw>
                </a:effectLst>
              </a:rPr>
              <a:t>Hardware Keyloggers:</a:t>
            </a:r>
          </a:p>
          <a:p>
            <a:pPr marL="285750" indent="-285750">
              <a:buFont typeface="Arial" panose="020B0604020202020204" pitchFamily="34" charset="0"/>
              <a:buChar char="•"/>
            </a:pPr>
            <a:endParaRPr lang="en-IN"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b="1" dirty="0"/>
              <a:t> Description : </a:t>
            </a:r>
            <a:r>
              <a:rPr lang="en-IN" b="1" dirty="0">
                <a:effectLst>
                  <a:outerShdw blurRad="38100" dist="38100" dir="2700000" algn="tl">
                    <a:srgbClr val="000000">
                      <a:alpha val="43137"/>
                    </a:srgbClr>
                  </a:outerShdw>
                </a:effectLst>
              </a:rPr>
              <a:t> physical devices attached to keyboards or USB ports .</a:t>
            </a:r>
          </a:p>
          <a:p>
            <a:pPr marL="285750" indent="-285750">
              <a:buFont typeface="Arial" panose="020B0604020202020204" pitchFamily="34" charset="0"/>
              <a:buChar char="•"/>
            </a:pPr>
            <a:endParaRPr lang="en-IN"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b="1" dirty="0">
                <a:effectLst>
                  <a:outerShdw blurRad="38100" dist="38100" dir="2700000" algn="tl">
                    <a:srgbClr val="000000">
                      <a:alpha val="43137"/>
                    </a:srgbClr>
                  </a:outerShdw>
                </a:effectLst>
              </a:rPr>
              <a:t>  Examples : USB Keyloggers , PS/2  Keyloggers.</a:t>
            </a:r>
          </a:p>
          <a:p>
            <a:pPr marL="285750" indent="-285750">
              <a:buFont typeface="Arial" panose="020B0604020202020204" pitchFamily="34" charset="0"/>
              <a:buChar char="•"/>
            </a:pPr>
            <a:endParaRPr lang="en-IN"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b="1" dirty="0">
                <a:effectLst>
                  <a:outerShdw blurRad="38100" dist="38100" dir="2700000" algn="tl">
                    <a:srgbClr val="000000">
                      <a:alpha val="43137"/>
                    </a:srgbClr>
                  </a:outerShdw>
                </a:effectLst>
              </a:rPr>
              <a:t>Software Keyloggers:</a:t>
            </a:r>
          </a:p>
          <a:p>
            <a:pPr marL="285750" indent="-285750">
              <a:buFont typeface="Arial" panose="020B0604020202020204" pitchFamily="34" charset="0"/>
              <a:buChar char="•"/>
            </a:pPr>
            <a:endParaRPr lang="en-IN"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b="1" dirty="0">
                <a:effectLst>
                  <a:outerShdw blurRad="38100" dist="38100" dir="2700000" algn="tl">
                    <a:srgbClr val="000000">
                      <a:alpha val="43137"/>
                    </a:srgbClr>
                  </a:outerShdw>
                </a:effectLst>
              </a:rPr>
              <a:t> Description : Malicious software installed on a computer.</a:t>
            </a:r>
          </a:p>
          <a:p>
            <a:pPr marL="285750" indent="-285750">
              <a:buFont typeface="Arial" panose="020B0604020202020204" pitchFamily="34" charset="0"/>
              <a:buChar char="•"/>
            </a:pPr>
            <a:endParaRPr lang="en-IN" b="1" dirty="0">
              <a:effectLst>
                <a:outerShdw blurRad="38100" dist="38100" dir="2700000" algn="tl">
                  <a:srgbClr val="000000">
                    <a:alpha val="43137"/>
                  </a:srgbClr>
                </a:outerShdw>
              </a:effectLst>
            </a:endParaRPr>
          </a:p>
          <a:p>
            <a:pPr marL="285750" indent="-285750">
              <a:buFont typeface="Arial" panose="020B0604020202020204" pitchFamily="34" charset="0"/>
              <a:buChar char="•"/>
            </a:pPr>
            <a:r>
              <a:rPr lang="en-IN" b="1" dirty="0">
                <a:effectLst>
                  <a:outerShdw blurRad="38100" dist="38100" dir="2700000" algn="tl">
                    <a:srgbClr val="000000">
                      <a:alpha val="43137"/>
                    </a:srgbClr>
                  </a:outerShdw>
                </a:effectLst>
              </a:rPr>
              <a:t>Examples: Kernel-based keyloggers , API-based keyloggers</a:t>
            </a:r>
          </a:p>
        </p:txBody>
      </p:sp>
    </p:spTree>
    <p:extLst>
      <p:ext uri="{BB962C8B-B14F-4D97-AF65-F5344CB8AC3E}">
        <p14:creationId xmlns:p14="http://schemas.microsoft.com/office/powerpoint/2010/main" val="3156793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7AF53-98F8-4EB4-E06E-4EA9F426AD4B}"/>
              </a:ext>
            </a:extLst>
          </p:cNvPr>
          <p:cNvSpPr txBox="1"/>
          <p:nvPr/>
        </p:nvSpPr>
        <p:spPr>
          <a:xfrm>
            <a:off x="421240" y="1068512"/>
            <a:ext cx="11599524" cy="4801314"/>
          </a:xfrm>
          <a:prstGeom prst="rect">
            <a:avLst/>
          </a:prstGeom>
          <a:noFill/>
        </p:spPr>
        <p:txBody>
          <a:bodyPr wrap="square" rtlCol="0">
            <a:spAutoFit/>
          </a:bodyPr>
          <a:lstStyle/>
          <a:p>
            <a:pPr>
              <a:buFont typeface="Arial" panose="020B0604020202020204" pitchFamily="34" charset="0"/>
              <a:buChar char="•"/>
            </a:pPr>
            <a:r>
              <a:rPr lang="en-US" b="1" dirty="0"/>
              <a:t>Capture Keystrokes:</a:t>
            </a:r>
            <a:r>
              <a:rPr lang="en-US" dirty="0"/>
              <a:t> Once installed or connected, keyloggers begin capturing every keystroke made on the target device. This includes all keyboard inputs, such as text typed in documents, usernames, passwords, and other sensitive information.</a:t>
            </a:r>
          </a:p>
          <a:p>
            <a:pPr>
              <a:buFont typeface="Arial" panose="020B0604020202020204" pitchFamily="34" charset="0"/>
              <a:buChar char="•"/>
            </a:pPr>
            <a:r>
              <a:rPr lang="en-US" b="1" dirty="0"/>
              <a:t>Logging and Storage:</a:t>
            </a:r>
            <a:r>
              <a:rPr lang="en-US" dirty="0"/>
              <a:t> Captured keystrokes are logged into a file or sent to a remote server controlled by the attacker (in the case of malicious keyloggers). Some keyloggers may have advanced features to encrypt or obfuscate the logged data to avoid detection by antivirus software or security scans.</a:t>
            </a:r>
          </a:p>
          <a:p>
            <a:pPr>
              <a:buFont typeface="Arial" panose="020B0604020202020204" pitchFamily="34" charset="0"/>
              <a:buChar char="•"/>
            </a:pPr>
            <a:r>
              <a:rPr lang="en-US" b="1" dirty="0"/>
              <a:t>Remote Access:</a:t>
            </a:r>
            <a:r>
              <a:rPr lang="en-US" dirty="0"/>
              <a:t> In the case of remote access keyloggers, the logged data may be periodically sent over the internet to a server controlled by the attacker. This allows them to access the captured information from anywhere in the world.</a:t>
            </a:r>
          </a:p>
          <a:p>
            <a:pPr>
              <a:buFont typeface="Arial" panose="020B0604020202020204" pitchFamily="34" charset="0"/>
              <a:buChar char="•"/>
            </a:pPr>
            <a:endParaRPr lang="en-US" dirty="0"/>
          </a:p>
          <a:p>
            <a:r>
              <a:rPr lang="en-US" b="1" u="sng" dirty="0"/>
              <a:t>Logging and Exfiltration</a:t>
            </a:r>
            <a:r>
              <a:rPr lang="en-US" b="1" dirty="0"/>
              <a:t>:</a:t>
            </a:r>
          </a:p>
          <a:p>
            <a:pPr>
              <a:buFont typeface="Arial" panose="020B0604020202020204" pitchFamily="34" charset="0"/>
              <a:buChar char="•"/>
            </a:pPr>
            <a:r>
              <a:rPr lang="en-US" b="1" dirty="0"/>
              <a:t>Storage:</a:t>
            </a:r>
            <a:r>
              <a:rPr lang="en-US" dirty="0"/>
              <a:t> Keyloggers store captured keystrokes either locally on the compromised device or remotely on a server controlled by the attacker.</a:t>
            </a:r>
          </a:p>
          <a:p>
            <a:pPr>
              <a:buFont typeface="Arial" panose="020B0604020202020204" pitchFamily="34" charset="0"/>
              <a:buChar char="•"/>
            </a:pPr>
            <a:r>
              <a:rPr lang="en-US" b="1" dirty="0"/>
              <a:t>Exfiltration:</a:t>
            </a:r>
            <a:r>
              <a:rPr lang="en-US" dirty="0"/>
              <a:t> Remote access keyloggers periodically send captured data over the internet to a remote server. This allows attackers to retrieve sensitive information remotely.</a:t>
            </a:r>
          </a:p>
          <a:p>
            <a:endParaRPr lang="en-US" dirty="0"/>
          </a:p>
          <a:p>
            <a:endParaRPr lang="en-IN" b="1" dirty="0"/>
          </a:p>
        </p:txBody>
      </p:sp>
      <p:sp>
        <p:nvSpPr>
          <p:cNvPr id="3" name="TextBox 2">
            <a:extLst>
              <a:ext uri="{FF2B5EF4-FFF2-40B4-BE49-F238E27FC236}">
                <a16:creationId xmlns:a16="http://schemas.microsoft.com/office/drawing/2014/main" id="{062B1E2B-4368-973C-7898-4988D643D226}"/>
              </a:ext>
            </a:extLst>
          </p:cNvPr>
          <p:cNvSpPr txBox="1"/>
          <p:nvPr/>
        </p:nvSpPr>
        <p:spPr>
          <a:xfrm>
            <a:off x="421240" y="657546"/>
            <a:ext cx="11599524" cy="923330"/>
          </a:xfrm>
          <a:prstGeom prst="rect">
            <a:avLst/>
          </a:prstGeom>
          <a:noFill/>
        </p:spPr>
        <p:txBody>
          <a:bodyPr wrap="square" rtlCol="0">
            <a:spAutoFit/>
          </a:bodyPr>
          <a:lstStyle/>
          <a:p>
            <a:r>
              <a:rPr lang="en-US" dirty="0"/>
              <a:t> </a:t>
            </a:r>
            <a:r>
              <a:rPr lang="en-US" b="1" u="sng" dirty="0"/>
              <a:t>How Keyloggers work :</a:t>
            </a:r>
          </a:p>
          <a:p>
            <a:endParaRPr lang="en-IN" u="sng" dirty="0"/>
          </a:p>
          <a:p>
            <a:endParaRPr lang="en-IN" u="sng" dirty="0"/>
          </a:p>
        </p:txBody>
      </p:sp>
      <p:sp>
        <p:nvSpPr>
          <p:cNvPr id="5" name="TextBox 4">
            <a:extLst>
              <a:ext uri="{FF2B5EF4-FFF2-40B4-BE49-F238E27FC236}">
                <a16:creationId xmlns:a16="http://schemas.microsoft.com/office/drawing/2014/main" id="{BD372882-5303-BC0F-BE10-D7F8B3A2E834}"/>
              </a:ext>
            </a:extLst>
          </p:cNvPr>
          <p:cNvSpPr txBox="1"/>
          <p:nvPr/>
        </p:nvSpPr>
        <p:spPr>
          <a:xfrm>
            <a:off x="287676" y="421240"/>
            <a:ext cx="11904324" cy="1200329"/>
          </a:xfrm>
          <a:prstGeom prst="rect">
            <a:avLst/>
          </a:prstGeom>
          <a:noFill/>
        </p:spPr>
        <p:txBody>
          <a:bodyPr wrap="square" rtlCol="0">
            <a:spAutoFit/>
          </a:bodyPr>
          <a:lstStyle/>
          <a:p>
            <a:endParaRPr lang="en-US" dirty="0"/>
          </a:p>
          <a:p>
            <a:endParaRPr lang="en-IN" dirty="0"/>
          </a:p>
          <a:p>
            <a:endParaRPr lang="en-IN" dirty="0"/>
          </a:p>
          <a:p>
            <a:endParaRPr lang="en-IN" dirty="0"/>
          </a:p>
        </p:txBody>
      </p:sp>
    </p:spTree>
    <p:extLst>
      <p:ext uri="{BB962C8B-B14F-4D97-AF65-F5344CB8AC3E}">
        <p14:creationId xmlns:p14="http://schemas.microsoft.com/office/powerpoint/2010/main" val="2777424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F986F8-ABDA-AC28-37A5-10EABE6A19F8}"/>
              </a:ext>
            </a:extLst>
          </p:cNvPr>
          <p:cNvSpPr txBox="1"/>
          <p:nvPr/>
        </p:nvSpPr>
        <p:spPr>
          <a:xfrm>
            <a:off x="678094" y="452062"/>
            <a:ext cx="10828962" cy="6740307"/>
          </a:xfrm>
          <a:prstGeom prst="rect">
            <a:avLst/>
          </a:prstGeom>
          <a:noFill/>
        </p:spPr>
        <p:txBody>
          <a:bodyPr wrap="square" rtlCol="0">
            <a:spAutoFit/>
          </a:bodyPr>
          <a:lstStyle/>
          <a:p>
            <a:r>
              <a:rPr lang="en-US" b="1" u="sng" dirty="0"/>
              <a:t>Common Methods of Infection</a:t>
            </a:r>
            <a:r>
              <a:rPr lang="en-US" b="1" dirty="0"/>
              <a:t>:</a:t>
            </a:r>
          </a:p>
          <a:p>
            <a:endParaRPr lang="en-US" b="1" dirty="0"/>
          </a:p>
          <a:p>
            <a:r>
              <a:rPr lang="en-US" b="1" dirty="0"/>
              <a:t>Software-Based Infection Methods:</a:t>
            </a:r>
          </a:p>
          <a:p>
            <a:r>
              <a:rPr lang="en-US" b="1" dirty="0"/>
              <a:t>1.Phishing Emails and Malicious Attachments:</a:t>
            </a:r>
            <a:endParaRPr lang="en-US" dirty="0"/>
          </a:p>
          <a:p>
            <a:pPr marL="742950" lvl="1" indent="-285750">
              <a:buFont typeface="+mj-lt"/>
              <a:buAutoNum type="arabicPeriod"/>
            </a:pPr>
            <a:r>
              <a:rPr lang="en-US" dirty="0"/>
              <a:t>Keyloggers can be distributed via phishing emails that trick users into clicking on malicious links or downloading attachments. These emails may appear legitimate but contain attachments (such as documents or executables) that install the keylogger when opened.</a:t>
            </a:r>
          </a:p>
          <a:p>
            <a:pPr>
              <a:buFont typeface="+mj-lt"/>
              <a:buAutoNum type="arabicPeriod"/>
            </a:pPr>
            <a:r>
              <a:rPr lang="en-US" b="1" dirty="0"/>
              <a:t>Drive-by Downloads:</a:t>
            </a:r>
            <a:endParaRPr lang="en-US" dirty="0"/>
          </a:p>
          <a:p>
            <a:pPr marL="742950" lvl="1" indent="-285750">
              <a:buFont typeface="+mj-lt"/>
              <a:buAutoNum type="arabicPeriod"/>
            </a:pPr>
            <a:r>
              <a:rPr lang="en-US" dirty="0"/>
              <a:t>Visiting compromised websites or clicking on malicious ads (</a:t>
            </a:r>
            <a:r>
              <a:rPr lang="en-US" dirty="0" err="1"/>
              <a:t>malvertising</a:t>
            </a:r>
            <a:r>
              <a:rPr lang="en-US" dirty="0"/>
              <a:t>) can lead to unintentional downloads of keyloggers. These downloads occur without the user's knowledge or consent and exploit vulnerabilities in web browsers or plugins.</a:t>
            </a:r>
          </a:p>
          <a:p>
            <a:endParaRPr lang="en-IN" dirty="0"/>
          </a:p>
          <a:p>
            <a:r>
              <a:rPr lang="en-US" b="1" dirty="0"/>
              <a:t>Hardware-Based Infection Methods:</a:t>
            </a:r>
          </a:p>
          <a:p>
            <a:pPr>
              <a:buFont typeface="+mj-lt"/>
              <a:buAutoNum type="arabicPeriod"/>
            </a:pPr>
            <a:r>
              <a:rPr lang="en-US" b="1" dirty="0"/>
              <a:t>Physical Access:</a:t>
            </a:r>
            <a:endParaRPr lang="en-US" dirty="0"/>
          </a:p>
          <a:p>
            <a:pPr marL="742950" lvl="1" indent="-285750">
              <a:buFont typeface="+mj-lt"/>
              <a:buAutoNum type="arabicPeriod"/>
            </a:pPr>
            <a:r>
              <a:rPr lang="en-US" dirty="0"/>
              <a:t>Attackers with physical access to a computer or device can install hardware-based keyloggers directly between the keyboard and the computer's USB or PS/2 port. These devices are small and inconspicuous, making them difficult to detect without close inspection.</a:t>
            </a:r>
          </a:p>
          <a:p>
            <a:pPr>
              <a:buFont typeface="+mj-lt"/>
              <a:buAutoNum type="arabicPeriod"/>
            </a:pPr>
            <a:r>
              <a:rPr lang="en-US" b="1" dirty="0"/>
              <a:t>Supply Chain Attacks:</a:t>
            </a:r>
            <a:endParaRPr lang="en-US" dirty="0"/>
          </a:p>
          <a:p>
            <a:pPr marL="742950" lvl="1" indent="-285750">
              <a:buFont typeface="+mj-lt"/>
              <a:buAutoNum type="arabicPeriod"/>
            </a:pPr>
            <a:r>
              <a:rPr lang="en-US" dirty="0"/>
              <a:t>Keyloggers can be pre-installed on hardware devices during manufacturing or distribution. This type of attack, known as a supply chain attack, allows keyloggers to be embedded in devices before they reach the end user.</a:t>
            </a:r>
          </a:p>
          <a:p>
            <a:endParaRPr lang="en-IN" dirty="0"/>
          </a:p>
        </p:txBody>
      </p:sp>
    </p:spTree>
    <p:extLst>
      <p:ext uri="{BB962C8B-B14F-4D97-AF65-F5344CB8AC3E}">
        <p14:creationId xmlns:p14="http://schemas.microsoft.com/office/powerpoint/2010/main" val="274178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009C4A0-9E8C-2038-B1AC-D0CD7363DABB}"/>
              </a:ext>
            </a:extLst>
          </p:cNvPr>
          <p:cNvSpPr txBox="1"/>
          <p:nvPr/>
        </p:nvSpPr>
        <p:spPr>
          <a:xfrm>
            <a:off x="739739" y="636998"/>
            <a:ext cx="10962526" cy="5632311"/>
          </a:xfrm>
          <a:prstGeom prst="rect">
            <a:avLst/>
          </a:prstGeom>
          <a:noFill/>
        </p:spPr>
        <p:txBody>
          <a:bodyPr wrap="square" rtlCol="0">
            <a:spAutoFit/>
          </a:bodyPr>
          <a:lstStyle/>
          <a:p>
            <a:r>
              <a:rPr lang="en-US" b="1" dirty="0"/>
              <a:t>Risks:</a:t>
            </a:r>
          </a:p>
          <a:p>
            <a:endParaRPr lang="en-US" b="1" dirty="0"/>
          </a:p>
          <a:p>
            <a:pPr>
              <a:buFont typeface="+mj-lt"/>
              <a:buAutoNum type="arabicPeriod"/>
            </a:pPr>
            <a:r>
              <a:rPr lang="en-US" b="1" dirty="0"/>
              <a:t>Loss of Confidential Information:</a:t>
            </a:r>
            <a:endParaRPr lang="en-US" dirty="0"/>
          </a:p>
          <a:p>
            <a:pPr marL="742950" lvl="1" indent="-285750">
              <a:buFont typeface="+mj-lt"/>
              <a:buAutoNum type="arabicPeriod"/>
            </a:pPr>
            <a:r>
              <a:rPr lang="en-US" dirty="0"/>
              <a:t>Keyloggers can capture sensitive information such as usernames, passwords, credit card details, and personal communications. This information can be used for identity theft, financial fraud, or unauthorized access to accounts.</a:t>
            </a:r>
          </a:p>
          <a:p>
            <a:pPr>
              <a:buFont typeface="+mj-lt"/>
              <a:buAutoNum type="arabicPeriod"/>
            </a:pPr>
            <a:r>
              <a:rPr lang="en-US" b="1" dirty="0"/>
              <a:t>Privacy Violation:</a:t>
            </a:r>
            <a:endParaRPr lang="en-US" dirty="0"/>
          </a:p>
          <a:p>
            <a:pPr marL="742950" lvl="1" indent="-285750">
              <a:buFont typeface="+mj-lt"/>
              <a:buAutoNum type="arabicPeriod"/>
            </a:pPr>
            <a:r>
              <a:rPr lang="en-US" dirty="0"/>
              <a:t>Keyloggers invade privacy by monitoring and recording all keystrokes, including private conversations, emails, and browsing activities. This can lead to compromised personal and professional relationships.</a:t>
            </a:r>
          </a:p>
          <a:p>
            <a:endParaRPr lang="en-IN" dirty="0"/>
          </a:p>
          <a:p>
            <a:r>
              <a:rPr lang="en-US" b="1" dirty="0"/>
              <a:t>Impacts:</a:t>
            </a:r>
          </a:p>
          <a:p>
            <a:endParaRPr lang="en-US" b="1" dirty="0"/>
          </a:p>
          <a:p>
            <a:pPr>
              <a:buFont typeface="+mj-lt"/>
              <a:buAutoNum type="arabicPeriod"/>
            </a:pPr>
            <a:r>
              <a:rPr lang="en-US" b="1" dirty="0"/>
              <a:t>Identity Theft:</a:t>
            </a:r>
            <a:endParaRPr lang="en-US" dirty="0"/>
          </a:p>
          <a:p>
            <a:pPr marL="742950" lvl="1" indent="-285750">
              <a:buFont typeface="+mj-lt"/>
              <a:buAutoNum type="arabicPeriod"/>
            </a:pPr>
            <a:r>
              <a:rPr lang="en-US" dirty="0"/>
              <a:t>The information captured by keyloggers can be used to impersonate individuals online, apply for loans or credit cards in their name, or access sensitive accounts.</a:t>
            </a:r>
          </a:p>
          <a:p>
            <a:pPr>
              <a:buFont typeface="+mj-lt"/>
              <a:buAutoNum type="arabicPeriod"/>
            </a:pPr>
            <a:r>
              <a:rPr lang="en-US" b="1" dirty="0"/>
              <a:t>Data Breaches:</a:t>
            </a:r>
            <a:endParaRPr lang="en-US" dirty="0"/>
          </a:p>
          <a:p>
            <a:pPr marL="742950" lvl="1" indent="-285750">
              <a:buFont typeface="+mj-lt"/>
              <a:buAutoNum type="arabicPeriod"/>
            </a:pPr>
            <a:r>
              <a:rPr lang="en-US" dirty="0"/>
              <a:t>If keylogger-captured data is exfiltrated to remote servers controlled by attackers, it can contribute to data breaches, exposing sensitive information of individuals or customers.</a:t>
            </a:r>
          </a:p>
          <a:p>
            <a:endParaRPr lang="en-IN" dirty="0"/>
          </a:p>
        </p:txBody>
      </p:sp>
    </p:spTree>
    <p:extLst>
      <p:ext uri="{BB962C8B-B14F-4D97-AF65-F5344CB8AC3E}">
        <p14:creationId xmlns:p14="http://schemas.microsoft.com/office/powerpoint/2010/main" val="1201838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0F7D6-5C13-C470-062D-3C5C690DF2A6}"/>
              </a:ext>
            </a:extLst>
          </p:cNvPr>
          <p:cNvSpPr txBox="1"/>
          <p:nvPr/>
        </p:nvSpPr>
        <p:spPr>
          <a:xfrm>
            <a:off x="380144" y="452063"/>
            <a:ext cx="11486508" cy="6186309"/>
          </a:xfrm>
          <a:prstGeom prst="rect">
            <a:avLst/>
          </a:prstGeom>
          <a:noFill/>
        </p:spPr>
        <p:txBody>
          <a:bodyPr wrap="square" rtlCol="0">
            <a:spAutoFit/>
          </a:bodyPr>
          <a:lstStyle/>
          <a:p>
            <a:r>
              <a:rPr lang="en-US" b="1" dirty="0"/>
              <a:t>DETECTING KEYLOGGERS:</a:t>
            </a:r>
          </a:p>
          <a:p>
            <a:endParaRPr lang="en-US" b="1" dirty="0"/>
          </a:p>
          <a:p>
            <a:r>
              <a:rPr lang="en-US" b="1" dirty="0"/>
              <a:t>1.Antivirus and Anti-Malware Scans:</a:t>
            </a:r>
          </a:p>
          <a:p>
            <a:pPr>
              <a:buFont typeface="Arial" panose="020B0604020202020204" pitchFamily="34" charset="0"/>
              <a:buChar char="•"/>
            </a:pPr>
            <a:r>
              <a:rPr lang="en-US" b="1" dirty="0"/>
              <a:t>Use reputable security software</a:t>
            </a:r>
            <a:r>
              <a:rPr lang="en-US" dirty="0"/>
              <a:t> that includes keylogger detection capabilities. Perform regular scans of your system to check for any malicious programs, including keyloggers.</a:t>
            </a:r>
          </a:p>
          <a:p>
            <a:pPr>
              <a:buFont typeface="Arial" panose="020B0604020202020204" pitchFamily="34" charset="0"/>
              <a:buChar char="•"/>
            </a:pPr>
            <a:endParaRPr lang="en-US" dirty="0"/>
          </a:p>
          <a:p>
            <a:r>
              <a:rPr lang="en-US" b="1" dirty="0"/>
              <a:t>2. Behavior Monitoring:</a:t>
            </a:r>
          </a:p>
          <a:p>
            <a:pPr>
              <a:buFont typeface="Arial" panose="020B0604020202020204" pitchFamily="34" charset="0"/>
              <a:buChar char="•"/>
            </a:pPr>
            <a:r>
              <a:rPr lang="en-US" b="1" dirty="0"/>
              <a:t>Monitor system behavior</a:t>
            </a:r>
            <a:r>
              <a:rPr lang="en-US" dirty="0"/>
              <a:t> for unusual activities such as:</a:t>
            </a:r>
          </a:p>
          <a:p>
            <a:pPr marL="742950" lvl="1" indent="-285750">
              <a:buFont typeface="Arial" panose="020B0604020202020204" pitchFamily="34" charset="0"/>
              <a:buChar char="•"/>
            </a:pPr>
            <a:r>
              <a:rPr lang="en-US" dirty="0"/>
              <a:t>Unexpected slowdowns or increased CPU usage, which may indicate that a keylogger is actively capturing and logging keystrokes.</a:t>
            </a:r>
          </a:p>
          <a:p>
            <a:pPr marL="742950" lvl="1" indent="-285750">
              <a:buFont typeface="Arial" panose="020B0604020202020204" pitchFamily="34" charset="0"/>
              <a:buChar char="•"/>
            </a:pPr>
            <a:r>
              <a:rPr lang="en-US" dirty="0"/>
              <a:t>Unexplained network activity, particularly outbound connections to unfamiliar or suspicious IP addresses, which could indicate data exfiltration by a keylogger.</a:t>
            </a:r>
          </a:p>
          <a:p>
            <a:pPr marL="742950" lvl="1" indent="-285750">
              <a:buFont typeface="Arial" panose="020B0604020202020204" pitchFamily="34" charset="0"/>
              <a:buChar char="•"/>
            </a:pPr>
            <a:endParaRPr lang="en-US" dirty="0"/>
          </a:p>
          <a:p>
            <a:r>
              <a:rPr lang="en-US" b="1" dirty="0"/>
              <a:t>3. Check Running Processes and Applications:</a:t>
            </a:r>
          </a:p>
          <a:p>
            <a:pPr>
              <a:buFont typeface="Arial" panose="020B0604020202020204" pitchFamily="34" charset="0"/>
              <a:buChar char="•"/>
            </a:pPr>
            <a:r>
              <a:rPr lang="en-US" b="1" dirty="0"/>
              <a:t>Review running processes and applications</a:t>
            </a:r>
            <a:r>
              <a:rPr lang="en-US" dirty="0"/>
              <a:t> in Task Manager (Windows) or Activity Monitor (Mac) to identify any unfamiliar or suspicious programs that may be running in the background.</a:t>
            </a:r>
          </a:p>
          <a:p>
            <a:pPr>
              <a:buFont typeface="Arial" panose="020B0604020202020204" pitchFamily="34" charset="0"/>
              <a:buChar char="•"/>
            </a:pPr>
            <a:endParaRPr lang="en-US" dirty="0"/>
          </a:p>
          <a:p>
            <a:r>
              <a:rPr lang="en-US" b="1" dirty="0"/>
              <a:t>5. Keylogger Detection Software:</a:t>
            </a:r>
          </a:p>
          <a:p>
            <a:pPr>
              <a:buFont typeface="Arial" panose="020B0604020202020204" pitchFamily="34" charset="0"/>
              <a:buChar char="•"/>
            </a:pPr>
            <a:r>
              <a:rPr lang="en-US" b="1" dirty="0"/>
              <a:t>Use specialized keylogger detection tools</a:t>
            </a:r>
            <a:r>
              <a:rPr lang="en-US" dirty="0"/>
              <a:t> that are designed to specifically scan for and detect keyloggers on your system. These tools may have more advanced algorithms and capabilities than standard antivirus software.</a:t>
            </a:r>
          </a:p>
          <a:p>
            <a:endParaRPr lang="en-IN" dirty="0"/>
          </a:p>
        </p:txBody>
      </p:sp>
    </p:spTree>
    <p:extLst>
      <p:ext uri="{BB962C8B-B14F-4D97-AF65-F5344CB8AC3E}">
        <p14:creationId xmlns:p14="http://schemas.microsoft.com/office/powerpoint/2010/main" val="41734809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BATTIMAHESWARI</Template>
  <TotalTime>1</TotalTime>
  <Words>1224</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Century Gothic</vt:lpstr>
      <vt:lpstr>Wingdings</vt:lpstr>
      <vt:lpstr>Wingdings 3</vt:lpstr>
      <vt:lpstr>Ion</vt:lpstr>
      <vt:lpstr>BATTIMAHESWARI</vt:lpstr>
      <vt:lpstr>KEY LOGGERS AND SECURITY</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Tejaswari Batti</dc:creator>
  <cp:lastModifiedBy>Tejaswari Batti</cp:lastModifiedBy>
  <cp:revision>1</cp:revision>
  <dcterms:created xsi:type="dcterms:W3CDTF">2024-06-24T08:20:15Z</dcterms:created>
  <dcterms:modified xsi:type="dcterms:W3CDTF">2024-06-24T08:21:17Z</dcterms:modified>
</cp:coreProperties>
</file>