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8288000" cy="10287000"/>
  <p:notesSz cx="6858000" cy="9144000"/>
  <p:embeddedFontLst>
    <p:embeddedFont>
      <p:font typeface="Fredoka" panose="020B0604020202020204" charset="0"/>
      <p:regular r:id="rId11"/>
    </p:embeddedFont>
    <p:embeddedFont>
      <p:font typeface="ITC Benguiat" panose="020B0604020202020204" charset="0"/>
      <p:regular r:id="rId12"/>
    </p:embeddedFont>
    <p:embeddedFont>
      <p:font typeface="Raleway" pitchFamily="2" charset="0"/>
      <p:regular r:id="rId13"/>
    </p:embeddedFont>
    <p:embeddedFont>
      <p:font typeface="Raleway Bold" charset="0"/>
      <p:regular r:id="rId14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95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5256" y="1155701"/>
            <a:ext cx="16173450" cy="50292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13200" spc="-18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1269" y="6310314"/>
            <a:ext cx="13842302" cy="2468880"/>
          </a:xfrm>
        </p:spPr>
        <p:txBody>
          <a:bodyPr>
            <a:normAutofit/>
          </a:bodyPr>
          <a:lstStyle>
            <a:lvl1pPr marL="0" indent="0" algn="l">
              <a:buNone/>
              <a:defRPr sz="4800">
                <a:solidFill>
                  <a:schemeClr val="bg1"/>
                </a:solidFill>
                <a:latin typeface="+mj-lt"/>
              </a:defRPr>
            </a:lvl1pPr>
            <a:lvl2pPr marL="685800" indent="0" algn="ctr">
              <a:buNone/>
              <a:defRPr sz="4200"/>
            </a:lvl2pPr>
            <a:lvl3pPr marL="1371600" indent="0" algn="ctr">
              <a:buNone/>
              <a:defRPr sz="3600"/>
            </a:lvl3pPr>
            <a:lvl4pPr marL="2057400" indent="0" algn="ctr">
              <a:buNone/>
              <a:defRPr sz="3000"/>
            </a:lvl4pPr>
            <a:lvl5pPr marL="2743200" indent="0" algn="ctr">
              <a:buNone/>
              <a:defRPr sz="3000"/>
            </a:lvl5pPr>
            <a:lvl6pPr marL="3429000" indent="0" algn="ctr">
              <a:buNone/>
              <a:defRPr sz="3000"/>
            </a:lvl6pPr>
            <a:lvl7pPr marL="4114800" indent="0" algn="ctr">
              <a:buNone/>
              <a:defRPr sz="3000"/>
            </a:lvl7pPr>
            <a:lvl8pPr marL="4800600" indent="0" algn="ctr">
              <a:buNone/>
              <a:defRPr sz="3000"/>
            </a:lvl8pPr>
            <a:lvl9pPr marL="5486400" indent="0" algn="ctr">
              <a:buNone/>
              <a:defRPr sz="3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0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06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115925" y="1042988"/>
            <a:ext cx="3943350" cy="7200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7288" y="1071563"/>
            <a:ext cx="11601450" cy="81010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0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5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5256" y="1151129"/>
            <a:ext cx="16171164" cy="5033772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132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1268" y="6306314"/>
            <a:ext cx="13839444" cy="2468880"/>
          </a:xfrm>
        </p:spPr>
        <p:txBody>
          <a:bodyPr anchor="t">
            <a:normAutofit/>
          </a:bodyPr>
          <a:lstStyle>
            <a:lvl1pPr marL="0" indent="0">
              <a:buNone/>
              <a:defRPr sz="4800">
                <a:solidFill>
                  <a:schemeClr val="tx1"/>
                </a:solidFill>
                <a:latin typeface="+mj-lt"/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83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4984" y="2997201"/>
            <a:ext cx="6995160" cy="56509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16995" y="2997201"/>
            <a:ext cx="6995160" cy="5650992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56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4" y="3060701"/>
            <a:ext cx="6995160" cy="1085100"/>
          </a:xfrm>
        </p:spPr>
        <p:txBody>
          <a:bodyPr anchor="ctr">
            <a:normAutofit/>
          </a:bodyPr>
          <a:lstStyle>
            <a:lvl1pPr marL="0" indent="0">
              <a:buNone/>
              <a:defRPr sz="33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4984" y="4129626"/>
            <a:ext cx="6995160" cy="48006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011412" y="3057653"/>
            <a:ext cx="6995160" cy="1083564"/>
          </a:xfrm>
        </p:spPr>
        <p:txBody>
          <a:bodyPr anchor="ctr">
            <a:normAutofit/>
          </a:bodyPr>
          <a:lstStyle>
            <a:lvl1pPr marL="0" indent="0">
              <a:buNone/>
              <a:defRPr sz="33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011412" y="4126485"/>
            <a:ext cx="6995160" cy="4800600"/>
          </a:xfrm>
        </p:spPr>
        <p:txBody>
          <a:bodyPr/>
          <a:lstStyle>
            <a:lvl1pPr>
              <a:defRPr sz="3600"/>
            </a:lvl1pPr>
            <a:lvl2pPr>
              <a:defRPr sz="30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124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00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16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430000" y="0"/>
            <a:ext cx="6858000" cy="10287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392106" y="813423"/>
            <a:ext cx="5074920" cy="288036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43000"/>
            <a:ext cx="9144000" cy="68580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13973" y="3767720"/>
            <a:ext cx="5097780" cy="4690481"/>
          </a:xfrm>
        </p:spPr>
        <p:txBody>
          <a:bodyPr>
            <a:normAutofit/>
          </a:bodyPr>
          <a:lstStyle>
            <a:lvl1pPr marL="0" marR="0" indent="0" algn="l" defTabSz="13716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700">
                <a:solidFill>
                  <a:srgbClr val="262626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marL="0" marR="0" lvl="0" indent="0" algn="l" defTabSz="1371600" rtl="0" eaLnBrk="1" fontAlgn="auto" latinLnBrk="0" hangingPunct="1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3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836" y="8128001"/>
            <a:ext cx="16171164" cy="919925"/>
          </a:xfrm>
        </p:spPr>
        <p:txBody>
          <a:bodyPr anchor="b">
            <a:normAutofit/>
          </a:bodyPr>
          <a:lstStyle>
            <a:lvl1pPr>
              <a:defRPr sz="4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8288000" cy="7996428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1200"/>
              </a:spcBef>
              <a:buNone/>
              <a:defRPr sz="4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4984" y="8864603"/>
            <a:ext cx="13844016" cy="8001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100">
                <a:solidFill>
                  <a:srgbClr val="262626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35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5837" y="749300"/>
            <a:ext cx="16159163" cy="2487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4985" y="3017520"/>
            <a:ext cx="16130588" cy="56492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8700" y="9618671"/>
            <a:ext cx="61722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5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8700" y="9832046"/>
            <a:ext cx="7543800" cy="3429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5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45889" y="8814619"/>
            <a:ext cx="4389120" cy="20955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45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03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71600" rtl="0" eaLnBrk="1" latinLnBrk="0" hangingPunct="1">
        <a:lnSpc>
          <a:spcPct val="85000"/>
        </a:lnSpc>
        <a:spcBef>
          <a:spcPct val="0"/>
        </a:spcBef>
        <a:buNone/>
        <a:defRPr sz="8100" kern="1200" spc="-18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1371600" rtl="0" eaLnBrk="1" latinLnBrk="0" hangingPunct="1">
        <a:lnSpc>
          <a:spcPct val="85000"/>
        </a:lnSpc>
        <a:spcBef>
          <a:spcPts val="1950"/>
        </a:spcBef>
        <a:buFont typeface="Arial" pitchFamily="34" charset="0"/>
        <a:buChar char=" 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521208" indent="-51435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822960" indent="-82296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3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234440" indent="-123444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645920" indent="-164592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8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1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4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700000" indent="-342900" algn="l" defTabSz="1371600" rtl="0" eaLnBrk="1" latinLnBrk="0" hangingPunct="1">
        <a:lnSpc>
          <a:spcPct val="85000"/>
        </a:lnSpc>
        <a:spcBef>
          <a:spcPts val="900"/>
        </a:spcBef>
        <a:buFont typeface="Arial" pitchFamily="34" charset="0"/>
        <a:buChar char=" "/>
        <a:defRPr sz="27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0"/>
            <a:ext cx="7868385" cy="1028700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5219332" cy="1028700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24852" y="0"/>
            <a:ext cx="5192158" cy="1028700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81849" y="3762169"/>
            <a:ext cx="4362220" cy="6254078"/>
          </a:xfrm>
          <a:custGeom>
            <a:avLst/>
            <a:gdLst/>
            <a:ahLst/>
            <a:cxnLst/>
            <a:rect l="l" t="t" r="r" b="b"/>
            <a:pathLst>
              <a:path w="4362220" h="6254078">
                <a:moveTo>
                  <a:pt x="0" y="0"/>
                </a:moveTo>
                <a:lnTo>
                  <a:pt x="4362220" y="0"/>
                </a:lnTo>
                <a:lnTo>
                  <a:pt x="4362220" y="6254078"/>
                </a:lnTo>
                <a:lnTo>
                  <a:pt x="0" y="62540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7634622" y="4459158"/>
            <a:ext cx="8318964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000"/>
              </a:lnSpc>
              <a:spcBef>
                <a:spcPct val="0"/>
              </a:spcBef>
            </a:pPr>
            <a:r>
              <a:rPr lang="en-US" sz="5000">
                <a:solidFill>
                  <a:srgbClr val="000000"/>
                </a:solidFill>
                <a:latin typeface="Raleway Bold"/>
              </a:rPr>
              <a:t>Insight Explorers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08921" y="5891530"/>
            <a:ext cx="8187540" cy="33572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PRESENT BY : -</a:t>
            </a: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Mahfooz Alam (12203001)</a:t>
            </a: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Nikita Kumari (12202879)</a:t>
            </a: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Muskan Pandey (12204867)</a:t>
            </a:r>
          </a:p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Raleway Bold"/>
              </a:rPr>
              <a:t>Anand Mailapalli (12209056)</a:t>
            </a:r>
          </a:p>
          <a:p>
            <a:pPr algn="r">
              <a:lnSpc>
                <a:spcPts val="4480"/>
              </a:lnSpc>
              <a:spcBef>
                <a:spcPct val="0"/>
              </a:spcBef>
            </a:pPr>
            <a:endParaRPr lang="en-US" sz="3200">
              <a:solidFill>
                <a:srgbClr val="000000"/>
              </a:solidFill>
              <a:latin typeface="Raleway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3563446" y="1892823"/>
            <a:ext cx="12390140" cy="169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>
                <a:solidFill>
                  <a:srgbClr val="000000"/>
                </a:solidFill>
                <a:latin typeface="Fredoka"/>
              </a:rPr>
              <a:t>MAMA'S MEALS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259"/>
            <a:ext cx="7868385" cy="10287259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1"/>
            <a:ext cx="5219332" cy="10287001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9" y="-259"/>
            <a:ext cx="5219332" cy="10287259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2049493" cy="8229600"/>
            <a:chOff x="0" y="0"/>
            <a:chExt cx="3916088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916088" cy="2674622"/>
            </a:xfrm>
            <a:custGeom>
              <a:avLst/>
              <a:gdLst/>
              <a:ahLst/>
              <a:cxnLst/>
              <a:rect l="l" t="t" r="r" b="b"/>
              <a:pathLst>
                <a:path w="3916088" h="2674622">
                  <a:moveTo>
                    <a:pt x="32126" y="0"/>
                  </a:moveTo>
                  <a:lnTo>
                    <a:pt x="3883963" y="0"/>
                  </a:lnTo>
                  <a:cubicBezTo>
                    <a:pt x="3901705" y="0"/>
                    <a:pt x="3916088" y="14383"/>
                    <a:pt x="3916088" y="32126"/>
                  </a:cubicBezTo>
                  <a:lnTo>
                    <a:pt x="3916088" y="2642497"/>
                  </a:lnTo>
                  <a:cubicBezTo>
                    <a:pt x="3916088" y="2651017"/>
                    <a:pt x="3912704" y="2659188"/>
                    <a:pt x="3906679" y="2665213"/>
                  </a:cubicBezTo>
                  <a:cubicBezTo>
                    <a:pt x="3900655" y="2671238"/>
                    <a:pt x="3892483" y="2674622"/>
                    <a:pt x="3883963" y="2674622"/>
                  </a:cubicBezTo>
                  <a:lnTo>
                    <a:pt x="32126" y="2674622"/>
                  </a:lnTo>
                  <a:cubicBezTo>
                    <a:pt x="14383" y="2674622"/>
                    <a:pt x="0" y="2660239"/>
                    <a:pt x="0" y="2642497"/>
                  </a:cubicBezTo>
                  <a:lnTo>
                    <a:pt x="0" y="32126"/>
                  </a:lnTo>
                  <a:cubicBezTo>
                    <a:pt x="0" y="23605"/>
                    <a:pt x="3385" y="15434"/>
                    <a:pt x="9409" y="9409"/>
                  </a:cubicBezTo>
                  <a:cubicBezTo>
                    <a:pt x="15434" y="3385"/>
                    <a:pt x="23605" y="0"/>
                    <a:pt x="32126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916088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665781" y="4645123"/>
            <a:ext cx="7341660" cy="5432828"/>
          </a:xfrm>
          <a:custGeom>
            <a:avLst/>
            <a:gdLst/>
            <a:ahLst/>
            <a:cxnLst/>
            <a:rect l="l" t="t" r="r" b="b"/>
            <a:pathLst>
              <a:path w="7341660" h="5432828">
                <a:moveTo>
                  <a:pt x="0" y="0"/>
                </a:moveTo>
                <a:lnTo>
                  <a:pt x="7341660" y="0"/>
                </a:lnTo>
                <a:lnTo>
                  <a:pt x="7341660" y="5432828"/>
                </a:lnTo>
                <a:lnTo>
                  <a:pt x="0" y="5432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93260" y="3805018"/>
            <a:ext cx="9872521" cy="5099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>
                <a:solidFill>
                  <a:srgbClr val="000000"/>
                </a:solidFill>
                <a:latin typeface="Raleway"/>
              </a:rPr>
              <a:t>Experience the comforting embrace of home-cooked meals crafted by nearby moms, catering to empowered students within a 3-4 km radius. This initiative not only satisfies hunger but also fosters community bonds, providing a taste of home that nourishes both body and soul in an increasingly fast-paced world."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93260" y="1946536"/>
            <a:ext cx="10487039" cy="128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>
                <a:solidFill>
                  <a:srgbClr val="000000"/>
                </a:solidFill>
                <a:latin typeface="Fredoka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1"/>
            <a:ext cx="7868385" cy="10287001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0"/>
            <a:ext cx="5219332" cy="1028700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8" y="-1"/>
            <a:ext cx="5219331" cy="10287000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5294034" cy="8229600"/>
            <a:chOff x="0" y="0"/>
            <a:chExt cx="4970565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970565" cy="2674622"/>
            </a:xfrm>
            <a:custGeom>
              <a:avLst/>
              <a:gdLst/>
              <a:ahLst/>
              <a:cxnLst/>
              <a:rect l="l" t="t" r="r" b="b"/>
              <a:pathLst>
                <a:path w="4970565" h="2674622">
                  <a:moveTo>
                    <a:pt x="25310" y="0"/>
                  </a:moveTo>
                  <a:lnTo>
                    <a:pt x="4945255" y="0"/>
                  </a:lnTo>
                  <a:cubicBezTo>
                    <a:pt x="4951968" y="0"/>
                    <a:pt x="4958405" y="2667"/>
                    <a:pt x="4963152" y="7413"/>
                  </a:cubicBezTo>
                  <a:cubicBezTo>
                    <a:pt x="4967899" y="12160"/>
                    <a:pt x="4970565" y="18598"/>
                    <a:pt x="4970565" y="25310"/>
                  </a:cubicBezTo>
                  <a:lnTo>
                    <a:pt x="4970565" y="2649312"/>
                  </a:lnTo>
                  <a:cubicBezTo>
                    <a:pt x="4970565" y="2663291"/>
                    <a:pt x="4959233" y="2674622"/>
                    <a:pt x="4945255" y="2674622"/>
                  </a:cubicBezTo>
                  <a:lnTo>
                    <a:pt x="25310" y="2674622"/>
                  </a:lnTo>
                  <a:cubicBezTo>
                    <a:pt x="11332" y="2674622"/>
                    <a:pt x="0" y="2663291"/>
                    <a:pt x="0" y="2649312"/>
                  </a:cubicBezTo>
                  <a:lnTo>
                    <a:pt x="0" y="25310"/>
                  </a:lnTo>
                  <a:cubicBezTo>
                    <a:pt x="0" y="11332"/>
                    <a:pt x="11332" y="0"/>
                    <a:pt x="2531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4970565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793260" y="3299643"/>
            <a:ext cx="11284933" cy="446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We collect  Data from Students and housewife's </a:t>
            </a:r>
          </a:p>
          <a:p>
            <a:pPr>
              <a:lnSpc>
                <a:spcPts val="5039"/>
              </a:lnSpc>
            </a:pPr>
            <a:r>
              <a:rPr lang="en-US" sz="3599">
                <a:solidFill>
                  <a:srgbClr val="000000"/>
                </a:solidFill>
                <a:latin typeface="Raleway"/>
              </a:rPr>
              <a:t>through a google from with some relevant questionaries  about food providing to student or get food from local mom’s to analyze Savor the comfort of home-cooked meals from nearby moms, bringing a taste of home within a 3-4 km radius for empowered students.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793260" y="1696929"/>
            <a:ext cx="13666036" cy="1111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9100"/>
              </a:lnSpc>
            </a:pPr>
            <a:r>
              <a:rPr lang="en-US" sz="6500">
                <a:solidFill>
                  <a:srgbClr val="000000"/>
                </a:solidFill>
                <a:latin typeface="Fredoka"/>
              </a:rPr>
              <a:t>DATA COLLECTING</a:t>
            </a:r>
          </a:p>
        </p:txBody>
      </p:sp>
      <p:sp>
        <p:nvSpPr>
          <p:cNvPr id="10" name="Freeform 10"/>
          <p:cNvSpPr/>
          <p:nvPr/>
        </p:nvSpPr>
        <p:spPr>
          <a:xfrm flipH="1">
            <a:off x="12838022" y="4244880"/>
            <a:ext cx="4421278" cy="5855998"/>
          </a:xfrm>
          <a:custGeom>
            <a:avLst/>
            <a:gdLst/>
            <a:ahLst/>
            <a:cxnLst/>
            <a:rect l="l" t="t" r="r" b="b"/>
            <a:pathLst>
              <a:path w="4421278" h="5855998">
                <a:moveTo>
                  <a:pt x="4421278" y="0"/>
                </a:moveTo>
                <a:lnTo>
                  <a:pt x="0" y="0"/>
                </a:lnTo>
                <a:lnTo>
                  <a:pt x="0" y="5855998"/>
                </a:lnTo>
                <a:lnTo>
                  <a:pt x="4421278" y="5855998"/>
                </a:lnTo>
                <a:lnTo>
                  <a:pt x="442127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1950" y="233799"/>
            <a:ext cx="9447344" cy="4723672"/>
          </a:xfrm>
          <a:custGeom>
            <a:avLst/>
            <a:gdLst/>
            <a:ahLst/>
            <a:cxnLst/>
            <a:rect l="l" t="t" r="r" b="b"/>
            <a:pathLst>
              <a:path w="9447344" h="4723672">
                <a:moveTo>
                  <a:pt x="0" y="0"/>
                </a:moveTo>
                <a:lnTo>
                  <a:pt x="9447344" y="0"/>
                </a:lnTo>
                <a:lnTo>
                  <a:pt x="9447344" y="4723672"/>
                </a:lnTo>
                <a:lnTo>
                  <a:pt x="0" y="472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458718" y="5035211"/>
            <a:ext cx="5568062" cy="5143500"/>
          </a:xfrm>
          <a:custGeom>
            <a:avLst/>
            <a:gdLst/>
            <a:ahLst/>
            <a:cxnLst/>
            <a:rect l="l" t="t" r="r" b="b"/>
            <a:pathLst>
              <a:path w="5568062" h="5143500">
                <a:moveTo>
                  <a:pt x="0" y="0"/>
                </a:moveTo>
                <a:lnTo>
                  <a:pt x="5568062" y="0"/>
                </a:lnTo>
                <a:lnTo>
                  <a:pt x="5568062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r="-2942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459484" y="5257855"/>
            <a:ext cx="5235682" cy="4698213"/>
          </a:xfrm>
          <a:custGeom>
            <a:avLst/>
            <a:gdLst/>
            <a:ahLst/>
            <a:cxnLst/>
            <a:rect l="l" t="t" r="r" b="b"/>
            <a:pathLst>
              <a:path w="5235682" h="4698213">
                <a:moveTo>
                  <a:pt x="0" y="0"/>
                </a:moveTo>
                <a:lnTo>
                  <a:pt x="5235682" y="0"/>
                </a:lnTo>
                <a:lnTo>
                  <a:pt x="5235682" y="4698213"/>
                </a:lnTo>
                <a:lnTo>
                  <a:pt x="0" y="4698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98339" y="233799"/>
            <a:ext cx="5471363" cy="4909701"/>
          </a:xfrm>
          <a:custGeom>
            <a:avLst/>
            <a:gdLst/>
            <a:ahLst/>
            <a:cxnLst/>
            <a:rect l="l" t="t" r="r" b="b"/>
            <a:pathLst>
              <a:path w="5471363" h="4909701">
                <a:moveTo>
                  <a:pt x="0" y="0"/>
                </a:moveTo>
                <a:lnTo>
                  <a:pt x="5471364" y="0"/>
                </a:lnTo>
                <a:lnTo>
                  <a:pt x="5471364" y="4909701"/>
                </a:lnTo>
                <a:lnTo>
                  <a:pt x="0" y="490970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2123791" y="6271912"/>
            <a:ext cx="5409267" cy="2211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60"/>
              </a:lnSpc>
            </a:pPr>
            <a:r>
              <a:rPr lang="en-US" sz="8622" spc="-172" dirty="0">
                <a:solidFill>
                  <a:srgbClr val="D0A933"/>
                </a:solidFill>
                <a:latin typeface="ITC Benguiat"/>
              </a:rPr>
              <a:t>STUDENT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5725" y="5523877"/>
            <a:ext cx="9497203" cy="4763123"/>
          </a:xfrm>
          <a:custGeom>
            <a:avLst/>
            <a:gdLst/>
            <a:ahLst/>
            <a:cxnLst/>
            <a:rect l="l" t="t" r="r" b="b"/>
            <a:pathLst>
              <a:path w="9497203" h="4763123">
                <a:moveTo>
                  <a:pt x="0" y="0"/>
                </a:moveTo>
                <a:lnTo>
                  <a:pt x="9497203" y="0"/>
                </a:lnTo>
                <a:lnTo>
                  <a:pt x="9497203" y="4763123"/>
                </a:lnTo>
                <a:lnTo>
                  <a:pt x="0" y="47631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592" r="-3287" b="-238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344462" y="0"/>
            <a:ext cx="6587754" cy="5911489"/>
          </a:xfrm>
          <a:custGeom>
            <a:avLst/>
            <a:gdLst/>
            <a:ahLst/>
            <a:cxnLst/>
            <a:rect l="l" t="t" r="r" b="b"/>
            <a:pathLst>
              <a:path w="6587754" h="5911489">
                <a:moveTo>
                  <a:pt x="0" y="0"/>
                </a:moveTo>
                <a:lnTo>
                  <a:pt x="6587753" y="0"/>
                </a:lnTo>
                <a:lnTo>
                  <a:pt x="6587753" y="5911489"/>
                </a:lnTo>
                <a:lnTo>
                  <a:pt x="0" y="59114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0369157" y="7047934"/>
            <a:ext cx="7064453" cy="19826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7723" spc="-154" dirty="0">
                <a:solidFill>
                  <a:srgbClr val="D0A933"/>
                </a:solidFill>
                <a:latin typeface="ITC Benguiat"/>
              </a:rPr>
              <a:t>HOUSEWIFE’S</a:t>
            </a:r>
          </a:p>
          <a:p>
            <a:pPr algn="ctr">
              <a:lnSpc>
                <a:spcPts val="6950"/>
              </a:lnSpc>
            </a:pPr>
            <a:r>
              <a:rPr lang="en-US" sz="7723" spc="-154" dirty="0">
                <a:solidFill>
                  <a:srgbClr val="D0A933"/>
                </a:solidFill>
                <a:latin typeface="ITC Benguiat"/>
              </a:rPr>
              <a:t> DATA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8712F2-2F82-E995-3972-3971309E8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6197"/>
            <a:ext cx="10439400" cy="521590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>
            <a:extLst>
              <a:ext uri="{FF2B5EF4-FFF2-40B4-BE49-F238E27FC236}">
                <a16:creationId xmlns:a16="http://schemas.microsoft.com/office/drawing/2014/main" id="{88866320-8755-8E39-6261-29E4A0B58509}"/>
              </a:ext>
            </a:extLst>
          </p:cNvPr>
          <p:cNvSpPr txBox="1"/>
          <p:nvPr/>
        </p:nvSpPr>
        <p:spPr>
          <a:xfrm>
            <a:off x="5611773" y="1790700"/>
            <a:ext cx="7064453" cy="970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50"/>
              </a:lnSpc>
            </a:pPr>
            <a:r>
              <a:rPr lang="en-US" sz="7723" spc="-154" dirty="0">
                <a:solidFill>
                  <a:srgbClr val="D0A933"/>
                </a:solidFill>
                <a:latin typeface="ITC Benguiat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97636A-25EB-ECBE-AA9E-A2D3B347A3A6}"/>
              </a:ext>
            </a:extLst>
          </p:cNvPr>
          <p:cNvSpPr txBox="1"/>
          <p:nvPr/>
        </p:nvSpPr>
        <p:spPr>
          <a:xfrm>
            <a:off x="1181099" y="3238500"/>
            <a:ext cx="159258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Raleway" pitchFamily="2" charset="0"/>
              </a:rPr>
              <a:t>In conclusion, our analysis of student preferences and home-cooked meals reveals interesting insights into the connection between taste and familiarity. We found that [summarize key findings about student preferences, e.g., students tend to favour certain types of dishes or specific ingredients]. Interestingly, the housewife dataset demonstrated [summarize key findings about home-cooked meals, e.g., mothers often prioritize familiar dishes or cater to dietary needs]. This suggests a potential disconnect between what students crave and what they're typically served at home. </a:t>
            </a:r>
            <a:endParaRPr lang="en-IN" sz="3600" dirty="0">
              <a:latin typeface="Ralewa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691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95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209807" y="-1"/>
            <a:ext cx="7868385" cy="10287001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6" y="0"/>
                </a:lnTo>
                <a:lnTo>
                  <a:pt x="7868386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1"/>
            <a:ext cx="5219332" cy="10287001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068669" y="-1"/>
            <a:ext cx="5219330" cy="10287001"/>
          </a:xfrm>
          <a:custGeom>
            <a:avLst/>
            <a:gdLst/>
            <a:ahLst/>
            <a:cxnLst/>
            <a:rect l="l" t="t" r="r" b="b"/>
            <a:pathLst>
              <a:path w="7868385" h="10906460">
                <a:moveTo>
                  <a:pt x="0" y="0"/>
                </a:moveTo>
                <a:lnTo>
                  <a:pt x="7868385" y="0"/>
                </a:lnTo>
                <a:lnTo>
                  <a:pt x="7868385" y="10906460"/>
                </a:lnTo>
                <a:lnTo>
                  <a:pt x="0" y="109064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4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45125" r="-1011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1028700"/>
            <a:ext cx="16230600" cy="8229600"/>
            <a:chOff x="0" y="0"/>
            <a:chExt cx="5274950" cy="267462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274950" cy="2674622"/>
            </a:xfrm>
            <a:custGeom>
              <a:avLst/>
              <a:gdLst/>
              <a:ahLst/>
              <a:cxnLst/>
              <a:rect l="l" t="t" r="r" b="b"/>
              <a:pathLst>
                <a:path w="5274950" h="2674622">
                  <a:moveTo>
                    <a:pt x="23850" y="0"/>
                  </a:moveTo>
                  <a:lnTo>
                    <a:pt x="5251100" y="0"/>
                  </a:lnTo>
                  <a:cubicBezTo>
                    <a:pt x="5264272" y="0"/>
                    <a:pt x="5274950" y="10678"/>
                    <a:pt x="5274950" y="23850"/>
                  </a:cubicBezTo>
                  <a:lnTo>
                    <a:pt x="5274950" y="2650773"/>
                  </a:lnTo>
                  <a:cubicBezTo>
                    <a:pt x="5274950" y="2657098"/>
                    <a:pt x="5272437" y="2663164"/>
                    <a:pt x="5267964" y="2667637"/>
                  </a:cubicBezTo>
                  <a:cubicBezTo>
                    <a:pt x="5263492" y="2672110"/>
                    <a:pt x="5257425" y="2674622"/>
                    <a:pt x="5251100" y="2674622"/>
                  </a:cubicBezTo>
                  <a:lnTo>
                    <a:pt x="23850" y="2674622"/>
                  </a:lnTo>
                  <a:cubicBezTo>
                    <a:pt x="17524" y="2674622"/>
                    <a:pt x="11458" y="2672110"/>
                    <a:pt x="6985" y="2667637"/>
                  </a:cubicBezTo>
                  <a:cubicBezTo>
                    <a:pt x="2513" y="2663164"/>
                    <a:pt x="0" y="2657098"/>
                    <a:pt x="0" y="2650773"/>
                  </a:cubicBezTo>
                  <a:lnTo>
                    <a:pt x="0" y="23850"/>
                  </a:lnTo>
                  <a:cubicBezTo>
                    <a:pt x="0" y="17524"/>
                    <a:pt x="2513" y="11458"/>
                    <a:pt x="6985" y="6985"/>
                  </a:cubicBezTo>
                  <a:cubicBezTo>
                    <a:pt x="11458" y="2513"/>
                    <a:pt x="17524" y="0"/>
                    <a:pt x="23850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5274950" cy="27222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328944" y="3508568"/>
            <a:ext cx="6980942" cy="6631895"/>
          </a:xfrm>
          <a:custGeom>
            <a:avLst/>
            <a:gdLst/>
            <a:ahLst/>
            <a:cxnLst/>
            <a:rect l="l" t="t" r="r" b="b"/>
            <a:pathLst>
              <a:path w="6980942" h="6631895">
                <a:moveTo>
                  <a:pt x="0" y="0"/>
                </a:moveTo>
                <a:lnTo>
                  <a:pt x="6980941" y="0"/>
                </a:lnTo>
                <a:lnTo>
                  <a:pt x="6980941" y="6631895"/>
                </a:lnTo>
                <a:lnTo>
                  <a:pt x="0" y="66318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5634491" y="2303502"/>
            <a:ext cx="10403200" cy="3470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3999"/>
              </a:lnSpc>
            </a:pPr>
            <a:r>
              <a:rPr lang="en-US" sz="9999" dirty="0">
                <a:solidFill>
                  <a:srgbClr val="000000"/>
                </a:solidFill>
                <a:latin typeface="Fredoka"/>
              </a:rPr>
              <a:t>ARE THERE ANY QUESTIONS?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204402" y="6678913"/>
            <a:ext cx="9353903" cy="9791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79"/>
              </a:lnSpc>
              <a:spcBef>
                <a:spcPct val="0"/>
              </a:spcBef>
            </a:pPr>
            <a:r>
              <a:rPr lang="en-US" sz="5699" dirty="0">
                <a:solidFill>
                  <a:srgbClr val="000000"/>
                </a:solidFill>
                <a:latin typeface="Raleway Bold"/>
                <a:ea typeface="Raleway Bold"/>
              </a:rPr>
              <a:t>Thank You😊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86</TotalTime>
  <Words>243</Words>
  <Application>Microsoft Office PowerPoint</Application>
  <PresentationFormat>Custom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ITC Benguiat</vt:lpstr>
      <vt:lpstr>Raleway</vt:lpstr>
      <vt:lpstr>Fredoka</vt:lpstr>
      <vt:lpstr>Arial</vt:lpstr>
      <vt:lpstr>Calibri Light</vt:lpstr>
      <vt:lpstr>Raleway Bold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Collection &amp; Analysis Educational Presentation in Pink and Blue Lined Style</dc:title>
  <cp:lastModifiedBy>Mahfooz Alam</cp:lastModifiedBy>
  <cp:revision>5</cp:revision>
  <dcterms:created xsi:type="dcterms:W3CDTF">2006-08-16T00:00:00Z</dcterms:created>
  <dcterms:modified xsi:type="dcterms:W3CDTF">2024-04-04T08:23:45Z</dcterms:modified>
  <dc:identifier>DAGBWa8BHvc</dc:identifier>
</cp:coreProperties>
</file>