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ITC Benguiat" charset="1" panose="02030603050306020704"/>
      <p:regular r:id="rId18"/>
    </p:embeddedFont>
    <p:embeddedFont>
      <p:font typeface="ITC Benguiat Bold" charset="1" panose="02030904050306020704"/>
      <p:regular r:id="rId19"/>
    </p:embeddedFont>
    <p:embeddedFont>
      <p:font typeface="ITC Benguiat Italics" charset="1" panose="02030604050306090704"/>
      <p:regular r:id="rId20"/>
    </p:embeddedFont>
    <p:embeddedFont>
      <p:font typeface="ITC Benguiat Bold Italics" charset="1" panose="02030905050306090704"/>
      <p:regular r:id="rId21"/>
    </p:embeddedFont>
    <p:embeddedFont>
      <p:font typeface="ITC Benguiat Medium" charset="1" panose="02030704050306020704"/>
      <p:regular r:id="rId22"/>
    </p:embeddedFont>
    <p:embeddedFont>
      <p:font typeface="ITC Benguiat Medium Italics" charset="1" panose="020307040503060907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3" id="3"/>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5" id="5"/>
          <p:cNvSpPr txBox="true"/>
          <p:nvPr/>
        </p:nvSpPr>
        <p:spPr>
          <a:xfrm rot="0">
            <a:off x="3613470" y="2080334"/>
            <a:ext cx="11315247"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NEIGHBOURNOSH</a:t>
            </a:r>
          </a:p>
        </p:txBody>
      </p:sp>
      <p:sp>
        <p:nvSpPr>
          <p:cNvPr name="Freeform 6" id="6"/>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5545397" y="5274722"/>
            <a:ext cx="7197206" cy="5232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Insight Explorer</a:t>
            </a:r>
          </a:p>
        </p:txBody>
      </p:sp>
      <p:sp>
        <p:nvSpPr>
          <p:cNvPr name="TextBox 40" id="40"/>
          <p:cNvSpPr txBox="true"/>
          <p:nvPr/>
        </p:nvSpPr>
        <p:spPr>
          <a:xfrm rot="0">
            <a:off x="2779845" y="3629733"/>
            <a:ext cx="13054279" cy="956668"/>
          </a:xfrm>
          <a:prstGeom prst="rect">
            <a:avLst/>
          </a:prstGeom>
        </p:spPr>
        <p:txBody>
          <a:bodyPr anchor="t" rtlCol="false" tIns="0" lIns="0" bIns="0" rIns="0">
            <a:spAutoFit/>
          </a:bodyPr>
          <a:lstStyle/>
          <a:p>
            <a:pPr algn="ctr" marL="0" indent="0" lvl="0">
              <a:lnSpc>
                <a:spcPts val="3363"/>
              </a:lnSpc>
              <a:spcBef>
                <a:spcPct val="0"/>
              </a:spcBef>
            </a:pPr>
            <a:r>
              <a:rPr lang="en-US" sz="3737" spc="-74" strike="noStrike" u="none">
                <a:solidFill>
                  <a:srgbClr val="D0A933"/>
                </a:solidFill>
                <a:latin typeface="ITC Benguiat"/>
              </a:rPr>
              <a:t> NOURISHING CONNECTIONS BETWEEN STUDENTS AND HOME CHEFS"</a:t>
            </a:r>
          </a:p>
        </p:txBody>
      </p:sp>
      <p:sp>
        <p:nvSpPr>
          <p:cNvPr name="TextBox 41" id="41"/>
          <p:cNvSpPr txBox="true"/>
          <p:nvPr/>
        </p:nvSpPr>
        <p:spPr>
          <a:xfrm rot="0">
            <a:off x="11393567" y="6759761"/>
            <a:ext cx="5865733" cy="3073400"/>
          </a:xfrm>
          <a:prstGeom prst="rect">
            <a:avLst/>
          </a:prstGeom>
        </p:spPr>
        <p:txBody>
          <a:bodyPr anchor="t" rtlCol="false" tIns="0" lIns="0" bIns="0" rIns="0">
            <a:spAutoFit/>
          </a:bodyPr>
          <a:lstStyle/>
          <a:p>
            <a:pPr>
              <a:lnSpc>
                <a:spcPts val="4899"/>
              </a:lnSpc>
            </a:pPr>
            <a:r>
              <a:rPr lang="en-US" sz="3499">
                <a:solidFill>
                  <a:srgbClr val="000000"/>
                </a:solidFill>
                <a:latin typeface="DM Sans"/>
              </a:rPr>
              <a:t>Team Members :- </a:t>
            </a:r>
          </a:p>
          <a:p>
            <a:pPr>
              <a:lnSpc>
                <a:spcPts val="4899"/>
              </a:lnSpc>
            </a:pPr>
            <a:r>
              <a:rPr lang="en-US" sz="3499">
                <a:solidFill>
                  <a:srgbClr val="000000"/>
                </a:solidFill>
                <a:latin typeface="DM Sans"/>
              </a:rPr>
              <a:t>Mahfooz Alam (12203001)</a:t>
            </a:r>
          </a:p>
          <a:p>
            <a:pPr>
              <a:lnSpc>
                <a:spcPts val="4899"/>
              </a:lnSpc>
            </a:pPr>
            <a:r>
              <a:rPr lang="en-US" sz="3499">
                <a:solidFill>
                  <a:srgbClr val="000000"/>
                </a:solidFill>
                <a:latin typeface="DM Sans"/>
              </a:rPr>
              <a:t>Nikita Kumari (12202879)</a:t>
            </a:r>
          </a:p>
          <a:p>
            <a:pPr>
              <a:lnSpc>
                <a:spcPts val="4899"/>
              </a:lnSpc>
            </a:pPr>
            <a:r>
              <a:rPr lang="en-US" sz="3499">
                <a:solidFill>
                  <a:srgbClr val="000000"/>
                </a:solidFill>
                <a:latin typeface="DM Sans"/>
              </a:rPr>
              <a:t>Muskan Pandey(12204867)</a:t>
            </a:r>
          </a:p>
          <a:p>
            <a:pPr>
              <a:lnSpc>
                <a:spcPts val="4899"/>
              </a:lnSpc>
            </a:pPr>
            <a:r>
              <a:rPr lang="en-US" sz="3499">
                <a:solidFill>
                  <a:srgbClr val="000000"/>
                </a:solidFill>
                <a:latin typeface="DM Sans"/>
              </a:rPr>
              <a:t>Anand Mailapalli (12209056)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471664" y="2050169"/>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CONCLUSION</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321750" y="4194139"/>
            <a:ext cx="11394812" cy="3819525"/>
          </a:xfrm>
          <a:prstGeom prst="rect">
            <a:avLst/>
          </a:prstGeom>
        </p:spPr>
        <p:txBody>
          <a:bodyPr anchor="t" rtlCol="false" tIns="0" lIns="0" bIns="0" rIns="0">
            <a:spAutoFit/>
          </a:bodyPr>
          <a:lstStyle/>
          <a:p>
            <a:pPr algn="ctr">
              <a:lnSpc>
                <a:spcPts val="3811"/>
              </a:lnSpc>
            </a:pPr>
            <a:r>
              <a:rPr lang="en-US" sz="3176">
                <a:solidFill>
                  <a:srgbClr val="545454"/>
                </a:solidFill>
                <a:latin typeface="DM Sans"/>
              </a:rPr>
              <a:t>The analysis reveals NeighborNosh's unique position to satisfy student demands for homemade meals while providing housewives a valuable income source. Key to success are quality, convenience, sustainability, and dietary variety, with potential growth through subscription models and improved operations. NeighborNosh is poised to strengthen community ties and support local economies effectively.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7733" y="1084869"/>
            <a:ext cx="8115300" cy="1004696"/>
          </a:xfrm>
          <a:prstGeom prst="rect">
            <a:avLst/>
          </a:prstGeom>
        </p:spPr>
        <p:txBody>
          <a:bodyPr anchor="t" rtlCol="false" tIns="0" lIns="0" bIns="0" rIns="0">
            <a:spAutoFit/>
          </a:bodyPr>
          <a:lstStyle/>
          <a:p>
            <a:pPr>
              <a:lnSpc>
                <a:spcPts val="6533"/>
              </a:lnSpc>
            </a:pPr>
            <a:r>
              <a:rPr lang="en-US" sz="6599">
                <a:solidFill>
                  <a:srgbClr val="FE6D73"/>
                </a:solidFill>
                <a:latin typeface="Kollektif Bold"/>
              </a:rPr>
              <a:t>TABLE OF CONTENT</a:t>
            </a:r>
          </a:p>
        </p:txBody>
      </p:sp>
      <p:sp>
        <p:nvSpPr>
          <p:cNvPr name="TextBox 3" id="3"/>
          <p:cNvSpPr txBox="true"/>
          <p:nvPr/>
        </p:nvSpPr>
        <p:spPr>
          <a:xfrm rot="0">
            <a:off x="1047733" y="2923516"/>
            <a:ext cx="8115419" cy="6089786"/>
          </a:xfrm>
          <a:prstGeom prst="rect">
            <a:avLst/>
          </a:prstGeom>
        </p:spPr>
        <p:txBody>
          <a:bodyPr anchor="t" rtlCol="false" tIns="0" lIns="0" bIns="0" rIns="0">
            <a:spAutoFit/>
          </a:bodyPr>
          <a:lstStyle/>
          <a:p>
            <a:pPr marL="1280464" indent="-640232" lvl="1">
              <a:lnSpc>
                <a:spcPts val="8065"/>
              </a:lnSpc>
              <a:buAutoNum type="arabicPeriod" startAt="1"/>
            </a:pPr>
            <a:r>
              <a:rPr lang="en-US" sz="5930">
                <a:solidFill>
                  <a:srgbClr val="000000"/>
                </a:solidFill>
                <a:latin typeface="DM Sans"/>
              </a:rPr>
              <a:t>Introduction</a:t>
            </a:r>
          </a:p>
          <a:p>
            <a:pPr marL="1280464" indent="-640232" lvl="1">
              <a:lnSpc>
                <a:spcPts val="8065"/>
              </a:lnSpc>
              <a:buAutoNum type="arabicPeriod" startAt="1"/>
            </a:pPr>
            <a:r>
              <a:rPr lang="en-US" sz="5930">
                <a:solidFill>
                  <a:srgbClr val="000000"/>
                </a:solidFill>
                <a:latin typeface="DM Sans"/>
              </a:rPr>
              <a:t>Objective</a:t>
            </a:r>
          </a:p>
          <a:p>
            <a:pPr marL="1280464" indent="-640232" lvl="1">
              <a:lnSpc>
                <a:spcPts val="8065"/>
              </a:lnSpc>
              <a:buAutoNum type="arabicPeriod" startAt="1"/>
            </a:pPr>
            <a:r>
              <a:rPr lang="en-US" sz="5930">
                <a:solidFill>
                  <a:srgbClr val="000000"/>
                </a:solidFill>
                <a:latin typeface="DM Sans"/>
              </a:rPr>
              <a:t>Problems</a:t>
            </a:r>
          </a:p>
          <a:p>
            <a:pPr marL="1280464" indent="-640232" lvl="1">
              <a:lnSpc>
                <a:spcPts val="8065"/>
              </a:lnSpc>
              <a:buAutoNum type="arabicPeriod" startAt="1"/>
            </a:pPr>
            <a:r>
              <a:rPr lang="en-US" sz="5930">
                <a:solidFill>
                  <a:srgbClr val="000000"/>
                </a:solidFill>
                <a:latin typeface="DM Sans"/>
              </a:rPr>
              <a:t>Data preprocessing</a:t>
            </a:r>
          </a:p>
          <a:p>
            <a:pPr marL="1280464" indent="-640232" lvl="1">
              <a:lnSpc>
                <a:spcPts val="8065"/>
              </a:lnSpc>
              <a:buAutoNum type="arabicPeriod" startAt="1"/>
            </a:pPr>
            <a:r>
              <a:rPr lang="en-US" sz="5930">
                <a:solidFill>
                  <a:srgbClr val="000000"/>
                </a:solidFill>
                <a:latin typeface="DM Sans"/>
              </a:rPr>
              <a:t>Data visualization</a:t>
            </a:r>
          </a:p>
          <a:p>
            <a:pPr marL="1280464" indent="-640232" lvl="1">
              <a:lnSpc>
                <a:spcPts val="8065"/>
              </a:lnSpc>
              <a:buAutoNum type="arabicPeriod" startAt="1"/>
            </a:pPr>
            <a:r>
              <a:rPr lang="en-US" sz="5930">
                <a:solidFill>
                  <a:srgbClr val="000000"/>
                </a:solidFill>
                <a:latin typeface="DM Sans"/>
              </a:rPr>
              <a:t>Conclusion</a:t>
            </a:r>
          </a:p>
        </p:txBody>
      </p:sp>
      <p:sp>
        <p:nvSpPr>
          <p:cNvPr name="Freeform 4" id="4"/>
          <p:cNvSpPr/>
          <p:nvPr/>
        </p:nvSpPr>
        <p:spPr>
          <a:xfrm flipH="true" flipV="true" rot="5400000">
            <a:off x="14679558" y="81744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59300" y="664674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005250" y="7730553"/>
            <a:ext cx="1282750" cy="1282750"/>
          </a:xfrm>
          <a:custGeom>
            <a:avLst/>
            <a:gdLst/>
            <a:ahLst/>
            <a:cxnLst/>
            <a:rect r="r" b="b" t="t" l="l"/>
            <a:pathLst>
              <a:path h="1282750" w="1282750">
                <a:moveTo>
                  <a:pt x="0" y="0"/>
                </a:moveTo>
                <a:lnTo>
                  <a:pt x="1282750" y="0"/>
                </a:lnTo>
                <a:lnTo>
                  <a:pt x="1282750" y="1282749"/>
                </a:lnTo>
                <a:lnTo>
                  <a:pt x="0" y="12827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5400000">
            <a:off x="17005250" y="9004250"/>
            <a:ext cx="1282750" cy="1282750"/>
          </a:xfrm>
          <a:custGeom>
            <a:avLst/>
            <a:gdLst/>
            <a:ahLst/>
            <a:cxnLst/>
            <a:rect r="r" b="b" t="t" l="l"/>
            <a:pathLst>
              <a:path h="1282750" w="1282750">
                <a:moveTo>
                  <a:pt x="1282750" y="1282750"/>
                </a:moveTo>
                <a:lnTo>
                  <a:pt x="0" y="1282750"/>
                </a:lnTo>
                <a:lnTo>
                  <a:pt x="0" y="0"/>
                </a:lnTo>
                <a:lnTo>
                  <a:pt x="1282750" y="0"/>
                </a:lnTo>
                <a:lnTo>
                  <a:pt x="1282750" y="128275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175491" y="664674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800000">
            <a:off x="16175491" y="5562935"/>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0800000">
            <a:off x="15663273" y="9262564"/>
            <a:ext cx="1024436" cy="1024436"/>
          </a:xfrm>
          <a:custGeom>
            <a:avLst/>
            <a:gdLst/>
            <a:ahLst/>
            <a:cxnLst/>
            <a:rect r="r" b="b" t="t" l="l"/>
            <a:pathLst>
              <a:path h="1024436" w="1024436">
                <a:moveTo>
                  <a:pt x="0" y="0"/>
                </a:moveTo>
                <a:lnTo>
                  <a:pt x="1024436" y="0"/>
                </a:lnTo>
                <a:lnTo>
                  <a:pt x="1024436" y="1024436"/>
                </a:lnTo>
                <a:lnTo>
                  <a:pt x="0" y="10244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true" rot="-10800000">
            <a:off x="14679558"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1844613" y="1019175"/>
            <a:ext cx="12866041" cy="2356495"/>
          </a:xfrm>
          <a:prstGeom prst="rect">
            <a:avLst/>
          </a:prstGeom>
        </p:spPr>
        <p:txBody>
          <a:bodyPr anchor="t" rtlCol="false" tIns="0" lIns="0" bIns="0" rIns="0">
            <a:spAutoFit/>
          </a:bodyPr>
          <a:lstStyle/>
          <a:p>
            <a:pPr algn="ctr">
              <a:lnSpc>
                <a:spcPts val="8400"/>
              </a:lnSpc>
            </a:pPr>
            <a:r>
              <a:rPr lang="en-US" sz="8400">
                <a:solidFill>
                  <a:srgbClr val="227C9D"/>
                </a:solidFill>
                <a:latin typeface="Kollektif Bold"/>
              </a:rPr>
              <a:t>PROJECT INTRODUCTION</a:t>
            </a:r>
          </a:p>
        </p:txBody>
      </p:sp>
      <p:sp>
        <p:nvSpPr>
          <p:cNvPr name="TextBox 11" id="11"/>
          <p:cNvSpPr txBox="true"/>
          <p:nvPr/>
        </p:nvSpPr>
        <p:spPr>
          <a:xfrm rot="0">
            <a:off x="3487133" y="4163523"/>
            <a:ext cx="10719600" cy="5105400"/>
          </a:xfrm>
          <a:prstGeom prst="rect">
            <a:avLst/>
          </a:prstGeom>
        </p:spPr>
        <p:txBody>
          <a:bodyPr anchor="t" rtlCol="false" tIns="0" lIns="0" bIns="0" rIns="0">
            <a:spAutoFit/>
          </a:bodyPr>
          <a:lstStyle/>
          <a:p>
            <a:pPr algn="ctr">
              <a:lnSpc>
                <a:spcPts val="4679"/>
              </a:lnSpc>
            </a:pPr>
            <a:r>
              <a:rPr lang="en-US" sz="3899">
                <a:solidFill>
                  <a:srgbClr val="545454"/>
                </a:solidFill>
                <a:latin typeface="DM Sans"/>
              </a:rPr>
              <a:t>Experience the comforting embrace of home-cooked meals crafted by nearby moms, catering to empowered students within a 3-4 km radius. This initiative not only satisfies hunger but also fosters community bonds, providing a taste of home that nourishes both body and soul in an increasingly fast-paced world."</a:t>
            </a:r>
          </a:p>
          <a:p>
            <a:pPr algn="ctr">
              <a:lnSpc>
                <a:spcPts val="3120"/>
              </a:lnSpc>
            </a:pP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487133" y="591685"/>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OBJECTIVE</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2742793" y="2858930"/>
            <a:ext cx="12489512" cy="7872300"/>
          </a:xfrm>
          <a:prstGeom prst="rect">
            <a:avLst/>
          </a:prstGeom>
        </p:spPr>
        <p:txBody>
          <a:bodyPr anchor="t" rtlCol="false" tIns="0" lIns="0" bIns="0" rIns="0">
            <a:spAutoFit/>
          </a:bodyPr>
          <a:lstStyle/>
          <a:p>
            <a:pPr algn="just" marL="597643" indent="-298821" lvl="1">
              <a:lnSpc>
                <a:spcPts val="3321"/>
              </a:lnSpc>
              <a:buAutoNum type="arabicPeriod" startAt="1"/>
            </a:pPr>
            <a:r>
              <a:rPr lang="en-US" sz="2768">
                <a:solidFill>
                  <a:srgbClr val="545454"/>
                </a:solidFill>
                <a:latin typeface="DM Sans"/>
              </a:rPr>
              <a:t>Eco-friendly Packaging: Assess the importance of environmentally sustainable packaging materials among students and housewives.</a:t>
            </a:r>
          </a:p>
          <a:p>
            <a:pPr algn="just" marL="597643" indent="-298821" lvl="1">
              <a:lnSpc>
                <a:spcPts val="3321"/>
              </a:lnSpc>
              <a:buAutoNum type="arabicPeriod" startAt="1"/>
            </a:pPr>
            <a:r>
              <a:rPr lang="en-US" sz="2768">
                <a:solidFill>
                  <a:srgbClr val="545454"/>
                </a:solidFill>
                <a:latin typeface="DM Sans"/>
              </a:rPr>
              <a:t>Additional Offerings: Explore student interest in supplementary services like snacks, desserts, or catering alongside homemade meals.</a:t>
            </a:r>
          </a:p>
          <a:p>
            <a:pPr algn="just" marL="597643" indent="-298821" lvl="1">
              <a:lnSpc>
                <a:spcPts val="3321"/>
              </a:lnSpc>
              <a:buAutoNum type="arabicPeriod" startAt="1"/>
            </a:pPr>
            <a:r>
              <a:rPr lang="en-US" sz="2768">
                <a:solidFill>
                  <a:srgbClr val="545454"/>
                </a:solidFill>
                <a:latin typeface="DM Sans"/>
              </a:rPr>
              <a:t>Ingredient Sourcing: Investigate housewives' willingness to incorporate sustainable ingredient-sourcing practices into their homemade food offerings.</a:t>
            </a:r>
          </a:p>
          <a:p>
            <a:pPr algn="just" marL="597643" indent="-298821" lvl="1">
              <a:lnSpc>
                <a:spcPts val="3321"/>
              </a:lnSpc>
              <a:buAutoNum type="arabicPeriod" startAt="1"/>
            </a:pPr>
            <a:r>
              <a:rPr lang="en-US" sz="2768">
                <a:solidFill>
                  <a:srgbClr val="545454"/>
                </a:solidFill>
                <a:latin typeface="DM Sans"/>
              </a:rPr>
              <a:t>Dietary Accommodations: Determine the demand for specialized dietary options such as vegetarian, gluten-free, or other dietary restrictions.</a:t>
            </a:r>
          </a:p>
          <a:p>
            <a:pPr algn="just" marL="597643" indent="-298821" lvl="1">
              <a:lnSpc>
                <a:spcPts val="3321"/>
              </a:lnSpc>
              <a:buAutoNum type="arabicPeriod" startAt="1"/>
            </a:pPr>
            <a:r>
              <a:rPr lang="en-US" sz="2768">
                <a:solidFill>
                  <a:srgbClr val="545454"/>
                </a:solidFill>
                <a:latin typeface="DM Sans"/>
              </a:rPr>
              <a:t>Community Initiatives: Evaluate interest in community-focused initiatives such as food sharing programs or donation initiatives to minimize food waste and enhance community connection.</a:t>
            </a:r>
          </a:p>
          <a:p>
            <a:pPr algn="just">
              <a:lnSpc>
                <a:spcPts val="3321"/>
              </a:lnSpc>
            </a:pPr>
          </a:p>
          <a:p>
            <a:pPr algn="just">
              <a:lnSpc>
                <a:spcPts val="3321"/>
              </a:lnSpc>
            </a:pPr>
          </a:p>
          <a:p>
            <a:pPr algn="just">
              <a:lnSpc>
                <a:spcPts val="3321"/>
              </a:lnSpc>
            </a:pPr>
          </a:p>
          <a:p>
            <a:pPr algn="just">
              <a:lnSpc>
                <a:spcPts val="3321"/>
              </a:lnSpc>
            </a:pPr>
          </a:p>
          <a:p>
            <a:pPr algn="just">
              <a:lnSpc>
                <a:spcPts val="3321"/>
              </a:lnSpc>
            </a:pPr>
          </a:p>
          <a:p>
            <a:pPr algn="just">
              <a:lnSpc>
                <a:spcPts val="3321"/>
              </a:lnSpc>
            </a:pPr>
          </a:p>
          <a:p>
            <a:pPr algn="just">
              <a:lnSpc>
                <a:spcPts val="332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135559" y="1338106"/>
            <a:ext cx="10620170" cy="152082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PROBLEMS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863654" y="3911416"/>
            <a:ext cx="11172919" cy="2943225"/>
          </a:xfrm>
          <a:prstGeom prst="rect">
            <a:avLst/>
          </a:prstGeom>
        </p:spPr>
        <p:txBody>
          <a:bodyPr anchor="t" rtlCol="false" tIns="0" lIns="0" bIns="0" rIns="0">
            <a:spAutoFit/>
          </a:bodyPr>
          <a:lstStyle/>
          <a:p>
            <a:pPr marL="842005" indent="-421003" lvl="1">
              <a:lnSpc>
                <a:spcPts val="4679"/>
              </a:lnSpc>
              <a:buFont typeface="Arial"/>
              <a:buChar char="•"/>
            </a:pPr>
            <a:r>
              <a:rPr lang="en-US" sz="3899">
                <a:solidFill>
                  <a:srgbClr val="545454"/>
                </a:solidFill>
                <a:latin typeface="DM Sans"/>
              </a:rPr>
              <a:t>Low Response Rate</a:t>
            </a:r>
          </a:p>
          <a:p>
            <a:pPr marL="842005" indent="-421003" lvl="1">
              <a:lnSpc>
                <a:spcPts val="4679"/>
              </a:lnSpc>
              <a:buFont typeface="Arial"/>
              <a:buChar char="•"/>
            </a:pPr>
            <a:r>
              <a:rPr lang="en-US" sz="3899">
                <a:solidFill>
                  <a:srgbClr val="545454"/>
                </a:solidFill>
                <a:latin typeface="DM Sans"/>
              </a:rPr>
              <a:t>Unified Data Collection Challenges</a:t>
            </a:r>
          </a:p>
          <a:p>
            <a:pPr marL="842005" indent="-421003" lvl="1">
              <a:lnSpc>
                <a:spcPts val="4679"/>
              </a:lnSpc>
              <a:buFont typeface="Arial"/>
              <a:buChar char="•"/>
            </a:pPr>
            <a:r>
              <a:rPr lang="en-US" sz="3899">
                <a:solidFill>
                  <a:srgbClr val="545454"/>
                </a:solidFill>
                <a:latin typeface="DM Sans"/>
              </a:rPr>
              <a:t>Incomplete and Incorrect Submissions</a:t>
            </a:r>
          </a:p>
          <a:p>
            <a:pPr marL="842005" indent="-421003" lvl="1">
              <a:lnSpc>
                <a:spcPts val="4679"/>
              </a:lnSpc>
              <a:buFont typeface="Arial"/>
              <a:buChar char="•"/>
            </a:pPr>
            <a:r>
              <a:rPr lang="en-US" sz="3899">
                <a:solidFill>
                  <a:srgbClr val="545454"/>
                </a:solidFill>
                <a:latin typeface="DM Sans"/>
              </a:rPr>
              <a:t>Challenges in Data Segmentation</a:t>
            </a:r>
          </a:p>
          <a:p>
            <a:pPr marL="842005" indent="-421003" lvl="1">
              <a:lnSpc>
                <a:spcPts val="4679"/>
              </a:lnSpc>
              <a:buFont typeface="Arial"/>
              <a:buChar char="•"/>
            </a:pPr>
            <a:r>
              <a:rPr lang="en-US" sz="3899">
                <a:solidFill>
                  <a:srgbClr val="545454"/>
                </a:solidFill>
                <a:latin typeface="DM Sans"/>
              </a:rPr>
              <a:t>User Error and Misinterpretation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400283" y="5241779"/>
            <a:ext cx="2470600" cy="929445"/>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12346455" y="4809813"/>
            <a:ext cx="2337151" cy="1728950"/>
          </a:xfrm>
          <a:prstGeom prst="line">
            <a:avLst/>
          </a:prstGeom>
          <a:ln cap="flat" w="38100">
            <a:solidFill>
              <a:srgbClr val="A6A6A6"/>
            </a:solidFill>
            <a:prstDash val="solid"/>
            <a:headEnd type="none" len="sm" w="sm"/>
            <a:tailEnd type="none" len="sm" w="sm"/>
          </a:ln>
        </p:spPr>
      </p:sp>
      <p:sp>
        <p:nvSpPr>
          <p:cNvPr name="AutoShape 4" id="4"/>
          <p:cNvSpPr/>
          <p:nvPr/>
        </p:nvSpPr>
        <p:spPr>
          <a:xfrm flipH="true" flipV="true">
            <a:off x="7295290" y="5241779"/>
            <a:ext cx="3626758" cy="1296985"/>
          </a:xfrm>
          <a:prstGeom prst="line">
            <a:avLst/>
          </a:prstGeom>
          <a:ln cap="flat" w="38100">
            <a:solidFill>
              <a:srgbClr val="A6A6A6"/>
            </a:solidFill>
            <a:prstDash val="solid"/>
            <a:headEnd type="none" len="sm" w="sm"/>
            <a:tailEnd type="none" len="sm" w="sm"/>
          </a:ln>
        </p:spPr>
      </p:sp>
      <p:grpSp>
        <p:nvGrpSpPr>
          <p:cNvPr name="Group 5" id="5"/>
          <p:cNvGrpSpPr/>
          <p:nvPr/>
        </p:nvGrpSpPr>
        <p:grpSpPr>
          <a:xfrm rot="0">
            <a:off x="2021306" y="5709862"/>
            <a:ext cx="1424407" cy="142440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7" id="7"/>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8" id="8"/>
          <p:cNvGrpSpPr/>
          <p:nvPr/>
        </p:nvGrpSpPr>
        <p:grpSpPr>
          <a:xfrm rot="0">
            <a:off x="5870883" y="4529575"/>
            <a:ext cx="1424407" cy="14244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1" id="11"/>
          <p:cNvGrpSpPr/>
          <p:nvPr/>
        </p:nvGrpSpPr>
        <p:grpSpPr>
          <a:xfrm rot="0">
            <a:off x="10922048" y="5826560"/>
            <a:ext cx="1424407" cy="14244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4" id="14"/>
          <p:cNvGrpSpPr/>
          <p:nvPr/>
        </p:nvGrpSpPr>
        <p:grpSpPr>
          <a:xfrm rot="2700000">
            <a:off x="-2396474" y="-2921783"/>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18" id="18"/>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20" id="20"/>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21" id="21"/>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22" id="22"/>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2244703" y="5953982"/>
            <a:ext cx="977613" cy="977613"/>
          </a:xfrm>
          <a:custGeom>
            <a:avLst/>
            <a:gdLst/>
            <a:ahLst/>
            <a:cxnLst/>
            <a:rect r="r" b="b" t="t" l="l"/>
            <a:pathLst>
              <a:path h="977613" w="977613">
                <a:moveTo>
                  <a:pt x="0" y="0"/>
                </a:moveTo>
                <a:lnTo>
                  <a:pt x="977613" y="0"/>
                </a:lnTo>
                <a:lnTo>
                  <a:pt x="977613" y="977613"/>
                </a:lnTo>
                <a:lnTo>
                  <a:pt x="0" y="977613"/>
                </a:lnTo>
                <a:lnTo>
                  <a:pt x="0" y="0"/>
                </a:lnTo>
                <a:close/>
              </a:path>
            </a:pathLst>
          </a:custGeom>
          <a:blipFill>
            <a:blip r:embed="rId10"/>
            <a:stretch>
              <a:fillRect l="0" t="0" r="0" b="0"/>
            </a:stretch>
          </a:blipFill>
        </p:spPr>
      </p:sp>
      <p:sp>
        <p:nvSpPr>
          <p:cNvPr name="Freeform 32" id="32"/>
          <p:cNvSpPr/>
          <p:nvPr/>
        </p:nvSpPr>
        <p:spPr>
          <a:xfrm flipH="false" flipV="false" rot="0">
            <a:off x="6058121" y="4716813"/>
            <a:ext cx="1049931" cy="1049931"/>
          </a:xfrm>
          <a:custGeom>
            <a:avLst/>
            <a:gdLst/>
            <a:ahLst/>
            <a:cxnLst/>
            <a:rect r="r" b="b" t="t" l="l"/>
            <a:pathLst>
              <a:path h="1049931" w="1049931">
                <a:moveTo>
                  <a:pt x="0" y="0"/>
                </a:moveTo>
                <a:lnTo>
                  <a:pt x="1049931" y="0"/>
                </a:lnTo>
                <a:lnTo>
                  <a:pt x="1049931" y="1049931"/>
                </a:lnTo>
                <a:lnTo>
                  <a:pt x="0" y="1049931"/>
                </a:lnTo>
                <a:lnTo>
                  <a:pt x="0" y="0"/>
                </a:lnTo>
                <a:close/>
              </a:path>
            </a:pathLst>
          </a:custGeom>
          <a:blipFill>
            <a:blip r:embed="rId11"/>
            <a:stretch>
              <a:fillRect l="0" t="0" r="0" b="0"/>
            </a:stretch>
          </a:blipFill>
        </p:spPr>
      </p:sp>
      <p:sp>
        <p:nvSpPr>
          <p:cNvPr name="Freeform 33" id="33"/>
          <p:cNvSpPr/>
          <p:nvPr/>
        </p:nvSpPr>
        <p:spPr>
          <a:xfrm flipH="false" flipV="false" rot="0">
            <a:off x="11166904" y="6071416"/>
            <a:ext cx="934695" cy="934695"/>
          </a:xfrm>
          <a:custGeom>
            <a:avLst/>
            <a:gdLst/>
            <a:ahLst/>
            <a:cxnLst/>
            <a:rect r="r" b="b" t="t" l="l"/>
            <a:pathLst>
              <a:path h="934695" w="934695">
                <a:moveTo>
                  <a:pt x="0" y="0"/>
                </a:moveTo>
                <a:lnTo>
                  <a:pt x="934695" y="0"/>
                </a:lnTo>
                <a:lnTo>
                  <a:pt x="934695" y="934695"/>
                </a:lnTo>
                <a:lnTo>
                  <a:pt x="0" y="934695"/>
                </a:lnTo>
                <a:lnTo>
                  <a:pt x="0" y="0"/>
                </a:lnTo>
                <a:close/>
              </a:path>
            </a:pathLst>
          </a:custGeom>
          <a:blipFill>
            <a:blip r:embed="rId12"/>
            <a:stretch>
              <a:fillRect l="0" t="0" r="0" b="0"/>
            </a:stretch>
          </a:blipFill>
        </p:spPr>
      </p:sp>
      <p:sp>
        <p:nvSpPr>
          <p:cNvPr name="Freeform 34" id="34"/>
          <p:cNvSpPr/>
          <p:nvPr/>
        </p:nvSpPr>
        <p:spPr>
          <a:xfrm flipH="false" flipV="false" rot="0">
            <a:off x="14683605" y="4091425"/>
            <a:ext cx="1436777" cy="1436777"/>
          </a:xfrm>
          <a:custGeom>
            <a:avLst/>
            <a:gdLst/>
            <a:ahLst/>
            <a:cxnLst/>
            <a:rect r="r" b="b" t="t" l="l"/>
            <a:pathLst>
              <a:path h="1436777" w="1436777">
                <a:moveTo>
                  <a:pt x="0" y="0"/>
                </a:moveTo>
                <a:lnTo>
                  <a:pt x="1436777" y="0"/>
                </a:lnTo>
                <a:lnTo>
                  <a:pt x="1436777" y="1436777"/>
                </a:lnTo>
                <a:lnTo>
                  <a:pt x="0" y="1436777"/>
                </a:lnTo>
                <a:lnTo>
                  <a:pt x="0" y="0"/>
                </a:lnTo>
                <a:close/>
              </a:path>
            </a:pathLst>
          </a:custGeom>
          <a:blipFill>
            <a:blip r:embed="rId13"/>
            <a:stretch>
              <a:fillRect l="0" t="0" r="0" b="0"/>
            </a:stretch>
          </a:blipFill>
        </p:spPr>
      </p:sp>
      <p:sp>
        <p:nvSpPr>
          <p:cNvPr name="TextBox 35" id="35"/>
          <p:cNvSpPr txBox="true"/>
          <p:nvPr/>
        </p:nvSpPr>
        <p:spPr>
          <a:xfrm rot="0">
            <a:off x="3926522" y="297523"/>
            <a:ext cx="9833645" cy="968502"/>
          </a:xfrm>
          <a:prstGeom prst="rect">
            <a:avLst/>
          </a:prstGeom>
        </p:spPr>
        <p:txBody>
          <a:bodyPr anchor="t" rtlCol="false" tIns="0" lIns="0" bIns="0" rIns="0">
            <a:spAutoFit/>
          </a:bodyPr>
          <a:lstStyle/>
          <a:p>
            <a:pPr algn="ctr">
              <a:lnSpc>
                <a:spcPts val="6356"/>
              </a:lnSpc>
            </a:pPr>
            <a:r>
              <a:rPr lang="en-US" sz="6420">
                <a:solidFill>
                  <a:srgbClr val="227C9D"/>
                </a:solidFill>
                <a:latin typeface="Kollektif Bold"/>
              </a:rPr>
              <a:t>DATA PREPROCESSING</a:t>
            </a:r>
          </a:p>
        </p:txBody>
      </p:sp>
      <p:sp>
        <p:nvSpPr>
          <p:cNvPr name="TextBox 36" id="36"/>
          <p:cNvSpPr txBox="true"/>
          <p:nvPr/>
        </p:nvSpPr>
        <p:spPr>
          <a:xfrm rot="0">
            <a:off x="1325275" y="7336491"/>
            <a:ext cx="2979321" cy="438785"/>
          </a:xfrm>
          <a:prstGeom prst="rect">
            <a:avLst/>
          </a:prstGeom>
        </p:spPr>
        <p:txBody>
          <a:bodyPr anchor="t" rtlCol="false" tIns="0" lIns="0" bIns="0" rIns="0">
            <a:spAutoFit/>
          </a:bodyPr>
          <a:lstStyle/>
          <a:p>
            <a:pPr algn="ctr">
              <a:lnSpc>
                <a:spcPts val="3639"/>
              </a:lnSpc>
            </a:pPr>
            <a:r>
              <a:rPr lang="en-US" sz="2599" spc="83">
                <a:solidFill>
                  <a:srgbClr val="545454"/>
                </a:solidFill>
                <a:latin typeface="DM Sans Bold"/>
              </a:rPr>
              <a:t>Data collection</a:t>
            </a:r>
          </a:p>
        </p:txBody>
      </p:sp>
      <p:sp>
        <p:nvSpPr>
          <p:cNvPr name="TextBox 37" id="37"/>
          <p:cNvSpPr txBox="true"/>
          <p:nvPr/>
        </p:nvSpPr>
        <p:spPr>
          <a:xfrm rot="0">
            <a:off x="401061" y="7794689"/>
            <a:ext cx="4827749" cy="1952625"/>
          </a:xfrm>
          <a:prstGeom prst="rect">
            <a:avLst/>
          </a:prstGeom>
        </p:spPr>
        <p:txBody>
          <a:bodyPr anchor="t" rtlCol="false" tIns="0" lIns="0" bIns="0" rIns="0">
            <a:spAutoFit/>
          </a:bodyPr>
          <a:lstStyle/>
          <a:p>
            <a:pPr algn="ctr">
              <a:lnSpc>
                <a:spcPts val="3119"/>
              </a:lnSpc>
            </a:pPr>
            <a:r>
              <a:rPr lang="en-US" sz="2599">
                <a:solidFill>
                  <a:srgbClr val="545454"/>
                </a:solidFill>
                <a:latin typeface="DM Sans"/>
              </a:rPr>
              <a:t>collection of data from LPU students of different departments and Housewife’s through google from</a:t>
            </a:r>
          </a:p>
          <a:p>
            <a:pPr algn="ctr">
              <a:lnSpc>
                <a:spcPts val="3119"/>
              </a:lnSpc>
            </a:pPr>
          </a:p>
        </p:txBody>
      </p:sp>
      <p:sp>
        <p:nvSpPr>
          <p:cNvPr name="TextBox 38" id="38"/>
          <p:cNvSpPr txBox="true"/>
          <p:nvPr/>
        </p:nvSpPr>
        <p:spPr>
          <a:xfrm rot="0">
            <a:off x="5228810" y="2695331"/>
            <a:ext cx="2779341" cy="438785"/>
          </a:xfrm>
          <a:prstGeom prst="rect">
            <a:avLst/>
          </a:prstGeom>
        </p:spPr>
        <p:txBody>
          <a:bodyPr anchor="t" rtlCol="false" tIns="0" lIns="0" bIns="0" rIns="0">
            <a:spAutoFit/>
          </a:bodyPr>
          <a:lstStyle/>
          <a:p>
            <a:pPr algn="ctr">
              <a:lnSpc>
                <a:spcPts val="3639"/>
              </a:lnSpc>
            </a:pPr>
            <a:r>
              <a:rPr lang="en-US" sz="2599" spc="83">
                <a:solidFill>
                  <a:srgbClr val="545454"/>
                </a:solidFill>
                <a:latin typeface="DM Sans Bold"/>
              </a:rPr>
              <a:t>Data Cleanning</a:t>
            </a:r>
          </a:p>
        </p:txBody>
      </p:sp>
      <p:sp>
        <p:nvSpPr>
          <p:cNvPr name="TextBox 39" id="39"/>
          <p:cNvSpPr txBox="true"/>
          <p:nvPr/>
        </p:nvSpPr>
        <p:spPr>
          <a:xfrm rot="0">
            <a:off x="4822643" y="3321869"/>
            <a:ext cx="3520886" cy="1466850"/>
          </a:xfrm>
          <a:prstGeom prst="rect">
            <a:avLst/>
          </a:prstGeom>
        </p:spPr>
        <p:txBody>
          <a:bodyPr anchor="t" rtlCol="false" tIns="0" lIns="0" bIns="0" rIns="0">
            <a:spAutoFit/>
          </a:bodyPr>
          <a:lstStyle/>
          <a:p>
            <a:pPr algn="ctr">
              <a:lnSpc>
                <a:spcPts val="3119"/>
              </a:lnSpc>
            </a:pPr>
            <a:r>
              <a:rPr lang="en-US" sz="2599">
                <a:solidFill>
                  <a:srgbClr val="545454"/>
                </a:solidFill>
                <a:latin typeface="DM Sans"/>
              </a:rPr>
              <a:t>Dealing with missing data, and duplicate data.</a:t>
            </a:r>
          </a:p>
          <a:p>
            <a:pPr algn="ctr">
              <a:lnSpc>
                <a:spcPts val="2399"/>
              </a:lnSpc>
            </a:pPr>
          </a:p>
        </p:txBody>
      </p:sp>
      <p:sp>
        <p:nvSpPr>
          <p:cNvPr name="TextBox 40" id="40"/>
          <p:cNvSpPr txBox="true"/>
          <p:nvPr/>
        </p:nvSpPr>
        <p:spPr>
          <a:xfrm rot="0">
            <a:off x="9873809" y="7416374"/>
            <a:ext cx="3748005" cy="438785"/>
          </a:xfrm>
          <a:prstGeom prst="rect">
            <a:avLst/>
          </a:prstGeom>
        </p:spPr>
        <p:txBody>
          <a:bodyPr anchor="t" rtlCol="false" tIns="0" lIns="0" bIns="0" rIns="0">
            <a:spAutoFit/>
          </a:bodyPr>
          <a:lstStyle/>
          <a:p>
            <a:pPr algn="ctr">
              <a:lnSpc>
                <a:spcPts val="3639"/>
              </a:lnSpc>
            </a:pPr>
            <a:r>
              <a:rPr lang="en-US" sz="2599" spc="83">
                <a:solidFill>
                  <a:srgbClr val="545454"/>
                </a:solidFill>
                <a:latin typeface="DM Sans Bold"/>
              </a:rPr>
              <a:t>Data Transformation</a:t>
            </a:r>
          </a:p>
        </p:txBody>
      </p:sp>
      <p:sp>
        <p:nvSpPr>
          <p:cNvPr name="TextBox 41" id="41"/>
          <p:cNvSpPr txBox="true"/>
          <p:nvPr/>
        </p:nvSpPr>
        <p:spPr>
          <a:xfrm rot="0">
            <a:off x="9471970" y="7855160"/>
            <a:ext cx="4324562" cy="2190750"/>
          </a:xfrm>
          <a:prstGeom prst="rect">
            <a:avLst/>
          </a:prstGeom>
        </p:spPr>
        <p:txBody>
          <a:bodyPr anchor="t" rtlCol="false" tIns="0" lIns="0" bIns="0" rIns="0">
            <a:spAutoFit/>
          </a:bodyPr>
          <a:lstStyle/>
          <a:p>
            <a:pPr algn="ctr">
              <a:lnSpc>
                <a:spcPts val="3119"/>
              </a:lnSpc>
            </a:pPr>
            <a:r>
              <a:rPr lang="en-US" sz="2599">
                <a:solidFill>
                  <a:srgbClr val="545454"/>
                </a:solidFill>
                <a:latin typeface="DM Sans"/>
              </a:rPr>
              <a:t>transform raw data into CSV file and split data set into two data frame on the basis of Housewifes and student</a:t>
            </a:r>
          </a:p>
          <a:p>
            <a:pPr algn="ctr">
              <a:lnSpc>
                <a:spcPts val="1919"/>
              </a:lnSpc>
            </a:pPr>
          </a:p>
        </p:txBody>
      </p:sp>
      <p:sp>
        <p:nvSpPr>
          <p:cNvPr name="TextBox 42" id="42"/>
          <p:cNvSpPr txBox="true"/>
          <p:nvPr/>
        </p:nvSpPr>
        <p:spPr>
          <a:xfrm rot="0">
            <a:off x="13447760" y="1989925"/>
            <a:ext cx="3714677" cy="438785"/>
          </a:xfrm>
          <a:prstGeom prst="rect">
            <a:avLst/>
          </a:prstGeom>
        </p:spPr>
        <p:txBody>
          <a:bodyPr anchor="t" rtlCol="false" tIns="0" lIns="0" bIns="0" rIns="0">
            <a:spAutoFit/>
          </a:bodyPr>
          <a:lstStyle/>
          <a:p>
            <a:pPr algn="ctr">
              <a:lnSpc>
                <a:spcPts val="3639"/>
              </a:lnSpc>
            </a:pPr>
            <a:r>
              <a:rPr lang="en-US" sz="2599" spc="83">
                <a:solidFill>
                  <a:srgbClr val="545454"/>
                </a:solidFill>
                <a:latin typeface="DM Sans Bold"/>
              </a:rPr>
              <a:t>Data Exploration</a:t>
            </a:r>
          </a:p>
        </p:txBody>
      </p:sp>
      <p:sp>
        <p:nvSpPr>
          <p:cNvPr name="TextBox 43" id="43"/>
          <p:cNvSpPr txBox="true"/>
          <p:nvPr/>
        </p:nvSpPr>
        <p:spPr>
          <a:xfrm rot="0">
            <a:off x="13641551" y="2617019"/>
            <a:ext cx="3520886" cy="1409700"/>
          </a:xfrm>
          <a:prstGeom prst="rect">
            <a:avLst/>
          </a:prstGeom>
        </p:spPr>
        <p:txBody>
          <a:bodyPr anchor="t" rtlCol="false" tIns="0" lIns="0" bIns="0" rIns="0">
            <a:spAutoFit/>
          </a:bodyPr>
          <a:lstStyle/>
          <a:p>
            <a:pPr algn="ctr">
              <a:lnSpc>
                <a:spcPts val="3119"/>
              </a:lnSpc>
            </a:pPr>
            <a:r>
              <a:rPr lang="en-US" sz="2599">
                <a:solidFill>
                  <a:srgbClr val="545454"/>
                </a:solidFill>
                <a:latin typeface="DM Sans"/>
              </a:rPr>
              <a:t>Explore large dataset to find meaning ful insights.</a:t>
            </a:r>
          </a:p>
          <a:p>
            <a:pPr algn="ctr">
              <a:lnSpc>
                <a:spcPts val="19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17131" y="756215"/>
            <a:ext cx="9565443" cy="9530785"/>
          </a:xfrm>
          <a:custGeom>
            <a:avLst/>
            <a:gdLst/>
            <a:ahLst/>
            <a:cxnLst/>
            <a:rect r="r" b="b" t="t" l="l"/>
            <a:pathLst>
              <a:path h="9530785" w="9565443">
                <a:moveTo>
                  <a:pt x="0" y="0"/>
                </a:moveTo>
                <a:lnTo>
                  <a:pt x="9565443" y="0"/>
                </a:lnTo>
                <a:lnTo>
                  <a:pt x="9565443" y="9530785"/>
                </a:lnTo>
                <a:lnTo>
                  <a:pt x="0" y="9530785"/>
                </a:lnTo>
                <a:lnTo>
                  <a:pt x="0" y="0"/>
                </a:lnTo>
                <a:close/>
              </a:path>
            </a:pathLst>
          </a:custGeom>
          <a:blipFill>
            <a:blip r:embed="rId2"/>
            <a:stretch>
              <a:fillRect l="0" t="0" r="0" b="0"/>
            </a:stretch>
          </a:blipFill>
        </p:spPr>
      </p:sp>
      <p:sp>
        <p:nvSpPr>
          <p:cNvPr name="Freeform 3" id="3"/>
          <p:cNvSpPr/>
          <p:nvPr/>
        </p:nvSpPr>
        <p:spPr>
          <a:xfrm flipH="false" flipV="false" rot="0">
            <a:off x="0" y="2176042"/>
            <a:ext cx="9457869" cy="8110958"/>
          </a:xfrm>
          <a:custGeom>
            <a:avLst/>
            <a:gdLst/>
            <a:ahLst/>
            <a:cxnLst/>
            <a:rect r="r" b="b" t="t" l="l"/>
            <a:pathLst>
              <a:path h="8110958" w="9457869">
                <a:moveTo>
                  <a:pt x="0" y="0"/>
                </a:moveTo>
                <a:lnTo>
                  <a:pt x="9457869" y="0"/>
                </a:lnTo>
                <a:lnTo>
                  <a:pt x="9457869" y="8110958"/>
                </a:lnTo>
                <a:lnTo>
                  <a:pt x="0" y="8110958"/>
                </a:lnTo>
                <a:lnTo>
                  <a:pt x="0" y="0"/>
                </a:lnTo>
                <a:close/>
              </a:path>
            </a:pathLst>
          </a:custGeom>
          <a:blipFill>
            <a:blip r:embed="rId3"/>
            <a:stretch>
              <a:fillRect l="0" t="0" r="0" b="0"/>
            </a:stretch>
          </a:blipFill>
        </p:spPr>
      </p:sp>
      <p:sp>
        <p:nvSpPr>
          <p:cNvPr name="TextBox 4" id="4"/>
          <p:cNvSpPr txBox="true"/>
          <p:nvPr/>
        </p:nvSpPr>
        <p:spPr>
          <a:xfrm rot="0">
            <a:off x="440738" y="606361"/>
            <a:ext cx="8576393" cy="844677"/>
          </a:xfrm>
          <a:prstGeom prst="rect">
            <a:avLst/>
          </a:prstGeom>
        </p:spPr>
        <p:txBody>
          <a:bodyPr anchor="t" rtlCol="false" tIns="0" lIns="0" bIns="0" rIns="0">
            <a:spAutoFit/>
          </a:bodyPr>
          <a:lstStyle/>
          <a:p>
            <a:pPr algn="ctr">
              <a:lnSpc>
                <a:spcPts val="5544"/>
              </a:lnSpc>
            </a:pPr>
            <a:r>
              <a:rPr lang="en-US" sz="5600">
                <a:solidFill>
                  <a:srgbClr val="227C9D"/>
                </a:solidFill>
                <a:latin typeface="Kollektif Bold"/>
              </a:rPr>
              <a:t>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4034654" y="-409149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0">
            <a:off x="7252717" y="133942"/>
            <a:ext cx="10737742" cy="10019116"/>
          </a:xfrm>
          <a:custGeom>
            <a:avLst/>
            <a:gdLst/>
            <a:ahLst/>
            <a:cxnLst/>
            <a:rect r="r" b="b" t="t" l="l"/>
            <a:pathLst>
              <a:path h="10019116" w="10737742">
                <a:moveTo>
                  <a:pt x="0" y="0"/>
                </a:moveTo>
                <a:lnTo>
                  <a:pt x="10737742" y="0"/>
                </a:lnTo>
                <a:lnTo>
                  <a:pt x="10737742" y="10019116"/>
                </a:lnTo>
                <a:lnTo>
                  <a:pt x="0" y="10019116"/>
                </a:lnTo>
                <a:lnTo>
                  <a:pt x="0" y="0"/>
                </a:lnTo>
                <a:close/>
              </a:path>
            </a:pathLst>
          </a:custGeom>
          <a:blipFill>
            <a:blip r:embed="rId2"/>
            <a:stretch>
              <a:fillRect l="0" t="0" r="0" b="0"/>
            </a:stretch>
          </a:blipFill>
        </p:spPr>
      </p:sp>
      <p:sp>
        <p:nvSpPr>
          <p:cNvPr name="Freeform 11" id="11"/>
          <p:cNvSpPr/>
          <p:nvPr/>
        </p:nvSpPr>
        <p:spPr>
          <a:xfrm flipH="false" flipV="false" rot="0">
            <a:off x="212436" y="0"/>
            <a:ext cx="7040281" cy="5764372"/>
          </a:xfrm>
          <a:custGeom>
            <a:avLst/>
            <a:gdLst/>
            <a:ahLst/>
            <a:cxnLst/>
            <a:rect r="r" b="b" t="t" l="l"/>
            <a:pathLst>
              <a:path h="5764372" w="7040281">
                <a:moveTo>
                  <a:pt x="0" y="0"/>
                </a:moveTo>
                <a:lnTo>
                  <a:pt x="7040281" y="0"/>
                </a:lnTo>
                <a:lnTo>
                  <a:pt x="7040281" y="5764372"/>
                </a:lnTo>
                <a:lnTo>
                  <a:pt x="0" y="5764372"/>
                </a:lnTo>
                <a:lnTo>
                  <a:pt x="0" y="0"/>
                </a:lnTo>
                <a:close/>
              </a:path>
            </a:pathLst>
          </a:custGeom>
          <a:blipFill>
            <a:blip r:embed="rId3"/>
            <a:stretch>
              <a:fillRect l="0" t="0" r="0" b="0"/>
            </a:stretch>
          </a:blipFill>
        </p:spPr>
      </p:sp>
      <p:sp>
        <p:nvSpPr>
          <p:cNvPr name="Freeform 12" id="12"/>
          <p:cNvSpPr/>
          <p:nvPr/>
        </p:nvSpPr>
        <p:spPr>
          <a:xfrm flipH="false" flipV="false" rot="0">
            <a:off x="0" y="5022877"/>
            <a:ext cx="6537031" cy="5969469"/>
          </a:xfrm>
          <a:custGeom>
            <a:avLst/>
            <a:gdLst/>
            <a:ahLst/>
            <a:cxnLst/>
            <a:rect r="r" b="b" t="t" l="l"/>
            <a:pathLst>
              <a:path h="5969469" w="6537031">
                <a:moveTo>
                  <a:pt x="0" y="0"/>
                </a:moveTo>
                <a:lnTo>
                  <a:pt x="6537031" y="0"/>
                </a:lnTo>
                <a:lnTo>
                  <a:pt x="6537031" y="5969469"/>
                </a:lnTo>
                <a:lnTo>
                  <a:pt x="0" y="5969469"/>
                </a:lnTo>
                <a:lnTo>
                  <a:pt x="0" y="0"/>
                </a:lnTo>
                <a:close/>
              </a:path>
            </a:pathLst>
          </a:custGeom>
          <a:blipFill>
            <a:blip r:embed="rId4"/>
            <a:stretch>
              <a:fillRect l="0" t="-191" r="0" b="-191"/>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10527" y="1028700"/>
            <a:ext cx="7023567" cy="6303201"/>
          </a:xfrm>
          <a:custGeom>
            <a:avLst/>
            <a:gdLst/>
            <a:ahLst/>
            <a:cxnLst/>
            <a:rect r="r" b="b" t="t" l="l"/>
            <a:pathLst>
              <a:path h="6303201" w="7023567">
                <a:moveTo>
                  <a:pt x="0" y="0"/>
                </a:moveTo>
                <a:lnTo>
                  <a:pt x="7023568" y="0"/>
                </a:lnTo>
                <a:lnTo>
                  <a:pt x="7023568" y="6303201"/>
                </a:lnTo>
                <a:lnTo>
                  <a:pt x="0" y="6303201"/>
                </a:lnTo>
                <a:lnTo>
                  <a:pt x="0" y="0"/>
                </a:lnTo>
                <a:close/>
              </a:path>
            </a:pathLst>
          </a:custGeom>
          <a:blipFill>
            <a:blip r:embed="rId2"/>
            <a:stretch>
              <a:fillRect l="0" t="0" r="0" b="0"/>
            </a:stretch>
          </a:blipFill>
        </p:spPr>
      </p:sp>
      <p:sp>
        <p:nvSpPr>
          <p:cNvPr name="Freeform 3" id="3"/>
          <p:cNvSpPr/>
          <p:nvPr/>
        </p:nvSpPr>
        <p:spPr>
          <a:xfrm flipH="false" flipV="false" rot="0">
            <a:off x="1028700" y="1010128"/>
            <a:ext cx="8434015" cy="6321773"/>
          </a:xfrm>
          <a:custGeom>
            <a:avLst/>
            <a:gdLst/>
            <a:ahLst/>
            <a:cxnLst/>
            <a:rect r="r" b="b" t="t" l="l"/>
            <a:pathLst>
              <a:path h="6321773" w="8434015">
                <a:moveTo>
                  <a:pt x="0" y="0"/>
                </a:moveTo>
                <a:lnTo>
                  <a:pt x="8434015" y="0"/>
                </a:lnTo>
                <a:lnTo>
                  <a:pt x="8434015" y="6321773"/>
                </a:lnTo>
                <a:lnTo>
                  <a:pt x="0" y="6321773"/>
                </a:lnTo>
                <a:lnTo>
                  <a:pt x="0" y="0"/>
                </a:lnTo>
                <a:close/>
              </a:path>
            </a:pathLst>
          </a:custGeom>
          <a:blipFill>
            <a:blip r:embed="rId3"/>
            <a:stretch>
              <a:fillRect l="-26141" t="0" r="-18063"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DAGBePBl9wk</dc:identifier>
  <dcterms:modified xsi:type="dcterms:W3CDTF">2011-08-01T06:04:30Z</dcterms:modified>
  <cp:revision>1</cp:revision>
  <dc:title>Colorful Modern Business Infographic Presentation</dc:title>
</cp:coreProperties>
</file>