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DM Sans" pitchFamily="2" charset="0"/>
      <p:regular r:id="rId13"/>
    </p:embeddedFont>
    <p:embeddedFont>
      <p:font typeface="DM Sans Bold" charset="0"/>
      <p:regular r:id="rId14"/>
    </p:embeddedFont>
    <p:embeddedFont>
      <p:font typeface="ITC Benguiat" panose="020B0604020202020204" charset="0"/>
      <p:regular r:id="rId15"/>
    </p:embeddedFont>
    <p:embeddedFont>
      <p:font typeface="Kollektif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1895" autoAdjust="0"/>
  </p:normalViewPr>
  <p:slideViewPr>
    <p:cSldViewPr>
      <p:cViewPr varScale="1">
        <p:scale>
          <a:sx n="49" d="100"/>
          <a:sy n="49" d="100"/>
        </p:scale>
        <p:origin x="83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AutoShape 2"/>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IN"/>
          </a:p>
        </p:txBody>
      </p:sp>
      <p:sp>
        <p:nvSpPr>
          <p:cNvPr id="3" name="AutoShape 3"/>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4" name="AutoShape 4"/>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5" name="TextBox 5"/>
          <p:cNvSpPr txBox="1"/>
          <p:nvPr/>
        </p:nvSpPr>
        <p:spPr>
          <a:xfrm>
            <a:off x="3613470" y="2080334"/>
            <a:ext cx="11315247" cy="15208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NEIGHBOURNOSH</a:t>
            </a:r>
          </a:p>
        </p:txBody>
      </p:sp>
      <p:sp>
        <p:nvSpPr>
          <p:cNvPr id="6" name="Freeform 6"/>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10"/>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1" name="Freeform 11"/>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2" name="Freeform 12"/>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3" name="Freeform 13"/>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4" name="Freeform 14"/>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7" name="Freeform 17"/>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8" name="Freeform 18"/>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9" name="Freeform 19"/>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0" name="Freeform 20"/>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1" name="Freeform 21"/>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2" name="Freeform 22"/>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3" name="Freeform 23"/>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4" name="Freeform 24"/>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5" name="Freeform 25"/>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Freeform 26"/>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7" name="Freeform 27"/>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IN"/>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IN"/>
          </a:p>
        </p:txBody>
      </p:sp>
      <p:sp>
        <p:nvSpPr>
          <p:cNvPr id="39" name="TextBox 39"/>
          <p:cNvSpPr txBox="1"/>
          <p:nvPr/>
        </p:nvSpPr>
        <p:spPr>
          <a:xfrm>
            <a:off x="5545397" y="5274722"/>
            <a:ext cx="7197206" cy="523246"/>
          </a:xfrm>
          <a:prstGeom prst="rect">
            <a:avLst/>
          </a:prstGeom>
        </p:spPr>
        <p:txBody>
          <a:bodyPr lIns="0" tIns="0" rIns="0" bIns="0" rtlCol="0" anchor="t">
            <a:spAutoFit/>
          </a:bodyPr>
          <a:lstStyle/>
          <a:p>
            <a:pPr algn="ctr">
              <a:lnSpc>
                <a:spcPts val="4070"/>
              </a:lnSpc>
            </a:pPr>
            <a:r>
              <a:rPr lang="en-US" sz="3700">
                <a:solidFill>
                  <a:srgbClr val="545454"/>
                </a:solidFill>
                <a:latin typeface="DM Sans"/>
              </a:rPr>
              <a:t>Insight Explorer</a:t>
            </a:r>
          </a:p>
        </p:txBody>
      </p:sp>
      <p:sp>
        <p:nvSpPr>
          <p:cNvPr id="40" name="TextBox 40"/>
          <p:cNvSpPr txBox="1"/>
          <p:nvPr/>
        </p:nvSpPr>
        <p:spPr>
          <a:xfrm>
            <a:off x="2779845" y="3629733"/>
            <a:ext cx="13054279" cy="956668"/>
          </a:xfrm>
          <a:prstGeom prst="rect">
            <a:avLst/>
          </a:prstGeom>
        </p:spPr>
        <p:txBody>
          <a:bodyPr lIns="0" tIns="0" rIns="0" bIns="0" rtlCol="0" anchor="t">
            <a:spAutoFit/>
          </a:bodyPr>
          <a:lstStyle/>
          <a:p>
            <a:pPr marL="0" lvl="0" indent="0" algn="ctr">
              <a:lnSpc>
                <a:spcPts val="3363"/>
              </a:lnSpc>
              <a:spcBef>
                <a:spcPct val="0"/>
              </a:spcBef>
            </a:pPr>
            <a:r>
              <a:rPr lang="en-US" sz="3737" u="none" strike="noStrike" spc="-74">
                <a:solidFill>
                  <a:srgbClr val="D0A933"/>
                </a:solidFill>
                <a:latin typeface="ITC Benguiat"/>
              </a:rPr>
              <a:t> NOURISHING CONNECTIONS BETWEEN STUDENTS AND HOME CHEFS"</a:t>
            </a:r>
          </a:p>
        </p:txBody>
      </p:sp>
      <p:sp>
        <p:nvSpPr>
          <p:cNvPr id="41" name="TextBox 41"/>
          <p:cNvSpPr txBox="1"/>
          <p:nvPr/>
        </p:nvSpPr>
        <p:spPr>
          <a:xfrm>
            <a:off x="11393567" y="6759761"/>
            <a:ext cx="5865733" cy="3073400"/>
          </a:xfrm>
          <a:prstGeom prst="rect">
            <a:avLst/>
          </a:prstGeom>
        </p:spPr>
        <p:txBody>
          <a:bodyPr lIns="0" tIns="0" rIns="0" bIns="0" rtlCol="0" anchor="t">
            <a:spAutoFit/>
          </a:bodyPr>
          <a:lstStyle/>
          <a:p>
            <a:pPr>
              <a:lnSpc>
                <a:spcPts val="4899"/>
              </a:lnSpc>
            </a:pPr>
            <a:r>
              <a:rPr lang="en-US" sz="3499">
                <a:solidFill>
                  <a:srgbClr val="000000"/>
                </a:solidFill>
                <a:latin typeface="DM Sans"/>
              </a:rPr>
              <a:t>Team Members :- </a:t>
            </a:r>
          </a:p>
          <a:p>
            <a:pPr>
              <a:lnSpc>
                <a:spcPts val="4899"/>
              </a:lnSpc>
            </a:pPr>
            <a:r>
              <a:rPr lang="en-US" sz="3499">
                <a:solidFill>
                  <a:srgbClr val="000000"/>
                </a:solidFill>
                <a:latin typeface="DM Sans"/>
              </a:rPr>
              <a:t>Mahfooz Alam (12203001)</a:t>
            </a:r>
          </a:p>
          <a:p>
            <a:pPr>
              <a:lnSpc>
                <a:spcPts val="4899"/>
              </a:lnSpc>
            </a:pPr>
            <a:r>
              <a:rPr lang="en-US" sz="3499">
                <a:solidFill>
                  <a:srgbClr val="000000"/>
                </a:solidFill>
                <a:latin typeface="DM Sans"/>
              </a:rPr>
              <a:t>Nikita Kumari (12202879)</a:t>
            </a:r>
          </a:p>
          <a:p>
            <a:pPr>
              <a:lnSpc>
                <a:spcPts val="4899"/>
              </a:lnSpc>
            </a:pPr>
            <a:r>
              <a:rPr lang="en-US" sz="3499">
                <a:solidFill>
                  <a:srgbClr val="000000"/>
                </a:solidFill>
                <a:latin typeface="DM Sans"/>
              </a:rPr>
              <a:t>Muskan Pandey(12204867)</a:t>
            </a:r>
          </a:p>
          <a:p>
            <a:pPr>
              <a:lnSpc>
                <a:spcPts val="4899"/>
              </a:lnSpc>
            </a:pPr>
            <a:r>
              <a:rPr lang="en-US" sz="3499">
                <a:solidFill>
                  <a:srgbClr val="000000"/>
                </a:solidFill>
                <a:latin typeface="DM Sans"/>
              </a:rPr>
              <a:t>Anand Mailapalli (12209056)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471664" y="2050169"/>
            <a:ext cx="10620170" cy="15208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CONCLUSION</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IN"/>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IN"/>
          </a:p>
        </p:txBody>
      </p:sp>
      <p:sp>
        <p:nvSpPr>
          <p:cNvPr id="39" name="TextBox 39"/>
          <p:cNvSpPr txBox="1"/>
          <p:nvPr/>
        </p:nvSpPr>
        <p:spPr>
          <a:xfrm>
            <a:off x="3321750" y="4194139"/>
            <a:ext cx="11394812" cy="3819525"/>
          </a:xfrm>
          <a:prstGeom prst="rect">
            <a:avLst/>
          </a:prstGeom>
        </p:spPr>
        <p:txBody>
          <a:bodyPr lIns="0" tIns="0" rIns="0" bIns="0" rtlCol="0" anchor="t">
            <a:spAutoFit/>
          </a:bodyPr>
          <a:lstStyle/>
          <a:p>
            <a:pPr algn="ctr">
              <a:lnSpc>
                <a:spcPts val="3811"/>
              </a:lnSpc>
            </a:pPr>
            <a:r>
              <a:rPr lang="en-US" sz="3176">
                <a:solidFill>
                  <a:srgbClr val="545454"/>
                </a:solidFill>
                <a:latin typeface="DM Sans"/>
              </a:rPr>
              <a:t>The analysis reveals NeighborNosh's unique position to satisfy student demands for homemade meals while providing housewives a valuable income source. Key to success are quality, convenience, sustainability, and dietary variety, with potential growth through subscription models and improved operations. NeighborNosh is poised to strengthen community ties and support local economies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960810"/>
            <a:ext cx="10620170" cy="18865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THANK YOU</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20" name="Group 20"/>
          <p:cNvGrpSpPr/>
          <p:nvPr/>
        </p:nvGrpSpPr>
        <p:grpSpPr>
          <a:xfrm>
            <a:off x="13123603" y="5475036"/>
            <a:ext cx="8847511" cy="8855676"/>
            <a:chOff x="0" y="0"/>
            <a:chExt cx="11796681" cy="11807568"/>
          </a:xfrm>
        </p:grpSpPr>
        <p:grpSp>
          <p:nvGrpSpPr>
            <p:cNvPr id="21" name="Group 21"/>
            <p:cNvGrpSpPr/>
            <p:nvPr/>
          </p:nvGrpSpPr>
          <p:grpSpPr>
            <a:xfrm rot="2700000">
              <a:off x="1676828" y="2799524"/>
              <a:ext cx="9887197" cy="4753460"/>
              <a:chOff x="0" y="0"/>
              <a:chExt cx="660400" cy="317500"/>
            </a:xfrm>
          </p:grpSpPr>
          <p:sp>
            <p:nvSpPr>
              <p:cNvPr id="22" name="Freeform 2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23" name="TextBox 2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4" name="AutoShape 24"/>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IN"/>
            </a:p>
          </p:txBody>
        </p:sp>
        <p:sp>
          <p:nvSpPr>
            <p:cNvPr id="25" name="AutoShape 25"/>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IN"/>
            </a:p>
          </p:txBody>
        </p:sp>
        <p:sp>
          <p:nvSpPr>
            <p:cNvPr id="26" name="AutoShape 26"/>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IN"/>
            </a:p>
          </p:txBody>
        </p:sp>
        <p:sp>
          <p:nvSpPr>
            <p:cNvPr id="27" name="AutoShape 27"/>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IN"/>
            </a:p>
          </p:txBody>
        </p:sp>
        <p:sp>
          <p:nvSpPr>
            <p:cNvPr id="28" name="AutoShape 28"/>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IN"/>
            </a:p>
          </p:txBody>
        </p:sp>
        <p:sp>
          <p:nvSpPr>
            <p:cNvPr id="29" name="AutoShape 29"/>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IN"/>
            </a:p>
          </p:txBody>
        </p:sp>
        <p:sp>
          <p:nvSpPr>
            <p:cNvPr id="30" name="AutoShape 30"/>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IN"/>
            </a:p>
          </p:txBody>
        </p:sp>
        <p:sp>
          <p:nvSpPr>
            <p:cNvPr id="31" name="AutoShape 31"/>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IN"/>
            </a:p>
          </p:txBody>
        </p:sp>
        <p:sp>
          <p:nvSpPr>
            <p:cNvPr id="32" name="AutoShape 32"/>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IN"/>
            </a:p>
          </p:txBody>
        </p:sp>
      </p:grpSp>
      <p:grpSp>
        <p:nvGrpSpPr>
          <p:cNvPr id="33" name="Group 33"/>
          <p:cNvGrpSpPr/>
          <p:nvPr/>
        </p:nvGrpSpPr>
        <p:grpSpPr>
          <a:xfrm>
            <a:off x="-2634012" y="-5192964"/>
            <a:ext cx="8847511" cy="8855676"/>
            <a:chOff x="0" y="0"/>
            <a:chExt cx="11796681" cy="11807568"/>
          </a:xfrm>
        </p:grpSpPr>
        <p:grpSp>
          <p:nvGrpSpPr>
            <p:cNvPr id="34" name="Group 34"/>
            <p:cNvGrpSpPr/>
            <p:nvPr/>
          </p:nvGrpSpPr>
          <p:grpSpPr>
            <a:xfrm rot="2700000">
              <a:off x="1676828" y="2799524"/>
              <a:ext cx="9887197" cy="4753460"/>
              <a:chOff x="0" y="0"/>
              <a:chExt cx="660400" cy="317500"/>
            </a:xfrm>
          </p:grpSpPr>
          <p:sp>
            <p:nvSpPr>
              <p:cNvPr id="35" name="Freeform 3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36" name="TextBox 3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7" name="AutoShape 37"/>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IN"/>
            </a:p>
          </p:txBody>
        </p:sp>
        <p:sp>
          <p:nvSpPr>
            <p:cNvPr id="38" name="AutoShape 38"/>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IN"/>
            </a:p>
          </p:txBody>
        </p:sp>
        <p:sp>
          <p:nvSpPr>
            <p:cNvPr id="39" name="AutoShape 39"/>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IN"/>
            </a:p>
          </p:txBody>
        </p:sp>
        <p:sp>
          <p:nvSpPr>
            <p:cNvPr id="40" name="AutoShape 40"/>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IN"/>
            </a:p>
          </p:txBody>
        </p:sp>
        <p:sp>
          <p:nvSpPr>
            <p:cNvPr id="41" name="AutoShape 41"/>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IN"/>
            </a:p>
          </p:txBody>
        </p:sp>
        <p:sp>
          <p:nvSpPr>
            <p:cNvPr id="42" name="AutoShape 42"/>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IN"/>
            </a:p>
          </p:txBody>
        </p:sp>
        <p:sp>
          <p:nvSpPr>
            <p:cNvPr id="43" name="AutoShape 43"/>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IN"/>
            </a:p>
          </p:txBody>
        </p:sp>
        <p:sp>
          <p:nvSpPr>
            <p:cNvPr id="44" name="AutoShape 44"/>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IN"/>
            </a:p>
          </p:txBody>
        </p:sp>
        <p:sp>
          <p:nvSpPr>
            <p:cNvPr id="45" name="AutoShape 45"/>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IN"/>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47733" y="1084869"/>
            <a:ext cx="8115300" cy="1004696"/>
          </a:xfrm>
          <a:prstGeom prst="rect">
            <a:avLst/>
          </a:prstGeom>
        </p:spPr>
        <p:txBody>
          <a:bodyPr lIns="0" tIns="0" rIns="0" bIns="0" rtlCol="0" anchor="t">
            <a:spAutoFit/>
          </a:bodyPr>
          <a:lstStyle/>
          <a:p>
            <a:pPr>
              <a:lnSpc>
                <a:spcPts val="6533"/>
              </a:lnSpc>
            </a:pPr>
            <a:r>
              <a:rPr lang="en-US" sz="6599">
                <a:solidFill>
                  <a:srgbClr val="FE6D73"/>
                </a:solidFill>
                <a:latin typeface="Kollektif Bold"/>
              </a:rPr>
              <a:t>TABLE OF CONTENT</a:t>
            </a:r>
          </a:p>
        </p:txBody>
      </p:sp>
      <p:sp>
        <p:nvSpPr>
          <p:cNvPr id="3" name="TextBox 3"/>
          <p:cNvSpPr txBox="1"/>
          <p:nvPr/>
        </p:nvSpPr>
        <p:spPr>
          <a:xfrm>
            <a:off x="1047733" y="2923516"/>
            <a:ext cx="8115419" cy="6089786"/>
          </a:xfrm>
          <a:prstGeom prst="rect">
            <a:avLst/>
          </a:prstGeom>
        </p:spPr>
        <p:txBody>
          <a:bodyPr lIns="0" tIns="0" rIns="0" bIns="0" rtlCol="0" anchor="t">
            <a:spAutoFit/>
          </a:bodyPr>
          <a:lstStyle/>
          <a:p>
            <a:pPr marL="1280464" lvl="1" indent="-640232">
              <a:lnSpc>
                <a:spcPts val="8065"/>
              </a:lnSpc>
              <a:buAutoNum type="arabicPeriod"/>
            </a:pPr>
            <a:r>
              <a:rPr lang="en-US" sz="5930">
                <a:solidFill>
                  <a:srgbClr val="000000"/>
                </a:solidFill>
                <a:latin typeface="DM Sans"/>
              </a:rPr>
              <a:t>Introduction</a:t>
            </a:r>
          </a:p>
          <a:p>
            <a:pPr marL="1280464" lvl="1" indent="-640232">
              <a:lnSpc>
                <a:spcPts val="8065"/>
              </a:lnSpc>
              <a:buAutoNum type="arabicPeriod"/>
            </a:pPr>
            <a:r>
              <a:rPr lang="en-US" sz="5930">
                <a:solidFill>
                  <a:srgbClr val="000000"/>
                </a:solidFill>
                <a:latin typeface="DM Sans"/>
              </a:rPr>
              <a:t>Objective</a:t>
            </a:r>
          </a:p>
          <a:p>
            <a:pPr marL="1280464" lvl="1" indent="-640232">
              <a:lnSpc>
                <a:spcPts val="8065"/>
              </a:lnSpc>
              <a:buAutoNum type="arabicPeriod"/>
            </a:pPr>
            <a:r>
              <a:rPr lang="en-US" sz="5930">
                <a:solidFill>
                  <a:srgbClr val="000000"/>
                </a:solidFill>
                <a:latin typeface="DM Sans"/>
              </a:rPr>
              <a:t>Problems</a:t>
            </a:r>
          </a:p>
          <a:p>
            <a:pPr marL="1280464" lvl="1" indent="-640232">
              <a:lnSpc>
                <a:spcPts val="8065"/>
              </a:lnSpc>
              <a:buAutoNum type="arabicPeriod"/>
            </a:pPr>
            <a:r>
              <a:rPr lang="en-US" sz="5930">
                <a:solidFill>
                  <a:srgbClr val="000000"/>
                </a:solidFill>
                <a:latin typeface="DM Sans"/>
              </a:rPr>
              <a:t>Data preprocessing</a:t>
            </a:r>
          </a:p>
          <a:p>
            <a:pPr marL="1280464" lvl="1" indent="-640232">
              <a:lnSpc>
                <a:spcPts val="8065"/>
              </a:lnSpc>
              <a:buAutoNum type="arabicPeriod"/>
            </a:pPr>
            <a:r>
              <a:rPr lang="en-US" sz="5930">
                <a:solidFill>
                  <a:srgbClr val="000000"/>
                </a:solidFill>
                <a:latin typeface="DM Sans"/>
              </a:rPr>
              <a:t>Data visualization</a:t>
            </a:r>
          </a:p>
          <a:p>
            <a:pPr marL="1280464" lvl="1" indent="-640232">
              <a:lnSpc>
                <a:spcPts val="8065"/>
              </a:lnSpc>
              <a:buAutoNum type="arabicPeriod"/>
            </a:pPr>
            <a:r>
              <a:rPr lang="en-US" sz="5930">
                <a:solidFill>
                  <a:srgbClr val="000000"/>
                </a:solidFill>
                <a:latin typeface="DM Sans"/>
              </a:rPr>
              <a:t>Conclusion</a:t>
            </a:r>
          </a:p>
        </p:txBody>
      </p:sp>
      <p:sp>
        <p:nvSpPr>
          <p:cNvPr id="4" name="Freeform 4"/>
          <p:cNvSpPr/>
          <p:nvPr/>
        </p:nvSpPr>
        <p:spPr>
          <a:xfrm rot="5400000" flipH="1" flipV="1">
            <a:off x="14679558" y="817449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7259300" y="664674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7005250" y="7730553"/>
            <a:ext cx="1282750" cy="1282750"/>
          </a:xfrm>
          <a:custGeom>
            <a:avLst/>
            <a:gdLst/>
            <a:ahLst/>
            <a:cxnLst/>
            <a:rect l="l" t="t" r="r" b="b"/>
            <a:pathLst>
              <a:path w="1282750" h="1282750">
                <a:moveTo>
                  <a:pt x="0" y="0"/>
                </a:moveTo>
                <a:lnTo>
                  <a:pt x="1282750" y="0"/>
                </a:lnTo>
                <a:lnTo>
                  <a:pt x="1282750" y="1282749"/>
                </a:lnTo>
                <a:lnTo>
                  <a:pt x="0" y="12827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rot="5400000" flipH="1" flipV="1">
            <a:off x="17005250" y="9004250"/>
            <a:ext cx="1282750" cy="1282750"/>
          </a:xfrm>
          <a:custGeom>
            <a:avLst/>
            <a:gdLst/>
            <a:ahLst/>
            <a:cxnLst/>
            <a:rect l="l" t="t" r="r" b="b"/>
            <a:pathLst>
              <a:path w="1282750" h="1282750">
                <a:moveTo>
                  <a:pt x="1282750" y="1282750"/>
                </a:moveTo>
                <a:lnTo>
                  <a:pt x="0" y="1282750"/>
                </a:lnTo>
                <a:lnTo>
                  <a:pt x="0" y="0"/>
                </a:lnTo>
                <a:lnTo>
                  <a:pt x="1282750" y="0"/>
                </a:lnTo>
                <a:lnTo>
                  <a:pt x="1282750" y="128275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Freeform 8"/>
          <p:cNvSpPr/>
          <p:nvPr/>
        </p:nvSpPr>
        <p:spPr>
          <a:xfrm>
            <a:off x="16175491" y="664674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rot="-10800000" flipH="1" flipV="1">
            <a:off x="16175491" y="5562935"/>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rot="-10800000">
            <a:off x="15663273" y="9262564"/>
            <a:ext cx="1024436" cy="1024436"/>
          </a:xfrm>
          <a:custGeom>
            <a:avLst/>
            <a:gdLst/>
            <a:ahLst/>
            <a:cxnLst/>
            <a:rect l="l" t="t" r="r" b="b"/>
            <a:pathLst>
              <a:path w="1024436" h="1024436">
                <a:moveTo>
                  <a:pt x="0" y="0"/>
                </a:moveTo>
                <a:lnTo>
                  <a:pt x="1024436" y="0"/>
                </a:lnTo>
                <a:lnTo>
                  <a:pt x="1024436" y="1024436"/>
                </a:lnTo>
                <a:lnTo>
                  <a:pt x="0" y="10244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p:cNvSpPr/>
          <p:nvPr/>
        </p:nvSpPr>
        <p:spPr>
          <a:xfrm rot="-10800000" flipH="1" flipV="1">
            <a:off x="14679558" y="9203191"/>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10" name="TextBox 10"/>
          <p:cNvSpPr txBox="1"/>
          <p:nvPr/>
        </p:nvSpPr>
        <p:spPr>
          <a:xfrm>
            <a:off x="1844613" y="1019175"/>
            <a:ext cx="12866041" cy="2356495"/>
          </a:xfrm>
          <a:prstGeom prst="rect">
            <a:avLst/>
          </a:prstGeom>
        </p:spPr>
        <p:txBody>
          <a:bodyPr lIns="0" tIns="0" rIns="0" bIns="0" rtlCol="0" anchor="t">
            <a:spAutoFit/>
          </a:bodyPr>
          <a:lstStyle/>
          <a:p>
            <a:pPr algn="ctr">
              <a:lnSpc>
                <a:spcPts val="8400"/>
              </a:lnSpc>
            </a:pPr>
            <a:r>
              <a:rPr lang="en-US" sz="8400">
                <a:solidFill>
                  <a:srgbClr val="227C9D"/>
                </a:solidFill>
                <a:latin typeface="Kollektif Bold"/>
              </a:rPr>
              <a:t>PROJECT INTRODUCTION</a:t>
            </a:r>
          </a:p>
        </p:txBody>
      </p:sp>
      <p:sp>
        <p:nvSpPr>
          <p:cNvPr id="11" name="TextBox 11"/>
          <p:cNvSpPr txBox="1"/>
          <p:nvPr/>
        </p:nvSpPr>
        <p:spPr>
          <a:xfrm>
            <a:off x="3487133" y="4163523"/>
            <a:ext cx="10719600" cy="5105400"/>
          </a:xfrm>
          <a:prstGeom prst="rect">
            <a:avLst/>
          </a:prstGeom>
        </p:spPr>
        <p:txBody>
          <a:bodyPr lIns="0" tIns="0" rIns="0" bIns="0" rtlCol="0" anchor="t">
            <a:spAutoFit/>
          </a:bodyPr>
          <a:lstStyle/>
          <a:p>
            <a:pPr algn="ctr">
              <a:lnSpc>
                <a:spcPts val="4679"/>
              </a:lnSpc>
            </a:pPr>
            <a:r>
              <a:rPr lang="en-US" sz="3899">
                <a:solidFill>
                  <a:srgbClr val="545454"/>
                </a:solidFill>
                <a:latin typeface="DM Sans"/>
              </a:rPr>
              <a:t>Experience the comforting embrace of home-cooked meals crafted by nearby moms, catering to empowered students within a 3-4 km radius. This initiative not only satisfies hunger but also fosters community bonds, providing a taste of home that nourishes both body and soul in an increasingly fast-paced world."</a:t>
            </a:r>
          </a:p>
          <a:p>
            <a:pPr algn="ctr">
              <a:lnSpc>
                <a:spcPts val="3120"/>
              </a:lnSpc>
            </a:pPr>
            <a:endParaRPr lang="en-US" sz="3899">
              <a:solidFill>
                <a:srgbClr val="545454"/>
              </a:solidFill>
              <a:latin typeface="DM Sans"/>
            </a:endParaRP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IN"/>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IN"/>
          </a:p>
        </p:txBody>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475161" y="1128464"/>
            <a:ext cx="11171680" cy="1282402"/>
          </a:xfrm>
          <a:prstGeom prst="rect">
            <a:avLst/>
          </a:prstGeom>
        </p:spPr>
        <p:txBody>
          <a:bodyPr wrap="square" lIns="0" tIns="0" rIns="0" bIns="0" rtlCol="0" anchor="t">
            <a:spAutoFit/>
          </a:bodyPr>
          <a:lstStyle/>
          <a:p>
            <a:pPr algn="ctr">
              <a:lnSpc>
                <a:spcPts val="9999"/>
              </a:lnSpc>
            </a:pPr>
            <a:r>
              <a:rPr lang="en-US" sz="9999" dirty="0">
                <a:solidFill>
                  <a:srgbClr val="227C9D"/>
                </a:solidFill>
                <a:latin typeface="Kollektif Bold"/>
              </a:rPr>
              <a:t>OBJECTIVE</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IN"/>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IN"/>
          </a:p>
        </p:txBody>
      </p:sp>
      <p:sp>
        <p:nvSpPr>
          <p:cNvPr id="39" name="TextBox 39"/>
          <p:cNvSpPr txBox="1"/>
          <p:nvPr/>
        </p:nvSpPr>
        <p:spPr>
          <a:xfrm>
            <a:off x="3485875" y="3566661"/>
            <a:ext cx="11958281" cy="5501506"/>
          </a:xfrm>
          <a:prstGeom prst="rect">
            <a:avLst/>
          </a:prstGeom>
        </p:spPr>
        <p:txBody>
          <a:bodyPr wrap="square" lIns="0" tIns="0" rIns="0" bIns="0" rtlCol="0" anchor="t">
            <a:spAutoFit/>
          </a:bodyPr>
          <a:lstStyle/>
          <a:p>
            <a:pPr marL="597643" lvl="1" indent="-298821" algn="just">
              <a:lnSpc>
                <a:spcPts val="3321"/>
              </a:lnSpc>
              <a:buAutoNum type="arabicPeriod"/>
            </a:pPr>
            <a:endParaRPr lang="en-US" sz="2768" dirty="0">
              <a:solidFill>
                <a:srgbClr val="545454"/>
              </a:solidFill>
              <a:latin typeface="DM Sans"/>
            </a:endParaRPr>
          </a:p>
          <a:p>
            <a:pPr marL="756022" lvl="1" indent="-457200">
              <a:lnSpc>
                <a:spcPts val="3321"/>
              </a:lnSpc>
              <a:buFont typeface="Arial" panose="020B0604020202020204" pitchFamily="34" charset="0"/>
              <a:buChar char="•"/>
            </a:pPr>
            <a:r>
              <a:rPr lang="en-US" sz="3900" dirty="0">
                <a:solidFill>
                  <a:srgbClr val="545454"/>
                </a:solidFill>
                <a:latin typeface="DM Sans"/>
              </a:rPr>
              <a:t>Empowerment of Housewives.</a:t>
            </a:r>
          </a:p>
          <a:p>
            <a:pPr marL="298822" lvl="1">
              <a:lnSpc>
                <a:spcPts val="3321"/>
              </a:lnSpc>
            </a:pPr>
            <a:endParaRPr lang="en-US" sz="3900" dirty="0">
              <a:solidFill>
                <a:srgbClr val="545454"/>
              </a:solidFill>
              <a:latin typeface="DM Sans"/>
            </a:endParaRPr>
          </a:p>
          <a:p>
            <a:pPr marL="756022" lvl="1" indent="-457200">
              <a:lnSpc>
                <a:spcPts val="3321"/>
              </a:lnSpc>
              <a:buFont typeface="Arial" panose="020B0604020202020204" pitchFamily="34" charset="0"/>
              <a:buChar char="•"/>
            </a:pPr>
            <a:r>
              <a:rPr lang="en-US" sz="3900" dirty="0">
                <a:solidFill>
                  <a:srgbClr val="545454"/>
                </a:solidFill>
                <a:latin typeface="DM Sans"/>
              </a:rPr>
              <a:t>Showcasing cooking skills</a:t>
            </a:r>
          </a:p>
          <a:p>
            <a:pPr marL="298822" lvl="1">
              <a:lnSpc>
                <a:spcPts val="3321"/>
              </a:lnSpc>
            </a:pPr>
            <a:endParaRPr lang="en-US" sz="3900" dirty="0">
              <a:solidFill>
                <a:srgbClr val="545454"/>
              </a:solidFill>
              <a:latin typeface="DM Sans"/>
            </a:endParaRPr>
          </a:p>
          <a:p>
            <a:pPr marL="756022" lvl="1" indent="-457200">
              <a:lnSpc>
                <a:spcPts val="3321"/>
              </a:lnSpc>
              <a:buFont typeface="Arial" panose="020B0604020202020204" pitchFamily="34" charset="0"/>
              <a:buChar char="•"/>
            </a:pPr>
            <a:r>
              <a:rPr lang="en-US" sz="3900" dirty="0">
                <a:solidFill>
                  <a:srgbClr val="545454"/>
                </a:solidFill>
                <a:latin typeface="DM Sans"/>
              </a:rPr>
              <a:t>Facilitating to Students' Needs</a:t>
            </a:r>
          </a:p>
          <a:p>
            <a:pPr marL="298822" lvl="1">
              <a:lnSpc>
                <a:spcPts val="3321"/>
              </a:lnSpc>
            </a:pPr>
            <a:endParaRPr lang="en-US" sz="3900" dirty="0">
              <a:solidFill>
                <a:srgbClr val="545454"/>
              </a:solidFill>
              <a:latin typeface="DM Sans"/>
            </a:endParaRPr>
          </a:p>
          <a:p>
            <a:pPr marL="756022" lvl="1" indent="-457200">
              <a:lnSpc>
                <a:spcPts val="3321"/>
              </a:lnSpc>
              <a:buFont typeface="Arial" panose="020B0604020202020204" pitchFamily="34" charset="0"/>
              <a:buChar char="•"/>
            </a:pPr>
            <a:r>
              <a:rPr lang="en-US" sz="3900" dirty="0">
                <a:solidFill>
                  <a:srgbClr val="545454"/>
                </a:solidFill>
                <a:latin typeface="DM Sans"/>
              </a:rPr>
              <a:t>Promoting Community Connection</a:t>
            </a:r>
          </a:p>
          <a:p>
            <a:pPr>
              <a:lnSpc>
                <a:spcPts val="3321"/>
              </a:lnSpc>
            </a:pPr>
            <a:endParaRPr lang="en-US" sz="3900" dirty="0">
              <a:solidFill>
                <a:srgbClr val="545454"/>
              </a:solidFill>
              <a:latin typeface="DM Sans"/>
            </a:endParaRPr>
          </a:p>
          <a:p>
            <a:pPr algn="just">
              <a:lnSpc>
                <a:spcPts val="3321"/>
              </a:lnSpc>
            </a:pPr>
            <a:endParaRPr lang="en-US" sz="3600" dirty="0">
              <a:solidFill>
                <a:srgbClr val="545454"/>
              </a:solidFill>
              <a:latin typeface="DM Sans"/>
            </a:endParaRPr>
          </a:p>
          <a:p>
            <a:pPr algn="just">
              <a:lnSpc>
                <a:spcPts val="3321"/>
              </a:lnSpc>
            </a:pPr>
            <a:endParaRPr lang="en-US" sz="2768" dirty="0">
              <a:solidFill>
                <a:srgbClr val="545454"/>
              </a:solidFill>
              <a:latin typeface="DM Sans"/>
            </a:endParaRPr>
          </a:p>
          <a:p>
            <a:pPr algn="just">
              <a:lnSpc>
                <a:spcPts val="3321"/>
              </a:lnSpc>
            </a:pPr>
            <a:endParaRPr lang="en-US" sz="2768" dirty="0">
              <a:solidFill>
                <a:srgbClr val="545454"/>
              </a:solidFill>
              <a:latin typeface="DM Sans"/>
            </a:endParaRPr>
          </a:p>
          <a:p>
            <a:pPr algn="just">
              <a:lnSpc>
                <a:spcPts val="3321"/>
              </a:lnSpc>
            </a:pPr>
            <a:endParaRPr lang="en-US" sz="2768" dirty="0">
              <a:solidFill>
                <a:srgbClr val="545454"/>
              </a:solidFill>
              <a:latin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121533" y="1028700"/>
            <a:ext cx="10620170" cy="1520824"/>
          </a:xfrm>
          <a:prstGeom prst="rect">
            <a:avLst/>
          </a:prstGeom>
        </p:spPr>
        <p:txBody>
          <a:bodyPr lIns="0" tIns="0" rIns="0" bIns="0" rtlCol="0" anchor="t">
            <a:spAutoFit/>
          </a:bodyPr>
          <a:lstStyle/>
          <a:p>
            <a:pPr algn="ctr">
              <a:lnSpc>
                <a:spcPts val="9999"/>
              </a:lnSpc>
            </a:pPr>
            <a:r>
              <a:rPr lang="en-US" sz="9999" dirty="0">
                <a:solidFill>
                  <a:srgbClr val="227C9D"/>
                </a:solidFill>
                <a:latin typeface="Kollektif Bold"/>
              </a:rPr>
              <a:t>PROBLEMS</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IN"/>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IN"/>
          </a:p>
        </p:txBody>
      </p:sp>
      <p:sp>
        <p:nvSpPr>
          <p:cNvPr id="39" name="TextBox 39"/>
          <p:cNvSpPr txBox="1"/>
          <p:nvPr/>
        </p:nvSpPr>
        <p:spPr>
          <a:xfrm>
            <a:off x="4401285" y="3231330"/>
            <a:ext cx="10272417" cy="4418133"/>
          </a:xfrm>
          <a:prstGeom prst="rect">
            <a:avLst/>
          </a:prstGeom>
        </p:spPr>
        <p:txBody>
          <a:bodyPr wrap="square" lIns="0" tIns="0" rIns="0" bIns="0" rtlCol="0" anchor="t">
            <a:spAutoFit/>
          </a:bodyPr>
          <a:lstStyle/>
          <a:p>
            <a:pPr marL="842005" lvl="1" indent="-421003">
              <a:lnSpc>
                <a:spcPct val="150000"/>
              </a:lnSpc>
              <a:buFont typeface="Arial"/>
              <a:buChar char="•"/>
            </a:pPr>
            <a:r>
              <a:rPr lang="en-US" sz="3899" dirty="0">
                <a:solidFill>
                  <a:srgbClr val="545454"/>
                </a:solidFill>
                <a:latin typeface="DM Sans"/>
              </a:rPr>
              <a:t>Low Response Rate</a:t>
            </a:r>
          </a:p>
          <a:p>
            <a:pPr marL="842005" lvl="1" indent="-421003">
              <a:lnSpc>
                <a:spcPct val="150000"/>
              </a:lnSpc>
              <a:buFont typeface="Arial"/>
              <a:buChar char="•"/>
            </a:pPr>
            <a:r>
              <a:rPr lang="en-US" sz="3899" dirty="0">
                <a:solidFill>
                  <a:srgbClr val="545454"/>
                </a:solidFill>
                <a:latin typeface="DM Sans"/>
              </a:rPr>
              <a:t>Unified Data Collection Challenges</a:t>
            </a:r>
          </a:p>
          <a:p>
            <a:pPr marL="842005" lvl="1" indent="-421003">
              <a:lnSpc>
                <a:spcPct val="150000"/>
              </a:lnSpc>
              <a:buFont typeface="Arial"/>
              <a:buChar char="•"/>
            </a:pPr>
            <a:r>
              <a:rPr lang="en-US" sz="3899" dirty="0">
                <a:solidFill>
                  <a:srgbClr val="545454"/>
                </a:solidFill>
                <a:latin typeface="DM Sans"/>
              </a:rPr>
              <a:t>Incomplete and Incorrect Submissions</a:t>
            </a:r>
          </a:p>
          <a:p>
            <a:pPr marL="842005" lvl="1" indent="-421003">
              <a:lnSpc>
                <a:spcPct val="150000"/>
              </a:lnSpc>
              <a:buFont typeface="Arial"/>
              <a:buChar char="•"/>
            </a:pPr>
            <a:r>
              <a:rPr lang="en-US" sz="3899" dirty="0">
                <a:solidFill>
                  <a:srgbClr val="545454"/>
                </a:solidFill>
                <a:latin typeface="DM Sans"/>
              </a:rPr>
              <a:t>Challenges in Data Segmentation</a:t>
            </a:r>
          </a:p>
          <a:p>
            <a:pPr marL="842005" lvl="1" indent="-421003">
              <a:lnSpc>
                <a:spcPct val="150000"/>
              </a:lnSpc>
              <a:buFont typeface="Arial"/>
              <a:buChar char="•"/>
            </a:pPr>
            <a:r>
              <a:rPr lang="en-US" sz="3899" dirty="0">
                <a:solidFill>
                  <a:srgbClr val="545454"/>
                </a:solidFill>
                <a:latin typeface="DM Sans"/>
              </a:rPr>
              <a:t>User Error and Misinterpretation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3400283" y="5241779"/>
            <a:ext cx="2470600" cy="929445"/>
          </a:xfrm>
          <a:prstGeom prst="line">
            <a:avLst/>
          </a:prstGeom>
          <a:ln w="38100" cap="flat">
            <a:solidFill>
              <a:srgbClr val="A6A6A6"/>
            </a:solidFill>
            <a:prstDash val="solid"/>
            <a:headEnd type="none" w="sm" len="sm"/>
            <a:tailEnd type="none" w="sm" len="sm"/>
          </a:ln>
        </p:spPr>
        <p:txBody>
          <a:bodyPr/>
          <a:lstStyle/>
          <a:p>
            <a:endParaRPr lang="en-IN"/>
          </a:p>
        </p:txBody>
      </p:sp>
      <p:sp>
        <p:nvSpPr>
          <p:cNvPr id="3" name="AutoShape 3"/>
          <p:cNvSpPr/>
          <p:nvPr/>
        </p:nvSpPr>
        <p:spPr>
          <a:xfrm flipV="1">
            <a:off x="12346455" y="4809813"/>
            <a:ext cx="2337151" cy="1728950"/>
          </a:xfrm>
          <a:prstGeom prst="line">
            <a:avLst/>
          </a:prstGeom>
          <a:ln w="38100" cap="flat">
            <a:solidFill>
              <a:srgbClr val="A6A6A6"/>
            </a:solidFill>
            <a:prstDash val="solid"/>
            <a:headEnd type="none" w="sm" len="sm"/>
            <a:tailEnd type="none" w="sm" len="sm"/>
          </a:ln>
        </p:spPr>
        <p:txBody>
          <a:bodyPr/>
          <a:lstStyle/>
          <a:p>
            <a:endParaRPr lang="en-IN"/>
          </a:p>
        </p:txBody>
      </p:sp>
      <p:sp>
        <p:nvSpPr>
          <p:cNvPr id="4" name="AutoShape 4"/>
          <p:cNvSpPr/>
          <p:nvPr/>
        </p:nvSpPr>
        <p:spPr>
          <a:xfrm flipH="1" flipV="1">
            <a:off x="7295290" y="5241779"/>
            <a:ext cx="3626758" cy="1296985"/>
          </a:xfrm>
          <a:prstGeom prst="line">
            <a:avLst/>
          </a:prstGeom>
          <a:ln w="38100" cap="flat">
            <a:solidFill>
              <a:srgbClr val="A6A6A6"/>
            </a:solidFill>
            <a:prstDash val="solid"/>
            <a:headEnd type="none" w="sm" len="sm"/>
            <a:tailEnd type="none" w="sm" len="sm"/>
          </a:ln>
        </p:spPr>
        <p:txBody>
          <a:bodyPr/>
          <a:lstStyle/>
          <a:p>
            <a:endParaRPr lang="en-IN"/>
          </a:p>
        </p:txBody>
      </p:sp>
      <p:grpSp>
        <p:nvGrpSpPr>
          <p:cNvPr id="5" name="Group 5"/>
          <p:cNvGrpSpPr/>
          <p:nvPr/>
        </p:nvGrpSpPr>
        <p:grpSpPr>
          <a:xfrm>
            <a:off x="2021306" y="5709862"/>
            <a:ext cx="1424407" cy="142440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txBody>
            <a:bodyPr/>
            <a:lstStyle/>
            <a:p>
              <a:endParaRPr lang="en-IN"/>
            </a:p>
          </p:txBody>
        </p:sp>
        <p:sp>
          <p:nvSpPr>
            <p:cNvPr id="7" name="TextBox 7"/>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8" name="Group 8"/>
          <p:cNvGrpSpPr/>
          <p:nvPr/>
        </p:nvGrpSpPr>
        <p:grpSpPr>
          <a:xfrm>
            <a:off x="5870883" y="4529575"/>
            <a:ext cx="1424407" cy="14244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IN"/>
            </a:p>
          </p:txBody>
        </p:sp>
        <p:sp>
          <p:nvSpPr>
            <p:cNvPr id="10" name="TextBox 10"/>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1" name="Group 11"/>
          <p:cNvGrpSpPr/>
          <p:nvPr/>
        </p:nvGrpSpPr>
        <p:grpSpPr>
          <a:xfrm>
            <a:off x="10922048" y="5826560"/>
            <a:ext cx="1424407" cy="14244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txBody>
            <a:bodyPr/>
            <a:lstStyle/>
            <a:p>
              <a:endParaRPr lang="en-IN"/>
            </a:p>
          </p:txBody>
        </p:sp>
        <p:sp>
          <p:nvSpPr>
            <p:cNvPr id="13" name="TextBox 13"/>
            <p:cNvSpPr txBox="1"/>
            <p:nvPr/>
          </p:nvSpPr>
          <p:spPr>
            <a:xfrm>
              <a:off x="76200" y="95250"/>
              <a:ext cx="660400" cy="641350"/>
            </a:xfrm>
            <a:prstGeom prst="rect">
              <a:avLst/>
            </a:prstGeom>
          </p:spPr>
          <p:txBody>
            <a:bodyPr lIns="50800" tIns="50800" rIns="50800" bIns="50800" rtlCol="0" anchor="ctr"/>
            <a:lstStyle/>
            <a:p>
              <a:pPr algn="ctr">
                <a:lnSpc>
                  <a:spcPts val="2553"/>
                </a:lnSpc>
              </a:pPr>
              <a:endParaRPr/>
            </a:p>
          </p:txBody>
        </p:sp>
      </p:grpSp>
      <p:grpSp>
        <p:nvGrpSpPr>
          <p:cNvPr id="14" name="Group 14"/>
          <p:cNvGrpSpPr/>
          <p:nvPr/>
        </p:nvGrpSpPr>
        <p:grpSpPr>
          <a:xfrm rot="2700000">
            <a:off x="-2396474" y="-2921783"/>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a:off x="-2859087" y="-2102233"/>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18" name="AutoShape 18"/>
          <p:cNvSpPr/>
          <p:nvPr/>
        </p:nvSpPr>
        <p:spPr>
          <a:xfrm>
            <a:off x="-3073034" y="-1789557"/>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19" name="AutoShape 19"/>
          <p:cNvSpPr/>
          <p:nvPr/>
        </p:nvSpPr>
        <p:spPr>
          <a:xfrm>
            <a:off x="-3252636" y="-1431087"/>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20" name="AutoShape 20"/>
          <p:cNvSpPr/>
          <p:nvPr/>
        </p:nvSpPr>
        <p:spPr>
          <a:xfrm>
            <a:off x="-3379290" y="-1044819"/>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21" name="AutoShape 21"/>
          <p:cNvSpPr/>
          <p:nvPr/>
        </p:nvSpPr>
        <p:spPr>
          <a:xfrm>
            <a:off x="-3523144" y="-605142"/>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22" name="AutoShape 22"/>
          <p:cNvSpPr/>
          <p:nvPr/>
        </p:nvSpPr>
        <p:spPr>
          <a:xfrm>
            <a:off x="-3643964" y="-161419"/>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23" name="Freeform 23"/>
          <p:cNvSpPr/>
          <p:nvPr/>
        </p:nvSpPr>
        <p:spPr>
          <a:xfrm>
            <a:off x="17204191" y="70377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4" name="Freeform 24"/>
          <p:cNvSpPr/>
          <p:nvPr/>
        </p:nvSpPr>
        <p:spPr>
          <a:xfrm>
            <a:off x="17204191"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5" name="Freeform 25"/>
          <p:cNvSpPr/>
          <p:nvPr/>
        </p:nvSpPr>
        <p:spPr>
          <a:xfrm rot="5400000" flipH="1" flipV="1">
            <a:off x="17204191" y="92054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6" name="Freeform 26"/>
          <p:cNvSpPr/>
          <p:nvPr/>
        </p:nvSpPr>
        <p:spPr>
          <a:xfrm>
            <a:off x="16120382" y="59539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7" name="Freeform 27"/>
          <p:cNvSpPr/>
          <p:nvPr/>
        </p:nvSpPr>
        <p:spPr>
          <a:xfrm>
            <a:off x="16120382" y="70377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8" name="Freeform 28"/>
          <p:cNvSpPr/>
          <p:nvPr/>
        </p:nvSpPr>
        <p:spPr>
          <a:xfrm rot="5400000">
            <a:off x="15036573"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9" name="Freeform 29"/>
          <p:cNvSpPr/>
          <p:nvPr/>
        </p:nvSpPr>
        <p:spPr>
          <a:xfrm rot="-10800000">
            <a:off x="16120382" y="92054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30" name="Freeform 30"/>
          <p:cNvSpPr/>
          <p:nvPr/>
        </p:nvSpPr>
        <p:spPr>
          <a:xfrm rot="-10800000" flipH="1" flipV="1">
            <a:off x="15036573" y="92054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1" name="Freeform 31"/>
          <p:cNvSpPr/>
          <p:nvPr/>
        </p:nvSpPr>
        <p:spPr>
          <a:xfrm>
            <a:off x="2244703" y="5953982"/>
            <a:ext cx="977613" cy="977613"/>
          </a:xfrm>
          <a:custGeom>
            <a:avLst/>
            <a:gdLst/>
            <a:ahLst/>
            <a:cxnLst/>
            <a:rect l="l" t="t" r="r" b="b"/>
            <a:pathLst>
              <a:path w="977613" h="977613">
                <a:moveTo>
                  <a:pt x="0" y="0"/>
                </a:moveTo>
                <a:lnTo>
                  <a:pt x="977613" y="0"/>
                </a:lnTo>
                <a:lnTo>
                  <a:pt x="977613" y="977613"/>
                </a:lnTo>
                <a:lnTo>
                  <a:pt x="0" y="977613"/>
                </a:lnTo>
                <a:lnTo>
                  <a:pt x="0" y="0"/>
                </a:lnTo>
                <a:close/>
              </a:path>
            </a:pathLst>
          </a:custGeom>
          <a:blipFill>
            <a:blip r:embed="rId10"/>
            <a:stretch>
              <a:fillRect/>
            </a:stretch>
          </a:blipFill>
        </p:spPr>
        <p:txBody>
          <a:bodyPr/>
          <a:lstStyle/>
          <a:p>
            <a:endParaRPr lang="en-IN"/>
          </a:p>
        </p:txBody>
      </p:sp>
      <p:sp>
        <p:nvSpPr>
          <p:cNvPr id="32" name="Freeform 32"/>
          <p:cNvSpPr/>
          <p:nvPr/>
        </p:nvSpPr>
        <p:spPr>
          <a:xfrm>
            <a:off x="6058121" y="4716813"/>
            <a:ext cx="1049931" cy="1049931"/>
          </a:xfrm>
          <a:custGeom>
            <a:avLst/>
            <a:gdLst/>
            <a:ahLst/>
            <a:cxnLst/>
            <a:rect l="l" t="t" r="r" b="b"/>
            <a:pathLst>
              <a:path w="1049931" h="1049931">
                <a:moveTo>
                  <a:pt x="0" y="0"/>
                </a:moveTo>
                <a:lnTo>
                  <a:pt x="1049931" y="0"/>
                </a:lnTo>
                <a:lnTo>
                  <a:pt x="1049931" y="1049931"/>
                </a:lnTo>
                <a:lnTo>
                  <a:pt x="0" y="1049931"/>
                </a:lnTo>
                <a:lnTo>
                  <a:pt x="0" y="0"/>
                </a:lnTo>
                <a:close/>
              </a:path>
            </a:pathLst>
          </a:custGeom>
          <a:blipFill>
            <a:blip r:embed="rId11"/>
            <a:stretch>
              <a:fillRect/>
            </a:stretch>
          </a:blipFill>
        </p:spPr>
        <p:txBody>
          <a:bodyPr/>
          <a:lstStyle/>
          <a:p>
            <a:endParaRPr lang="en-IN"/>
          </a:p>
        </p:txBody>
      </p:sp>
      <p:sp>
        <p:nvSpPr>
          <p:cNvPr id="33" name="Freeform 33"/>
          <p:cNvSpPr/>
          <p:nvPr/>
        </p:nvSpPr>
        <p:spPr>
          <a:xfrm>
            <a:off x="11166904" y="6071416"/>
            <a:ext cx="934695" cy="934695"/>
          </a:xfrm>
          <a:custGeom>
            <a:avLst/>
            <a:gdLst/>
            <a:ahLst/>
            <a:cxnLst/>
            <a:rect l="l" t="t" r="r" b="b"/>
            <a:pathLst>
              <a:path w="934695" h="934695">
                <a:moveTo>
                  <a:pt x="0" y="0"/>
                </a:moveTo>
                <a:lnTo>
                  <a:pt x="934695" y="0"/>
                </a:lnTo>
                <a:lnTo>
                  <a:pt x="934695" y="934695"/>
                </a:lnTo>
                <a:lnTo>
                  <a:pt x="0" y="934695"/>
                </a:lnTo>
                <a:lnTo>
                  <a:pt x="0" y="0"/>
                </a:lnTo>
                <a:close/>
              </a:path>
            </a:pathLst>
          </a:custGeom>
          <a:blipFill>
            <a:blip r:embed="rId12"/>
            <a:stretch>
              <a:fillRect/>
            </a:stretch>
          </a:blipFill>
        </p:spPr>
        <p:txBody>
          <a:bodyPr/>
          <a:lstStyle/>
          <a:p>
            <a:endParaRPr lang="en-IN"/>
          </a:p>
        </p:txBody>
      </p:sp>
      <p:sp>
        <p:nvSpPr>
          <p:cNvPr id="34" name="Freeform 34"/>
          <p:cNvSpPr/>
          <p:nvPr/>
        </p:nvSpPr>
        <p:spPr>
          <a:xfrm>
            <a:off x="14683605" y="4091425"/>
            <a:ext cx="1436777" cy="1436777"/>
          </a:xfrm>
          <a:custGeom>
            <a:avLst/>
            <a:gdLst/>
            <a:ahLst/>
            <a:cxnLst/>
            <a:rect l="l" t="t" r="r" b="b"/>
            <a:pathLst>
              <a:path w="1436777" h="1436777">
                <a:moveTo>
                  <a:pt x="0" y="0"/>
                </a:moveTo>
                <a:lnTo>
                  <a:pt x="1436777" y="0"/>
                </a:lnTo>
                <a:lnTo>
                  <a:pt x="1436777" y="1436777"/>
                </a:lnTo>
                <a:lnTo>
                  <a:pt x="0" y="1436777"/>
                </a:lnTo>
                <a:lnTo>
                  <a:pt x="0" y="0"/>
                </a:lnTo>
                <a:close/>
              </a:path>
            </a:pathLst>
          </a:custGeom>
          <a:blipFill>
            <a:blip r:embed="rId13"/>
            <a:stretch>
              <a:fillRect/>
            </a:stretch>
          </a:blipFill>
        </p:spPr>
        <p:txBody>
          <a:bodyPr/>
          <a:lstStyle/>
          <a:p>
            <a:endParaRPr lang="en-IN"/>
          </a:p>
        </p:txBody>
      </p:sp>
      <p:sp>
        <p:nvSpPr>
          <p:cNvPr id="35" name="TextBox 35"/>
          <p:cNvSpPr txBox="1"/>
          <p:nvPr/>
        </p:nvSpPr>
        <p:spPr>
          <a:xfrm>
            <a:off x="3926522" y="297523"/>
            <a:ext cx="9833645" cy="968502"/>
          </a:xfrm>
          <a:prstGeom prst="rect">
            <a:avLst/>
          </a:prstGeom>
        </p:spPr>
        <p:txBody>
          <a:bodyPr lIns="0" tIns="0" rIns="0" bIns="0" rtlCol="0" anchor="t">
            <a:spAutoFit/>
          </a:bodyPr>
          <a:lstStyle/>
          <a:p>
            <a:pPr algn="ctr">
              <a:lnSpc>
                <a:spcPts val="6356"/>
              </a:lnSpc>
            </a:pPr>
            <a:r>
              <a:rPr lang="en-US" sz="6420">
                <a:solidFill>
                  <a:srgbClr val="227C9D"/>
                </a:solidFill>
                <a:latin typeface="Kollektif Bold"/>
              </a:rPr>
              <a:t>DATA PREPROCESSING</a:t>
            </a:r>
          </a:p>
        </p:txBody>
      </p:sp>
      <p:sp>
        <p:nvSpPr>
          <p:cNvPr id="36" name="TextBox 36"/>
          <p:cNvSpPr txBox="1"/>
          <p:nvPr/>
        </p:nvSpPr>
        <p:spPr>
          <a:xfrm>
            <a:off x="1325275" y="7336491"/>
            <a:ext cx="2979321" cy="438785"/>
          </a:xfrm>
          <a:prstGeom prst="rect">
            <a:avLst/>
          </a:prstGeom>
        </p:spPr>
        <p:txBody>
          <a:bodyPr lIns="0" tIns="0" rIns="0" bIns="0" rtlCol="0" anchor="t">
            <a:spAutoFit/>
          </a:bodyPr>
          <a:lstStyle/>
          <a:p>
            <a:pPr algn="ctr">
              <a:lnSpc>
                <a:spcPts val="3639"/>
              </a:lnSpc>
            </a:pPr>
            <a:r>
              <a:rPr lang="en-US" sz="2599" spc="83">
                <a:solidFill>
                  <a:srgbClr val="545454"/>
                </a:solidFill>
                <a:latin typeface="DM Sans Bold"/>
              </a:rPr>
              <a:t>Data collection</a:t>
            </a:r>
          </a:p>
        </p:txBody>
      </p:sp>
      <p:sp>
        <p:nvSpPr>
          <p:cNvPr id="37" name="TextBox 37"/>
          <p:cNvSpPr txBox="1"/>
          <p:nvPr/>
        </p:nvSpPr>
        <p:spPr>
          <a:xfrm>
            <a:off x="401061" y="7794689"/>
            <a:ext cx="4827749" cy="1952625"/>
          </a:xfrm>
          <a:prstGeom prst="rect">
            <a:avLst/>
          </a:prstGeom>
        </p:spPr>
        <p:txBody>
          <a:bodyPr lIns="0" tIns="0" rIns="0" bIns="0" rtlCol="0" anchor="t">
            <a:spAutoFit/>
          </a:bodyPr>
          <a:lstStyle/>
          <a:p>
            <a:pPr algn="ctr">
              <a:lnSpc>
                <a:spcPts val="3119"/>
              </a:lnSpc>
            </a:pPr>
            <a:r>
              <a:rPr lang="en-US" sz="2599">
                <a:solidFill>
                  <a:srgbClr val="545454"/>
                </a:solidFill>
                <a:latin typeface="DM Sans"/>
              </a:rPr>
              <a:t>collection of data from LPU students of different departments and Housewife’s through google from</a:t>
            </a:r>
          </a:p>
          <a:p>
            <a:pPr algn="ctr">
              <a:lnSpc>
                <a:spcPts val="3119"/>
              </a:lnSpc>
            </a:pPr>
            <a:endParaRPr lang="en-US" sz="2599">
              <a:solidFill>
                <a:srgbClr val="545454"/>
              </a:solidFill>
              <a:latin typeface="DM Sans"/>
            </a:endParaRPr>
          </a:p>
        </p:txBody>
      </p:sp>
      <p:sp>
        <p:nvSpPr>
          <p:cNvPr id="38" name="TextBox 38"/>
          <p:cNvSpPr txBox="1"/>
          <p:nvPr/>
        </p:nvSpPr>
        <p:spPr>
          <a:xfrm>
            <a:off x="5228810" y="2695331"/>
            <a:ext cx="2779341" cy="438785"/>
          </a:xfrm>
          <a:prstGeom prst="rect">
            <a:avLst/>
          </a:prstGeom>
        </p:spPr>
        <p:txBody>
          <a:bodyPr lIns="0" tIns="0" rIns="0" bIns="0" rtlCol="0" anchor="t">
            <a:spAutoFit/>
          </a:bodyPr>
          <a:lstStyle/>
          <a:p>
            <a:pPr algn="ctr">
              <a:lnSpc>
                <a:spcPts val="3639"/>
              </a:lnSpc>
            </a:pPr>
            <a:r>
              <a:rPr lang="en-US" sz="2599" spc="83">
                <a:solidFill>
                  <a:srgbClr val="545454"/>
                </a:solidFill>
                <a:latin typeface="DM Sans Bold"/>
              </a:rPr>
              <a:t>Data Cleanning</a:t>
            </a:r>
          </a:p>
        </p:txBody>
      </p:sp>
      <p:sp>
        <p:nvSpPr>
          <p:cNvPr id="39" name="TextBox 39"/>
          <p:cNvSpPr txBox="1"/>
          <p:nvPr/>
        </p:nvSpPr>
        <p:spPr>
          <a:xfrm>
            <a:off x="4822643" y="3321869"/>
            <a:ext cx="3520886" cy="1466850"/>
          </a:xfrm>
          <a:prstGeom prst="rect">
            <a:avLst/>
          </a:prstGeom>
        </p:spPr>
        <p:txBody>
          <a:bodyPr lIns="0" tIns="0" rIns="0" bIns="0" rtlCol="0" anchor="t">
            <a:spAutoFit/>
          </a:bodyPr>
          <a:lstStyle/>
          <a:p>
            <a:pPr algn="ctr">
              <a:lnSpc>
                <a:spcPts val="3119"/>
              </a:lnSpc>
            </a:pPr>
            <a:r>
              <a:rPr lang="en-US" sz="2599">
                <a:solidFill>
                  <a:srgbClr val="545454"/>
                </a:solidFill>
                <a:latin typeface="DM Sans"/>
              </a:rPr>
              <a:t>Dealing with missing data, and duplicate data.</a:t>
            </a:r>
          </a:p>
          <a:p>
            <a:pPr algn="ctr">
              <a:lnSpc>
                <a:spcPts val="2399"/>
              </a:lnSpc>
            </a:pPr>
            <a:endParaRPr lang="en-US" sz="2599">
              <a:solidFill>
                <a:srgbClr val="545454"/>
              </a:solidFill>
              <a:latin typeface="DM Sans"/>
            </a:endParaRPr>
          </a:p>
        </p:txBody>
      </p:sp>
      <p:sp>
        <p:nvSpPr>
          <p:cNvPr id="40" name="TextBox 40"/>
          <p:cNvSpPr txBox="1"/>
          <p:nvPr/>
        </p:nvSpPr>
        <p:spPr>
          <a:xfrm>
            <a:off x="9873809" y="7416374"/>
            <a:ext cx="3748005" cy="438785"/>
          </a:xfrm>
          <a:prstGeom prst="rect">
            <a:avLst/>
          </a:prstGeom>
        </p:spPr>
        <p:txBody>
          <a:bodyPr lIns="0" tIns="0" rIns="0" bIns="0" rtlCol="0" anchor="t">
            <a:spAutoFit/>
          </a:bodyPr>
          <a:lstStyle/>
          <a:p>
            <a:pPr algn="ctr">
              <a:lnSpc>
                <a:spcPts val="3639"/>
              </a:lnSpc>
            </a:pPr>
            <a:r>
              <a:rPr lang="en-US" sz="2599" spc="83">
                <a:solidFill>
                  <a:srgbClr val="545454"/>
                </a:solidFill>
                <a:latin typeface="DM Sans Bold"/>
              </a:rPr>
              <a:t>Data Transformation</a:t>
            </a:r>
          </a:p>
        </p:txBody>
      </p:sp>
      <p:sp>
        <p:nvSpPr>
          <p:cNvPr id="41" name="TextBox 41"/>
          <p:cNvSpPr txBox="1"/>
          <p:nvPr/>
        </p:nvSpPr>
        <p:spPr>
          <a:xfrm>
            <a:off x="9471970" y="7855160"/>
            <a:ext cx="4324562" cy="2190750"/>
          </a:xfrm>
          <a:prstGeom prst="rect">
            <a:avLst/>
          </a:prstGeom>
        </p:spPr>
        <p:txBody>
          <a:bodyPr lIns="0" tIns="0" rIns="0" bIns="0" rtlCol="0" anchor="t">
            <a:spAutoFit/>
          </a:bodyPr>
          <a:lstStyle/>
          <a:p>
            <a:pPr algn="ctr">
              <a:lnSpc>
                <a:spcPts val="3119"/>
              </a:lnSpc>
            </a:pPr>
            <a:r>
              <a:rPr lang="en-US" sz="2599">
                <a:solidFill>
                  <a:srgbClr val="545454"/>
                </a:solidFill>
                <a:latin typeface="DM Sans"/>
              </a:rPr>
              <a:t>transform raw data into CSV file and split data set into two data frame on the basis of Housewifes and student</a:t>
            </a:r>
          </a:p>
          <a:p>
            <a:pPr algn="ctr">
              <a:lnSpc>
                <a:spcPts val="1919"/>
              </a:lnSpc>
            </a:pPr>
            <a:endParaRPr lang="en-US" sz="2599">
              <a:solidFill>
                <a:srgbClr val="545454"/>
              </a:solidFill>
              <a:latin typeface="DM Sans"/>
            </a:endParaRPr>
          </a:p>
        </p:txBody>
      </p:sp>
      <p:sp>
        <p:nvSpPr>
          <p:cNvPr id="42" name="TextBox 42"/>
          <p:cNvSpPr txBox="1"/>
          <p:nvPr/>
        </p:nvSpPr>
        <p:spPr>
          <a:xfrm>
            <a:off x="13447760" y="1989925"/>
            <a:ext cx="3714677" cy="438785"/>
          </a:xfrm>
          <a:prstGeom prst="rect">
            <a:avLst/>
          </a:prstGeom>
        </p:spPr>
        <p:txBody>
          <a:bodyPr lIns="0" tIns="0" rIns="0" bIns="0" rtlCol="0" anchor="t">
            <a:spAutoFit/>
          </a:bodyPr>
          <a:lstStyle/>
          <a:p>
            <a:pPr algn="ctr">
              <a:lnSpc>
                <a:spcPts val="3639"/>
              </a:lnSpc>
            </a:pPr>
            <a:r>
              <a:rPr lang="en-US" sz="2599" spc="83">
                <a:solidFill>
                  <a:srgbClr val="545454"/>
                </a:solidFill>
                <a:latin typeface="DM Sans Bold"/>
              </a:rPr>
              <a:t>Data Exploration</a:t>
            </a:r>
          </a:p>
        </p:txBody>
      </p:sp>
      <p:sp>
        <p:nvSpPr>
          <p:cNvPr id="43" name="TextBox 43"/>
          <p:cNvSpPr txBox="1"/>
          <p:nvPr/>
        </p:nvSpPr>
        <p:spPr>
          <a:xfrm>
            <a:off x="13641551" y="2617019"/>
            <a:ext cx="3520886" cy="1409700"/>
          </a:xfrm>
          <a:prstGeom prst="rect">
            <a:avLst/>
          </a:prstGeom>
        </p:spPr>
        <p:txBody>
          <a:bodyPr lIns="0" tIns="0" rIns="0" bIns="0" rtlCol="0" anchor="t">
            <a:spAutoFit/>
          </a:bodyPr>
          <a:lstStyle/>
          <a:p>
            <a:pPr algn="ctr">
              <a:lnSpc>
                <a:spcPts val="3119"/>
              </a:lnSpc>
            </a:pPr>
            <a:r>
              <a:rPr lang="en-US" sz="2599">
                <a:solidFill>
                  <a:srgbClr val="545454"/>
                </a:solidFill>
                <a:latin typeface="DM Sans"/>
              </a:rPr>
              <a:t>Explore large dataset to find meaning ful insights.</a:t>
            </a:r>
          </a:p>
          <a:p>
            <a:pPr algn="ctr">
              <a:lnSpc>
                <a:spcPts val="1919"/>
              </a:lnSpc>
            </a:pPr>
            <a:endParaRPr lang="en-US" sz="2599">
              <a:solidFill>
                <a:srgbClr val="545454"/>
              </a:solidFill>
              <a:latin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17131" y="756215"/>
            <a:ext cx="9565443" cy="9530785"/>
          </a:xfrm>
          <a:custGeom>
            <a:avLst/>
            <a:gdLst/>
            <a:ahLst/>
            <a:cxnLst/>
            <a:rect l="l" t="t" r="r" b="b"/>
            <a:pathLst>
              <a:path w="9565443" h="9530785">
                <a:moveTo>
                  <a:pt x="0" y="0"/>
                </a:moveTo>
                <a:lnTo>
                  <a:pt x="9565443" y="0"/>
                </a:lnTo>
                <a:lnTo>
                  <a:pt x="9565443" y="9530785"/>
                </a:lnTo>
                <a:lnTo>
                  <a:pt x="0" y="9530785"/>
                </a:lnTo>
                <a:lnTo>
                  <a:pt x="0" y="0"/>
                </a:lnTo>
                <a:close/>
              </a:path>
            </a:pathLst>
          </a:custGeom>
          <a:blipFill>
            <a:blip r:embed="rId2"/>
            <a:stretch>
              <a:fillRect/>
            </a:stretch>
          </a:blipFill>
        </p:spPr>
        <p:txBody>
          <a:bodyPr/>
          <a:lstStyle/>
          <a:p>
            <a:endParaRPr lang="en-IN"/>
          </a:p>
        </p:txBody>
      </p:sp>
      <p:sp>
        <p:nvSpPr>
          <p:cNvPr id="3" name="Freeform 3"/>
          <p:cNvSpPr/>
          <p:nvPr/>
        </p:nvSpPr>
        <p:spPr>
          <a:xfrm>
            <a:off x="0" y="2176042"/>
            <a:ext cx="9457869" cy="8110958"/>
          </a:xfrm>
          <a:custGeom>
            <a:avLst/>
            <a:gdLst/>
            <a:ahLst/>
            <a:cxnLst/>
            <a:rect l="l" t="t" r="r" b="b"/>
            <a:pathLst>
              <a:path w="9457869" h="8110958">
                <a:moveTo>
                  <a:pt x="0" y="0"/>
                </a:moveTo>
                <a:lnTo>
                  <a:pt x="9457869" y="0"/>
                </a:lnTo>
                <a:lnTo>
                  <a:pt x="9457869" y="8110958"/>
                </a:lnTo>
                <a:lnTo>
                  <a:pt x="0" y="8110958"/>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440738" y="606361"/>
            <a:ext cx="8576393" cy="844677"/>
          </a:xfrm>
          <a:prstGeom prst="rect">
            <a:avLst/>
          </a:prstGeom>
        </p:spPr>
        <p:txBody>
          <a:bodyPr lIns="0" tIns="0" rIns="0" bIns="0" rtlCol="0" anchor="t">
            <a:spAutoFit/>
          </a:bodyPr>
          <a:lstStyle/>
          <a:p>
            <a:pPr algn="ctr">
              <a:lnSpc>
                <a:spcPts val="5544"/>
              </a:lnSpc>
            </a:pPr>
            <a:r>
              <a:rPr lang="en-US" sz="5600">
                <a:solidFill>
                  <a:srgbClr val="227C9D"/>
                </a:solidFill>
                <a:latin typeface="Kollektif Bold"/>
              </a:rPr>
              <a:t>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4034654" y="-409149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txBody>
          <a:bodyPr/>
          <a:lstStyle/>
          <a:p>
            <a:endParaRPr lang="en-IN"/>
          </a:p>
        </p:txBody>
      </p:sp>
      <p:sp>
        <p:nvSpPr>
          <p:cNvPr id="6" name="AutoShape 6"/>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7" name="AutoShape 7"/>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8" name="AutoShape 8"/>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9" name="AutoShape 9"/>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10" name="Freeform 10"/>
          <p:cNvSpPr/>
          <p:nvPr/>
        </p:nvSpPr>
        <p:spPr>
          <a:xfrm>
            <a:off x="7252717" y="133942"/>
            <a:ext cx="10737742" cy="10019116"/>
          </a:xfrm>
          <a:custGeom>
            <a:avLst/>
            <a:gdLst/>
            <a:ahLst/>
            <a:cxnLst/>
            <a:rect l="l" t="t" r="r" b="b"/>
            <a:pathLst>
              <a:path w="10737742" h="10019116">
                <a:moveTo>
                  <a:pt x="0" y="0"/>
                </a:moveTo>
                <a:lnTo>
                  <a:pt x="10737742" y="0"/>
                </a:lnTo>
                <a:lnTo>
                  <a:pt x="10737742" y="10019116"/>
                </a:lnTo>
                <a:lnTo>
                  <a:pt x="0" y="10019116"/>
                </a:lnTo>
                <a:lnTo>
                  <a:pt x="0" y="0"/>
                </a:lnTo>
                <a:close/>
              </a:path>
            </a:pathLst>
          </a:custGeom>
          <a:blipFill>
            <a:blip r:embed="rId2"/>
            <a:stretch>
              <a:fillRect/>
            </a:stretch>
          </a:blipFill>
        </p:spPr>
        <p:txBody>
          <a:bodyPr/>
          <a:lstStyle/>
          <a:p>
            <a:endParaRPr lang="en-IN"/>
          </a:p>
        </p:txBody>
      </p:sp>
      <p:sp>
        <p:nvSpPr>
          <p:cNvPr id="11" name="Freeform 11"/>
          <p:cNvSpPr/>
          <p:nvPr/>
        </p:nvSpPr>
        <p:spPr>
          <a:xfrm>
            <a:off x="212436" y="0"/>
            <a:ext cx="7040281" cy="5764372"/>
          </a:xfrm>
          <a:custGeom>
            <a:avLst/>
            <a:gdLst/>
            <a:ahLst/>
            <a:cxnLst/>
            <a:rect l="l" t="t" r="r" b="b"/>
            <a:pathLst>
              <a:path w="7040281" h="5764372">
                <a:moveTo>
                  <a:pt x="0" y="0"/>
                </a:moveTo>
                <a:lnTo>
                  <a:pt x="7040281" y="0"/>
                </a:lnTo>
                <a:lnTo>
                  <a:pt x="7040281" y="5764372"/>
                </a:lnTo>
                <a:lnTo>
                  <a:pt x="0" y="5764372"/>
                </a:lnTo>
                <a:lnTo>
                  <a:pt x="0" y="0"/>
                </a:lnTo>
                <a:close/>
              </a:path>
            </a:pathLst>
          </a:custGeom>
          <a:blipFill>
            <a:blip r:embed="rId3"/>
            <a:stretch>
              <a:fillRect/>
            </a:stretch>
          </a:blipFill>
        </p:spPr>
        <p:txBody>
          <a:bodyPr/>
          <a:lstStyle/>
          <a:p>
            <a:endParaRPr lang="en-IN"/>
          </a:p>
        </p:txBody>
      </p:sp>
      <p:sp>
        <p:nvSpPr>
          <p:cNvPr id="12" name="Freeform 12"/>
          <p:cNvSpPr/>
          <p:nvPr/>
        </p:nvSpPr>
        <p:spPr>
          <a:xfrm>
            <a:off x="0" y="5022877"/>
            <a:ext cx="6537031" cy="5969469"/>
          </a:xfrm>
          <a:custGeom>
            <a:avLst/>
            <a:gdLst/>
            <a:ahLst/>
            <a:cxnLst/>
            <a:rect l="l" t="t" r="r" b="b"/>
            <a:pathLst>
              <a:path w="6537031" h="5969469">
                <a:moveTo>
                  <a:pt x="0" y="0"/>
                </a:moveTo>
                <a:lnTo>
                  <a:pt x="6537031" y="0"/>
                </a:lnTo>
                <a:lnTo>
                  <a:pt x="6537031" y="5969469"/>
                </a:lnTo>
                <a:lnTo>
                  <a:pt x="0" y="5969469"/>
                </a:lnTo>
                <a:lnTo>
                  <a:pt x="0" y="0"/>
                </a:lnTo>
                <a:close/>
              </a:path>
            </a:pathLst>
          </a:custGeom>
          <a:blipFill>
            <a:blip r:embed="rId4"/>
            <a:stretch>
              <a:fillRect t="-191" b="-191"/>
            </a:stretch>
          </a:blipFill>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10527" y="1028700"/>
            <a:ext cx="7023567" cy="6303201"/>
          </a:xfrm>
          <a:custGeom>
            <a:avLst/>
            <a:gdLst/>
            <a:ahLst/>
            <a:cxnLst/>
            <a:rect l="l" t="t" r="r" b="b"/>
            <a:pathLst>
              <a:path w="7023567" h="6303201">
                <a:moveTo>
                  <a:pt x="0" y="0"/>
                </a:moveTo>
                <a:lnTo>
                  <a:pt x="7023568" y="0"/>
                </a:lnTo>
                <a:lnTo>
                  <a:pt x="7023568" y="6303201"/>
                </a:lnTo>
                <a:lnTo>
                  <a:pt x="0" y="6303201"/>
                </a:lnTo>
                <a:lnTo>
                  <a:pt x="0" y="0"/>
                </a:lnTo>
                <a:close/>
              </a:path>
            </a:pathLst>
          </a:custGeom>
          <a:blipFill>
            <a:blip r:embed="rId2"/>
            <a:stretch>
              <a:fillRect/>
            </a:stretch>
          </a:blipFill>
        </p:spPr>
        <p:txBody>
          <a:bodyPr/>
          <a:lstStyle/>
          <a:p>
            <a:endParaRPr lang="en-IN"/>
          </a:p>
        </p:txBody>
      </p:sp>
      <p:sp>
        <p:nvSpPr>
          <p:cNvPr id="3" name="Freeform 3"/>
          <p:cNvSpPr/>
          <p:nvPr/>
        </p:nvSpPr>
        <p:spPr>
          <a:xfrm>
            <a:off x="1028700" y="1010128"/>
            <a:ext cx="8434015" cy="6321773"/>
          </a:xfrm>
          <a:custGeom>
            <a:avLst/>
            <a:gdLst/>
            <a:ahLst/>
            <a:cxnLst/>
            <a:rect l="l" t="t" r="r" b="b"/>
            <a:pathLst>
              <a:path w="8434015" h="6321773">
                <a:moveTo>
                  <a:pt x="0" y="0"/>
                </a:moveTo>
                <a:lnTo>
                  <a:pt x="8434015" y="0"/>
                </a:lnTo>
                <a:lnTo>
                  <a:pt x="8434015" y="6321773"/>
                </a:lnTo>
                <a:lnTo>
                  <a:pt x="0" y="6321773"/>
                </a:lnTo>
                <a:lnTo>
                  <a:pt x="0" y="0"/>
                </a:lnTo>
                <a:close/>
              </a:path>
            </a:pathLst>
          </a:custGeom>
          <a:blipFill>
            <a:blip r:embed="rId3"/>
            <a:stretch>
              <a:fillRect l="-26141" r="-18063"/>
            </a:stretch>
          </a:blip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261</Words>
  <Application>Microsoft Office PowerPoint</Application>
  <PresentationFormat>Custom</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DM Sans Bold</vt:lpstr>
      <vt:lpstr>Kollektif Bold</vt:lpstr>
      <vt:lpstr>DM Sans</vt:lpstr>
      <vt:lpstr>ITC Benguiat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dc:creator>Muskan Pandey</dc:creator>
  <cp:lastModifiedBy>Muskan Pandey</cp:lastModifiedBy>
  <cp:revision>3</cp:revision>
  <dcterms:created xsi:type="dcterms:W3CDTF">2006-08-16T00:00:00Z</dcterms:created>
  <dcterms:modified xsi:type="dcterms:W3CDTF">2024-04-09T07:36:15Z</dcterms:modified>
  <dc:identifier>DAGBePBl9wk</dc:identifier>
</cp:coreProperties>
</file>