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71" r:id="rId2"/>
  </p:sldMasterIdLst>
  <p:sldIdLst>
    <p:sldId id="256" r:id="rId3"/>
    <p:sldId id="294" r:id="rId4"/>
    <p:sldId id="293" r:id="rId5"/>
    <p:sldId id="257" r:id="rId6"/>
    <p:sldId id="258" r:id="rId7"/>
    <p:sldId id="259" r:id="rId8"/>
    <p:sldId id="261" r:id="rId9"/>
    <p:sldId id="300" r:id="rId10"/>
    <p:sldId id="266" r:id="rId11"/>
    <p:sldId id="268" r:id="rId12"/>
    <p:sldId id="301" r:id="rId13"/>
    <p:sldId id="302" r:id="rId14"/>
    <p:sldId id="286" r:id="rId15"/>
    <p:sldId id="291" r:id="rId16"/>
    <p:sldId id="303" r:id="rId17"/>
    <p:sldId id="305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7252A-0D81-4340-ADEC-FAA6001DE430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EB92E0-A467-48F4-9423-610B99FE2CFB}">
      <dgm:prSet custT="1"/>
      <dgm:spPr/>
      <dgm:t>
        <a:bodyPr/>
        <a:lstStyle/>
        <a:p>
          <a:r>
            <a:rPr lang="en-US" sz="2000" b="1" dirty="0"/>
            <a:t>Decision Tree:</a:t>
          </a:r>
        </a:p>
      </dgm:t>
    </dgm:pt>
    <dgm:pt modelId="{EE875DE0-64DD-41E2-B4B6-FEBBEA1DDEE3}" type="parTrans" cxnId="{85221BEC-F9A4-4568-92B5-CBDCF2F9CCDE}">
      <dgm:prSet/>
      <dgm:spPr/>
      <dgm:t>
        <a:bodyPr/>
        <a:lstStyle/>
        <a:p>
          <a:endParaRPr lang="en-US"/>
        </a:p>
      </dgm:t>
    </dgm:pt>
    <dgm:pt modelId="{45321F99-DF4F-498A-9F0C-FF89EF160140}" type="sibTrans" cxnId="{85221BEC-F9A4-4568-92B5-CBDCF2F9CCDE}">
      <dgm:prSet/>
      <dgm:spPr/>
      <dgm:t>
        <a:bodyPr/>
        <a:lstStyle/>
        <a:p>
          <a:endParaRPr lang="en-US"/>
        </a:p>
      </dgm:t>
    </dgm:pt>
    <dgm:pt modelId="{6FAFF124-3F7E-4D79-9FE9-D57EA0E802E5}" type="pres">
      <dgm:prSet presAssocID="{8067252A-0D81-4340-ADEC-FAA6001DE430}" presName="cycle" presStyleCnt="0">
        <dgm:presLayoutVars>
          <dgm:dir/>
          <dgm:resizeHandles val="exact"/>
        </dgm:presLayoutVars>
      </dgm:prSet>
      <dgm:spPr/>
    </dgm:pt>
    <dgm:pt modelId="{75076D1A-EDA6-4D4D-955C-44BE1A166BE3}" type="pres">
      <dgm:prSet presAssocID="{A3EB92E0-A467-48F4-9423-610B99FE2CFB}" presName="node" presStyleLbl="revTx" presStyleIdx="0" presStyleCnt="1">
        <dgm:presLayoutVars>
          <dgm:bulletEnabled val="1"/>
        </dgm:presLayoutVars>
      </dgm:prSet>
      <dgm:spPr/>
    </dgm:pt>
  </dgm:ptLst>
  <dgm:cxnLst>
    <dgm:cxn modelId="{B068A121-B1BB-4873-AE16-10E389E39347}" type="presOf" srcId="{A3EB92E0-A467-48F4-9423-610B99FE2CFB}" destId="{75076D1A-EDA6-4D4D-955C-44BE1A166BE3}" srcOrd="0" destOrd="0" presId="urn:microsoft.com/office/officeart/2005/8/layout/cycle1"/>
    <dgm:cxn modelId="{8E073B4B-5A41-4F11-9165-D86F81CA45DA}" type="presOf" srcId="{8067252A-0D81-4340-ADEC-FAA6001DE430}" destId="{6FAFF124-3F7E-4D79-9FE9-D57EA0E802E5}" srcOrd="0" destOrd="0" presId="urn:microsoft.com/office/officeart/2005/8/layout/cycle1"/>
    <dgm:cxn modelId="{85221BEC-F9A4-4568-92B5-CBDCF2F9CCDE}" srcId="{8067252A-0D81-4340-ADEC-FAA6001DE430}" destId="{A3EB92E0-A467-48F4-9423-610B99FE2CFB}" srcOrd="0" destOrd="0" parTransId="{EE875DE0-64DD-41E2-B4B6-FEBBEA1DDEE3}" sibTransId="{45321F99-DF4F-498A-9F0C-FF89EF160140}"/>
    <dgm:cxn modelId="{66D443C9-7BC6-4F9D-94B3-CEFA4B6F04FE}" type="presParOf" srcId="{6FAFF124-3F7E-4D79-9FE9-D57EA0E802E5}" destId="{75076D1A-EDA6-4D4D-955C-44BE1A166BE3}" srcOrd="0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76D1A-EDA6-4D4D-955C-44BE1A166BE3}">
      <dsp:nvSpPr>
        <dsp:cNvPr id="0" name=""/>
        <dsp:cNvSpPr/>
      </dsp:nvSpPr>
      <dsp:spPr>
        <a:xfrm>
          <a:off x="1795702" y="809"/>
          <a:ext cx="2250689" cy="2250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Decision Tree:</a:t>
          </a:r>
        </a:p>
      </dsp:txBody>
      <dsp:txXfrm>
        <a:off x="1795702" y="809"/>
        <a:ext cx="2250689" cy="225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4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19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89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0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6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61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9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0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34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2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7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63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4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59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63" y="358346"/>
            <a:ext cx="6338100" cy="3253197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Effectivity</a:t>
            </a: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comparison of machine learning algorithms to detect covid-19</a:t>
            </a: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A5A24-92B2-4FEE-BF28-980A204EF0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r="12286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CC50-CC97-4B6A-9577-6954F95E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51908"/>
            <a:ext cx="7519426" cy="25904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Performance Evaluation: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9EC2-14F7-4D4E-A2F3-08AB61FE9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56625"/>
            <a:ext cx="9603275" cy="3450613"/>
          </a:xfrm>
        </p:spPr>
        <p:txBody>
          <a:bodyPr/>
          <a:lstStyle/>
          <a:p>
            <a:pPr lvl="0"/>
            <a:r>
              <a:rPr lang="en-US" sz="2000" dirty="0">
                <a:solidFill>
                  <a:schemeClr val="tx1"/>
                </a:solidFill>
              </a:rPr>
              <a:t>True -Positive (TP): The amount of positive samples predicted to be positive.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False- Positive (FP): The amount of negative samples predicted to be positive.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True -Negative (TN): The amount of negative samples predicted to be negative.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False- Negative (FN): The amount of positive samples predicted to be negative.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7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E793BC-28B1-46F9-9B8C-01F89F28D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68167"/>
              </p:ext>
            </p:extLst>
          </p:nvPr>
        </p:nvGraphicFramePr>
        <p:xfrm>
          <a:off x="2366117" y="1302551"/>
          <a:ext cx="7716998" cy="3443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2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6165">
                  <a:extLst>
                    <a:ext uri="{9D8B030D-6E8A-4147-A177-3AD203B41FA5}">
                      <a16:colId xmlns:a16="http://schemas.microsoft.com/office/drawing/2014/main" val="1846824281"/>
                    </a:ext>
                  </a:extLst>
                </a:gridCol>
              </a:tblGrid>
              <a:tr h="60425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 Metrics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3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93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93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93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9300" algn="l"/>
                        </a:tabLs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9300" algn="l"/>
                        </a:tabLs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Roc Score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Neural Network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2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88%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73%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3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82%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8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5948A-DC42-456C-BCE0-7E3060659A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05" y="1149616"/>
            <a:ext cx="8887157" cy="49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44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55B8-5B12-4535-A71E-842C951C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465" y="1086512"/>
            <a:ext cx="3731849" cy="2373086"/>
          </a:xfrm>
        </p:spPr>
        <p:txBody>
          <a:bodyPr>
            <a:normAutofit/>
          </a:bodyPr>
          <a:lstStyle/>
          <a:p>
            <a:r>
              <a:rPr lang="en-US" sz="3200" b="1" dirty="0"/>
              <a:t>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5FA-9146-4482-A115-44EB8F8CD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65" y="2242457"/>
            <a:ext cx="8466438" cy="481763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used four distinct machine learning methods to build our datasets. We've seen fantastic results with certain algorithms, with near-perfect accuracy.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Neural network has the best precision rate with 99.0%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Decision tree has the second best with a precision rate of 97.0%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Naïve Byes precision was 100% but as its accuracy level is low with only 75%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8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8204-3150-44FF-9917-E38333BC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897" y="1050762"/>
            <a:ext cx="4561703" cy="660110"/>
          </a:xfrm>
        </p:spPr>
        <p:txBody>
          <a:bodyPr/>
          <a:lstStyle/>
          <a:p>
            <a:pPr algn="just"/>
            <a:r>
              <a:rPr lang="en-US" sz="3200" b="1" dirty="0"/>
              <a:t>Challenges: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9F0BE-A2F2-4584-9EFB-301CBFD6EC89}"/>
              </a:ext>
            </a:extLst>
          </p:cNvPr>
          <p:cNvSpPr txBox="1"/>
          <p:nvPr/>
        </p:nvSpPr>
        <p:spPr>
          <a:xfrm>
            <a:off x="1381897" y="2089487"/>
            <a:ext cx="820488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Dataset:</a:t>
            </a:r>
            <a:r>
              <a:rPr lang="en-US" sz="1800" dirty="0"/>
              <a:t> Getting the perfect dataset is a challenge.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Cleaning Process: </a:t>
            </a:r>
            <a:r>
              <a:rPr lang="en-US" sz="1800" dirty="0"/>
              <a:t>Dataset processing is a difficult task. Many datasets lack the expected value we desire. Numeric values are required by some algorithms. As a result, datasets must be cleaned. </a:t>
            </a:r>
          </a:p>
          <a:p>
            <a:pPr algn="just">
              <a:lnSpc>
                <a:spcPct val="150000"/>
              </a:lnSpc>
            </a:pPr>
            <a:r>
              <a:rPr lang="en-US" sz="1800" b="1" dirty="0"/>
              <a:t>Deciding Factors: </a:t>
            </a:r>
            <a:r>
              <a:rPr lang="en-US" sz="1800" dirty="0"/>
              <a:t>Choosing one of the various machine learning algorithms is difficult. Prior to execution, it's difficult to predict which one will produce reliable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0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5F9-9BFE-4C12-B225-56826434B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50762"/>
            <a:ext cx="4887437" cy="1049235"/>
          </a:xfrm>
        </p:spPr>
        <p:txBody>
          <a:bodyPr/>
          <a:lstStyle/>
          <a:p>
            <a:r>
              <a:rPr lang="en-US" sz="3200" b="1" dirty="0"/>
              <a:t>Motivation: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537E-250D-45C5-9220-56EFAA0D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49365"/>
            <a:ext cx="9603275" cy="3450613"/>
          </a:xfrm>
        </p:spPr>
        <p:txBody>
          <a:bodyPr/>
          <a:lstStyle/>
          <a:p>
            <a:pPr algn="just"/>
            <a:r>
              <a:rPr lang="en-US" sz="2000" dirty="0"/>
              <a:t>To reduce testing time</a:t>
            </a:r>
          </a:p>
          <a:p>
            <a:pPr algn="just"/>
            <a:r>
              <a:rPr lang="en-US" sz="2000" dirty="0"/>
              <a:t>To determine the affected rate and give medical support quickly.</a:t>
            </a:r>
          </a:p>
          <a:p>
            <a:pPr algn="just"/>
            <a:r>
              <a:rPr lang="en-US" sz="2000" dirty="0"/>
              <a:t>To minimize the testing total time, spend on collecting data one by one.</a:t>
            </a:r>
          </a:p>
          <a:p>
            <a:pPr algn="just"/>
            <a:r>
              <a:rPr lang="en-US" sz="2000" dirty="0"/>
              <a:t>To give faster and accurate results.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CF7C-3474-40A7-A2B4-972E0FA5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36" y="1161973"/>
            <a:ext cx="9603275" cy="1049235"/>
          </a:xfrm>
        </p:spPr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A0643E-13C2-48A8-A281-27BCEF9F7CFB}"/>
              </a:ext>
            </a:extLst>
          </p:cNvPr>
          <p:cNvSpPr txBox="1"/>
          <p:nvPr/>
        </p:nvSpPr>
        <p:spPr>
          <a:xfrm>
            <a:off x="1463936" y="1964724"/>
            <a:ext cx="8829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 with large portion of data provided by user.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 and web based system.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18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5FAFAB-4D00-4D71-9F34-229F69ED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Placeholder 3" descr="Picture placeholder">
            <a:extLst>
              <a:ext uri="{FF2B5EF4-FFF2-40B4-BE49-F238E27FC236}">
                <a16:creationId xmlns:a16="http://schemas.microsoft.com/office/drawing/2014/main" id="{A11E290B-2E19-4D78-9F20-2DACC4B4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5C7A28-C01D-4338-8695-9EEBF3378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0946" y="-6507"/>
            <a:ext cx="6551054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 descr="Qr Code Sample with Text Thank You Stock Vector - Illustration of card,  label: 156456699">
            <a:extLst>
              <a:ext uri="{FF2B5EF4-FFF2-40B4-BE49-F238E27FC236}">
                <a16:creationId xmlns:a16="http://schemas.microsoft.com/office/drawing/2014/main" id="{94A3B39E-453B-4234-A762-11209231B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946" y="-1"/>
            <a:ext cx="6551054" cy="685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4B90F-A0D0-44FE-983A-7CAE055A5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36" y="865475"/>
            <a:ext cx="9144000" cy="29051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300" b="1" dirty="0"/>
              <a:t>Thesis Supervisor</a:t>
            </a:r>
            <a:br>
              <a:rPr lang="en-US" sz="3300" dirty="0"/>
            </a:br>
            <a:br>
              <a:rPr lang="en-US" sz="3300" dirty="0"/>
            </a:br>
            <a:r>
              <a:rPr lang="en-US" sz="4400" dirty="0" err="1"/>
              <a:t>Mahamudul</a:t>
            </a:r>
            <a:r>
              <a:rPr lang="en-US" sz="4400" dirty="0"/>
              <a:t> Hasan</a:t>
            </a:r>
            <a:br>
              <a:rPr lang="en-US" sz="4000" b="1" dirty="0"/>
            </a:br>
            <a:r>
              <a:rPr lang="en-US" sz="3600" dirty="0"/>
              <a:t>senior lecturer</a:t>
            </a:r>
            <a:br>
              <a:rPr lang="en-US" sz="3600" dirty="0"/>
            </a:br>
            <a:r>
              <a:rPr lang="en-US" sz="3600" dirty="0"/>
              <a:t>(Department of Computer Science &amp; Engineering)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89ED6-1EBD-46C7-AB99-937F959B2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837161"/>
            <a:ext cx="9144000" cy="1730951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r>
              <a:rPr lang="en-US" b="1" dirty="0"/>
              <a:t>Students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Mehatub Uddin                                        (2015-3-60-050)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Md. Roky Ahmed                                        (2017-1-60-150)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+mj-lt"/>
              </a:rPr>
              <a:t>Mahfuzur</a:t>
            </a:r>
            <a:r>
              <a:rPr lang="en-US" sz="2400" dirty="0">
                <a:latin typeface="+mj-lt"/>
              </a:rPr>
              <a:t> Rahman                                  (2017-3-60-056)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Mir </a:t>
            </a:r>
            <a:r>
              <a:rPr lang="en-US" sz="2400" dirty="0" err="1">
                <a:latin typeface="+mj-lt"/>
              </a:rPr>
              <a:t>Mumit</a:t>
            </a:r>
            <a:r>
              <a:rPr lang="en-US" sz="2400" dirty="0">
                <a:latin typeface="+mj-lt"/>
              </a:rPr>
              <a:t>-Ul-Islam                                    (2016-2-60-108)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26CD-9F6D-4480-A725-4EBACCAC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737" y="1155376"/>
            <a:ext cx="3956222" cy="5431376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66215-B0C9-4BB8-93AC-4A25FEEE7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737" y="1731148"/>
            <a:ext cx="8906905" cy="4732036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20000"/>
              </a:lnSpc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spread over the world, causing a worldwide pandemic. It has brought the entire globe to a halt. New instances are being reported on a daily basis. Almost 16 core individuals have been affected by it thus far. As a result, taking the Covid-19 test for a whole country's population is extremely difficult for any government or country. Sometimes even a country is capable of taking the Covid-19 test, but still it takes too much time.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4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C1D6-5ED1-4A06-AE1F-FCC8AA690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16" y="1143699"/>
            <a:ext cx="4555868" cy="1497475"/>
          </a:xfrm>
        </p:spPr>
        <p:txBody>
          <a:bodyPr>
            <a:normAutofit/>
          </a:bodyPr>
          <a:lstStyle/>
          <a:p>
            <a:r>
              <a:rPr lang="en-US" b="1" dirty="0"/>
              <a:t>DATA  PROCESSING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98BEF-703F-496F-AFD8-1615807D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07" y="1892437"/>
            <a:ext cx="7353234" cy="4160520"/>
          </a:xfrm>
        </p:spPr>
        <p:txBody>
          <a:bodyPr/>
          <a:lstStyle/>
          <a:p>
            <a:r>
              <a:rPr lang="en-US" sz="2800" dirty="0"/>
              <a:t>Preprocessed dataset</a:t>
            </a:r>
          </a:p>
          <a:p>
            <a:r>
              <a:rPr lang="en-US" sz="2800" dirty="0"/>
              <a:t>Trained and tested by  Symptoms and COVID Presence dataset</a:t>
            </a:r>
          </a:p>
          <a:p>
            <a:r>
              <a:rPr lang="en-US" sz="2800" dirty="0"/>
              <a:t>Data processing and data cleaning both  have done in this project</a:t>
            </a:r>
          </a:p>
          <a:p>
            <a:r>
              <a:rPr lang="en-US" sz="2800" dirty="0"/>
              <a:t>Creating data that is suited for machine learning categorization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6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88E912-DE87-4A7A-BE0B-13D5558D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83616"/>
            <a:ext cx="9603275" cy="1049235"/>
          </a:xfrm>
        </p:spPr>
        <p:txBody>
          <a:bodyPr/>
          <a:lstStyle/>
          <a:p>
            <a:r>
              <a:rPr lang="en-US" b="1" dirty="0"/>
              <a:t>Machine learning Models: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5B70-549D-4E09-B6CD-79FC3DFB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32851"/>
            <a:ext cx="9603275" cy="3450613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Classification:</a:t>
            </a:r>
            <a:endParaRPr lang="en-US" sz="2400" dirty="0"/>
          </a:p>
          <a:p>
            <a:pPr lvl="0"/>
            <a:r>
              <a:rPr lang="en-US" sz="2000" dirty="0"/>
              <a:t>Given a collection of records (training</a:t>
            </a:r>
            <a:r>
              <a:rPr lang="en-US" sz="2000" i="1" dirty="0"/>
              <a:t> </a:t>
            </a:r>
            <a:r>
              <a:rPr lang="en-US" sz="2000" dirty="0"/>
              <a:t>set)</a:t>
            </a:r>
          </a:p>
          <a:p>
            <a:pPr lvl="0"/>
            <a:r>
              <a:rPr lang="en-US" sz="2000" dirty="0"/>
              <a:t>Each record contains a set of attributes, one of the attributes is the class.</a:t>
            </a:r>
          </a:p>
          <a:p>
            <a:pPr lvl="0"/>
            <a:r>
              <a:rPr lang="en-US" sz="2000" dirty="0"/>
              <a:t>Each record contains a set of attributes, one of the attributes is the class. </a:t>
            </a:r>
          </a:p>
          <a:p>
            <a:pPr lvl="0"/>
            <a:r>
              <a:rPr lang="en-US" sz="2000" dirty="0"/>
              <a:t>Goal: previously</a:t>
            </a:r>
            <a:r>
              <a:rPr lang="en-US" sz="2000" u="sng" dirty="0"/>
              <a:t> </a:t>
            </a:r>
            <a:r>
              <a:rPr lang="en-US" sz="2000" dirty="0"/>
              <a:t>unseen records should be assigned a class as accurately as possible.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5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07AA-1185-47D6-A905-E644036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>
            <a:normAutofit/>
          </a:bodyPr>
          <a:lstStyle/>
          <a:p>
            <a:pPr algn="ctr"/>
            <a:r>
              <a:rPr lang="en-US" sz="3100" dirty="0">
                <a:solidFill>
                  <a:srgbClr val="FFFFFF"/>
                </a:solidFill>
              </a:rPr>
              <a:t>Some Detection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6E7D-9F46-4F97-B0CE-B4D36C3F6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079" y="1592791"/>
            <a:ext cx="8728062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000" dirty="0">
                <a:solidFill>
                  <a:schemeClr val="tx1"/>
                </a:solidFill>
              </a:rPr>
              <a:t>Predicting tumor cells as benign or malignant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Classifying credit card transactions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as legitimate 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Classifying secondary structures of protein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as alpha-helix, beta-sheet, or random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coil</a:t>
            </a: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Categorizing news stories as finance,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weather, entertainment, sports, etc.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A3D0E-615A-4898-95C0-FF65FFCB8413}"/>
              </a:ext>
            </a:extLst>
          </p:cNvPr>
          <p:cNvSpPr txBox="1"/>
          <p:nvPr/>
        </p:nvSpPr>
        <p:spPr>
          <a:xfrm>
            <a:off x="1291078" y="1055850"/>
            <a:ext cx="85696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EXAMPLES OF CLASSIFICATION TASK: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D286-1B2E-4621-B8C8-9FC512FF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31" y="432520"/>
            <a:ext cx="9308382" cy="157268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b="1" dirty="0"/>
              <a:t>Algorithms that have been used:</a:t>
            </a:r>
            <a:endParaRPr lang="en-US" sz="3700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7E316E3-027D-4E50-A574-0CF9CA380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729865"/>
              </p:ext>
            </p:extLst>
          </p:nvPr>
        </p:nvGraphicFramePr>
        <p:xfrm>
          <a:off x="4829818" y="1073524"/>
          <a:ext cx="5842095" cy="225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25FB909F-EE21-496D-B7CB-941529887634}"/>
              </a:ext>
            </a:extLst>
          </p:cNvPr>
          <p:cNvSpPr txBox="1">
            <a:spLocks/>
          </p:cNvSpPr>
          <p:nvPr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708A4A-497C-4295-8193-44E90D6A56F4}"/>
              </a:ext>
            </a:extLst>
          </p:cNvPr>
          <p:cNvSpPr txBox="1"/>
          <p:nvPr/>
        </p:nvSpPr>
        <p:spPr>
          <a:xfrm>
            <a:off x="512940" y="1221367"/>
            <a:ext cx="7237926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/>
          </a:p>
          <a:p>
            <a:endParaRPr lang="en-US" dirty="0"/>
          </a:p>
          <a:p>
            <a:r>
              <a:rPr lang="en-US" sz="2000" b="1" dirty="0"/>
              <a:t>MLP Classifier: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lvl="0" indent="-342900" algn="just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lvl="0" algn="just"/>
            <a:endParaRPr lang="en-US" sz="2000" b="1" dirty="0"/>
          </a:p>
          <a:p>
            <a:pPr algn="just"/>
            <a:endParaRPr lang="en-US" sz="2000" dirty="0"/>
          </a:p>
          <a:p>
            <a:pPr algn="just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5727A2-3725-4A63-A212-DC349757B8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93" y="2623450"/>
            <a:ext cx="4308579" cy="2366572"/>
          </a:xfrm>
          <a:prstGeom prst="rect">
            <a:avLst/>
          </a:prstGeom>
        </p:spPr>
      </p:pic>
      <p:pic>
        <p:nvPicPr>
          <p:cNvPr id="13" name="Picture 12" descr="decision-tree-classification-algorithm.png">
            <a:extLst>
              <a:ext uri="{FF2B5EF4-FFF2-40B4-BE49-F238E27FC236}">
                <a16:creationId xmlns:a16="http://schemas.microsoft.com/office/drawing/2014/main" id="{17637566-52F6-477A-9B1E-0B0A27A168C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71882" y="2789049"/>
            <a:ext cx="4842825" cy="2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Random_forest_diagram_complete.png">
            <a:extLst>
              <a:ext uri="{FF2B5EF4-FFF2-40B4-BE49-F238E27FC236}">
                <a16:creationId xmlns:a16="http://schemas.microsoft.com/office/drawing/2014/main" id="{3ABD5E86-6D2F-4398-B1C9-FC84135C95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569" y="3245301"/>
            <a:ext cx="5589431" cy="2531048"/>
          </a:xfrm>
          <a:prstGeom prst="rect">
            <a:avLst/>
          </a:prstGeom>
        </p:spPr>
      </p:pic>
      <p:pic>
        <p:nvPicPr>
          <p:cNvPr id="16" name="Picture 15" descr="naive bayes.png">
            <a:extLst>
              <a:ext uri="{FF2B5EF4-FFF2-40B4-BE49-F238E27FC236}">
                <a16:creationId xmlns:a16="http://schemas.microsoft.com/office/drawing/2014/main" id="{8AE32989-86E2-4BA2-A4D7-64343E4D3C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9387" y="3429000"/>
            <a:ext cx="5589431" cy="18545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C857A-424C-445E-A045-B9EE892FDF0D}"/>
              </a:ext>
            </a:extLst>
          </p:cNvPr>
          <p:cNvSpPr txBox="1"/>
          <p:nvPr/>
        </p:nvSpPr>
        <p:spPr>
          <a:xfrm>
            <a:off x="506569" y="2273643"/>
            <a:ext cx="37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F981F2-9E1B-4AF2-95AD-1645217DDA27}"/>
              </a:ext>
            </a:extLst>
          </p:cNvPr>
          <p:cNvSpPr txBox="1"/>
          <p:nvPr/>
        </p:nvSpPr>
        <p:spPr>
          <a:xfrm>
            <a:off x="6489387" y="2298356"/>
            <a:ext cx="370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40620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53E28-8249-48A8-9D7A-69494B39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508" y="545027"/>
            <a:ext cx="10151416" cy="104923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Description of Models and Associated Parameters:</a:t>
            </a:r>
            <a:r>
              <a:rPr lang="en-US" sz="3600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D72124-B340-40A0-A1EC-C7AE9487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433598"/>
          </a:xfrm>
        </p:spPr>
        <p:txBody>
          <a:bodyPr/>
          <a:lstStyle/>
          <a:p>
            <a:r>
              <a:rPr lang="en-US" sz="2000" dirty="0"/>
              <a:t>Dataset divided into training and testing portion.</a:t>
            </a:r>
          </a:p>
          <a:p>
            <a:r>
              <a:rPr lang="en-US" sz="2000" dirty="0"/>
              <a:t>We measure and print the accuracy score, f1 score, precision score and recall score of our ML classification models. </a:t>
            </a:r>
          </a:p>
          <a:p>
            <a:r>
              <a:rPr lang="en-US" sz="2000" dirty="0"/>
              <a:t>Python library like pandas,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sklearn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matplotlib, </a:t>
            </a:r>
            <a:r>
              <a:rPr lang="en-US" sz="2000" dirty="0" err="1"/>
              <a:t>graphviz</a:t>
            </a:r>
            <a:r>
              <a:rPr lang="en-US" sz="2000" dirty="0"/>
              <a:t>, </a:t>
            </a:r>
            <a:r>
              <a:rPr lang="en-US" sz="2000" dirty="0" err="1"/>
              <a:t>pydotplus</a:t>
            </a:r>
            <a:r>
              <a:rPr lang="en-US" sz="2000" dirty="0"/>
              <a:t> and so on.</a:t>
            </a:r>
          </a:p>
          <a:p>
            <a:r>
              <a:rPr lang="en-US" sz="2000" dirty="0" err="1"/>
              <a:t>Sklearn</a:t>
            </a:r>
            <a:r>
              <a:rPr lang="en-US" sz="2000" dirty="0"/>
              <a:t> library contains features like classification, regression, clustering and various algorithm. We have used </a:t>
            </a:r>
            <a:r>
              <a:rPr lang="en-US" sz="2000" dirty="0" err="1"/>
              <a:t>sklearn</a:t>
            </a:r>
            <a:r>
              <a:rPr lang="en-US" sz="2000" dirty="0"/>
              <a:t> classification library.</a:t>
            </a:r>
          </a:p>
        </p:txBody>
      </p:sp>
    </p:spTree>
    <p:extLst>
      <p:ext uri="{BB962C8B-B14F-4D97-AF65-F5344CB8AC3E}">
        <p14:creationId xmlns:p14="http://schemas.microsoft.com/office/powerpoint/2010/main" val="30325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DA9B1"/>
      </a:accent1>
      <a:accent2>
        <a:srgbClr val="7F98BA"/>
      </a:accent2>
      <a:accent3>
        <a:srgbClr val="9697C6"/>
      </a:accent3>
      <a:accent4>
        <a:srgbClr val="977FBA"/>
      </a:accent4>
      <a:accent5>
        <a:srgbClr val="BC94C5"/>
      </a:accent5>
      <a:accent6>
        <a:srgbClr val="BA7FAC"/>
      </a:accent6>
      <a:hlink>
        <a:srgbClr val="AC7166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1157</TotalTime>
  <Words>711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Century Gothic</vt:lpstr>
      <vt:lpstr>Elephant</vt:lpstr>
      <vt:lpstr>Gill Sans MT</vt:lpstr>
      <vt:lpstr>Times New Roman</vt:lpstr>
      <vt:lpstr>Wingdings</vt:lpstr>
      <vt:lpstr>BrushVTI</vt:lpstr>
      <vt:lpstr>Gallery</vt:lpstr>
      <vt:lpstr>Effectivity comparison of machine learning algorithms to detect covid-19  </vt:lpstr>
      <vt:lpstr>Thesis Supervisor  Mahamudul Hasan senior lecturer (Department of Computer Science &amp; Engineering) </vt:lpstr>
      <vt:lpstr>Introduction</vt:lpstr>
      <vt:lpstr>DATA  PROCESSING</vt:lpstr>
      <vt:lpstr>Machine learning Models: </vt:lpstr>
      <vt:lpstr>Some Detection Systems</vt:lpstr>
      <vt:lpstr> Algorithms that have been used:</vt:lpstr>
      <vt:lpstr>PowerPoint Presentation</vt:lpstr>
      <vt:lpstr>Description of Models and Associated Parameters:  </vt:lpstr>
      <vt:lpstr>Performance Evaluation:</vt:lpstr>
      <vt:lpstr>PowerPoint Presentation</vt:lpstr>
      <vt:lpstr>PowerPoint Presentation</vt:lpstr>
      <vt:lpstr>Discussion:</vt:lpstr>
      <vt:lpstr>Challenges:</vt:lpstr>
      <vt:lpstr>Motivation: 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Monica Yasmin</dc:creator>
  <cp:lastModifiedBy>mehatub rocky</cp:lastModifiedBy>
  <cp:revision>917</cp:revision>
  <dcterms:created xsi:type="dcterms:W3CDTF">2020-10-18T05:29:22Z</dcterms:created>
  <dcterms:modified xsi:type="dcterms:W3CDTF">2022-02-10T12:21:43Z</dcterms:modified>
</cp:coreProperties>
</file>