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73" r:id="rId7"/>
    <p:sldId id="323" r:id="rId8"/>
    <p:sldId id="324" r:id="rId9"/>
    <p:sldId id="275" r:id="rId10"/>
    <p:sldId id="320" r:id="rId11"/>
    <p:sldId id="321" r:id="rId12"/>
    <p:sldId id="325" r:id="rId13"/>
    <p:sldId id="277" r:id="rId14"/>
    <p:sldId id="322" r:id="rId15"/>
    <p:sldId id="278" r:id="rId16"/>
    <p:sldId id="279" r:id="rId17"/>
    <p:sldId id="280" r:id="rId18"/>
    <p:sldId id="281" r:id="rId19"/>
    <p:sldId id="282" r:id="rId20"/>
    <p:sldId id="283" r:id="rId21"/>
    <p:sldId id="326" r:id="rId22"/>
    <p:sldId id="327" r:id="rId23"/>
    <p:sldId id="398" r:id="rId24"/>
    <p:sldId id="409" r:id="rId25"/>
    <p:sldId id="410" r:id="rId26"/>
    <p:sldId id="411" r:id="rId27"/>
    <p:sldId id="404" r:id="rId28"/>
    <p:sldId id="39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5250" autoAdjust="0"/>
  </p:normalViewPr>
  <p:slideViewPr>
    <p:cSldViewPr snapToGrid="0" snapToObjects="1">
      <p:cViewPr varScale="1">
        <p:scale>
          <a:sx n="85" d="100"/>
          <a:sy n="85" d="100"/>
        </p:scale>
        <p:origin x="350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190D80-1487-864D-92A4-0EAD26C246A9}" type="datetimeFigureOut">
              <a:rPr lang="en-US" smtClean="0"/>
              <a:t>05-Aug-21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FDF9C-40CC-7444-A887-9046CC12B0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65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2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949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5222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145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Structure charts can also support the specification of module relationships that involve iteration and/or branching</a:t>
            </a:r>
            <a:r>
              <a:rPr lang="en-US" dirty="0">
                <a:effectLst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 the left, A invokes modules C and D in a loop. On the right, A will call either C or D based on some sort of decision.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the presence of a decision is indicated by the diamond, but details of the decision (at least above) are documented elsewhere.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271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25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8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2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rules and techniques of a design methodology are often “loose”: they do not attempt to reduce design to a sequence of mechanical steps</a:t>
            </a:r>
            <a:endParaRPr lang="en-US" sz="9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 all, design is primarily a creative activity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will not be a single correct solution to a given set of requirements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571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Major criteria to evaluate a design</a:t>
            </a:r>
            <a:endParaRPr lang="en-US" sz="9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Correctness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software design is correct if a system built precisely according to the design satisfies the requirements of the system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design should be verifiable (does an implementation match the design), complete (does the design address its specified requirements) and traceable (all design elements can be traced back to specific requirements)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Efficiency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design efficiently make use of scarce resources</a:t>
            </a:r>
          </a:p>
          <a:p>
            <a:pPr lvl="2"/>
            <a:endParaRPr lang="en-US" sz="12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Maintainability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easy is it for the design of a system to be understood?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Simpler designs make it easy for a developer to understand and then maintain the system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1"/>
            <a:r>
              <a:rPr lang="en-US" sz="1200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 the design help to reduce costs in later phases of software development?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2"/>
            <a:r>
              <a:rPr lang="en-US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one design achieve the same quality as another design while reducing costs?</a:t>
            </a:r>
            <a:endParaRPr lang="en-US" sz="100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67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267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309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515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0FDF9C-40CC-7444-A887-9046CC12B09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462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961FC-FD69-4BCE-9174-9A7286F11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75D33-73A4-4230-84E5-55FB0CFAF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0C292-038E-4D5F-8B5C-2E5DC3813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F0AA2-A313-46CC-935A-5CF2B48EACF5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EBA28-A0EE-4DBF-958C-2EF4B91D0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908FD-E821-415C-BA0C-0A3C60038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60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D5C3-E2B4-4EF2-8CF8-28F5288B8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AEB085-8C3E-4B60-B068-5FB51F710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78008-7004-4AF4-AD9E-1811AC30E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4EBB-8C37-4ACB-86B6-4F4F89E363D3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C0DB2-B499-4159-A8F5-4AEC5AC1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EDA54-BD26-4EB0-93AE-16CE13429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49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3069F-F36A-48D8-9D40-483915AC7B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34D83-5241-434F-A6D2-8C91ADF9A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0507B-C76A-4FC0-B43B-274426EA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7CE0E-3A5E-4172-93E1-5F73987F049A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C4430-3A36-4D48-B09E-785F3D9B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A31A4-F0F2-4C35-9C27-EDA080D1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43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F89CA-C4E3-47B5-9760-9519A22A2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E7416-B8CA-4A84-9068-0DE5E9C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15DA0-7DC8-45C9-A782-89403351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D9E85-8D79-4368-B3CC-69DD740B5626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0442B-8ED1-441D-A7AD-B52413F3C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63EEF-273C-4458-820B-FDBBE4DEF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7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DA75B-E2CF-4BA2-92BC-D61BB286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A8331-AE8E-413F-B4F0-67CF9824B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7FBDE-BBB5-420F-9D6F-6C0BC82B4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2E191-E056-489B-897F-3E0E10F99A22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4E2A-BDC2-4AE7-9D6A-878FF9D81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B4B4A1-F7E2-4599-BC89-D7334B14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889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1B401-9992-4853-BF49-73DBFF7A1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FFD9-455E-46FC-9A8C-011EB9CDD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CC429-FC26-4779-B32C-4B58392FE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C99BC2-E202-4844-92D8-7B88DF3A0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EF7ED-2AE2-4E71-A155-7DD02B06DC33}" type="datetime1">
              <a:rPr lang="en-US" smtClean="0"/>
              <a:t>05-Aug-21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B5278-7C84-457F-9B79-25DE467A6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0AE51-571B-4A81-B1D0-6854A1257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875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FD82-CE5B-4FED-B36B-8168141D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E17B0-9ED6-4918-A0B4-28FBDF9B8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79BED-75FE-4329-A285-F53B0540E1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BE1D1-6000-4597-A4FA-96F78D2C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A98B2A-E549-4849-A0E2-6195F0882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6B627-9578-42A4-85A3-D36559C8E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19C57-B0BF-40C3-BFE1-C700E39B4056}" type="datetime1">
              <a:rPr lang="en-US" smtClean="0"/>
              <a:t>05-Aug-21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B2C6F-0CBE-4B76-AF3D-43D6E6192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B1179-483C-4CF8-A419-9F2925DDD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49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8AA3-1625-4875-89CD-F424582F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2AB162-9DA1-43A0-A439-53197EA13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118CE-E1D1-4BB1-9E7D-5728DB7A922A}" type="datetime1">
              <a:rPr lang="en-US" smtClean="0"/>
              <a:t>05-Aug-21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DE606-DDB1-4E7D-BAF7-21DA1C7D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5DC6BC-6A67-4678-8B82-69672034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21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F44C5D-418F-4DC4-A2EF-946C79E8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88E3E-53CC-4FE4-89FA-8E031449F014}" type="datetime1">
              <a:rPr lang="en-US" smtClean="0"/>
              <a:t>05-Aug-21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3EF2BD-8836-48BB-BAC7-2A370113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4B62A-D876-4339-8EF2-3E418D67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6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896A-AA97-4477-9B0D-C1C2D52AA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E60A1-C9D6-4FB3-B9D3-2216CE762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BDE503-D5C0-4423-9A2E-E0FCD2F33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7250C-65ED-4F17-BDFC-B89B2E1A0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97F76-E3DA-497C-8C4C-3C5FCC88C5D1}" type="datetime1">
              <a:rPr lang="en-US" smtClean="0"/>
              <a:t>05-Aug-21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754C8-AA18-41B5-B2D0-E1C23270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70A514-EDEB-497A-8F2E-E1A94F458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6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1D7F2-BDE0-46DF-BC58-2D69CF756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8F24FD-7C1B-461F-A48A-C6CD0CD6C5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62ECB-C712-4DBD-AEF5-852379A4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A6F1-F2C3-433E-BCED-4EA109C5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09A17-937B-4428-91A8-784B41DC5FAB}" type="datetime1">
              <a:rPr lang="en-US" smtClean="0"/>
              <a:t>05-Aug-21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3313D-5765-44D5-9703-929D9028D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FBB8E-3B50-450C-8949-836FFCA9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1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E023D-1CAF-453A-B6B4-3F6BE5A59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2CBCA-2DB6-4825-9080-8D241ED1C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19096-9D51-4196-956B-6347370A1C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E6C0-DE66-4D46-87D8-23BC893B91FD}" type="datetime1">
              <a:rPr lang="en-US" smtClean="0"/>
              <a:t>05-Aug-21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996E5-0FDC-48FB-8BEC-FF1130207E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50A76-25CC-40D1-8686-7B0D0D44F2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B2303-A8FA-B445-A0A9-B64D68340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144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4EBC81-5E03-4F9F-B82A-47E5EF483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54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Autofit/>
          </a:bodyPr>
          <a:lstStyle/>
          <a:p>
            <a:r>
              <a:rPr lang="en-US" sz="3200" b="1" dirty="0"/>
              <a:t>PROCEDURAL ABSTRACTION </a:t>
            </a:r>
            <a:r>
              <a:rPr lang="en-US" sz="3200" dirty="0"/>
              <a:t>refers to a sequence of instructions that have a specific and limited function.</a:t>
            </a:r>
          </a:p>
          <a:p>
            <a:r>
              <a:rPr lang="en-US" sz="3200" dirty="0"/>
              <a:t> The name of a procedural abstraction implies these functions, but specific details are suppressed.</a:t>
            </a:r>
          </a:p>
          <a:p>
            <a:r>
              <a:rPr lang="en-US" sz="3200" dirty="0"/>
              <a:t>An example of a procedural abstraction would be the word </a:t>
            </a:r>
            <a:r>
              <a:rPr lang="en-US" sz="3200" b="1" dirty="0"/>
              <a:t>open</a:t>
            </a:r>
            <a:r>
              <a:rPr lang="en-US" sz="3200" dirty="0"/>
              <a:t> for a </a:t>
            </a:r>
            <a:r>
              <a:rPr lang="en-US" sz="3200" b="1" dirty="0"/>
              <a:t>door</a:t>
            </a:r>
            <a:r>
              <a:rPr lang="en-US" sz="3200" dirty="0"/>
              <a:t>. </a:t>
            </a:r>
          </a:p>
          <a:p>
            <a:r>
              <a:rPr lang="en-US" sz="3200" b="1" dirty="0"/>
              <a:t>Open</a:t>
            </a:r>
            <a:r>
              <a:rPr lang="en-US" sz="3200" dirty="0"/>
              <a:t> implies a long sequence of procedural steps (e.g., walk to the door, reach out and grasp knob, turn knob and pull door, step away from moving door, etc.).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61A8C-41D9-4287-94B8-D80CB992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65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764" y="1520825"/>
            <a:ext cx="11120717" cy="4897904"/>
          </a:xfrm>
        </p:spPr>
        <p:txBody>
          <a:bodyPr>
            <a:noAutofit/>
          </a:bodyPr>
          <a:lstStyle/>
          <a:p>
            <a:r>
              <a:rPr lang="en-US" sz="3200" b="1" dirty="0"/>
              <a:t>DATA ABSTRACTION </a:t>
            </a:r>
            <a:r>
              <a:rPr lang="en-US" sz="3200" dirty="0"/>
              <a:t>is a named collection of data that describes a data object.</a:t>
            </a:r>
          </a:p>
          <a:p>
            <a:r>
              <a:rPr lang="en-US" sz="3200" dirty="0"/>
              <a:t>In the context of the </a:t>
            </a:r>
            <a:r>
              <a:rPr lang="en-US" sz="3200" b="1" dirty="0"/>
              <a:t>procedural abstraction open</a:t>
            </a:r>
            <a:r>
              <a:rPr lang="en-US" sz="3200" dirty="0"/>
              <a:t>, we can define a data abstraction called </a:t>
            </a:r>
            <a:r>
              <a:rPr lang="en-US" sz="3200" b="1" dirty="0"/>
              <a:t>door</a:t>
            </a:r>
            <a:r>
              <a:rPr lang="en-US" sz="3200" dirty="0"/>
              <a:t>.</a:t>
            </a:r>
          </a:p>
          <a:p>
            <a:r>
              <a:rPr lang="en-US" sz="3200" dirty="0"/>
              <a:t> Like any data object, the data abstraction for door would encompass a set of attributes that describe the door (e.g., door type, swing direction, opening mechanism, weight, dimensions).</a:t>
            </a:r>
          </a:p>
          <a:p>
            <a:r>
              <a:rPr lang="en-US" sz="3200" dirty="0"/>
              <a:t> It follows that the procedural abstraction </a:t>
            </a:r>
            <a:r>
              <a:rPr lang="en-US" sz="3200" b="1" dirty="0"/>
              <a:t>open </a:t>
            </a:r>
            <a:r>
              <a:rPr lang="en-US" sz="3200" dirty="0"/>
              <a:t>would make use of information contained in the attributes of the data abstraction door 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3FF42-BBD8-4662-9D9D-52B02DE1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58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Modularity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Modularization is a technique to divide a software system into multiple discrete and independent modules, which are expected to be capable of carrying out task(s) independently. 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These modules may work as basic constructs for the entire software. 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Designers tend to design modules such that they can be executed and/or compiled separately and independently.</a:t>
            </a:r>
          </a:p>
          <a:p>
            <a:pPr lvl="0"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033474-14BE-4E87-8B4C-7A1103206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53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Top-Down vs Bottom-Up Design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A system consists of a set of components, which have (sub)components of their own.</a:t>
            </a:r>
            <a:endParaRPr lang="en-US" sz="3600" dirty="0"/>
          </a:p>
          <a:p>
            <a:pPr lvl="0"/>
            <a:r>
              <a:rPr lang="en-US" dirty="0"/>
              <a:t>A top-down approach starts with the system as a whole, and using </a:t>
            </a:r>
            <a:r>
              <a:rPr lang="en-US" b="1" dirty="0"/>
              <a:t>stepwise refinement</a:t>
            </a:r>
            <a:r>
              <a:rPr lang="en-US" dirty="0"/>
              <a:t>, decomposes it into sub-components that exist at lower levels of abstraction.</a:t>
            </a:r>
            <a:endParaRPr lang="en-US" sz="3600" dirty="0"/>
          </a:p>
          <a:p>
            <a:pPr lvl="0"/>
            <a:r>
              <a:rPr lang="en-US" dirty="0"/>
              <a:t>A bottom-up approach starts with primitive components that provide foundational services and using </a:t>
            </a:r>
            <a:r>
              <a:rPr lang="en-US" b="1" dirty="0"/>
              <a:t>layers of abstraction</a:t>
            </a:r>
            <a:r>
              <a:rPr lang="en-US" dirty="0"/>
              <a:t> builds the functionality the system needs until the entire system has been realized</a:t>
            </a:r>
            <a:endParaRPr lang="en-US" sz="3600" dirty="0"/>
          </a:p>
          <a:p>
            <a:pPr lvl="0"/>
            <a:r>
              <a:rPr lang="en-US" dirty="0"/>
              <a:t>A top-down approach is typically more useful in situations in which an application is being built from scratch.</a:t>
            </a:r>
            <a:endParaRPr lang="en-US" sz="3600" dirty="0"/>
          </a:p>
          <a:p>
            <a:pPr lvl="0"/>
            <a:r>
              <a:rPr lang="en-US" dirty="0"/>
              <a:t>A bottom-up approach is thus more useful in situations in which a new application is being created from an existing (legacy) system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90DCDC-7EAF-44A6-BC92-4C5A7A17F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88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6980" y="250723"/>
            <a:ext cx="11769213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79491-9638-43F1-B726-42191C6A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413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Notation and Specification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 sz="3200" dirty="0"/>
              <a:t>During design, there needs to be a way in which design decisions are captured</a:t>
            </a:r>
          </a:p>
          <a:p>
            <a:pPr lvl="0"/>
            <a:r>
              <a:rPr lang="en-US" sz="3200" dirty="0"/>
              <a:t>However, natural language often does a poor job of capturing decisions made with respect to a system's structure: as a result, graphical design notations have been developed</a:t>
            </a:r>
          </a:p>
          <a:p>
            <a:pPr lvl="0"/>
            <a:r>
              <a:rPr lang="en-US" sz="3200" dirty="0"/>
              <a:t>Most of these notations are simply variations of the old standby: </a:t>
            </a:r>
            <a:r>
              <a:rPr lang="en-US" sz="3200" b="1" dirty="0"/>
              <a:t>boxes and arrows</a:t>
            </a:r>
          </a:p>
          <a:p>
            <a:r>
              <a:rPr lang="en-US" sz="3200" dirty="0"/>
              <a:t>For function-oriented design, a variety of notations exist. We will look at one notation called </a:t>
            </a:r>
            <a:r>
              <a:rPr lang="en-US" sz="3200" b="1" dirty="0"/>
              <a:t>structure charts/ graphical chart</a:t>
            </a:r>
            <a:r>
              <a:rPr lang="en-US" sz="3200" dirty="0"/>
              <a:t> which is used with a design methodology known as structured design.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9C85F0-0AFB-43A7-91D2-246D6A89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41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Structure Charts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731427"/>
            <a:ext cx="11806237" cy="6716507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400" dirty="0"/>
              <a:t>A structure chart is a graphical representation of a system's structure; in particular, its modules and their interconnections.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 Structure Chart  is a chart which shows the breakdown of a system to its lowest manageable levels.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 They are used in structured programming to arrange program modules into a tree. Each module is represented by a box, which contains the module's name.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 The tree structure visualizes the relationships between modules.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If A uses B, then an arrow is drawn from A to B.</a:t>
            </a:r>
          </a:p>
          <a:p>
            <a:pPr lvl="0">
              <a:lnSpc>
                <a:spcPct val="150000"/>
              </a:lnSpc>
            </a:pPr>
            <a:r>
              <a:rPr lang="en-US" sz="2400" dirty="0"/>
              <a:t>An arrow is labeled with the parameters received by B as input and the parameters returned by B as output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90470A-CD2F-492B-85B8-22195B361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85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Structure Chart Example</a:t>
            </a:r>
          </a:p>
        </p:txBody>
      </p:sp>
      <p:pic>
        <p:nvPicPr>
          <p:cNvPr id="5" name="image20.png" descr="Statechart 1"/>
          <p:cNvPicPr>
            <a:picLocks noGrp="1"/>
          </p:cNvPicPr>
          <p:nvPr>
            <p:ph idx="1"/>
          </p:nvPr>
        </p:nvPicPr>
        <p:blipFill rotWithShape="1">
          <a:blip r:embed="rId3"/>
          <a:srcRect l="2642" t="5261" r="4281" b="15696"/>
          <a:stretch/>
        </p:blipFill>
        <p:spPr>
          <a:xfrm>
            <a:off x="1264023" y="928689"/>
            <a:ext cx="9663953" cy="5929311"/>
          </a:xfrm>
          <a:prstGeom prst="rect">
            <a:avLst/>
          </a:prstGeom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786017-A405-4B7B-9945-8A2BA088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545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Supporting Iteration and Branching</a:t>
            </a:r>
          </a:p>
        </p:txBody>
      </p:sp>
      <p:pic>
        <p:nvPicPr>
          <p:cNvPr id="14" name="image16.png" descr="Statechar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97006" y="928689"/>
            <a:ext cx="10797988" cy="5111750"/>
          </a:xfrm>
          <a:prstGeom prst="rect">
            <a:avLst/>
          </a:prstGeom>
          <a:ln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8A93E8-4A1D-46FF-9D92-9628FC64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2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Types of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Autofit/>
          </a:bodyPr>
          <a:lstStyle/>
          <a:p>
            <a:pPr lvl="0">
              <a:lnSpc>
                <a:spcPct val="170000"/>
              </a:lnSpc>
            </a:pPr>
            <a:r>
              <a:rPr lang="en-US" sz="2400" b="1" dirty="0"/>
              <a:t>Input</a:t>
            </a:r>
            <a:r>
              <a:rPr lang="en-US" sz="2400" dirty="0"/>
              <a:t>: A module that only produces information that is passed to its superordinate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Output</a:t>
            </a:r>
            <a:r>
              <a:rPr lang="en-US" sz="2400" dirty="0"/>
              <a:t>: A module that only receives information from its superordinate for output to a device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Transform</a:t>
            </a:r>
            <a:r>
              <a:rPr lang="en-US" sz="2400" dirty="0"/>
              <a:t>: A module that converts data from one format into another format, possibly generating entirely new information. 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Coordinator</a:t>
            </a:r>
            <a:r>
              <a:rPr lang="en-US" sz="2400" dirty="0"/>
              <a:t>: A module that manages the flow of data to and from different subordinates</a:t>
            </a:r>
          </a:p>
          <a:p>
            <a:pPr lvl="0">
              <a:lnSpc>
                <a:spcPct val="170000"/>
              </a:lnSpc>
            </a:pPr>
            <a:r>
              <a:rPr lang="en-US" sz="2400" b="1" dirty="0"/>
              <a:t>Composite</a:t>
            </a:r>
            <a:r>
              <a:rPr lang="en-US" sz="2400" dirty="0"/>
              <a:t>: Modules that combine one or more of the above styles are composite modules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A066A1-EEB7-4E82-8F17-00E6F7DC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56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771" y="1325563"/>
            <a:ext cx="11483163" cy="5245358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Software design is a splendored thing… it is a creative activity with many different aspects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We first look at the design phase in general and then examine function-oriented design as manifested by 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structure charts and 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/>
              <a:t>the structured design approach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800" dirty="0">
                <a:effectLst/>
              </a:rPr>
              <a:t>Ta</a:t>
            </a:r>
            <a:r>
              <a:rPr lang="en-US" sz="2800" dirty="0"/>
              <a:t>bular design</a:t>
            </a:r>
            <a:r>
              <a:rPr lang="en-US" sz="2800" dirty="0">
                <a:effectLst/>
              </a:rPr>
              <a:t> 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76C2AF-69D9-4CD3-92B8-3D379A1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54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specification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In addition to capturing the structure of a system with a design notation, a designer must also create a textual specification for each module that appears in the system's structure.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740F404-AD8C-4546-B42E-D518E9CA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4153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Design specification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024" y="1690688"/>
            <a:ext cx="11474823" cy="4844116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A design specification will include</a:t>
            </a:r>
          </a:p>
          <a:p>
            <a:pPr lvl="1">
              <a:lnSpc>
                <a:spcPct val="150000"/>
              </a:lnSpc>
            </a:pPr>
            <a:r>
              <a:rPr lang="en-US" sz="2800" i="1" dirty="0"/>
              <a:t>the system structure captured by a design notation</a:t>
            </a:r>
            <a:endParaRPr lang="en-US" sz="2800" dirty="0"/>
          </a:p>
          <a:p>
            <a:pPr lvl="1"/>
            <a:r>
              <a:rPr lang="en-US" sz="2800" i="1" dirty="0"/>
              <a:t>For each module, a specification of its</a:t>
            </a:r>
            <a:endParaRPr lang="en-US" sz="2800" dirty="0"/>
          </a:p>
          <a:p>
            <a:pPr marL="914400" lvl="2" indent="0">
              <a:buNone/>
            </a:pPr>
            <a:r>
              <a:rPr lang="en-US" sz="2800" dirty="0"/>
              <a:t>-interface (input and output data types)</a:t>
            </a:r>
          </a:p>
          <a:p>
            <a:pPr marL="914400" lvl="2" indent="0">
              <a:buNone/>
            </a:pPr>
            <a:r>
              <a:rPr lang="en-US" sz="2800" dirty="0"/>
              <a:t>-abstract behavior (what the module does)</a:t>
            </a:r>
          </a:p>
          <a:p>
            <a:pPr marL="914400" lvl="2" indent="0">
              <a:buNone/>
            </a:pPr>
            <a:r>
              <a:rPr lang="en-US" sz="2800" dirty="0"/>
              <a:t>-a list of the modules used by this module (this information is also captured by the design notation)</a:t>
            </a:r>
          </a:p>
          <a:p>
            <a:pPr lvl="1"/>
            <a:r>
              <a:rPr lang="en-US" sz="2800" i="1" dirty="0"/>
              <a:t>design rationale for each design decision made while creating the above items (its also useful to list decisions that were considered and then rejected along with the reasons why)</a:t>
            </a: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01BECA-37CF-42DE-8A32-B7661AF20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980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Structure Chart of Payroll System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825624"/>
            <a:ext cx="10954871" cy="480825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1C363-66C3-4F11-AEC7-ADF56D09A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9485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Tabular Design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98719"/>
            <a:ext cx="10960223" cy="489415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Decision tables provide a notation that translates actions and conditions(described in a processing narrative or a use case) into a tabular form.</a:t>
            </a:r>
          </a:p>
          <a:p>
            <a:r>
              <a:rPr lang="en-US" sz="2400" b="1" dirty="0">
                <a:solidFill>
                  <a:srgbClr val="000000"/>
                </a:solidFill>
              </a:rPr>
              <a:t>Steps to formulate decision table: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List all actions that can be associated with a specific procedure (or module)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List all conditions (or decisions made) during execution of the procedure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Associate specific sets of conditions with specific actions, eliminating impossible combinations of conditions; alternatively, develop every possible permutation of conditions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Define rules by indicating what action(s) occurs for a set of conditions</a:t>
            </a:r>
          </a:p>
          <a:p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992AE-F085-4537-837E-89DB3C2EA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46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83949-90F5-4D7B-9CF5-B56E5ACE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Tabular Design Notation</a:t>
            </a:r>
            <a:br>
              <a:rPr lang="en-US" dirty="0"/>
            </a:br>
            <a:endParaRPr lang="en-US" dirty="0"/>
          </a:p>
        </p:txBody>
      </p:sp>
      <p:pic>
        <p:nvPicPr>
          <p:cNvPr id="4" name="Picture 2" descr="C:\Users\Foysal\Desktop\Capture.PNG">
            <a:extLst>
              <a:ext uri="{FF2B5EF4-FFF2-40B4-BE49-F238E27FC236}">
                <a16:creationId xmlns:a16="http://schemas.microsoft.com/office/drawing/2014/main" id="{A65E6B96-F8C7-4AB7-A6F4-96958BA918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4619" y="1310640"/>
            <a:ext cx="8490661" cy="467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BB40B1E-8933-4052-82C7-1617D7CDD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826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Design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8299"/>
            <a:ext cx="10515600" cy="4744745"/>
          </a:xfrm>
        </p:spPr>
        <p:txBody>
          <a:bodyPr>
            <a:normAutofit lnSpcReduction="10000"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US" sz="1600" dirty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0000"/>
                </a:solidFill>
              </a:rPr>
              <a:t>To illustrate the use of a decision table, consider the following text from a processing narrative for a public utility billing system</a:t>
            </a:r>
          </a:p>
          <a:p>
            <a:pPr marL="0" indent="0" algn="just"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0000"/>
                </a:solidFill>
              </a:rPr>
              <a:t>If the customer account is billed using a fixed rate method, a minimum monthly charge is assessed for consumption of less than 100 KWH (kilowatt-hours). Otherwise, computer billing applies a Schedule A rate structure. However, if the account is billed using a variable rate method, a Schedule A rate structure will apply to consumption below 100 KWH, with additional consumption billed according to Schedule B.</a:t>
            </a:r>
          </a:p>
          <a:p>
            <a:pPr marL="457200" lvl="1" indent="0" algn="just">
              <a:lnSpc>
                <a:spcPct val="170000"/>
              </a:lnSpc>
              <a:buNone/>
            </a:pPr>
            <a:br>
              <a:rPr lang="en-US" sz="1200" dirty="0"/>
            </a:b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25328-2246-4FFE-BA7F-D663AEAA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1272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Design Notation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23" y="1447799"/>
            <a:ext cx="8715354" cy="4873101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5450F3-3F0E-48B6-82ED-AABD0E9E2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34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Tabular Design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622872" cy="4802187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Three types of customers are defined: a regular customer, a silver customer, and a gold customer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regular customer receives normal print rates and delivery.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silver customer gets an 8 percent discount on all quotes and is placed ahead of all regular customers in the job queue.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gold customer gets a 15 percent reduction in quoted prices and is placed ahead of both regular and silver customers in the job queue.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 special discount of </a:t>
            </a:r>
            <a:r>
              <a:rPr lang="en-US" sz="2400" i="1" dirty="0">
                <a:solidFill>
                  <a:srgbClr val="000000"/>
                </a:solidFill>
              </a:rPr>
              <a:t>x </a:t>
            </a:r>
            <a:r>
              <a:rPr lang="en-US" sz="2400" dirty="0">
                <a:solidFill>
                  <a:srgbClr val="000000"/>
                </a:solidFill>
              </a:rPr>
              <a:t>percent in addition to other discounts can be applied to any customer’s quote at the discretion of management.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BBCD-703F-4CD2-9CA5-48A762799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64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Tabular Design Notation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90688"/>
            <a:ext cx="7696200" cy="417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FA1055-4942-4B92-AD1D-46EB41FFD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A9269-F305-417C-AE5E-743FE756D182}"/>
              </a:ext>
            </a:extLst>
          </p:cNvPr>
          <p:cNvSpPr txBox="1"/>
          <p:nvPr/>
        </p:nvSpPr>
        <p:spPr>
          <a:xfrm>
            <a:off x="2492188" y="3852137"/>
            <a:ext cx="81945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b="1" dirty="0"/>
              <a:t>Actions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BB81973-14B5-4851-AE03-8828A36AD7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Software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588" y="928688"/>
            <a:ext cx="11582400" cy="5929311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50000"/>
              </a:lnSpc>
            </a:pPr>
            <a:r>
              <a:rPr lang="en-US" sz="3200" dirty="0"/>
              <a:t>In software design, we create a solution (or solutions) to the problems identified by the software requirements phase.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Software design is a process to transform user requirements into some suitable form, which helps the programmer in software coding and implementation.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Design typically consists of a “high-level” phase and a “low-level” phase</a:t>
            </a:r>
          </a:p>
          <a:p>
            <a:pPr lvl="0">
              <a:lnSpc>
                <a:spcPct val="150000"/>
              </a:lnSpc>
            </a:pPr>
            <a:r>
              <a:rPr lang="en-US" sz="3200" dirty="0"/>
              <a:t>Function-oriented design views a system as a set of modules with clearly defined behavior that interact with each other in a clearly defined manner to meet the system's requirements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A13010-6112-4272-94CC-AC6AA2F10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65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dirty="0"/>
              <a:t>There are many different ways to create a design: design methodologies aim to reduce the search space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en-US" dirty="0"/>
              <a:t>A design methodology is a systematic approach to creating a design by applying a particular set of techniques and following a particular set of guidelines.</a:t>
            </a:r>
            <a:endParaRPr lang="en-US" sz="3600" dirty="0"/>
          </a:p>
          <a:p>
            <a:pPr lvl="0">
              <a:lnSpc>
                <a:spcPct val="150000"/>
              </a:lnSpc>
            </a:pPr>
            <a:r>
              <a:rPr lang="en-US" dirty="0"/>
              <a:t>The rules and techniques of a design methodology are often “loose”: they do not attempt to reduce design to a sequence of mechanical steps</a:t>
            </a:r>
            <a:endParaRPr lang="en-US" sz="3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A1B0B1-747D-4821-A581-740E83A25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36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992564"/>
            <a:ext cx="11515725" cy="5757862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2500" dirty="0"/>
              <a:t>The goal of software design is to find the best possible design that meets your needs</a:t>
            </a:r>
          </a:p>
          <a:p>
            <a:pPr lvl="0">
              <a:lnSpc>
                <a:spcPct val="150000"/>
              </a:lnSpc>
            </a:pPr>
            <a:r>
              <a:rPr lang="en-US" sz="2500" dirty="0"/>
              <a:t>You may have to explore different designs</a:t>
            </a:r>
          </a:p>
          <a:p>
            <a:pPr lvl="0">
              <a:lnSpc>
                <a:spcPct val="150000"/>
              </a:lnSpc>
            </a:pPr>
            <a:r>
              <a:rPr lang="en-US" sz="2500" dirty="0"/>
              <a:t>Unfortunately, evaluation criteria for a design are often subjective and non-quantifiable</a:t>
            </a:r>
          </a:p>
          <a:p>
            <a:pPr lvl="0">
              <a:lnSpc>
                <a:spcPct val="150000"/>
              </a:lnSpc>
            </a:pPr>
            <a:r>
              <a:rPr lang="en-US" sz="2500" b="1" dirty="0"/>
              <a:t>Major criteria to evaluate a design</a:t>
            </a:r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Correctness</a:t>
            </a:r>
            <a:endParaRPr lang="en-US" sz="2500" dirty="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Efficiency</a:t>
            </a:r>
            <a:endParaRPr lang="en-US" sz="2500" dirty="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Maintainability</a:t>
            </a:r>
            <a:endParaRPr lang="en-US" sz="2500" dirty="0"/>
          </a:p>
          <a:p>
            <a:pPr lvl="1">
              <a:lnSpc>
                <a:spcPct val="150000"/>
              </a:lnSpc>
              <a:buFont typeface="Wingdings" charset="2"/>
              <a:buChar char="Ø"/>
            </a:pPr>
            <a:r>
              <a:rPr lang="en-US" sz="2500" i="1" dirty="0"/>
              <a:t>Cost</a:t>
            </a:r>
            <a:endParaRPr lang="en-US" sz="25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2A563D-8F8C-4C6F-96CC-320A518B7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4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Design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pPr lvl="0"/>
            <a:r>
              <a:rPr lang="en-US" sz="3600" b="1" dirty="0"/>
              <a:t>Problem Partitioning and Hierarchy</a:t>
            </a:r>
            <a:endParaRPr lang="en-US" sz="3600" dirty="0"/>
          </a:p>
          <a:p>
            <a:pPr lvl="0"/>
            <a:r>
              <a:rPr lang="en-US" sz="3600" b="1" dirty="0"/>
              <a:t>Abstraction</a:t>
            </a:r>
          </a:p>
          <a:p>
            <a:pPr lvl="0"/>
            <a:r>
              <a:rPr lang="en-US" sz="3600" b="1" dirty="0"/>
              <a:t>Modularity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0D7A18-D923-421E-9EBB-5C8D597E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5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Problem Partitioning and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3" y="1100138"/>
            <a:ext cx="11515725" cy="5543550"/>
          </a:xfrm>
        </p:spPr>
        <p:txBody>
          <a:bodyPr>
            <a:normAutofit/>
          </a:bodyPr>
          <a:lstStyle/>
          <a:p>
            <a:r>
              <a:rPr lang="en-US" sz="3600" b="1" i="1" dirty="0"/>
              <a:t>Separation of concerns/ </a:t>
            </a:r>
            <a:r>
              <a:rPr lang="en-US" sz="3600" b="1" dirty="0"/>
              <a:t>Problem Partitioning</a:t>
            </a:r>
            <a:r>
              <a:rPr lang="en-US" sz="3600" i="1" dirty="0"/>
              <a:t> </a:t>
            </a:r>
            <a:r>
              <a:rPr lang="en-US" sz="3600" dirty="0"/>
              <a:t>is a design concept that suggests that any complex problem can be more easily handled if it is subdivided into pieces that can each be solved and/or optimized independently.</a:t>
            </a:r>
          </a:p>
          <a:p>
            <a:r>
              <a:rPr lang="en-US" sz="3600" dirty="0"/>
              <a:t>By separating concerns into smaller, and therefore more manageable pieces, a problem takes less effort and time to solve.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13C7E8-7789-46C5-A75C-C4B1BB052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3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Partitioning and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It follows that the perceived complexity of two problems when they are combined is often greater than the sum of the perceived complexity when each is taken separately.</a:t>
            </a:r>
          </a:p>
          <a:p>
            <a:r>
              <a:rPr lang="en-US" sz="3600" dirty="0"/>
              <a:t> This leads to a </a:t>
            </a:r>
            <a:r>
              <a:rPr lang="en-US" sz="3600" b="1" dirty="0"/>
              <a:t>divide-and-conquer</a:t>
            </a:r>
            <a:r>
              <a:rPr lang="en-US" sz="3600" dirty="0"/>
              <a:t> strategy—it’s easier to solve a complex problem when you break it into manageable pieces.</a:t>
            </a:r>
          </a:p>
          <a:p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53889-EFE8-483B-B558-6B192AC6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90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28688"/>
          </a:xfrm>
        </p:spPr>
        <p:txBody>
          <a:bodyPr/>
          <a:lstStyle/>
          <a:p>
            <a:pPr algn="ctr"/>
            <a:r>
              <a:rPr lang="en-US" b="1" dirty="0"/>
              <a:t>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12" y="723621"/>
            <a:ext cx="11901488" cy="5964050"/>
          </a:xfrm>
        </p:spPr>
        <p:txBody>
          <a:bodyPr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3600" dirty="0"/>
              <a:t>It is a tool that permits a developer to consider a component in terms of the services it provides without worrying about the details of its implementation.</a:t>
            </a:r>
          </a:p>
          <a:p>
            <a:pPr lvl="0">
              <a:lnSpc>
                <a:spcPct val="150000"/>
              </a:lnSpc>
            </a:pPr>
            <a:r>
              <a:rPr lang="en-US" sz="3600" dirty="0"/>
              <a:t>Abstraction is an excellent tool for creating a hierarchical understanding of a system's functionality.</a:t>
            </a:r>
          </a:p>
          <a:p>
            <a:pPr lvl="0">
              <a:lnSpc>
                <a:spcPct val="150000"/>
              </a:lnSpc>
            </a:pPr>
            <a:r>
              <a:rPr lang="en-US" sz="3600" dirty="0"/>
              <a:t>In design contexts, you might see references to two “types” of abstraction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FDBC19-DAB9-4F6E-B088-4C63F97B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B2303-A8FA-B445-A0A9-B64D68340E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74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482</TotalTime>
  <Words>1869</Words>
  <Application>Microsoft Office PowerPoint</Application>
  <PresentationFormat>Widescreen</PresentationFormat>
  <Paragraphs>175</Paragraphs>
  <Slides>28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Wingdings</vt:lpstr>
      <vt:lpstr>Office Theme</vt:lpstr>
      <vt:lpstr>Design</vt:lpstr>
      <vt:lpstr>Software Design</vt:lpstr>
      <vt:lpstr>Software Design</vt:lpstr>
      <vt:lpstr>Design Methodologies</vt:lpstr>
      <vt:lpstr>Design Objectives</vt:lpstr>
      <vt:lpstr>Design Principles</vt:lpstr>
      <vt:lpstr>Problem Partitioning and Hierarchy</vt:lpstr>
      <vt:lpstr>Problem Partitioning and Hierarchy</vt:lpstr>
      <vt:lpstr>Abstraction</vt:lpstr>
      <vt:lpstr>Abstraction</vt:lpstr>
      <vt:lpstr>Abstraction</vt:lpstr>
      <vt:lpstr>Modularity</vt:lpstr>
      <vt:lpstr>Top-Down vs Bottom-Up Design</vt:lpstr>
      <vt:lpstr>PowerPoint Presentation</vt:lpstr>
      <vt:lpstr>Design Notation and Specification</vt:lpstr>
      <vt:lpstr>Structure Charts</vt:lpstr>
      <vt:lpstr>Structure Chart Example</vt:lpstr>
      <vt:lpstr>Supporting Iteration and Branching</vt:lpstr>
      <vt:lpstr>Types of Modules</vt:lpstr>
      <vt:lpstr>Design specification</vt:lpstr>
      <vt:lpstr>Design specification</vt:lpstr>
      <vt:lpstr>Example of Structure Chart of Payroll System</vt:lpstr>
      <vt:lpstr>Tabular Design Notation</vt:lpstr>
      <vt:lpstr>Tabular Design Notation </vt:lpstr>
      <vt:lpstr>Tabular Design Notation</vt:lpstr>
      <vt:lpstr>Tabular Design Notation</vt:lpstr>
      <vt:lpstr>Tabular Design Notation</vt:lpstr>
      <vt:lpstr>Tabular Design 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Omar Faruqe</dc:creator>
  <cp:lastModifiedBy>Rafi Ibn Sultan</cp:lastModifiedBy>
  <cp:revision>186</cp:revision>
  <dcterms:created xsi:type="dcterms:W3CDTF">2017-04-29T17:28:31Z</dcterms:created>
  <dcterms:modified xsi:type="dcterms:W3CDTF">2021-08-05T11:14:22Z</dcterms:modified>
</cp:coreProperties>
</file>