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sldIdLst>
    <p:sldId id="256" r:id="rId2"/>
    <p:sldId id="320" r:id="rId3"/>
    <p:sldId id="304" r:id="rId4"/>
    <p:sldId id="319" r:id="rId5"/>
    <p:sldId id="322" r:id="rId6"/>
    <p:sldId id="259" r:id="rId7"/>
    <p:sldId id="324" r:id="rId8"/>
    <p:sldId id="325" r:id="rId9"/>
    <p:sldId id="326" r:id="rId10"/>
    <p:sldId id="260" r:id="rId11"/>
    <p:sldId id="330" r:id="rId12"/>
    <p:sldId id="310" r:id="rId13"/>
    <p:sldId id="332" r:id="rId14"/>
    <p:sldId id="344" r:id="rId15"/>
    <p:sldId id="333" r:id="rId16"/>
    <p:sldId id="334" r:id="rId17"/>
    <p:sldId id="335" r:id="rId18"/>
    <p:sldId id="336" r:id="rId19"/>
    <p:sldId id="342" r:id="rId20"/>
    <p:sldId id="337" r:id="rId21"/>
    <p:sldId id="339" r:id="rId22"/>
    <p:sldId id="340" r:id="rId23"/>
    <p:sldId id="341" r:id="rId24"/>
    <p:sldId id="345"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91" d="100"/>
          <a:sy n="91" d="100"/>
        </p:scale>
        <p:origin x="1210"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8837D-49E2-4057-9628-8D11C1C29DC2}" type="datetimeFigureOut">
              <a:rPr lang="en-US" smtClean="0"/>
              <a:t>5/20/2025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F7A6E-BB5F-47A8-886F-C4F47D59BC11}" type="slidenum">
              <a:rPr lang="en-US" smtClean="0"/>
              <a:t>‹#›</a:t>
            </a:fld>
            <a:endParaRPr lang="en-US"/>
          </a:p>
        </p:txBody>
      </p:sp>
    </p:spTree>
    <p:extLst>
      <p:ext uri="{BB962C8B-B14F-4D97-AF65-F5344CB8AC3E}">
        <p14:creationId xmlns:p14="http://schemas.microsoft.com/office/powerpoint/2010/main" val="957712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hdr="0" ftr="0" dt="0"/>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Software Testing</a:t>
            </a:r>
          </a:p>
        </p:txBody>
      </p:sp>
      <p:sp>
        <p:nvSpPr>
          <p:cNvPr id="2" name="Slide Number Placeholder 1">
            <a:extLst>
              <a:ext uri="{FF2B5EF4-FFF2-40B4-BE49-F238E27FC236}">
                <a16:creationId xmlns:a16="http://schemas.microsoft.com/office/drawing/2014/main" id="{CAC787B4-1EE1-4701-A9DD-625F77EEF8E1}"/>
              </a:ext>
            </a:extLst>
          </p:cNvPr>
          <p:cNvSpPr>
            <a:spLocks noGrp="1"/>
          </p:cNvSpPr>
          <p:nvPr>
            <p:ph type="sldNum" sz="quarter" idx="4"/>
          </p:nvPr>
        </p:nvSpPr>
        <p:spPr/>
        <p:txBody>
          <a:bodyPr/>
          <a:lstStyle/>
          <a:p>
            <a:fld id="{9E039716-5DDC-41BB-9C21-EC589C7FBCFC}" type="slidenum">
              <a:rPr lang="en-US" altLang="en-US" smtClean="0"/>
              <a:pPr/>
              <a:t>1</a:t>
            </a:fld>
            <a:endParaRPr lang="en-US" altLang="en-US"/>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Integration Testing</a:t>
            </a:r>
          </a:p>
        </p:txBody>
      </p:sp>
      <p:sp>
        <p:nvSpPr>
          <p:cNvPr id="3" name="Content Placeholder 2"/>
          <p:cNvSpPr>
            <a:spLocks noGrp="1"/>
          </p:cNvSpPr>
          <p:nvPr>
            <p:ph idx="1"/>
          </p:nvPr>
        </p:nvSpPr>
        <p:spPr>
          <a:xfrm>
            <a:off x="838200" y="2362200"/>
            <a:ext cx="8229600" cy="4191000"/>
          </a:xfrm>
        </p:spPr>
        <p:txBody>
          <a:bodyPr/>
          <a:lstStyle/>
          <a:p>
            <a:r>
              <a:rPr lang="en-US" sz="2400" dirty="0">
                <a:solidFill>
                  <a:srgbClr val="000000"/>
                </a:solidFill>
              </a:rPr>
              <a:t>At the same time integration is occurring, conduct tests to uncover errors associated with interfaces.</a:t>
            </a:r>
          </a:p>
          <a:p>
            <a:r>
              <a:rPr lang="en-US" sz="2400" dirty="0">
                <a:solidFill>
                  <a:srgbClr val="000000"/>
                </a:solidFill>
              </a:rPr>
              <a:t>Objective is to take unit tested modules and build a program structure based on the prescribed design</a:t>
            </a:r>
          </a:p>
          <a:p>
            <a:r>
              <a:rPr lang="en-US" sz="2400" dirty="0">
                <a:solidFill>
                  <a:srgbClr val="000000"/>
                </a:solidFill>
              </a:rPr>
              <a:t>Two Approaches</a:t>
            </a:r>
          </a:p>
          <a:p>
            <a:pPr lvl="1"/>
            <a:r>
              <a:rPr lang="en-US" b="1" dirty="0">
                <a:solidFill>
                  <a:srgbClr val="000000"/>
                </a:solidFill>
              </a:rPr>
              <a:t>Non-incremental Integration Testing</a:t>
            </a:r>
          </a:p>
          <a:p>
            <a:pPr lvl="1"/>
            <a:r>
              <a:rPr lang="en-US" b="1" dirty="0">
                <a:solidFill>
                  <a:srgbClr val="000000"/>
                </a:solidFill>
              </a:rPr>
              <a:t>Incremental Integration Testing</a:t>
            </a:r>
          </a:p>
          <a:p>
            <a:endParaRPr lang="en-US" sz="2400" dirty="0"/>
          </a:p>
        </p:txBody>
      </p:sp>
      <p:sp>
        <p:nvSpPr>
          <p:cNvPr id="4" name="Slide Number Placeholder 3">
            <a:extLst>
              <a:ext uri="{FF2B5EF4-FFF2-40B4-BE49-F238E27FC236}">
                <a16:creationId xmlns:a16="http://schemas.microsoft.com/office/drawing/2014/main" id="{3C1F77D7-6C0F-4383-9113-35D2CE7C929B}"/>
              </a:ext>
            </a:extLst>
          </p:cNvPr>
          <p:cNvSpPr>
            <a:spLocks noGrp="1"/>
          </p:cNvSpPr>
          <p:nvPr>
            <p:ph type="sldNum" sz="quarter" idx="12"/>
          </p:nvPr>
        </p:nvSpPr>
        <p:spPr/>
        <p:txBody>
          <a:bodyPr/>
          <a:lstStyle/>
          <a:p>
            <a:fld id="{268D4270-C1FE-43C7-AED2-B7353DE0872B}" type="slidenum">
              <a:rPr lang="en-US" altLang="en-US" smtClean="0"/>
              <a:pPr/>
              <a:t>10</a:t>
            </a:fld>
            <a:endParaRPr lang="en-US" altLang="en-US"/>
          </a:p>
        </p:txBody>
      </p:sp>
    </p:spTree>
    <p:extLst>
      <p:ext uri="{BB962C8B-B14F-4D97-AF65-F5344CB8AC3E}">
        <p14:creationId xmlns:p14="http://schemas.microsoft.com/office/powerpoint/2010/main" val="3674725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Non-incremental </a:t>
            </a:r>
            <a:br>
              <a:rPr lang="en-US" dirty="0"/>
            </a:br>
            <a:r>
              <a:rPr lang="en-US" dirty="0"/>
              <a:t>Integration Testing</a:t>
            </a:r>
          </a:p>
        </p:txBody>
      </p:sp>
      <p:sp>
        <p:nvSpPr>
          <p:cNvPr id="3" name="Content Placeholder 2"/>
          <p:cNvSpPr>
            <a:spLocks noGrp="1"/>
          </p:cNvSpPr>
          <p:nvPr>
            <p:ph idx="1"/>
          </p:nvPr>
        </p:nvSpPr>
        <p:spPr/>
        <p:txBody>
          <a:bodyPr/>
          <a:lstStyle/>
          <a:p>
            <a:r>
              <a:rPr lang="en-US" sz="2400" dirty="0">
                <a:solidFill>
                  <a:srgbClr val="000000"/>
                </a:solidFill>
              </a:rPr>
              <a:t>Commonly called the “Big Bang” approach</a:t>
            </a:r>
          </a:p>
          <a:p>
            <a:r>
              <a:rPr lang="en-US" sz="2400" dirty="0">
                <a:solidFill>
                  <a:srgbClr val="000000"/>
                </a:solidFill>
              </a:rPr>
              <a:t>All components are combined in advance</a:t>
            </a:r>
          </a:p>
          <a:p>
            <a:r>
              <a:rPr lang="en-US" sz="2400" dirty="0">
                <a:solidFill>
                  <a:srgbClr val="000000"/>
                </a:solidFill>
              </a:rPr>
              <a:t>The entire program is tested as a whole</a:t>
            </a:r>
          </a:p>
          <a:p>
            <a:r>
              <a:rPr lang="en-US" sz="2400" dirty="0">
                <a:solidFill>
                  <a:srgbClr val="000000"/>
                </a:solidFill>
              </a:rPr>
              <a:t>Chaos results</a:t>
            </a:r>
          </a:p>
          <a:p>
            <a:r>
              <a:rPr lang="en-US" sz="2400" dirty="0">
                <a:solidFill>
                  <a:srgbClr val="000000"/>
                </a:solidFill>
              </a:rPr>
              <a:t>Many seemingly-unrelated errors are encountered</a:t>
            </a:r>
          </a:p>
          <a:p>
            <a:r>
              <a:rPr lang="en-US" sz="2400" dirty="0">
                <a:solidFill>
                  <a:srgbClr val="000000"/>
                </a:solidFill>
              </a:rPr>
              <a:t>Correction is difficult because isolation of causes is complicated</a:t>
            </a:r>
          </a:p>
          <a:p>
            <a:r>
              <a:rPr lang="en-US" sz="2400" dirty="0">
                <a:solidFill>
                  <a:srgbClr val="000000"/>
                </a:solidFill>
              </a:rPr>
              <a:t>Once a set of errors are corrected, more errors occur, and testing appears to enter an endless loop</a:t>
            </a:r>
          </a:p>
          <a:p>
            <a:endParaRPr lang="en-US" dirty="0"/>
          </a:p>
        </p:txBody>
      </p:sp>
      <p:sp>
        <p:nvSpPr>
          <p:cNvPr id="4" name="Slide Number Placeholder 3">
            <a:extLst>
              <a:ext uri="{FF2B5EF4-FFF2-40B4-BE49-F238E27FC236}">
                <a16:creationId xmlns:a16="http://schemas.microsoft.com/office/drawing/2014/main" id="{89D70FA9-1ADE-4ADF-BBBF-9A0E78C71473}"/>
              </a:ext>
            </a:extLst>
          </p:cNvPr>
          <p:cNvSpPr>
            <a:spLocks noGrp="1"/>
          </p:cNvSpPr>
          <p:nvPr>
            <p:ph type="sldNum" sz="quarter" idx="12"/>
          </p:nvPr>
        </p:nvSpPr>
        <p:spPr/>
        <p:txBody>
          <a:bodyPr/>
          <a:lstStyle/>
          <a:p>
            <a:fld id="{268D4270-C1FE-43C7-AED2-B7353DE0872B}"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Incremental Integration Testing</a:t>
            </a:r>
          </a:p>
        </p:txBody>
      </p:sp>
      <p:sp>
        <p:nvSpPr>
          <p:cNvPr id="3" name="Content Placeholder 2"/>
          <p:cNvSpPr>
            <a:spLocks noGrp="1"/>
          </p:cNvSpPr>
          <p:nvPr>
            <p:ph idx="1"/>
          </p:nvPr>
        </p:nvSpPr>
        <p:spPr>
          <a:xfrm>
            <a:off x="838200" y="2362200"/>
            <a:ext cx="7693025" cy="4114800"/>
          </a:xfrm>
        </p:spPr>
        <p:txBody>
          <a:bodyPr/>
          <a:lstStyle/>
          <a:p>
            <a:r>
              <a:rPr lang="en-US" sz="2000" dirty="0">
                <a:solidFill>
                  <a:srgbClr val="000000"/>
                </a:solidFill>
              </a:rPr>
              <a:t>Three kinds </a:t>
            </a:r>
          </a:p>
          <a:p>
            <a:pPr lvl="1"/>
            <a:r>
              <a:rPr lang="en-US" sz="2000" b="1" dirty="0">
                <a:solidFill>
                  <a:srgbClr val="000000"/>
                </a:solidFill>
              </a:rPr>
              <a:t>Top-down integration: </a:t>
            </a:r>
            <a:r>
              <a:rPr lang="en-US" sz="2000" dirty="0">
                <a:solidFill>
                  <a:srgbClr val="000000"/>
                </a:solidFill>
              </a:rPr>
              <a:t>Modules are integrated by moving downward through the control hierarchy</a:t>
            </a:r>
          </a:p>
          <a:p>
            <a:pPr lvl="1"/>
            <a:r>
              <a:rPr lang="en-US" sz="2000" b="1" dirty="0">
                <a:solidFill>
                  <a:srgbClr val="000000"/>
                </a:solidFill>
              </a:rPr>
              <a:t>Bottom-up integration: </a:t>
            </a:r>
            <a:r>
              <a:rPr lang="en-US" sz="2000" dirty="0">
                <a:solidFill>
                  <a:srgbClr val="000000"/>
                </a:solidFill>
              </a:rPr>
              <a:t>Integrating or joining two or more modules by moving upward from bottom to top through control flow of architecture structure</a:t>
            </a:r>
          </a:p>
          <a:p>
            <a:pPr lvl="1"/>
            <a:r>
              <a:rPr lang="en-US" sz="2000" b="1" dirty="0">
                <a:solidFill>
                  <a:srgbClr val="000000"/>
                </a:solidFill>
              </a:rPr>
              <a:t>Sandwich integration: </a:t>
            </a:r>
            <a:r>
              <a:rPr lang="en-US" sz="2000" dirty="0">
                <a:solidFill>
                  <a:srgbClr val="000000"/>
                </a:solidFill>
              </a:rPr>
              <a:t>combination of bottom-up approach and top-down approach</a:t>
            </a:r>
          </a:p>
          <a:p>
            <a:r>
              <a:rPr lang="en-US" sz="2000" dirty="0">
                <a:solidFill>
                  <a:srgbClr val="000000"/>
                </a:solidFill>
              </a:rPr>
              <a:t>The program is constructed and tested in small increments</a:t>
            </a:r>
          </a:p>
          <a:p>
            <a:r>
              <a:rPr lang="en-US" sz="2000" dirty="0">
                <a:solidFill>
                  <a:srgbClr val="000000"/>
                </a:solidFill>
              </a:rPr>
              <a:t>Errors are easier to isolate and correct</a:t>
            </a:r>
            <a:r>
              <a:rPr lang="en-US" sz="1800" dirty="0">
                <a:solidFill>
                  <a:srgbClr val="000000"/>
                </a:solidFill>
                <a:latin typeface="Calibri" pitchFamily="34" charset="0"/>
                <a:cs typeface="Calibri" pitchFamily="34" charset="0"/>
              </a:rPr>
              <a:t>.</a:t>
            </a:r>
            <a:endParaRPr lang="en-US" sz="2000" dirty="0">
              <a:solidFill>
                <a:srgbClr val="000000"/>
              </a:solidFill>
            </a:endParaRPr>
          </a:p>
        </p:txBody>
      </p:sp>
      <p:sp>
        <p:nvSpPr>
          <p:cNvPr id="4" name="Slide Number Placeholder 3">
            <a:extLst>
              <a:ext uri="{FF2B5EF4-FFF2-40B4-BE49-F238E27FC236}">
                <a16:creationId xmlns:a16="http://schemas.microsoft.com/office/drawing/2014/main" id="{C9033E23-41D9-451C-98E0-1780A54998B6}"/>
              </a:ext>
            </a:extLst>
          </p:cNvPr>
          <p:cNvSpPr>
            <a:spLocks noGrp="1"/>
          </p:cNvSpPr>
          <p:nvPr>
            <p:ph type="sldNum" sz="quarter" idx="12"/>
          </p:nvPr>
        </p:nvSpPr>
        <p:spPr/>
        <p:txBody>
          <a:bodyPr/>
          <a:lstStyle/>
          <a:p>
            <a:fld id="{268D4270-C1FE-43C7-AED2-B7353DE0872B}" type="slidenum">
              <a:rPr lang="en-US" altLang="en-US" smtClean="0"/>
              <a:pPr/>
              <a:t>12</a:t>
            </a:fld>
            <a:endParaRPr lang="en-US" altLang="en-US"/>
          </a:p>
        </p:txBody>
      </p:sp>
      <p:sp>
        <p:nvSpPr>
          <p:cNvPr id="5" name="AutoShape 2">
            <a:extLst>
              <a:ext uri="{FF2B5EF4-FFF2-40B4-BE49-F238E27FC236}">
                <a16:creationId xmlns:a16="http://schemas.microsoft.com/office/drawing/2014/main" id="{0E5D7826-5CE8-4958-A714-16686E9F61A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1316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Alpha and Beta Testing</a:t>
            </a:r>
          </a:p>
        </p:txBody>
      </p:sp>
      <p:sp>
        <p:nvSpPr>
          <p:cNvPr id="3" name="Content Placeholder 2"/>
          <p:cNvSpPr>
            <a:spLocks noGrp="1"/>
          </p:cNvSpPr>
          <p:nvPr>
            <p:ph idx="1"/>
          </p:nvPr>
        </p:nvSpPr>
        <p:spPr>
          <a:xfrm>
            <a:off x="838200" y="2362200"/>
            <a:ext cx="8153400" cy="4343400"/>
          </a:xfrm>
        </p:spPr>
        <p:txBody>
          <a:bodyPr/>
          <a:lstStyle/>
          <a:p>
            <a:pPr>
              <a:lnSpc>
                <a:spcPct val="80000"/>
              </a:lnSpc>
            </a:pPr>
            <a:r>
              <a:rPr lang="en-US" sz="2000" dirty="0">
                <a:solidFill>
                  <a:srgbClr val="000000"/>
                </a:solidFill>
              </a:rPr>
              <a:t>Alpha testing</a:t>
            </a:r>
          </a:p>
          <a:p>
            <a:pPr lvl="1">
              <a:lnSpc>
                <a:spcPct val="80000"/>
              </a:lnSpc>
            </a:pPr>
            <a:r>
              <a:rPr lang="en-US" sz="2000" dirty="0">
                <a:solidFill>
                  <a:srgbClr val="000000"/>
                </a:solidFill>
              </a:rPr>
              <a:t>Conducted at the developer’s site by end users</a:t>
            </a:r>
          </a:p>
          <a:p>
            <a:pPr lvl="1">
              <a:lnSpc>
                <a:spcPct val="80000"/>
              </a:lnSpc>
            </a:pPr>
            <a:r>
              <a:rPr lang="en-US" sz="2000" dirty="0">
                <a:solidFill>
                  <a:srgbClr val="000000"/>
                </a:solidFill>
              </a:rPr>
              <a:t>Software is used in a natural setting with developers watching intently</a:t>
            </a:r>
          </a:p>
          <a:p>
            <a:pPr lvl="1">
              <a:lnSpc>
                <a:spcPct val="80000"/>
              </a:lnSpc>
            </a:pPr>
            <a:r>
              <a:rPr lang="en-US" sz="2000" dirty="0">
                <a:solidFill>
                  <a:srgbClr val="000000"/>
                </a:solidFill>
              </a:rPr>
              <a:t>Testing is conducted in a controlled environment</a:t>
            </a:r>
          </a:p>
          <a:p>
            <a:pPr>
              <a:lnSpc>
                <a:spcPct val="80000"/>
              </a:lnSpc>
            </a:pPr>
            <a:r>
              <a:rPr lang="en-US" sz="2000" dirty="0">
                <a:solidFill>
                  <a:srgbClr val="000000"/>
                </a:solidFill>
              </a:rPr>
              <a:t>Beta testing</a:t>
            </a:r>
          </a:p>
          <a:p>
            <a:pPr lvl="1">
              <a:lnSpc>
                <a:spcPct val="80000"/>
              </a:lnSpc>
            </a:pPr>
            <a:r>
              <a:rPr lang="en-US" sz="2000" dirty="0">
                <a:solidFill>
                  <a:srgbClr val="000000"/>
                </a:solidFill>
              </a:rPr>
              <a:t>Conducted at end-user sites</a:t>
            </a:r>
          </a:p>
          <a:p>
            <a:pPr lvl="1">
              <a:lnSpc>
                <a:spcPct val="80000"/>
              </a:lnSpc>
            </a:pPr>
            <a:r>
              <a:rPr lang="en-US" sz="2000" dirty="0">
                <a:solidFill>
                  <a:srgbClr val="000000"/>
                </a:solidFill>
              </a:rPr>
              <a:t>Developer is generally not present</a:t>
            </a:r>
          </a:p>
          <a:p>
            <a:pPr lvl="1">
              <a:lnSpc>
                <a:spcPct val="80000"/>
              </a:lnSpc>
            </a:pPr>
            <a:r>
              <a:rPr lang="en-US" sz="2000" dirty="0">
                <a:solidFill>
                  <a:srgbClr val="000000"/>
                </a:solidFill>
              </a:rPr>
              <a:t>It serves as a live application of the software in an environment that cannot be controlled by the developer</a:t>
            </a:r>
          </a:p>
          <a:p>
            <a:pPr lvl="1">
              <a:lnSpc>
                <a:spcPct val="80000"/>
              </a:lnSpc>
            </a:pPr>
            <a:r>
              <a:rPr lang="en-US" sz="2000" dirty="0">
                <a:solidFill>
                  <a:srgbClr val="000000"/>
                </a:solidFill>
              </a:rPr>
              <a:t>The end-user records all problems that are encountered and reports these to the developers at regular intervals</a:t>
            </a:r>
          </a:p>
          <a:p>
            <a:pPr>
              <a:lnSpc>
                <a:spcPct val="80000"/>
              </a:lnSpc>
            </a:pPr>
            <a:r>
              <a:rPr lang="en-US" sz="2000" dirty="0">
                <a:solidFill>
                  <a:srgbClr val="000000"/>
                </a:solidFill>
              </a:rPr>
              <a:t>After beta testing is complete, software engineers make software modifications and prepare for release of the software product to the entire customer base</a:t>
            </a:r>
          </a:p>
          <a:p>
            <a:endParaRPr lang="en-US" dirty="0"/>
          </a:p>
        </p:txBody>
      </p:sp>
      <p:sp>
        <p:nvSpPr>
          <p:cNvPr id="4" name="Slide Number Placeholder 3">
            <a:extLst>
              <a:ext uri="{FF2B5EF4-FFF2-40B4-BE49-F238E27FC236}">
                <a16:creationId xmlns:a16="http://schemas.microsoft.com/office/drawing/2014/main" id="{3847A3A6-3918-40B0-8E40-6E83FCA83E8F}"/>
              </a:ext>
            </a:extLst>
          </p:cNvPr>
          <p:cNvSpPr>
            <a:spLocks noGrp="1"/>
          </p:cNvSpPr>
          <p:nvPr>
            <p:ph type="sldNum" sz="quarter" idx="12"/>
          </p:nvPr>
        </p:nvSpPr>
        <p:spPr/>
        <p:txBody>
          <a:bodyPr/>
          <a:lstStyle/>
          <a:p>
            <a:fld id="{268D4270-C1FE-43C7-AED2-B7353DE0872B}"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White Box and Black Box Testing</a:t>
            </a:r>
          </a:p>
        </p:txBody>
      </p:sp>
      <p:sp>
        <p:nvSpPr>
          <p:cNvPr id="3" name="Content Placeholder 2"/>
          <p:cNvSpPr>
            <a:spLocks noGrp="1"/>
          </p:cNvSpPr>
          <p:nvPr>
            <p:ph idx="1"/>
          </p:nvPr>
        </p:nvSpPr>
        <p:spPr>
          <a:xfrm>
            <a:off x="838200" y="2362200"/>
            <a:ext cx="8153400" cy="4343400"/>
          </a:xfrm>
        </p:spPr>
        <p:txBody>
          <a:bodyPr/>
          <a:lstStyle/>
          <a:p>
            <a:pPr algn="just">
              <a:lnSpc>
                <a:spcPct val="80000"/>
              </a:lnSpc>
            </a:pPr>
            <a:r>
              <a:rPr lang="en-US" sz="2000" b="1">
                <a:solidFill>
                  <a:srgbClr val="000000"/>
                </a:solidFill>
              </a:rPr>
              <a:t>White Box Testing</a:t>
            </a:r>
            <a:endParaRPr lang="en-US" sz="2000" b="1" dirty="0">
              <a:solidFill>
                <a:srgbClr val="000000"/>
              </a:solidFill>
            </a:endParaRPr>
          </a:p>
          <a:p>
            <a:pPr lvl="1" algn="just">
              <a:lnSpc>
                <a:spcPct val="80000"/>
              </a:lnSpc>
            </a:pPr>
            <a:r>
              <a:rPr lang="en-US" sz="2000" dirty="0">
                <a:solidFill>
                  <a:srgbClr val="000000"/>
                </a:solidFill>
              </a:rPr>
              <a:t>White-box testing (also known as clear box testing, glass box testing, transparent box testing, and structural testing) is a method of testing software that tests internal structures or workings of an application, as opposed to its functionality (i.e. black-box testing). In white-box testing an internal perspective of the system, as well as programming skills, are used to design test cases. </a:t>
            </a:r>
          </a:p>
          <a:p>
            <a:pPr marL="342900" lvl="1" indent="-342900" algn="just">
              <a:lnSpc>
                <a:spcPct val="80000"/>
              </a:lnSpc>
              <a:buFont typeface="Wingdings" pitchFamily="2" charset="2"/>
              <a:buChar char="l"/>
            </a:pPr>
            <a:r>
              <a:rPr lang="en-US" sz="2000" b="1" dirty="0">
                <a:solidFill>
                  <a:srgbClr val="000000"/>
                </a:solidFill>
              </a:rPr>
              <a:t>Black Box Testing</a:t>
            </a:r>
            <a:endParaRPr lang="en-US" b="1" dirty="0"/>
          </a:p>
          <a:p>
            <a:pPr marL="342900" lvl="1" indent="-342900" algn="just">
              <a:lnSpc>
                <a:spcPct val="80000"/>
              </a:lnSpc>
              <a:buFont typeface="Vijaya" panose="020B0604020202020204" pitchFamily="34" charset="0"/>
              <a:buChar char="-"/>
            </a:pPr>
            <a:r>
              <a:rPr lang="en-US" sz="2000" dirty="0">
                <a:solidFill>
                  <a:srgbClr val="000000"/>
                </a:solidFill>
              </a:rPr>
              <a:t>Black-box testing is a method of software testing that examines the functionality of an application without peering into its internal structures or workings. This method of test can be applied virtually to every level of software testing: unit, integration, system and acceptance</a:t>
            </a:r>
          </a:p>
        </p:txBody>
      </p:sp>
      <p:sp>
        <p:nvSpPr>
          <p:cNvPr id="4" name="Slide Number Placeholder 3">
            <a:extLst>
              <a:ext uri="{FF2B5EF4-FFF2-40B4-BE49-F238E27FC236}">
                <a16:creationId xmlns:a16="http://schemas.microsoft.com/office/drawing/2014/main" id="{D2AA0F39-0C19-4EBD-8D2E-D9F435DDD5BF}"/>
              </a:ext>
            </a:extLst>
          </p:cNvPr>
          <p:cNvSpPr>
            <a:spLocks noGrp="1"/>
          </p:cNvSpPr>
          <p:nvPr>
            <p:ph type="sldNum" sz="quarter" idx="12"/>
          </p:nvPr>
        </p:nvSpPr>
        <p:spPr/>
        <p:txBody>
          <a:bodyPr/>
          <a:lstStyle/>
          <a:p>
            <a:fld id="{268D4270-C1FE-43C7-AED2-B7353DE0872B}" type="slidenum">
              <a:rPr lang="en-US" altLang="en-US" smtClean="0"/>
              <a:pPr/>
              <a:t>14</a:t>
            </a:fld>
            <a:endParaRPr lang="en-US" altLang="en-US"/>
          </a:p>
        </p:txBody>
      </p:sp>
    </p:spTree>
    <p:extLst>
      <p:ext uri="{BB962C8B-B14F-4D97-AF65-F5344CB8AC3E}">
        <p14:creationId xmlns:p14="http://schemas.microsoft.com/office/powerpoint/2010/main" val="142163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Testing</a:t>
            </a:r>
          </a:p>
        </p:txBody>
      </p:sp>
      <p:sp>
        <p:nvSpPr>
          <p:cNvPr id="3" name="Content Placeholder 2"/>
          <p:cNvSpPr>
            <a:spLocks noGrp="1"/>
          </p:cNvSpPr>
          <p:nvPr>
            <p:ph idx="1"/>
          </p:nvPr>
        </p:nvSpPr>
        <p:spPr/>
        <p:txBody>
          <a:bodyPr/>
          <a:lstStyle/>
          <a:p>
            <a:r>
              <a:rPr lang="en-US" sz="2400" i="1" dirty="0">
                <a:solidFill>
                  <a:srgbClr val="000000"/>
                </a:solidFill>
              </a:rPr>
              <a:t>System testing is actually a series of different tests whose primary purpose is to </a:t>
            </a:r>
            <a:r>
              <a:rPr lang="en-US" sz="2400" dirty="0">
                <a:solidFill>
                  <a:srgbClr val="000000"/>
                </a:solidFill>
              </a:rPr>
              <a:t>fully exercise the computer-based system. </a:t>
            </a:r>
          </a:p>
          <a:p>
            <a:r>
              <a:rPr lang="en-US" sz="2400" dirty="0">
                <a:solidFill>
                  <a:srgbClr val="000000"/>
                </a:solidFill>
              </a:rPr>
              <a:t>Although each test has a different purpose, all work to verify that system elements have been properly integrated and perform allocated functions</a:t>
            </a:r>
            <a:r>
              <a:rPr lang="en-US" dirty="0"/>
              <a:t>.</a:t>
            </a:r>
          </a:p>
        </p:txBody>
      </p:sp>
      <p:sp>
        <p:nvSpPr>
          <p:cNvPr id="4" name="Slide Number Placeholder 3">
            <a:extLst>
              <a:ext uri="{FF2B5EF4-FFF2-40B4-BE49-F238E27FC236}">
                <a16:creationId xmlns:a16="http://schemas.microsoft.com/office/drawing/2014/main" id="{77715A6F-C1F1-485D-B62D-C40D038BC1CC}"/>
              </a:ext>
            </a:extLst>
          </p:cNvPr>
          <p:cNvSpPr>
            <a:spLocks noGrp="1"/>
          </p:cNvSpPr>
          <p:nvPr>
            <p:ph type="sldNum" sz="quarter" idx="12"/>
          </p:nvPr>
        </p:nvSpPr>
        <p:spPr/>
        <p:txBody>
          <a:bodyPr/>
          <a:lstStyle/>
          <a:p>
            <a:fld id="{268D4270-C1FE-43C7-AED2-B7353DE0872B}" type="slidenum">
              <a:rPr lang="en-US" altLang="en-US" smtClean="0"/>
              <a:pPr/>
              <a:t>15</a:t>
            </a:fld>
            <a:endParaRPr lang="en-US" altLang="en-US"/>
          </a:p>
        </p:txBody>
      </p:sp>
      <p:sp>
        <p:nvSpPr>
          <p:cNvPr id="5" name="AutoShape 2">
            <a:extLst>
              <a:ext uri="{FF2B5EF4-FFF2-40B4-BE49-F238E27FC236}">
                <a16:creationId xmlns:a16="http://schemas.microsoft.com/office/drawing/2014/main" id="{D121F8DE-73F5-4895-BDF5-A9CA6F3A316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Types of System Testing</a:t>
            </a:r>
          </a:p>
        </p:txBody>
      </p:sp>
      <p:sp>
        <p:nvSpPr>
          <p:cNvPr id="3" name="Content Placeholder 2"/>
          <p:cNvSpPr>
            <a:spLocks noGrp="1"/>
          </p:cNvSpPr>
          <p:nvPr>
            <p:ph idx="1"/>
          </p:nvPr>
        </p:nvSpPr>
        <p:spPr>
          <a:xfrm>
            <a:off x="838200" y="2362200"/>
            <a:ext cx="8077200" cy="4267200"/>
          </a:xfrm>
        </p:spPr>
        <p:txBody>
          <a:bodyPr/>
          <a:lstStyle/>
          <a:p>
            <a:pPr>
              <a:buNone/>
            </a:pPr>
            <a:r>
              <a:rPr lang="en-US" b="1" i="1" dirty="0">
                <a:solidFill>
                  <a:srgbClr val="000000"/>
                </a:solidFill>
              </a:rPr>
              <a:t>Recovery testing:</a:t>
            </a:r>
            <a:endParaRPr lang="en-US" b="1" dirty="0">
              <a:solidFill>
                <a:srgbClr val="000000"/>
              </a:solidFill>
            </a:endParaRPr>
          </a:p>
          <a:p>
            <a:r>
              <a:rPr lang="en-US" sz="2400" dirty="0">
                <a:solidFill>
                  <a:srgbClr val="000000"/>
                </a:solidFill>
              </a:rPr>
              <a:t>Many computer-based systems must recover from faults and resume processing with little or no downtime and a system must be fault tolerant.</a:t>
            </a:r>
          </a:p>
          <a:p>
            <a:r>
              <a:rPr lang="en-US" sz="2400" dirty="0">
                <a:solidFill>
                  <a:srgbClr val="000000"/>
                </a:solidFill>
              </a:rPr>
              <a:t>Recovery testing is a system test that forces the software to fail in a variety of ways and verifies that recovery is properly performed. </a:t>
            </a:r>
          </a:p>
          <a:p>
            <a:r>
              <a:rPr lang="en-US" sz="2400" dirty="0">
                <a:solidFill>
                  <a:srgbClr val="000000"/>
                </a:solidFill>
              </a:rPr>
              <a:t>If recovery is automatic (performed by the system itself), re-initialization, check-pointing mechanisms, data recovery, and restart are evaluated for correctness.</a:t>
            </a:r>
          </a:p>
        </p:txBody>
      </p:sp>
      <p:sp>
        <p:nvSpPr>
          <p:cNvPr id="4" name="Slide Number Placeholder 3">
            <a:extLst>
              <a:ext uri="{FF2B5EF4-FFF2-40B4-BE49-F238E27FC236}">
                <a16:creationId xmlns:a16="http://schemas.microsoft.com/office/drawing/2014/main" id="{FB2C130D-8C07-41DD-BB2E-C164F1CA8F72}"/>
              </a:ext>
            </a:extLst>
          </p:cNvPr>
          <p:cNvSpPr>
            <a:spLocks noGrp="1"/>
          </p:cNvSpPr>
          <p:nvPr>
            <p:ph type="sldNum" sz="quarter" idx="12"/>
          </p:nvPr>
        </p:nvSpPr>
        <p:spPr/>
        <p:txBody>
          <a:bodyPr/>
          <a:lstStyle/>
          <a:p>
            <a:fld id="{268D4270-C1FE-43C7-AED2-B7353DE0872B}"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Different Types of System Testing</a:t>
            </a:r>
          </a:p>
        </p:txBody>
      </p:sp>
      <p:sp>
        <p:nvSpPr>
          <p:cNvPr id="3" name="Content Placeholder 2"/>
          <p:cNvSpPr>
            <a:spLocks noGrp="1"/>
          </p:cNvSpPr>
          <p:nvPr>
            <p:ph idx="1"/>
          </p:nvPr>
        </p:nvSpPr>
        <p:spPr>
          <a:xfrm>
            <a:off x="838200" y="2362200"/>
            <a:ext cx="8153400" cy="4267200"/>
          </a:xfrm>
        </p:spPr>
        <p:txBody>
          <a:bodyPr/>
          <a:lstStyle/>
          <a:p>
            <a:pPr>
              <a:lnSpc>
                <a:spcPct val="80000"/>
              </a:lnSpc>
            </a:pPr>
            <a:r>
              <a:rPr lang="en-US" sz="2200" b="1" dirty="0">
                <a:solidFill>
                  <a:srgbClr val="000000"/>
                </a:solidFill>
              </a:rPr>
              <a:t>Security testing</a:t>
            </a:r>
          </a:p>
          <a:p>
            <a:pPr lvl="1">
              <a:lnSpc>
                <a:spcPct val="80000"/>
              </a:lnSpc>
            </a:pPr>
            <a:r>
              <a:rPr lang="en-US" sz="2200" dirty="0">
                <a:solidFill>
                  <a:srgbClr val="000000"/>
                </a:solidFill>
              </a:rPr>
              <a:t>Verifies that protection mechanisms built into a system will, in fact, protect it from improper access.</a:t>
            </a:r>
          </a:p>
          <a:p>
            <a:pPr>
              <a:lnSpc>
                <a:spcPct val="80000"/>
              </a:lnSpc>
            </a:pPr>
            <a:r>
              <a:rPr lang="en-US" sz="2200" b="1" dirty="0">
                <a:solidFill>
                  <a:srgbClr val="000000"/>
                </a:solidFill>
              </a:rPr>
              <a:t>Stress testing</a:t>
            </a:r>
          </a:p>
          <a:p>
            <a:pPr lvl="1">
              <a:lnSpc>
                <a:spcPct val="80000"/>
              </a:lnSpc>
            </a:pPr>
            <a:r>
              <a:rPr lang="en-US" sz="2200" dirty="0">
                <a:solidFill>
                  <a:srgbClr val="000000"/>
                </a:solidFill>
              </a:rPr>
              <a:t>Executes a system in a manner that demands resources in abnormal quantity, frequency, or volume.</a:t>
            </a:r>
          </a:p>
          <a:p>
            <a:pPr>
              <a:lnSpc>
                <a:spcPct val="80000"/>
              </a:lnSpc>
            </a:pPr>
            <a:r>
              <a:rPr lang="en-US" sz="2200" b="1" dirty="0">
                <a:solidFill>
                  <a:srgbClr val="000000"/>
                </a:solidFill>
              </a:rPr>
              <a:t>Performance testing</a:t>
            </a:r>
          </a:p>
          <a:p>
            <a:pPr lvl="1">
              <a:lnSpc>
                <a:spcPct val="80000"/>
              </a:lnSpc>
            </a:pPr>
            <a:r>
              <a:rPr lang="en-US" sz="2200" dirty="0">
                <a:solidFill>
                  <a:srgbClr val="000000"/>
                </a:solidFill>
              </a:rPr>
              <a:t>Tests the run-time performance of software within the context of an integrated system.</a:t>
            </a:r>
          </a:p>
          <a:p>
            <a:pPr lvl="1">
              <a:lnSpc>
                <a:spcPct val="80000"/>
              </a:lnSpc>
            </a:pPr>
            <a:r>
              <a:rPr lang="en-US" sz="2200" dirty="0">
                <a:solidFill>
                  <a:srgbClr val="000000"/>
                </a:solidFill>
              </a:rPr>
              <a:t>Often coupled with stress testing and usually requires both hardware and software instrumentation.</a:t>
            </a:r>
          </a:p>
          <a:p>
            <a:pPr lvl="1">
              <a:lnSpc>
                <a:spcPct val="80000"/>
              </a:lnSpc>
            </a:pPr>
            <a:r>
              <a:rPr lang="en-US" sz="2200" dirty="0">
                <a:solidFill>
                  <a:srgbClr val="000000"/>
                </a:solidFill>
              </a:rPr>
              <a:t>Can uncover situations that lead to degradation and possible system failure.</a:t>
            </a:r>
          </a:p>
          <a:p>
            <a:endParaRPr lang="en-US" dirty="0"/>
          </a:p>
        </p:txBody>
      </p:sp>
      <p:sp>
        <p:nvSpPr>
          <p:cNvPr id="4" name="Slide Number Placeholder 3">
            <a:extLst>
              <a:ext uri="{FF2B5EF4-FFF2-40B4-BE49-F238E27FC236}">
                <a16:creationId xmlns:a16="http://schemas.microsoft.com/office/drawing/2014/main" id="{DBF76CB4-C32A-4161-85D0-415750752CDC}"/>
              </a:ext>
            </a:extLst>
          </p:cNvPr>
          <p:cNvSpPr>
            <a:spLocks noGrp="1"/>
          </p:cNvSpPr>
          <p:nvPr>
            <p:ph type="sldNum" sz="quarter" idx="12"/>
          </p:nvPr>
        </p:nvSpPr>
        <p:spPr/>
        <p:txBody>
          <a:bodyPr/>
          <a:lstStyle/>
          <a:p>
            <a:fld id="{268D4270-C1FE-43C7-AED2-B7353DE0872B}"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Process</a:t>
            </a:r>
          </a:p>
        </p:txBody>
      </p:sp>
      <p:sp>
        <p:nvSpPr>
          <p:cNvPr id="3" name="Content Placeholder 2"/>
          <p:cNvSpPr>
            <a:spLocks noGrp="1"/>
          </p:cNvSpPr>
          <p:nvPr>
            <p:ph idx="1"/>
          </p:nvPr>
        </p:nvSpPr>
        <p:spPr>
          <a:xfrm>
            <a:off x="838200" y="2362200"/>
            <a:ext cx="8305800" cy="4343400"/>
          </a:xfrm>
        </p:spPr>
        <p:txBody>
          <a:bodyPr/>
          <a:lstStyle/>
          <a:p>
            <a:pPr>
              <a:lnSpc>
                <a:spcPct val="90000"/>
              </a:lnSpc>
            </a:pPr>
            <a:r>
              <a:rPr lang="en-US" sz="2200" dirty="0">
                <a:solidFill>
                  <a:srgbClr val="000000"/>
                </a:solidFill>
              </a:rPr>
              <a:t>Debugging occurs as a consequence of successful testing</a:t>
            </a:r>
          </a:p>
          <a:p>
            <a:pPr>
              <a:lnSpc>
                <a:spcPct val="90000"/>
              </a:lnSpc>
            </a:pPr>
            <a:r>
              <a:rPr lang="en-US" sz="2200" dirty="0">
                <a:solidFill>
                  <a:srgbClr val="000000"/>
                </a:solidFill>
              </a:rPr>
              <a:t>It is still very much an art rather than a science</a:t>
            </a:r>
          </a:p>
          <a:p>
            <a:pPr>
              <a:lnSpc>
                <a:spcPct val="90000"/>
              </a:lnSpc>
            </a:pPr>
            <a:r>
              <a:rPr lang="en-US" sz="2200" dirty="0">
                <a:solidFill>
                  <a:srgbClr val="000000"/>
                </a:solidFill>
              </a:rPr>
              <a:t>Good debugging ability may be an innate human trait</a:t>
            </a:r>
          </a:p>
          <a:p>
            <a:pPr>
              <a:lnSpc>
                <a:spcPct val="90000"/>
              </a:lnSpc>
            </a:pPr>
            <a:r>
              <a:rPr lang="en-US" sz="2200" dirty="0">
                <a:solidFill>
                  <a:srgbClr val="000000"/>
                </a:solidFill>
              </a:rPr>
              <a:t>Large variances in debugging ability exist</a:t>
            </a:r>
          </a:p>
          <a:p>
            <a:pPr>
              <a:lnSpc>
                <a:spcPct val="90000"/>
              </a:lnSpc>
            </a:pPr>
            <a:r>
              <a:rPr lang="en-US" sz="2200" dirty="0">
                <a:solidFill>
                  <a:srgbClr val="000000"/>
                </a:solidFill>
              </a:rPr>
              <a:t>The debugging process begins with the execution of a test case</a:t>
            </a:r>
          </a:p>
          <a:p>
            <a:pPr>
              <a:lnSpc>
                <a:spcPct val="90000"/>
              </a:lnSpc>
            </a:pPr>
            <a:r>
              <a:rPr lang="en-US" sz="2200" dirty="0">
                <a:solidFill>
                  <a:srgbClr val="000000"/>
                </a:solidFill>
              </a:rPr>
              <a:t>Results are assessed and the difference between expected and actual performance is encountered</a:t>
            </a:r>
          </a:p>
          <a:p>
            <a:pPr>
              <a:lnSpc>
                <a:spcPct val="90000"/>
              </a:lnSpc>
            </a:pPr>
            <a:r>
              <a:rPr lang="en-US" sz="2200" dirty="0">
                <a:solidFill>
                  <a:srgbClr val="000000"/>
                </a:solidFill>
              </a:rPr>
              <a:t>This difference is a symptom of an underlying cause that lies hidden</a:t>
            </a:r>
          </a:p>
          <a:p>
            <a:pPr>
              <a:lnSpc>
                <a:spcPct val="90000"/>
              </a:lnSpc>
            </a:pPr>
            <a:r>
              <a:rPr lang="en-US" sz="2200" dirty="0">
                <a:solidFill>
                  <a:srgbClr val="000000"/>
                </a:solidFill>
              </a:rPr>
              <a:t>The debugging process attempts to match symptom with cause, thereby leading to error correction</a:t>
            </a:r>
          </a:p>
          <a:p>
            <a:endParaRPr lang="en-US" dirty="0"/>
          </a:p>
        </p:txBody>
      </p:sp>
      <p:sp>
        <p:nvSpPr>
          <p:cNvPr id="4" name="Slide Number Placeholder 3">
            <a:extLst>
              <a:ext uri="{FF2B5EF4-FFF2-40B4-BE49-F238E27FC236}">
                <a16:creationId xmlns:a16="http://schemas.microsoft.com/office/drawing/2014/main" id="{BA71BF96-40D9-4CE0-A13D-081FCC82DC33}"/>
              </a:ext>
            </a:extLst>
          </p:cNvPr>
          <p:cNvSpPr>
            <a:spLocks noGrp="1"/>
          </p:cNvSpPr>
          <p:nvPr>
            <p:ph type="sldNum" sz="quarter" idx="12"/>
          </p:nvPr>
        </p:nvSpPr>
        <p:spPr/>
        <p:txBody>
          <a:bodyPr/>
          <a:lstStyle/>
          <a:p>
            <a:fld id="{268D4270-C1FE-43C7-AED2-B7353DE0872B}"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Process</a:t>
            </a:r>
          </a:p>
        </p:txBody>
      </p:sp>
      <p:pic>
        <p:nvPicPr>
          <p:cNvPr id="1026" name="Picture 2" descr="C:\Users\Rumman\Desktop\Capture.PNG"/>
          <p:cNvPicPr>
            <a:picLocks noGrp="1" noChangeAspect="1" noChangeArrowheads="1"/>
          </p:cNvPicPr>
          <p:nvPr>
            <p:ph idx="1"/>
          </p:nvPr>
        </p:nvPicPr>
        <p:blipFill>
          <a:blip r:embed="rId2" cstate="print"/>
          <a:srcRect/>
          <a:stretch>
            <a:fillRect/>
          </a:stretch>
        </p:blipFill>
        <p:spPr bwMode="auto">
          <a:xfrm>
            <a:off x="0" y="1905000"/>
            <a:ext cx="9144000" cy="4953000"/>
          </a:xfrm>
          <a:prstGeom prst="rect">
            <a:avLst/>
          </a:prstGeom>
          <a:noFill/>
        </p:spPr>
      </p:pic>
      <p:sp>
        <p:nvSpPr>
          <p:cNvPr id="3" name="Slide Number Placeholder 2">
            <a:extLst>
              <a:ext uri="{FF2B5EF4-FFF2-40B4-BE49-F238E27FC236}">
                <a16:creationId xmlns:a16="http://schemas.microsoft.com/office/drawing/2014/main" id="{F95D53ED-9269-4521-A51E-28C806E15F28}"/>
              </a:ext>
            </a:extLst>
          </p:cNvPr>
          <p:cNvSpPr>
            <a:spLocks noGrp="1"/>
          </p:cNvSpPr>
          <p:nvPr>
            <p:ph type="sldNum" sz="quarter" idx="12"/>
          </p:nvPr>
        </p:nvSpPr>
        <p:spPr/>
        <p:txBody>
          <a:bodyPr/>
          <a:lstStyle/>
          <a:p>
            <a:fld id="{268D4270-C1FE-43C7-AED2-B7353DE0872B}"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Verification and Validation</a:t>
            </a:r>
          </a:p>
        </p:txBody>
      </p:sp>
      <p:sp>
        <p:nvSpPr>
          <p:cNvPr id="3" name="Content Placeholder 2"/>
          <p:cNvSpPr>
            <a:spLocks noGrp="1"/>
          </p:cNvSpPr>
          <p:nvPr>
            <p:ph idx="1"/>
          </p:nvPr>
        </p:nvSpPr>
        <p:spPr>
          <a:xfrm>
            <a:off x="838200" y="2362200"/>
            <a:ext cx="8077200" cy="4191000"/>
          </a:xfrm>
        </p:spPr>
        <p:txBody>
          <a:bodyPr/>
          <a:lstStyle/>
          <a:p>
            <a:r>
              <a:rPr lang="en-US" sz="2400" dirty="0">
                <a:solidFill>
                  <a:srgbClr val="000000"/>
                </a:solidFill>
              </a:rPr>
              <a:t>Software testing is one element of a broader topic that is often referred to as verification and validation (V&amp;V). </a:t>
            </a:r>
          </a:p>
          <a:p>
            <a:r>
              <a:rPr lang="en-US" sz="2400" dirty="0">
                <a:solidFill>
                  <a:srgbClr val="000000"/>
                </a:solidFill>
              </a:rPr>
              <a:t>Verification refers to the set of tasks that ensure that software correctly implements a specific function.</a:t>
            </a:r>
          </a:p>
          <a:p>
            <a:r>
              <a:rPr lang="en-US" sz="2400" dirty="0">
                <a:solidFill>
                  <a:srgbClr val="000000"/>
                </a:solidFill>
              </a:rPr>
              <a:t>Validation refers to a different set of tasks that ensure that the software that has been built is traceable to customer requirements.</a:t>
            </a:r>
          </a:p>
          <a:p>
            <a:pPr>
              <a:buNone/>
            </a:pPr>
            <a:r>
              <a:rPr lang="en-US" sz="2400" dirty="0">
                <a:solidFill>
                  <a:srgbClr val="000000"/>
                </a:solidFill>
              </a:rPr>
              <a:t>               -Verification: “Are we building the product right?”</a:t>
            </a:r>
          </a:p>
          <a:p>
            <a:pPr>
              <a:buNone/>
            </a:pPr>
            <a:r>
              <a:rPr lang="en-US" sz="2400" dirty="0">
                <a:solidFill>
                  <a:srgbClr val="000000"/>
                </a:solidFill>
              </a:rPr>
              <a:t>               -Validation: “Are we building the right product?”</a:t>
            </a:r>
          </a:p>
        </p:txBody>
      </p:sp>
      <p:sp>
        <p:nvSpPr>
          <p:cNvPr id="4" name="Slide Number Placeholder 3">
            <a:extLst>
              <a:ext uri="{FF2B5EF4-FFF2-40B4-BE49-F238E27FC236}">
                <a16:creationId xmlns:a16="http://schemas.microsoft.com/office/drawing/2014/main" id="{4822EA6F-7B6F-435A-AA6B-C0BCEFC40DF9}"/>
              </a:ext>
            </a:extLst>
          </p:cNvPr>
          <p:cNvSpPr>
            <a:spLocks noGrp="1"/>
          </p:cNvSpPr>
          <p:nvPr>
            <p:ph type="sldNum" sz="quarter" idx="12"/>
          </p:nvPr>
        </p:nvSpPr>
        <p:spPr/>
        <p:txBody>
          <a:bodyPr/>
          <a:lstStyle/>
          <a:p>
            <a:fld id="{268D4270-C1FE-43C7-AED2-B7353DE0872B}"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Why is Debugging so Difficult?</a:t>
            </a:r>
          </a:p>
        </p:txBody>
      </p:sp>
      <p:sp>
        <p:nvSpPr>
          <p:cNvPr id="3" name="Content Placeholder 2"/>
          <p:cNvSpPr>
            <a:spLocks noGrp="1"/>
          </p:cNvSpPr>
          <p:nvPr>
            <p:ph idx="1"/>
          </p:nvPr>
        </p:nvSpPr>
        <p:spPr/>
        <p:txBody>
          <a:bodyPr/>
          <a:lstStyle/>
          <a:p>
            <a:r>
              <a:rPr lang="en-US" sz="2200" dirty="0">
                <a:solidFill>
                  <a:srgbClr val="000000"/>
                </a:solidFill>
              </a:rPr>
              <a:t>The symptom and the cause may be </a:t>
            </a:r>
            <a:r>
              <a:rPr lang="en-US" sz="2200" u="sng" dirty="0">
                <a:solidFill>
                  <a:srgbClr val="000000"/>
                </a:solidFill>
              </a:rPr>
              <a:t>geographically remote</a:t>
            </a:r>
          </a:p>
          <a:p>
            <a:r>
              <a:rPr lang="en-US" sz="2200" dirty="0">
                <a:solidFill>
                  <a:srgbClr val="000000"/>
                </a:solidFill>
              </a:rPr>
              <a:t>The symptom may </a:t>
            </a:r>
            <a:r>
              <a:rPr lang="en-US" sz="2200" u="sng" dirty="0">
                <a:solidFill>
                  <a:srgbClr val="000000"/>
                </a:solidFill>
              </a:rPr>
              <a:t>disappear (temporarily)</a:t>
            </a:r>
            <a:r>
              <a:rPr lang="en-US" sz="2200" dirty="0">
                <a:solidFill>
                  <a:srgbClr val="000000"/>
                </a:solidFill>
              </a:rPr>
              <a:t> when another error is corrected</a:t>
            </a:r>
          </a:p>
          <a:p>
            <a:r>
              <a:rPr lang="en-US" sz="2200" dirty="0">
                <a:solidFill>
                  <a:srgbClr val="000000"/>
                </a:solidFill>
              </a:rPr>
              <a:t>The symptom may be caused by </a:t>
            </a:r>
            <a:r>
              <a:rPr lang="en-US" sz="2200" u="sng" dirty="0">
                <a:solidFill>
                  <a:srgbClr val="000000"/>
                </a:solidFill>
              </a:rPr>
              <a:t>human error</a:t>
            </a:r>
            <a:r>
              <a:rPr lang="en-US" sz="2200" dirty="0">
                <a:solidFill>
                  <a:srgbClr val="000000"/>
                </a:solidFill>
              </a:rPr>
              <a:t> that is not easily traced</a:t>
            </a:r>
          </a:p>
          <a:p>
            <a:r>
              <a:rPr lang="en-US" sz="2200" dirty="0">
                <a:solidFill>
                  <a:srgbClr val="000000"/>
                </a:solidFill>
              </a:rPr>
              <a:t>The symptom may be a result of timing problems, rather than processing problems</a:t>
            </a:r>
          </a:p>
          <a:p>
            <a:endParaRPr lang="en-US" sz="2200" dirty="0">
              <a:solidFill>
                <a:srgbClr val="000000"/>
              </a:solidFill>
            </a:endParaRPr>
          </a:p>
          <a:p>
            <a:endParaRPr lang="en-US" dirty="0"/>
          </a:p>
        </p:txBody>
      </p:sp>
      <p:sp>
        <p:nvSpPr>
          <p:cNvPr id="4" name="Slide Number Placeholder 3">
            <a:extLst>
              <a:ext uri="{FF2B5EF4-FFF2-40B4-BE49-F238E27FC236}">
                <a16:creationId xmlns:a16="http://schemas.microsoft.com/office/drawing/2014/main" id="{97A6034E-FD39-454A-AF63-CB673D7E96F6}"/>
              </a:ext>
            </a:extLst>
          </p:cNvPr>
          <p:cNvSpPr>
            <a:spLocks noGrp="1"/>
          </p:cNvSpPr>
          <p:nvPr>
            <p:ph type="sldNum" sz="quarter" idx="12"/>
          </p:nvPr>
        </p:nvSpPr>
        <p:spPr/>
        <p:txBody>
          <a:bodyPr/>
          <a:lstStyle/>
          <a:p>
            <a:fld id="{268D4270-C1FE-43C7-AED2-B7353DE0872B}"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Debugging Strategies</a:t>
            </a:r>
          </a:p>
        </p:txBody>
      </p:sp>
      <p:sp>
        <p:nvSpPr>
          <p:cNvPr id="3" name="Content Placeholder 2"/>
          <p:cNvSpPr>
            <a:spLocks noGrp="1"/>
          </p:cNvSpPr>
          <p:nvPr>
            <p:ph idx="1"/>
          </p:nvPr>
        </p:nvSpPr>
        <p:spPr/>
        <p:txBody>
          <a:bodyPr/>
          <a:lstStyle/>
          <a:p>
            <a:pPr>
              <a:lnSpc>
                <a:spcPct val="90000"/>
              </a:lnSpc>
            </a:pPr>
            <a:r>
              <a:rPr lang="en-US" dirty="0">
                <a:solidFill>
                  <a:srgbClr val="000000"/>
                </a:solidFill>
              </a:rPr>
              <a:t>There are three main debugging strategies</a:t>
            </a:r>
          </a:p>
          <a:p>
            <a:pPr lvl="1">
              <a:lnSpc>
                <a:spcPct val="90000"/>
              </a:lnSpc>
            </a:pPr>
            <a:r>
              <a:rPr lang="en-US" sz="2800" dirty="0">
                <a:solidFill>
                  <a:srgbClr val="000000"/>
                </a:solidFill>
              </a:rPr>
              <a:t>Brute force</a:t>
            </a:r>
          </a:p>
          <a:p>
            <a:pPr lvl="1">
              <a:lnSpc>
                <a:spcPct val="90000"/>
              </a:lnSpc>
            </a:pPr>
            <a:r>
              <a:rPr lang="en-US" sz="2800" dirty="0">
                <a:solidFill>
                  <a:srgbClr val="000000"/>
                </a:solidFill>
              </a:rPr>
              <a:t>Backtracking</a:t>
            </a:r>
          </a:p>
          <a:p>
            <a:pPr lvl="1">
              <a:lnSpc>
                <a:spcPct val="90000"/>
              </a:lnSpc>
            </a:pPr>
            <a:r>
              <a:rPr lang="en-US" sz="2800" dirty="0">
                <a:solidFill>
                  <a:srgbClr val="000000"/>
                </a:solidFill>
              </a:rPr>
              <a:t>Cause elimination </a:t>
            </a:r>
          </a:p>
          <a:p>
            <a:endParaRPr lang="en-US" dirty="0"/>
          </a:p>
        </p:txBody>
      </p:sp>
      <p:sp>
        <p:nvSpPr>
          <p:cNvPr id="4" name="Slide Number Placeholder 3">
            <a:extLst>
              <a:ext uri="{FF2B5EF4-FFF2-40B4-BE49-F238E27FC236}">
                <a16:creationId xmlns:a16="http://schemas.microsoft.com/office/drawing/2014/main" id="{9C86412A-9EAB-4833-99E1-BAAB11D1A470}"/>
              </a:ext>
            </a:extLst>
          </p:cNvPr>
          <p:cNvSpPr>
            <a:spLocks noGrp="1"/>
          </p:cNvSpPr>
          <p:nvPr>
            <p:ph type="sldNum" sz="quarter" idx="12"/>
          </p:nvPr>
        </p:nvSpPr>
        <p:spPr/>
        <p:txBody>
          <a:bodyPr/>
          <a:lstStyle/>
          <a:p>
            <a:fld id="{268D4270-C1FE-43C7-AED2-B7353DE0872B}"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Brute Force</a:t>
            </a:r>
          </a:p>
        </p:txBody>
      </p:sp>
      <p:sp>
        <p:nvSpPr>
          <p:cNvPr id="3" name="Content Placeholder 2"/>
          <p:cNvSpPr>
            <a:spLocks noGrp="1"/>
          </p:cNvSpPr>
          <p:nvPr>
            <p:ph idx="1"/>
          </p:nvPr>
        </p:nvSpPr>
        <p:spPr/>
        <p:txBody>
          <a:bodyPr/>
          <a:lstStyle/>
          <a:p>
            <a:r>
              <a:rPr lang="en-US" dirty="0">
                <a:solidFill>
                  <a:srgbClr val="000000"/>
                </a:solidFill>
              </a:rPr>
              <a:t>Most commonly used and least efficient method</a:t>
            </a:r>
          </a:p>
          <a:p>
            <a:r>
              <a:rPr lang="en-US" dirty="0">
                <a:solidFill>
                  <a:srgbClr val="000000"/>
                </a:solidFill>
              </a:rPr>
              <a:t>Used when all else fails</a:t>
            </a:r>
          </a:p>
          <a:p>
            <a:r>
              <a:rPr lang="en-US" dirty="0">
                <a:solidFill>
                  <a:srgbClr val="000000"/>
                </a:solidFill>
              </a:rPr>
              <a:t>In this method, a printout of all registers and relevant memory locations is obtained and studied</a:t>
            </a:r>
          </a:p>
          <a:p>
            <a:r>
              <a:rPr lang="en-US" dirty="0">
                <a:solidFill>
                  <a:srgbClr val="000000"/>
                </a:solidFill>
              </a:rPr>
              <a:t>Leads many times to wasted effort and time</a:t>
            </a:r>
          </a:p>
          <a:p>
            <a:endParaRPr lang="en-US" dirty="0"/>
          </a:p>
        </p:txBody>
      </p:sp>
      <p:sp>
        <p:nvSpPr>
          <p:cNvPr id="4" name="Slide Number Placeholder 3">
            <a:extLst>
              <a:ext uri="{FF2B5EF4-FFF2-40B4-BE49-F238E27FC236}">
                <a16:creationId xmlns:a16="http://schemas.microsoft.com/office/drawing/2014/main" id="{B548D497-64B7-42C5-AEC2-3B853A1E0473}"/>
              </a:ext>
            </a:extLst>
          </p:cNvPr>
          <p:cNvSpPr>
            <a:spLocks noGrp="1"/>
          </p:cNvSpPr>
          <p:nvPr>
            <p:ph type="sldNum" sz="quarter" idx="12"/>
          </p:nvPr>
        </p:nvSpPr>
        <p:spPr/>
        <p:txBody>
          <a:bodyPr/>
          <a:lstStyle/>
          <a:p>
            <a:fld id="{268D4270-C1FE-43C7-AED2-B7353DE0872B}"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Backtracking</a:t>
            </a:r>
          </a:p>
        </p:txBody>
      </p:sp>
      <p:sp>
        <p:nvSpPr>
          <p:cNvPr id="3" name="Content Placeholder 2"/>
          <p:cNvSpPr>
            <a:spLocks noGrp="1"/>
          </p:cNvSpPr>
          <p:nvPr>
            <p:ph idx="1"/>
          </p:nvPr>
        </p:nvSpPr>
        <p:spPr>
          <a:xfrm>
            <a:off x="838200" y="2362200"/>
            <a:ext cx="8001000" cy="4267200"/>
          </a:xfrm>
        </p:spPr>
        <p:txBody>
          <a:bodyPr/>
          <a:lstStyle/>
          <a:p>
            <a:r>
              <a:rPr lang="en-US" dirty="0">
                <a:solidFill>
                  <a:srgbClr val="000000"/>
                </a:solidFill>
              </a:rPr>
              <a:t>Can be used successfully in small programs</a:t>
            </a:r>
          </a:p>
          <a:p>
            <a:r>
              <a:rPr lang="en-US" dirty="0">
                <a:solidFill>
                  <a:srgbClr val="000000"/>
                </a:solidFill>
              </a:rPr>
              <a:t>The method starts at the location where a symptom has been uncovered</a:t>
            </a:r>
          </a:p>
          <a:p>
            <a:r>
              <a:rPr lang="en-US" dirty="0">
                <a:solidFill>
                  <a:srgbClr val="000000"/>
                </a:solidFill>
              </a:rPr>
              <a:t>The source code is then traced backward (manually) until the location of the cause is found</a:t>
            </a:r>
          </a:p>
          <a:p>
            <a:r>
              <a:rPr lang="en-US" dirty="0">
                <a:solidFill>
                  <a:srgbClr val="000000"/>
                </a:solidFill>
              </a:rPr>
              <a:t>Unfortunately, as the number of source lines increases, the number of potential backward</a:t>
            </a:r>
            <a:br>
              <a:rPr lang="en-US" dirty="0">
                <a:solidFill>
                  <a:srgbClr val="000000"/>
                </a:solidFill>
              </a:rPr>
            </a:br>
            <a:r>
              <a:rPr lang="en-US" dirty="0">
                <a:solidFill>
                  <a:srgbClr val="000000"/>
                </a:solidFill>
              </a:rPr>
              <a:t>paths may become unmanageably large</a:t>
            </a:r>
            <a:br>
              <a:rPr lang="en-US" dirty="0"/>
            </a:br>
            <a:endParaRPr lang="en-US" dirty="0"/>
          </a:p>
        </p:txBody>
      </p:sp>
      <p:sp>
        <p:nvSpPr>
          <p:cNvPr id="4" name="Slide Number Placeholder 3">
            <a:extLst>
              <a:ext uri="{FF2B5EF4-FFF2-40B4-BE49-F238E27FC236}">
                <a16:creationId xmlns:a16="http://schemas.microsoft.com/office/drawing/2014/main" id="{1FDF8E4D-BAF4-4E17-BB59-C5EB7A38740E}"/>
              </a:ext>
            </a:extLst>
          </p:cNvPr>
          <p:cNvSpPr>
            <a:spLocks noGrp="1"/>
          </p:cNvSpPr>
          <p:nvPr>
            <p:ph type="sldNum" sz="quarter" idx="12"/>
          </p:nvPr>
        </p:nvSpPr>
        <p:spPr/>
        <p:txBody>
          <a:bodyPr/>
          <a:lstStyle/>
          <a:p>
            <a:fld id="{268D4270-C1FE-43C7-AED2-B7353DE0872B}"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6629-4D73-4061-93AF-52901ECD8B23}"/>
              </a:ext>
            </a:extLst>
          </p:cNvPr>
          <p:cNvSpPr>
            <a:spLocks noGrp="1"/>
          </p:cNvSpPr>
          <p:nvPr>
            <p:ph type="title"/>
          </p:nvPr>
        </p:nvSpPr>
        <p:spPr/>
        <p:txBody>
          <a:bodyPr/>
          <a:lstStyle/>
          <a:p>
            <a:r>
              <a:rPr lang="en-US" dirty="0"/>
              <a:t>Cause Elimination</a:t>
            </a:r>
          </a:p>
        </p:txBody>
      </p:sp>
      <p:sp>
        <p:nvSpPr>
          <p:cNvPr id="3" name="Content Placeholder 2">
            <a:extLst>
              <a:ext uri="{FF2B5EF4-FFF2-40B4-BE49-F238E27FC236}">
                <a16:creationId xmlns:a16="http://schemas.microsoft.com/office/drawing/2014/main" id="{EE71ABF5-7289-46FB-9668-F8153ADF90E4}"/>
              </a:ext>
            </a:extLst>
          </p:cNvPr>
          <p:cNvSpPr>
            <a:spLocks noGrp="1"/>
          </p:cNvSpPr>
          <p:nvPr>
            <p:ph idx="1"/>
          </p:nvPr>
        </p:nvSpPr>
        <p:spPr/>
        <p:txBody>
          <a:bodyPr/>
          <a:lstStyle/>
          <a:p>
            <a:r>
              <a:rPr lang="en-US" sz="2400" dirty="0"/>
              <a:t>This approach is also called induction and deduction</a:t>
            </a:r>
          </a:p>
          <a:p>
            <a:r>
              <a:rPr lang="en-US" sz="2400" dirty="0"/>
              <a:t>A list of all possible causes is developed and tests are conducted </a:t>
            </a:r>
            <a:r>
              <a:rPr lang="en-US" sz="2400"/>
              <a:t>to eliminate </a:t>
            </a:r>
            <a:r>
              <a:rPr lang="en-US" sz="2400" dirty="0"/>
              <a:t>each.</a:t>
            </a:r>
          </a:p>
          <a:p>
            <a:r>
              <a:rPr lang="en-US" sz="2400" dirty="0"/>
              <a:t>If initial tests indicate that a particular cause hypothesis shows promise, the data are refined in an attempt to isolate the bug.</a:t>
            </a:r>
          </a:p>
        </p:txBody>
      </p:sp>
      <p:sp>
        <p:nvSpPr>
          <p:cNvPr id="4" name="Slide Number Placeholder 3">
            <a:extLst>
              <a:ext uri="{FF2B5EF4-FFF2-40B4-BE49-F238E27FC236}">
                <a16:creationId xmlns:a16="http://schemas.microsoft.com/office/drawing/2014/main" id="{28303C4C-C7AC-4ACC-BAD1-9346EC54CF5A}"/>
              </a:ext>
            </a:extLst>
          </p:cNvPr>
          <p:cNvSpPr>
            <a:spLocks noGrp="1"/>
          </p:cNvSpPr>
          <p:nvPr>
            <p:ph type="sldNum" sz="quarter" idx="12"/>
          </p:nvPr>
        </p:nvSpPr>
        <p:spPr/>
        <p:txBody>
          <a:bodyPr/>
          <a:lstStyle/>
          <a:p>
            <a:fld id="{268D4270-C1FE-43C7-AED2-B7353DE0872B}" type="slidenum">
              <a:rPr lang="en-US" altLang="en-US" smtClean="0"/>
              <a:pPr/>
              <a:t>24</a:t>
            </a:fld>
            <a:endParaRPr lang="en-US" altLang="en-US"/>
          </a:p>
        </p:txBody>
      </p:sp>
    </p:spTree>
    <p:extLst>
      <p:ext uri="{BB962C8B-B14F-4D97-AF65-F5344CB8AC3E}">
        <p14:creationId xmlns:p14="http://schemas.microsoft.com/office/powerpoint/2010/main" val="1327683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r>
              <a:rPr lang="en-US" dirty="0"/>
            </a:br>
            <a:r>
              <a:rPr lang="en-US" dirty="0"/>
              <a:t>Software testing goals:</a:t>
            </a:r>
          </a:p>
        </p:txBody>
      </p:sp>
      <p:sp>
        <p:nvSpPr>
          <p:cNvPr id="3" name="Content Placeholder 2"/>
          <p:cNvSpPr>
            <a:spLocks noGrp="1"/>
          </p:cNvSpPr>
          <p:nvPr>
            <p:ph idx="1"/>
          </p:nvPr>
        </p:nvSpPr>
        <p:spPr>
          <a:xfrm>
            <a:off x="838200" y="2362200"/>
            <a:ext cx="8153400" cy="4038600"/>
          </a:xfrm>
        </p:spPr>
        <p:txBody>
          <a:bodyPr/>
          <a:lstStyle/>
          <a:p>
            <a:r>
              <a:rPr lang="en-US" sz="2400" dirty="0">
                <a:solidFill>
                  <a:srgbClr val="000000"/>
                </a:solidFill>
              </a:rPr>
              <a:t>Software testing process has two distinct goals:</a:t>
            </a:r>
          </a:p>
          <a:p>
            <a:r>
              <a:rPr lang="en-US" sz="2400" dirty="0">
                <a:solidFill>
                  <a:srgbClr val="000000"/>
                </a:solidFill>
              </a:rPr>
              <a:t>To demonstrate to the clients and the customers that the </a:t>
            </a:r>
            <a:r>
              <a:rPr lang="en-US" sz="2400" b="1" dirty="0">
                <a:solidFill>
                  <a:srgbClr val="000000"/>
                </a:solidFill>
              </a:rPr>
              <a:t>software meets its requirements</a:t>
            </a:r>
            <a:r>
              <a:rPr lang="en-US" sz="2400" dirty="0">
                <a:solidFill>
                  <a:srgbClr val="000000"/>
                </a:solidFill>
              </a:rPr>
              <a:t>.</a:t>
            </a:r>
          </a:p>
          <a:p>
            <a:r>
              <a:rPr lang="en-US" sz="2400" dirty="0">
                <a:solidFill>
                  <a:srgbClr val="000000"/>
                </a:solidFill>
              </a:rPr>
              <a:t>To discover </a:t>
            </a:r>
            <a:r>
              <a:rPr lang="en-US" sz="2400" b="1" dirty="0">
                <a:solidFill>
                  <a:srgbClr val="000000"/>
                </a:solidFill>
              </a:rPr>
              <a:t>faults or defects </a:t>
            </a:r>
            <a:r>
              <a:rPr lang="en-US" sz="2400" dirty="0">
                <a:solidFill>
                  <a:srgbClr val="000000"/>
                </a:solidFill>
              </a:rPr>
              <a:t>in the software where the behavior of the software is incorrect, undesirable or does not conform to its specification. </a:t>
            </a:r>
          </a:p>
          <a:p>
            <a:endParaRPr lang="en-US" sz="2400" dirty="0">
              <a:solidFill>
                <a:srgbClr val="000000"/>
              </a:solidFill>
            </a:endParaRPr>
          </a:p>
        </p:txBody>
      </p:sp>
      <p:sp>
        <p:nvSpPr>
          <p:cNvPr id="4" name="Slide Number Placeholder 3">
            <a:extLst>
              <a:ext uri="{FF2B5EF4-FFF2-40B4-BE49-F238E27FC236}">
                <a16:creationId xmlns:a16="http://schemas.microsoft.com/office/drawing/2014/main" id="{FA54ABBC-3678-4D46-8A89-BD71CEA30496}"/>
              </a:ext>
            </a:extLst>
          </p:cNvPr>
          <p:cNvSpPr>
            <a:spLocks noGrp="1"/>
          </p:cNvSpPr>
          <p:nvPr>
            <p:ph type="sldNum" sz="quarter" idx="12"/>
          </p:nvPr>
        </p:nvSpPr>
        <p:spPr/>
        <p:txBody>
          <a:bodyPr/>
          <a:lstStyle/>
          <a:p>
            <a:fld id="{268D4270-C1FE-43C7-AED2-B7353DE0872B}" type="slidenum">
              <a:rPr lang="en-US" altLang="en-US" smtClean="0"/>
              <a:pPr/>
              <a:t>3</a:t>
            </a:fld>
            <a:endParaRPr lang="en-US" altLang="en-US"/>
          </a:p>
        </p:txBody>
      </p:sp>
    </p:spTree>
    <p:extLst>
      <p:ext uri="{BB962C8B-B14F-4D97-AF65-F5344CB8AC3E}">
        <p14:creationId xmlns:p14="http://schemas.microsoft.com/office/powerpoint/2010/main" val="1562284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Model of the testing process</a:t>
            </a:r>
          </a:p>
        </p:txBody>
      </p:sp>
      <p:pic>
        <p:nvPicPr>
          <p:cNvPr id="1026" name="Picture 2" descr="C:\Users\Rumman\Desktop\test model.JPG"/>
          <p:cNvPicPr>
            <a:picLocks noGrp="1" noChangeAspect="1" noChangeArrowheads="1"/>
          </p:cNvPicPr>
          <p:nvPr>
            <p:ph idx="1"/>
          </p:nvPr>
        </p:nvPicPr>
        <p:blipFill>
          <a:blip r:embed="rId2" cstate="print"/>
          <a:srcRect/>
          <a:stretch>
            <a:fillRect/>
          </a:stretch>
        </p:blipFill>
        <p:spPr bwMode="auto">
          <a:xfrm>
            <a:off x="0" y="2286000"/>
            <a:ext cx="9144000" cy="4572000"/>
          </a:xfrm>
          <a:prstGeom prst="rect">
            <a:avLst/>
          </a:prstGeom>
          <a:noFill/>
        </p:spPr>
      </p:pic>
      <p:sp>
        <p:nvSpPr>
          <p:cNvPr id="3" name="Slide Number Placeholder 2">
            <a:extLst>
              <a:ext uri="{FF2B5EF4-FFF2-40B4-BE49-F238E27FC236}">
                <a16:creationId xmlns:a16="http://schemas.microsoft.com/office/drawing/2014/main" id="{B210324D-27C5-49CD-BB84-0CA69E20FB9A}"/>
              </a:ext>
            </a:extLst>
          </p:cNvPr>
          <p:cNvSpPr>
            <a:spLocks noGrp="1"/>
          </p:cNvSpPr>
          <p:nvPr>
            <p:ph type="sldNum" sz="quarter" idx="12"/>
          </p:nvPr>
        </p:nvSpPr>
        <p:spPr/>
        <p:txBody>
          <a:bodyPr/>
          <a:lstStyle/>
          <a:p>
            <a:fld id="{268D4270-C1FE-43C7-AED2-B7353DE0872B}"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 Case</a:t>
            </a:r>
          </a:p>
        </p:txBody>
      </p:sp>
      <p:sp>
        <p:nvSpPr>
          <p:cNvPr id="3" name="Content Placeholder 2"/>
          <p:cNvSpPr>
            <a:spLocks noGrp="1"/>
          </p:cNvSpPr>
          <p:nvPr>
            <p:ph idx="1"/>
          </p:nvPr>
        </p:nvSpPr>
        <p:spPr>
          <a:xfrm>
            <a:off x="838200" y="2362200"/>
            <a:ext cx="8305800" cy="4495800"/>
          </a:xfrm>
        </p:spPr>
        <p:txBody>
          <a:bodyPr/>
          <a:lstStyle/>
          <a:p>
            <a:r>
              <a:rPr lang="en-US" sz="2200" dirty="0">
                <a:solidFill>
                  <a:srgbClr val="000000"/>
                </a:solidFill>
              </a:rPr>
              <a:t>Test case design is a part of system and component testing where you design the test cases (inputs and predicted outputs) that test the system.</a:t>
            </a:r>
          </a:p>
          <a:p>
            <a:r>
              <a:rPr lang="en-US" sz="2200" dirty="0">
                <a:solidFill>
                  <a:srgbClr val="000000"/>
                </a:solidFill>
              </a:rPr>
              <a:t>The goal of the test case design process is to create a set of test cases that are effective in discovering program defects and showing that the system meets its requirements.</a:t>
            </a:r>
          </a:p>
          <a:p>
            <a:r>
              <a:rPr lang="en-US" sz="2200" dirty="0">
                <a:solidFill>
                  <a:srgbClr val="000000"/>
                </a:solidFill>
              </a:rPr>
              <a:t>To design a test case, you select a feature of the system or component that you are testing.</a:t>
            </a:r>
          </a:p>
          <a:p>
            <a:r>
              <a:rPr lang="en-US" sz="2200" dirty="0">
                <a:solidFill>
                  <a:srgbClr val="000000"/>
                </a:solidFill>
              </a:rPr>
              <a:t>You then select a set of inputs that execute that feature, document the expected outputs or output ranges and, where possible, design an automated check that tests that the actual and expected outputs are the same.</a:t>
            </a:r>
          </a:p>
        </p:txBody>
      </p:sp>
      <p:sp>
        <p:nvSpPr>
          <p:cNvPr id="4" name="Slide Number Placeholder 3">
            <a:extLst>
              <a:ext uri="{FF2B5EF4-FFF2-40B4-BE49-F238E27FC236}">
                <a16:creationId xmlns:a16="http://schemas.microsoft.com/office/drawing/2014/main" id="{2B556D6B-119F-4AD5-A9E4-3A7FA8B3F14D}"/>
              </a:ext>
            </a:extLst>
          </p:cNvPr>
          <p:cNvSpPr>
            <a:spLocks noGrp="1"/>
          </p:cNvSpPr>
          <p:nvPr>
            <p:ph type="sldNum" sz="quarter" idx="12"/>
          </p:nvPr>
        </p:nvSpPr>
        <p:spPr/>
        <p:txBody>
          <a:bodyPr/>
          <a:lstStyle/>
          <a:p>
            <a:fld id="{268D4270-C1FE-43C7-AED2-B7353DE0872B}"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Testing strategy</a:t>
            </a:r>
          </a:p>
        </p:txBody>
      </p:sp>
      <p:pic>
        <p:nvPicPr>
          <p:cNvPr id="3074" name="Picture 2" descr="C:\Users\Rumman\Desktop\testing.JPG"/>
          <p:cNvPicPr>
            <a:picLocks noGrp="1" noChangeAspect="1" noChangeArrowheads="1"/>
          </p:cNvPicPr>
          <p:nvPr>
            <p:ph idx="1"/>
          </p:nvPr>
        </p:nvPicPr>
        <p:blipFill>
          <a:blip r:embed="rId2" cstate="print"/>
          <a:srcRect/>
          <a:stretch>
            <a:fillRect/>
          </a:stretch>
        </p:blipFill>
        <p:spPr bwMode="auto">
          <a:xfrm>
            <a:off x="0" y="2286000"/>
            <a:ext cx="9144000" cy="4572000"/>
          </a:xfrm>
          <a:prstGeom prst="rect">
            <a:avLst/>
          </a:prstGeom>
          <a:noFill/>
        </p:spPr>
      </p:pic>
      <p:sp>
        <p:nvSpPr>
          <p:cNvPr id="3" name="Slide Number Placeholder 2">
            <a:extLst>
              <a:ext uri="{FF2B5EF4-FFF2-40B4-BE49-F238E27FC236}">
                <a16:creationId xmlns:a16="http://schemas.microsoft.com/office/drawing/2014/main" id="{79F41932-557D-4BA0-9052-80AD9ED5CA68}"/>
              </a:ext>
            </a:extLst>
          </p:cNvPr>
          <p:cNvSpPr>
            <a:spLocks noGrp="1"/>
          </p:cNvSpPr>
          <p:nvPr>
            <p:ph type="sldNum" sz="quarter" idx="12"/>
          </p:nvPr>
        </p:nvSpPr>
        <p:spPr/>
        <p:txBody>
          <a:bodyPr/>
          <a:lstStyle/>
          <a:p>
            <a:fld id="{268D4270-C1FE-43C7-AED2-B7353DE0872B}" type="slidenum">
              <a:rPr lang="en-US" altLang="en-US" smtClean="0"/>
              <a:pPr/>
              <a:t>6</a:t>
            </a:fld>
            <a:endParaRPr lang="en-US" altLang="en-US"/>
          </a:p>
        </p:txBody>
      </p:sp>
    </p:spTree>
    <p:extLst>
      <p:ext uri="{BB962C8B-B14F-4D97-AF65-F5344CB8AC3E}">
        <p14:creationId xmlns:p14="http://schemas.microsoft.com/office/powerpoint/2010/main" val="3151086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Software Testing Strategy</a:t>
            </a:r>
          </a:p>
        </p:txBody>
      </p:sp>
      <p:sp>
        <p:nvSpPr>
          <p:cNvPr id="3" name="Content Placeholder 2"/>
          <p:cNvSpPr>
            <a:spLocks noGrp="1"/>
          </p:cNvSpPr>
          <p:nvPr>
            <p:ph idx="1"/>
          </p:nvPr>
        </p:nvSpPr>
        <p:spPr>
          <a:xfrm>
            <a:off x="838200" y="2286000"/>
            <a:ext cx="8305800" cy="4572000"/>
          </a:xfrm>
        </p:spPr>
        <p:txBody>
          <a:bodyPr/>
          <a:lstStyle/>
          <a:p>
            <a:r>
              <a:rPr lang="en-US" sz="1800" dirty="0">
                <a:solidFill>
                  <a:srgbClr val="000000"/>
                </a:solidFill>
              </a:rPr>
              <a:t>A strategy for software testing may also be viewed in the context of the spiral.</a:t>
            </a:r>
          </a:p>
          <a:p>
            <a:r>
              <a:rPr lang="en-US" sz="1800" b="1" i="1" dirty="0">
                <a:solidFill>
                  <a:srgbClr val="000000"/>
                </a:solidFill>
              </a:rPr>
              <a:t>Unit testing </a:t>
            </a:r>
            <a:r>
              <a:rPr lang="en-US" sz="1800" i="1" dirty="0">
                <a:solidFill>
                  <a:srgbClr val="000000"/>
                </a:solidFill>
              </a:rPr>
              <a:t>begins at the vortex of the spiral </a:t>
            </a:r>
            <a:r>
              <a:rPr lang="en-US" sz="1800" dirty="0">
                <a:solidFill>
                  <a:srgbClr val="000000"/>
                </a:solidFill>
              </a:rPr>
              <a:t>and</a:t>
            </a:r>
            <a:r>
              <a:rPr lang="en-US" sz="1800" b="1" i="1" dirty="0">
                <a:solidFill>
                  <a:srgbClr val="000000"/>
                </a:solidFill>
              </a:rPr>
              <a:t> concentrates </a:t>
            </a:r>
            <a:r>
              <a:rPr lang="en-US" sz="1800" i="1" dirty="0">
                <a:solidFill>
                  <a:srgbClr val="000000"/>
                </a:solidFill>
              </a:rPr>
              <a:t>on each </a:t>
            </a:r>
            <a:r>
              <a:rPr lang="en-US" sz="1800" b="1" dirty="0">
                <a:solidFill>
                  <a:srgbClr val="000000"/>
                </a:solidFill>
              </a:rPr>
              <a:t>unit</a:t>
            </a:r>
            <a:r>
              <a:rPr lang="en-US" sz="1800" dirty="0">
                <a:solidFill>
                  <a:srgbClr val="000000"/>
                </a:solidFill>
              </a:rPr>
              <a:t> (e.g., component, class, or </a:t>
            </a:r>
            <a:r>
              <a:rPr lang="en-US" sz="1800" dirty="0" err="1">
                <a:solidFill>
                  <a:srgbClr val="000000"/>
                </a:solidFill>
              </a:rPr>
              <a:t>WebApp</a:t>
            </a:r>
            <a:r>
              <a:rPr lang="en-US" sz="1800" dirty="0">
                <a:solidFill>
                  <a:srgbClr val="000000"/>
                </a:solidFill>
              </a:rPr>
              <a:t> content object) of the software as implemented in source code.</a:t>
            </a:r>
          </a:p>
          <a:p>
            <a:r>
              <a:rPr lang="en-US" sz="1800" dirty="0">
                <a:solidFill>
                  <a:srgbClr val="000000"/>
                </a:solidFill>
              </a:rPr>
              <a:t> Testing progresses by </a:t>
            </a:r>
            <a:r>
              <a:rPr lang="en-US" sz="1800" b="1" dirty="0">
                <a:solidFill>
                  <a:srgbClr val="000000"/>
                </a:solidFill>
              </a:rPr>
              <a:t>moving outward </a:t>
            </a:r>
            <a:r>
              <a:rPr lang="en-US" sz="1800" dirty="0">
                <a:solidFill>
                  <a:srgbClr val="000000"/>
                </a:solidFill>
              </a:rPr>
              <a:t>along the spiral to </a:t>
            </a:r>
            <a:r>
              <a:rPr lang="en-US" sz="1800" b="1" i="1" dirty="0">
                <a:solidFill>
                  <a:srgbClr val="000000"/>
                </a:solidFill>
              </a:rPr>
              <a:t>integration testing</a:t>
            </a:r>
            <a:r>
              <a:rPr lang="en-US" sz="1800" i="1" dirty="0">
                <a:solidFill>
                  <a:srgbClr val="000000"/>
                </a:solidFill>
              </a:rPr>
              <a:t>, where the </a:t>
            </a:r>
            <a:r>
              <a:rPr lang="en-US" sz="1800" b="1" i="1" dirty="0">
                <a:solidFill>
                  <a:srgbClr val="000000"/>
                </a:solidFill>
              </a:rPr>
              <a:t>focus</a:t>
            </a:r>
            <a:r>
              <a:rPr lang="en-US" sz="1800" i="1" dirty="0">
                <a:solidFill>
                  <a:srgbClr val="000000"/>
                </a:solidFill>
              </a:rPr>
              <a:t> is on design and the </a:t>
            </a:r>
            <a:r>
              <a:rPr lang="en-US" sz="1800" b="1" i="1" dirty="0">
                <a:solidFill>
                  <a:srgbClr val="000000"/>
                </a:solidFill>
              </a:rPr>
              <a:t>construction</a:t>
            </a:r>
            <a:r>
              <a:rPr lang="en-US" sz="1800" i="1" dirty="0">
                <a:solidFill>
                  <a:srgbClr val="000000"/>
                </a:solidFill>
              </a:rPr>
              <a:t> of the software </a:t>
            </a:r>
            <a:r>
              <a:rPr lang="en-US" sz="1800" dirty="0">
                <a:solidFill>
                  <a:srgbClr val="000000"/>
                </a:solidFill>
              </a:rPr>
              <a:t>architecture. </a:t>
            </a:r>
          </a:p>
          <a:p>
            <a:r>
              <a:rPr lang="en-US" sz="1800" dirty="0">
                <a:solidFill>
                  <a:srgbClr val="000000"/>
                </a:solidFill>
              </a:rPr>
              <a:t>Taking </a:t>
            </a:r>
            <a:r>
              <a:rPr lang="en-US" sz="1800" b="1" dirty="0">
                <a:solidFill>
                  <a:srgbClr val="000000"/>
                </a:solidFill>
              </a:rPr>
              <a:t>another turn </a:t>
            </a:r>
            <a:r>
              <a:rPr lang="en-US" sz="1800" dirty="0">
                <a:solidFill>
                  <a:srgbClr val="000000"/>
                </a:solidFill>
              </a:rPr>
              <a:t>outward on the spiral, you encounter </a:t>
            </a:r>
            <a:r>
              <a:rPr lang="en-US" sz="1800" b="1" i="1" dirty="0">
                <a:solidFill>
                  <a:srgbClr val="000000"/>
                </a:solidFill>
              </a:rPr>
              <a:t>validation testing</a:t>
            </a:r>
            <a:r>
              <a:rPr lang="en-US" sz="1800" i="1" dirty="0">
                <a:solidFill>
                  <a:srgbClr val="000000"/>
                </a:solidFill>
              </a:rPr>
              <a:t>, where </a:t>
            </a:r>
            <a:r>
              <a:rPr lang="en-US" sz="1800" b="1" i="1" dirty="0">
                <a:solidFill>
                  <a:srgbClr val="000000"/>
                </a:solidFill>
              </a:rPr>
              <a:t>requirements established </a:t>
            </a:r>
            <a:r>
              <a:rPr lang="en-US" sz="1800" i="1" dirty="0">
                <a:solidFill>
                  <a:srgbClr val="000000"/>
                </a:solidFill>
              </a:rPr>
              <a:t>as part of requirements modeling are validated </a:t>
            </a:r>
            <a:r>
              <a:rPr lang="en-US" sz="1800" dirty="0">
                <a:solidFill>
                  <a:srgbClr val="000000"/>
                </a:solidFill>
              </a:rPr>
              <a:t>against the software that has been constructed. </a:t>
            </a:r>
          </a:p>
          <a:p>
            <a:r>
              <a:rPr lang="en-US" sz="1800" dirty="0">
                <a:solidFill>
                  <a:srgbClr val="000000"/>
                </a:solidFill>
              </a:rPr>
              <a:t>Finally, you arrive at </a:t>
            </a:r>
            <a:r>
              <a:rPr lang="en-US" sz="1800" b="1" i="1" dirty="0">
                <a:solidFill>
                  <a:srgbClr val="000000"/>
                </a:solidFill>
              </a:rPr>
              <a:t>system testing</a:t>
            </a:r>
            <a:r>
              <a:rPr lang="en-US" sz="1800" i="1" dirty="0">
                <a:solidFill>
                  <a:srgbClr val="000000"/>
                </a:solidFill>
              </a:rPr>
              <a:t>, where the software and other </a:t>
            </a:r>
            <a:r>
              <a:rPr lang="en-US" sz="1800" b="1" i="1" dirty="0">
                <a:solidFill>
                  <a:srgbClr val="000000"/>
                </a:solidFill>
              </a:rPr>
              <a:t>system elements</a:t>
            </a:r>
            <a:r>
              <a:rPr lang="en-US" sz="1800" i="1" dirty="0">
                <a:solidFill>
                  <a:srgbClr val="000000"/>
                </a:solidFill>
              </a:rPr>
              <a:t> are </a:t>
            </a:r>
            <a:r>
              <a:rPr lang="en-US" sz="1800" b="1" i="1" dirty="0">
                <a:solidFill>
                  <a:srgbClr val="000000"/>
                </a:solidFill>
              </a:rPr>
              <a:t>tested as a whole</a:t>
            </a:r>
            <a:r>
              <a:rPr lang="en-US" sz="1800" i="1" dirty="0">
                <a:solidFill>
                  <a:srgbClr val="000000"/>
                </a:solidFill>
              </a:rPr>
              <a:t>. </a:t>
            </a:r>
          </a:p>
          <a:p>
            <a:r>
              <a:rPr lang="en-US" sz="1800" i="1" dirty="0">
                <a:solidFill>
                  <a:srgbClr val="000000"/>
                </a:solidFill>
              </a:rPr>
              <a:t>To test </a:t>
            </a:r>
            <a:r>
              <a:rPr lang="en-US" sz="1800" dirty="0">
                <a:solidFill>
                  <a:srgbClr val="000000"/>
                </a:solidFill>
              </a:rPr>
              <a:t>computer software, you </a:t>
            </a:r>
            <a:r>
              <a:rPr lang="en-US" sz="1800" b="1" dirty="0">
                <a:solidFill>
                  <a:srgbClr val="000000"/>
                </a:solidFill>
              </a:rPr>
              <a:t>spiral out </a:t>
            </a:r>
            <a:r>
              <a:rPr lang="en-US" sz="1800" dirty="0">
                <a:solidFill>
                  <a:srgbClr val="000000"/>
                </a:solidFill>
              </a:rPr>
              <a:t>in a </a:t>
            </a:r>
            <a:r>
              <a:rPr lang="en-US" sz="1800" b="1" dirty="0">
                <a:solidFill>
                  <a:srgbClr val="000000"/>
                </a:solidFill>
              </a:rPr>
              <a:t>clockwise direction</a:t>
            </a:r>
            <a:r>
              <a:rPr lang="en-US" sz="1800" dirty="0">
                <a:solidFill>
                  <a:srgbClr val="000000"/>
                </a:solidFill>
              </a:rPr>
              <a:t>.</a:t>
            </a:r>
          </a:p>
        </p:txBody>
      </p:sp>
      <p:sp>
        <p:nvSpPr>
          <p:cNvPr id="4" name="Slide Number Placeholder 3">
            <a:extLst>
              <a:ext uri="{FF2B5EF4-FFF2-40B4-BE49-F238E27FC236}">
                <a16:creationId xmlns:a16="http://schemas.microsoft.com/office/drawing/2014/main" id="{7EDFA3E8-FF14-4665-9C0D-3ED5BB84294C}"/>
              </a:ext>
            </a:extLst>
          </p:cNvPr>
          <p:cNvSpPr>
            <a:spLocks noGrp="1"/>
          </p:cNvSpPr>
          <p:nvPr>
            <p:ph type="sldNum" sz="quarter" idx="12"/>
          </p:nvPr>
        </p:nvSpPr>
        <p:spPr/>
        <p:txBody>
          <a:bodyPr/>
          <a:lstStyle/>
          <a:p>
            <a:fld id="{268D4270-C1FE-43C7-AED2-B7353DE0872B}"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a:t>
            </a:r>
          </a:p>
        </p:txBody>
      </p:sp>
      <p:sp>
        <p:nvSpPr>
          <p:cNvPr id="3" name="Content Placeholder 2"/>
          <p:cNvSpPr>
            <a:spLocks noGrp="1"/>
          </p:cNvSpPr>
          <p:nvPr>
            <p:ph idx="1"/>
          </p:nvPr>
        </p:nvSpPr>
        <p:spPr>
          <a:xfrm>
            <a:off x="838200" y="2362200"/>
            <a:ext cx="8305800" cy="4495800"/>
          </a:xfrm>
        </p:spPr>
        <p:txBody>
          <a:bodyPr/>
          <a:lstStyle/>
          <a:p>
            <a:r>
              <a:rPr lang="en-US" sz="2400" i="1" dirty="0">
                <a:solidFill>
                  <a:srgbClr val="000000"/>
                </a:solidFill>
              </a:rPr>
              <a:t>Unit testing focuses verification effort on the smallest unit of software design—the </a:t>
            </a:r>
            <a:r>
              <a:rPr lang="en-US" sz="2400" dirty="0">
                <a:solidFill>
                  <a:srgbClr val="000000"/>
                </a:solidFill>
              </a:rPr>
              <a:t>software component or module. </a:t>
            </a:r>
          </a:p>
          <a:p>
            <a:r>
              <a:rPr lang="en-US" sz="2400" dirty="0">
                <a:solidFill>
                  <a:srgbClr val="000000"/>
                </a:solidFill>
              </a:rPr>
              <a:t>The unit test focuses on the internal processing logic and data structures within the boundaries of a component. </a:t>
            </a:r>
          </a:p>
          <a:p>
            <a:r>
              <a:rPr lang="en-US" sz="2400" dirty="0">
                <a:solidFill>
                  <a:srgbClr val="000000"/>
                </a:solidFill>
              </a:rPr>
              <a:t>This type of testing can be conducted in parallel for multiple components.</a:t>
            </a:r>
          </a:p>
        </p:txBody>
      </p:sp>
      <p:sp>
        <p:nvSpPr>
          <p:cNvPr id="4" name="Slide Number Placeholder 3">
            <a:extLst>
              <a:ext uri="{FF2B5EF4-FFF2-40B4-BE49-F238E27FC236}">
                <a16:creationId xmlns:a16="http://schemas.microsoft.com/office/drawing/2014/main" id="{1DFC5D5F-D14E-4386-B5F0-CEE6C575E6B0}"/>
              </a:ext>
            </a:extLst>
          </p:cNvPr>
          <p:cNvSpPr>
            <a:spLocks noGrp="1"/>
          </p:cNvSpPr>
          <p:nvPr>
            <p:ph type="sldNum" sz="quarter" idx="12"/>
          </p:nvPr>
        </p:nvSpPr>
        <p:spPr/>
        <p:txBody>
          <a:bodyPr/>
          <a:lstStyle/>
          <a:p>
            <a:fld id="{268D4270-C1FE-43C7-AED2-B7353DE0872B}"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Unit Testing</a:t>
            </a:r>
          </a:p>
        </p:txBody>
      </p:sp>
      <p:sp>
        <p:nvSpPr>
          <p:cNvPr id="3" name="Content Placeholder 2"/>
          <p:cNvSpPr>
            <a:spLocks noGrp="1"/>
          </p:cNvSpPr>
          <p:nvPr>
            <p:ph idx="1"/>
          </p:nvPr>
        </p:nvSpPr>
        <p:spPr>
          <a:xfrm>
            <a:off x="838200" y="2362200"/>
            <a:ext cx="7693025" cy="4038600"/>
          </a:xfrm>
        </p:spPr>
        <p:txBody>
          <a:bodyPr/>
          <a:lstStyle/>
          <a:p>
            <a:r>
              <a:rPr lang="en-US" sz="2400" dirty="0">
                <a:solidFill>
                  <a:srgbClr val="000000"/>
                </a:solidFill>
              </a:rPr>
              <a:t> Local data structures are examined to ensure that data stored temporarily maintains its integrity during all steps in an algorithm’s execution. </a:t>
            </a:r>
          </a:p>
          <a:p>
            <a:r>
              <a:rPr lang="en-US" sz="2400" dirty="0">
                <a:solidFill>
                  <a:srgbClr val="000000"/>
                </a:solidFill>
              </a:rPr>
              <a:t>All independent paths through the control structure are exercised to ensure that all statements in a module have been executed at least once.</a:t>
            </a:r>
          </a:p>
          <a:p>
            <a:r>
              <a:rPr lang="en-US" sz="2400" dirty="0">
                <a:solidFill>
                  <a:srgbClr val="000000"/>
                </a:solidFill>
              </a:rPr>
              <a:t> Boundary conditions are tested to ensure that the module operates properly at boundaries established to limit or restrict processing. </a:t>
            </a:r>
          </a:p>
          <a:p>
            <a:r>
              <a:rPr lang="en-US" sz="2400" dirty="0">
                <a:solidFill>
                  <a:srgbClr val="000000"/>
                </a:solidFill>
              </a:rPr>
              <a:t>And finally, all error-handling paths are tested.</a:t>
            </a:r>
          </a:p>
          <a:p>
            <a:endParaRPr lang="en-US" dirty="0"/>
          </a:p>
        </p:txBody>
      </p:sp>
      <p:sp>
        <p:nvSpPr>
          <p:cNvPr id="4" name="Slide Number Placeholder 3">
            <a:extLst>
              <a:ext uri="{FF2B5EF4-FFF2-40B4-BE49-F238E27FC236}">
                <a16:creationId xmlns:a16="http://schemas.microsoft.com/office/drawing/2014/main" id="{DC72FA01-B631-42DF-A52D-032520568F91}"/>
              </a:ext>
            </a:extLst>
          </p:cNvPr>
          <p:cNvSpPr>
            <a:spLocks noGrp="1"/>
          </p:cNvSpPr>
          <p:nvPr>
            <p:ph type="sldNum" sz="quarter" idx="12"/>
          </p:nvPr>
        </p:nvSpPr>
        <p:spPr/>
        <p:txBody>
          <a:bodyPr/>
          <a:lstStyle/>
          <a:p>
            <a:fld id="{268D4270-C1FE-43C7-AED2-B7353DE0872B}"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 design template</Template>
  <TotalTime>1397</TotalTime>
  <Words>1509</Words>
  <Application>Microsoft Office PowerPoint</Application>
  <PresentationFormat>On-screen Show (4:3)</PresentationFormat>
  <Paragraphs>146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Times New Roman</vt:lpstr>
      <vt:lpstr>Vijaya</vt:lpstr>
      <vt:lpstr>Wingdings</vt:lpstr>
      <vt:lpstr>Capsules design template</vt:lpstr>
      <vt:lpstr>Software Testing</vt:lpstr>
      <vt:lpstr>Verification and Validation</vt:lpstr>
      <vt:lpstr> Software testing goals:</vt:lpstr>
      <vt:lpstr>Model of the testing process</vt:lpstr>
      <vt:lpstr>Test Case</vt:lpstr>
      <vt:lpstr>Testing strategy</vt:lpstr>
      <vt:lpstr>Software Testing Strategy</vt:lpstr>
      <vt:lpstr>Unit Testing</vt:lpstr>
      <vt:lpstr>Unit Testing</vt:lpstr>
      <vt:lpstr>Integration Testing</vt:lpstr>
      <vt:lpstr>Non-incremental  Integration Testing</vt:lpstr>
      <vt:lpstr>Incremental Integration Testing</vt:lpstr>
      <vt:lpstr>Alpha and Beta Testing</vt:lpstr>
      <vt:lpstr>White Box and Black Box Testing</vt:lpstr>
      <vt:lpstr>System Testing</vt:lpstr>
      <vt:lpstr>Different Types of System Testing</vt:lpstr>
      <vt:lpstr>Different Types of System Testing</vt:lpstr>
      <vt:lpstr>Debugging Process</vt:lpstr>
      <vt:lpstr>Debugging Process</vt:lpstr>
      <vt:lpstr>Why is Debugging so Difficult?</vt:lpstr>
      <vt:lpstr>Debugging Strategies</vt:lpstr>
      <vt:lpstr>Brute Force</vt:lpstr>
      <vt:lpstr>Backtracking</vt:lpstr>
      <vt:lpstr>Cause Elimination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Md Faisal</cp:lastModifiedBy>
  <cp:revision>225</cp:revision>
  <cp:lastPrinted>1601-01-01T00:00:00Z</cp:lastPrinted>
  <dcterms:created xsi:type="dcterms:W3CDTF">2016-01-12T00:51:39Z</dcterms:created>
  <dcterms:modified xsi:type="dcterms:W3CDTF">2025-05-20T15:21:00Z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