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sldIdLst>
    <p:sldId id="256" r:id="rId5"/>
    <p:sldId id="337" r:id="rId6"/>
    <p:sldId id="338" r:id="rId7"/>
    <p:sldId id="260" r:id="rId8"/>
    <p:sldId id="280" r:id="rId9"/>
    <p:sldId id="271" r:id="rId10"/>
    <p:sldId id="272" r:id="rId11"/>
    <p:sldId id="330" r:id="rId12"/>
    <p:sldId id="297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9CC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946" y="-7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3" name="Group 21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819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altLang="en-US" sz="2400">
                <a:latin typeface="Times New Roman" pitchFamily="18" charset="0"/>
              </a:endParaRPr>
            </a:p>
          </p:txBody>
        </p:sp>
        <p:sp>
          <p:nvSpPr>
            <p:cNvPr id="8195" name="AutoShape 3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altLang="en-US" sz="2400">
                <a:latin typeface="Times New Roman" pitchFamily="18" charset="0"/>
              </a:endParaRPr>
            </a:p>
          </p:txBody>
        </p:sp>
      </p:grpSp>
      <p:grpSp>
        <p:nvGrpSpPr>
          <p:cNvPr id="8210" name="Group 18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204" name="AutoShape 12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AutoShape 13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altLang="en-US"/>
          </a:p>
        </p:txBody>
      </p:sp>
      <p:sp>
        <p:nvSpPr>
          <p:cNvPr id="8209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9E039716-5DDC-41BB-9C21-EC589C7FBCF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211" name="AutoShape 1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93AC5-3C9E-488E-93BC-644A0BCFA5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18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E6B08-057B-4CB6-BE07-52AF38D551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5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8D4270-C1FE-43C7-AED2-B7353DE087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13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13E64-40E1-4229-A02F-B8A2F14A11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06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AF1AD-D3BF-4907-9AC8-B2C6DEC3EB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29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097E7-DC20-4E02-A883-E585F5FD5D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75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1EFC9-242D-4A43-BFAB-9E1F687433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7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8E6F47-73DE-4DAA-8E09-D151E1F96E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46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C9C78-C8C4-47B6-83BA-24B3675DDD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76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9E1C1-AD83-4707-BE2B-A8D7DE18DA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72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28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50" name="Group 26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27" name="Rectangle 3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8" name="Freeform 24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45" name="Group 21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6" name="AutoShape 12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" name="AutoShape 20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31" name="AutoShap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D143989A-D7A3-413E-AA94-DCC0321973A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183052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7903-F1A7-4EA9-8466-489148BD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268C8-5DA6-4ADD-9757-6835A0123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Models are forms of description often adopted in software development</a:t>
            </a:r>
          </a:p>
          <a:p>
            <a:r>
              <a:rPr lang="en-US" sz="2000" dirty="0"/>
              <a:t>It must be capable of representing the information that:</a:t>
            </a:r>
          </a:p>
          <a:p>
            <a:pPr lvl="1"/>
            <a:r>
              <a:rPr lang="en-US" sz="1600" dirty="0"/>
              <a:t>software transforms</a:t>
            </a:r>
          </a:p>
          <a:p>
            <a:pPr lvl="1"/>
            <a:r>
              <a:rPr lang="en-US" sz="1600" dirty="0"/>
              <a:t>the architecture and functions that enable the transformation to occur</a:t>
            </a:r>
          </a:p>
          <a:p>
            <a:pPr lvl="1"/>
            <a:r>
              <a:rPr lang="en-US" sz="1600" dirty="0"/>
              <a:t>the features that users desire</a:t>
            </a:r>
          </a:p>
          <a:p>
            <a:pPr lvl="1"/>
            <a:r>
              <a:rPr lang="en-US" sz="1600" dirty="0"/>
              <a:t>the behavior of the system as the transformation is taking place</a:t>
            </a:r>
          </a:p>
          <a:p>
            <a:r>
              <a:rPr lang="en-US" sz="2000" dirty="0"/>
              <a:t>Models must accomplish these objectives at different levels of abstraction—first depicting the software from the customer’s viewpoint and later representing the software at a more technical level</a:t>
            </a:r>
          </a:p>
        </p:txBody>
      </p:sp>
    </p:spTree>
    <p:extLst>
      <p:ext uri="{BB962C8B-B14F-4D97-AF65-F5344CB8AC3E}">
        <p14:creationId xmlns:p14="http://schemas.microsoft.com/office/powerpoint/2010/main" val="296848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726D-492F-4962-88C5-821672A1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vs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5D87-E340-4F99-9FEE-B5E26D8B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Design is coming up with the idea for the function or shape, Modeling is trying to make the design come to life</a:t>
            </a:r>
          </a:p>
          <a:p>
            <a:r>
              <a:rPr lang="en-US" sz="2400" dirty="0"/>
              <a:t>Typically a model is a prototype of an end product you’re looking for. It gives a visual or virtual picture of your product or software.</a:t>
            </a:r>
          </a:p>
          <a:p>
            <a:r>
              <a:rPr lang="en-US" sz="2400" dirty="0"/>
              <a:t>Design defines how your product should work, what features do you want in the product, how do you want the look and feel of product.</a:t>
            </a:r>
          </a:p>
        </p:txBody>
      </p:sp>
    </p:spTree>
    <p:extLst>
      <p:ext uri="{BB962C8B-B14F-4D97-AF65-F5344CB8AC3E}">
        <p14:creationId xmlns:p14="http://schemas.microsoft.com/office/powerpoint/2010/main" val="317623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229600" cy="4191000"/>
          </a:xfrm>
        </p:spPr>
        <p:txBody>
          <a:bodyPr/>
          <a:lstStyle/>
          <a:p>
            <a:pPr lvl="0">
              <a:buClr>
                <a:srgbClr val="9A0000"/>
              </a:buClr>
              <a:buFont typeface="Wingdings" pitchFamily="-128" charset="2"/>
              <a:buChar char="n"/>
            </a:pPr>
            <a:r>
              <a:rPr lang="en-US" sz="2000" dirty="0">
                <a:solidFill>
                  <a:srgbClr val="000000"/>
                </a:solidFill>
                <a:latin typeface="Palatino" pitchFamily="-128" charset="0"/>
              </a:rPr>
              <a:t>One view of requirements modeling, called </a:t>
            </a:r>
            <a:r>
              <a:rPr lang="en-US" sz="2000" i="1" dirty="0">
                <a:solidFill>
                  <a:srgbClr val="9A0000"/>
                </a:solidFill>
                <a:latin typeface="Palatino" pitchFamily="-128" charset="0"/>
              </a:rPr>
              <a:t>structured analysis, </a:t>
            </a:r>
            <a:r>
              <a:rPr lang="en-US" sz="2000" dirty="0">
                <a:solidFill>
                  <a:srgbClr val="000000"/>
                </a:solidFill>
                <a:latin typeface="Palatino" pitchFamily="-128" charset="0"/>
              </a:rPr>
              <a:t>considers data and the processes that transform the data as separate entities. </a:t>
            </a:r>
          </a:p>
          <a:p>
            <a:pPr lvl="1">
              <a:buClr>
                <a:srgbClr val="9A0000"/>
              </a:buClr>
              <a:buSzPct val="70000"/>
              <a:buFont typeface="Wingdings" pitchFamily="-128" charset="2"/>
              <a:buChar char="n"/>
            </a:pPr>
            <a:r>
              <a:rPr lang="en-US" sz="1800" dirty="0">
                <a:solidFill>
                  <a:srgbClr val="000000"/>
                </a:solidFill>
                <a:latin typeface="Palatino" pitchFamily="-128" charset="0"/>
              </a:rPr>
              <a:t>Data objects are modeled in a way that defines their attributes and relationships. </a:t>
            </a:r>
          </a:p>
          <a:p>
            <a:pPr lvl="1">
              <a:buClr>
                <a:srgbClr val="9A0000"/>
              </a:buClr>
              <a:buSzPct val="70000"/>
              <a:buFont typeface="Wingdings" pitchFamily="-128" charset="2"/>
              <a:buChar char="n"/>
            </a:pPr>
            <a:r>
              <a:rPr lang="en-US" sz="1800" dirty="0">
                <a:solidFill>
                  <a:srgbClr val="000000"/>
                </a:solidFill>
                <a:latin typeface="Palatino" pitchFamily="-128" charset="0"/>
              </a:rPr>
              <a:t>Processes that manipulate data objects are modeled in a manner that shows how they transform data as data objects flow through the system. </a:t>
            </a:r>
          </a:p>
          <a:p>
            <a:pPr lvl="0">
              <a:buClr>
                <a:srgbClr val="9A0000"/>
              </a:buClr>
              <a:buFont typeface="Wingdings" pitchFamily="-128" charset="2"/>
              <a:buChar char="n"/>
            </a:pPr>
            <a:r>
              <a:rPr lang="en-US" sz="2000" dirty="0">
                <a:solidFill>
                  <a:srgbClr val="000000"/>
                </a:solidFill>
                <a:latin typeface="Palatino" pitchFamily="-128" charset="0"/>
              </a:rPr>
              <a:t>A second approach to analysis modeled, called </a:t>
            </a:r>
            <a:r>
              <a:rPr lang="en-US" sz="2000" i="1" dirty="0">
                <a:solidFill>
                  <a:srgbClr val="9A0000"/>
                </a:solidFill>
                <a:latin typeface="Palatino" pitchFamily="-128" charset="0"/>
              </a:rPr>
              <a:t>object-oriented analysis,</a:t>
            </a:r>
            <a:r>
              <a:rPr lang="en-US" sz="2000" i="1" dirty="0">
                <a:solidFill>
                  <a:srgbClr val="000000"/>
                </a:solidFill>
                <a:latin typeface="Palatino" pitchFamily="-12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Palatino" pitchFamily="-128" charset="0"/>
              </a:rPr>
              <a:t>focuses on </a:t>
            </a:r>
          </a:p>
          <a:p>
            <a:pPr lvl="1">
              <a:buClr>
                <a:srgbClr val="9A0000"/>
              </a:buClr>
              <a:buSzPct val="70000"/>
              <a:buFont typeface="Wingdings" pitchFamily="-128" charset="2"/>
              <a:buChar char="n"/>
            </a:pPr>
            <a:r>
              <a:rPr lang="en-US" sz="1800" dirty="0">
                <a:solidFill>
                  <a:srgbClr val="000000"/>
                </a:solidFill>
                <a:latin typeface="Palatino" pitchFamily="-128" charset="0"/>
              </a:rPr>
              <a:t>the definition of classes and</a:t>
            </a:r>
          </a:p>
          <a:p>
            <a:pPr lvl="1">
              <a:buClr>
                <a:srgbClr val="9A0000"/>
              </a:buClr>
              <a:buSzPct val="70000"/>
              <a:buFont typeface="Wingdings" pitchFamily="-128" charset="2"/>
              <a:buChar char="n"/>
            </a:pPr>
            <a:r>
              <a:rPr lang="en-US" sz="1800" dirty="0">
                <a:solidFill>
                  <a:srgbClr val="000000"/>
                </a:solidFill>
                <a:latin typeface="Palatino" pitchFamily="-128" charset="0"/>
              </a:rPr>
              <a:t>the manner in which they collaborate with one another to effect customer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2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algn="ctr"/>
            <a:r>
              <a:rPr lang="en-US" dirty="0"/>
              <a:t>Data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77200" cy="4191000"/>
          </a:xfrm>
        </p:spPr>
        <p:txBody>
          <a:bodyPr/>
          <a:lstStyle/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software requirements include the need to create, extend, or interface with a database or if complex data structures must be constructed and manipulated, the software team may choose to create a data model as part of overall requirements modeling. 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software engineer or analyst defines all data objects that are processed within the system, the relationships between the data objects, and other information that is pertinent to the relationships. </a:t>
            </a:r>
          </a:p>
        </p:txBody>
      </p:sp>
    </p:spTree>
    <p:extLst>
      <p:ext uri="{BB962C8B-B14F-4D97-AF65-F5344CB8AC3E}">
        <p14:creationId xmlns:p14="http://schemas.microsoft.com/office/powerpoint/2010/main" val="408980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762000"/>
          </a:xfrm>
        </p:spPr>
        <p:txBody>
          <a:bodyPr/>
          <a:lstStyle/>
          <a:p>
            <a:pPr algn="ctr"/>
            <a:r>
              <a:rPr lang="en-US" sz="2800" dirty="0"/>
              <a:t>What is a Data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    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685800" y="2340429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-12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-1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9A0000"/>
              </a:buClr>
              <a:buSzPct val="75000"/>
              <a:buFont typeface="Wingdings" pitchFamily="-128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-128" charset="0"/>
                <a:ea typeface="+mn-ea"/>
                <a:cs typeface="+mn-cs"/>
              </a:rPr>
              <a:t>a representation of almost any composite information that must be understood by software. 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buClr>
                <a:srgbClr val="9A0000"/>
              </a:buClr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-128" charset="0"/>
              </a:rPr>
              <a:t>composite information—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-128" charset="0"/>
              </a:rPr>
              <a:t>something that has a number of different properties or </a:t>
            </a:r>
            <a:r>
              <a:rPr lang="en-US" sz="1800" kern="0" dirty="0">
                <a:solidFill>
                  <a:srgbClr val="000000"/>
                </a:solidFill>
                <a:latin typeface="Palatino" pitchFamily="-128" charset="0"/>
              </a:rPr>
              <a:t>attributes. 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buClr>
                <a:srgbClr val="9A0000"/>
              </a:buClr>
              <a:defRPr/>
            </a:pPr>
            <a:r>
              <a:rPr lang="en-US" sz="1800" kern="0" dirty="0">
                <a:solidFill>
                  <a:srgbClr val="000000"/>
                </a:solidFill>
                <a:latin typeface="Palatino" pitchFamily="-128" charset="0"/>
              </a:rPr>
              <a:t>width (a single value) would not be a valid data object, but dimensions (incorporating height, width, and depth) could be defined as an object.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-128" charset="0"/>
              </a:rPr>
              <a:t>	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9A0000"/>
              </a:buClr>
              <a:buSzPct val="75000"/>
              <a:buFont typeface="Wingdings" pitchFamily="-128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-128" charset="0"/>
                <a:ea typeface="+mn-ea"/>
                <a:cs typeface="+mn-cs"/>
              </a:rPr>
              <a:t>can be an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Palatino" pitchFamily="-128" charset="0"/>
                <a:ea typeface="+mn-ea"/>
                <a:cs typeface="+mn-cs"/>
              </a:rPr>
              <a:t>external entity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-128" charset="0"/>
                <a:ea typeface="+mn-ea"/>
                <a:cs typeface="+mn-cs"/>
              </a:rPr>
              <a:t> (e.g., anything that produces or consumes information),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Palatino" pitchFamily="-128" charset="0"/>
                <a:ea typeface="+mn-ea"/>
                <a:cs typeface="+mn-cs"/>
              </a:rPr>
              <a:t>a thing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-128" charset="0"/>
                <a:ea typeface="+mn-ea"/>
                <a:cs typeface="+mn-cs"/>
              </a:rPr>
              <a:t> (e.g., a report or a display),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Palatino" pitchFamily="-128" charset="0"/>
                <a:ea typeface="+mn-ea"/>
                <a:cs typeface="+mn-cs"/>
              </a:rPr>
              <a:t>an occurrence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-128" charset="0"/>
                <a:ea typeface="+mn-ea"/>
                <a:cs typeface="+mn-cs"/>
              </a:rPr>
              <a:t> (e.g., a telephone call)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Palatino" pitchFamily="-128" charset="0"/>
                <a:ea typeface="+mn-ea"/>
                <a:cs typeface="+mn-cs"/>
              </a:rPr>
              <a:t>or event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-128" charset="0"/>
                <a:ea typeface="+mn-ea"/>
                <a:cs typeface="+mn-cs"/>
              </a:rPr>
              <a:t> (e.g., an alarm),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Palatino" pitchFamily="-128" charset="0"/>
                <a:ea typeface="+mn-ea"/>
                <a:cs typeface="+mn-cs"/>
              </a:rPr>
              <a:t> a role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-128" charset="0"/>
                <a:ea typeface="+mn-ea"/>
                <a:cs typeface="+mn-cs"/>
              </a:rPr>
              <a:t> (e.g., salesperson),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Palatino" pitchFamily="-128" charset="0"/>
                <a:ea typeface="+mn-ea"/>
                <a:cs typeface="+mn-cs"/>
              </a:rPr>
              <a:t>an organizational unit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-128" charset="0"/>
                <a:ea typeface="+mn-ea"/>
                <a:cs typeface="+mn-cs"/>
              </a:rPr>
              <a:t> (e.g., accounting department),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Palatino" pitchFamily="-128" charset="0"/>
                <a:ea typeface="+mn-ea"/>
                <a:cs typeface="+mn-cs"/>
              </a:rPr>
              <a:t>a place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-128" charset="0"/>
                <a:ea typeface="+mn-ea"/>
                <a:cs typeface="+mn-cs"/>
              </a:rPr>
              <a:t> (e.g., a warehouse), or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Palatino" pitchFamily="-128" charset="0"/>
                <a:ea typeface="+mn-ea"/>
                <a:cs typeface="+mn-cs"/>
              </a:rPr>
              <a:t>a structure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-128" charset="0"/>
                <a:ea typeface="+mn-ea"/>
                <a:cs typeface="+mn-cs"/>
              </a:rPr>
              <a:t> (e.g., a file).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9A0000"/>
              </a:buClr>
              <a:buSzPct val="75000"/>
              <a:buFont typeface="Wingdings" pitchFamily="-128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-128" charset="0"/>
                <a:ea typeface="+mn-ea"/>
                <a:cs typeface="+mn-cs"/>
              </a:rPr>
              <a:t>The description of the data object incorporates the data object and all of its attributes.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9A0000"/>
              </a:buClr>
              <a:buSzPct val="75000"/>
              <a:buFont typeface="Wingdings" pitchFamily="-128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-128" charset="0"/>
                <a:ea typeface="+mn-ea"/>
                <a:cs typeface="+mn-cs"/>
              </a:rPr>
              <a:t>A data object encapsulates data only—there is no reference within a data object to operations that act on the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762000"/>
          </a:xfrm>
        </p:spPr>
        <p:txBody>
          <a:bodyPr/>
          <a:lstStyle/>
          <a:p>
            <a:pPr algn="ctr"/>
            <a:r>
              <a:rPr lang="en-US" sz="2800" dirty="0"/>
              <a:t>Data Objects and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38400"/>
            <a:ext cx="7693025" cy="3724275"/>
          </a:xfrm>
        </p:spPr>
        <p:txBody>
          <a:bodyPr/>
          <a:lstStyle/>
          <a:p>
            <a:pPr marL="0" lvl="0" indent="0" eaLnBrk="0" hangingPunct="0">
              <a:spcBef>
                <a:spcPct val="50000"/>
              </a:spcBef>
              <a:buClrTx/>
              <a:buSzTx/>
              <a:buNone/>
            </a:pPr>
            <a:r>
              <a:rPr lang="en-US" sz="2400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A data object contains a set of attributes that act as an aspect, quality, characteristic, or descriptor of the object.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29000"/>
            <a:ext cx="3090863" cy="238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Data Objects and Object-Oriented Classes—Are They the Same Thing?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77200" cy="4343400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400" dirty="0">
                <a:solidFill>
                  <a:srgbClr val="C00000"/>
                </a:solidFill>
              </a:rPr>
              <a:t>data object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defines a composite data item; that is, it incorporates a collection of individual data items (attributes) and gives the collection of items a name (the name of the data object).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An </a:t>
            </a:r>
            <a:r>
              <a:rPr lang="en-US" sz="2400" dirty="0">
                <a:solidFill>
                  <a:srgbClr val="C00000"/>
                </a:solidFill>
              </a:rPr>
              <a:t>object-oriented class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encapsulates data attributes but also incorporates the operations (methods) that manipulate the data implied by those attributes.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Classes communicate with one another via messages, they can be organized into hierarchies, and they provide inheritance characteristics for objects that are an instance of a class.</a:t>
            </a:r>
          </a:p>
        </p:txBody>
      </p:sp>
    </p:spTree>
    <p:extLst>
      <p:ext uri="{BB962C8B-B14F-4D97-AF65-F5344CB8AC3E}">
        <p14:creationId xmlns:p14="http://schemas.microsoft.com/office/powerpoint/2010/main" val="188794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Class-Based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4343400"/>
          </a:xfrm>
        </p:spPr>
        <p:txBody>
          <a:bodyPr/>
          <a:lstStyle/>
          <a:p>
            <a:pPr lvl="0">
              <a:buClr>
                <a:srgbClr val="9A0000"/>
              </a:buClr>
              <a:buFont typeface="Wingdings" pitchFamily="-128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Palatino" pitchFamily="-128" charset="0"/>
              </a:rPr>
              <a:t>Class-based modeling represents: </a:t>
            </a:r>
          </a:p>
          <a:p>
            <a:pPr lvl="1">
              <a:buClr>
                <a:srgbClr val="9A0000"/>
              </a:buClr>
              <a:buSzPct val="70000"/>
              <a:buFont typeface="Wingdings" pitchFamily="-128" charset="2"/>
              <a:buChar char="n"/>
            </a:pPr>
            <a:r>
              <a:rPr lang="en-US" sz="2000" dirty="0">
                <a:solidFill>
                  <a:srgbClr val="9A0000"/>
                </a:solidFill>
                <a:latin typeface="Palatino" pitchFamily="-128" charset="0"/>
              </a:rPr>
              <a:t>objects</a:t>
            </a:r>
            <a:r>
              <a:rPr lang="en-US" sz="2000" dirty="0">
                <a:solidFill>
                  <a:srgbClr val="000000"/>
                </a:solidFill>
                <a:latin typeface="Palatino" pitchFamily="-128" charset="0"/>
              </a:rPr>
              <a:t> that the system will manipulate </a:t>
            </a:r>
          </a:p>
          <a:p>
            <a:pPr lvl="1">
              <a:buClr>
                <a:srgbClr val="9A0000"/>
              </a:buClr>
              <a:buSzPct val="70000"/>
              <a:buFont typeface="Wingdings" pitchFamily="-128" charset="2"/>
              <a:buChar char="n"/>
            </a:pPr>
            <a:r>
              <a:rPr lang="en-US" sz="2000" dirty="0">
                <a:solidFill>
                  <a:srgbClr val="9A0000"/>
                </a:solidFill>
                <a:latin typeface="Palatino" pitchFamily="-128" charset="0"/>
              </a:rPr>
              <a:t>operations</a:t>
            </a:r>
            <a:r>
              <a:rPr lang="en-US" sz="2000" dirty="0">
                <a:solidFill>
                  <a:srgbClr val="000000"/>
                </a:solidFill>
                <a:latin typeface="Palatino" pitchFamily="-128" charset="0"/>
              </a:rPr>
              <a:t> (also called methods or services) that will be applied to the objects to effect the manipulation </a:t>
            </a:r>
          </a:p>
          <a:p>
            <a:pPr lvl="1">
              <a:buClr>
                <a:srgbClr val="9A0000"/>
              </a:buClr>
              <a:buSzPct val="70000"/>
              <a:buFont typeface="Wingdings" pitchFamily="-128" charset="2"/>
              <a:buChar char="n"/>
            </a:pPr>
            <a:r>
              <a:rPr lang="en-US" sz="2000" dirty="0">
                <a:solidFill>
                  <a:srgbClr val="9A0000"/>
                </a:solidFill>
                <a:latin typeface="Palatino" pitchFamily="-128" charset="0"/>
              </a:rPr>
              <a:t>relationships</a:t>
            </a:r>
            <a:r>
              <a:rPr lang="en-US" sz="2000" dirty="0">
                <a:solidFill>
                  <a:srgbClr val="000000"/>
                </a:solidFill>
                <a:latin typeface="Palatino" pitchFamily="-128" charset="0"/>
              </a:rPr>
              <a:t> (some hierarchical) between the objects</a:t>
            </a:r>
          </a:p>
          <a:p>
            <a:pPr lvl="1">
              <a:buClr>
                <a:srgbClr val="9A0000"/>
              </a:buClr>
              <a:buSzPct val="70000"/>
              <a:buFont typeface="Wingdings" pitchFamily="-128" charset="2"/>
              <a:buChar char="n"/>
            </a:pPr>
            <a:r>
              <a:rPr lang="en-US" sz="2000" dirty="0">
                <a:solidFill>
                  <a:srgbClr val="9A0000"/>
                </a:solidFill>
                <a:latin typeface="Palatino" pitchFamily="-128" charset="0"/>
              </a:rPr>
              <a:t>collaborations</a:t>
            </a:r>
            <a:r>
              <a:rPr lang="en-US" sz="2000" dirty="0">
                <a:solidFill>
                  <a:srgbClr val="000000"/>
                </a:solidFill>
                <a:latin typeface="Palatino" pitchFamily="-128" charset="0"/>
              </a:rPr>
              <a:t> that occur between the classes that are defined. </a:t>
            </a:r>
          </a:p>
          <a:p>
            <a:pPr lvl="0">
              <a:buClr>
                <a:srgbClr val="9A0000"/>
              </a:buClr>
              <a:buFont typeface="Wingdings" pitchFamily="-128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Palatino" pitchFamily="-128" charset="0"/>
              </a:rPr>
              <a:t>The elements of a class-based model include classes and objects, attributes, operations, CRC models (</a:t>
            </a:r>
            <a:r>
              <a:rPr lang="en-US" sz="1600" b="0" i="0" dirty="0">
                <a:solidFill>
                  <a:srgbClr val="410007"/>
                </a:solidFill>
                <a:effectLst/>
                <a:highlight>
                  <a:srgbClr val="FFFFFF"/>
                </a:highlight>
                <a:latin typeface="Google Sans"/>
              </a:rPr>
              <a:t>Class Responsibility Collaboration (CRC) model is </a:t>
            </a:r>
            <a:r>
              <a:rPr lang="en-US" sz="1600" dirty="0"/>
              <a:t>a low-tech technique for describing how an application, system, module, or process interacts with other components and "Actors</a:t>
            </a:r>
            <a:r>
              <a:rPr lang="en-US" sz="2400" dirty="0">
                <a:solidFill>
                  <a:srgbClr val="000000"/>
                </a:solidFill>
                <a:latin typeface="Palatino" pitchFamily="-128" charset="0"/>
              </a:rPr>
              <a:t>), collaboration diagrams and packages. </a:t>
            </a:r>
          </a:p>
          <a:p>
            <a:pPr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 design template">
  <a:themeElements>
    <a:clrScheme name="Office Theme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BEC4D12AB1C24B9A62189140B2AA4C" ma:contentTypeVersion="4" ma:contentTypeDescription="Create a new document." ma:contentTypeScope="" ma:versionID="414573b89dfb044290587b41af30ff81">
  <xsd:schema xmlns:xsd="http://www.w3.org/2001/XMLSchema" xmlns:xs="http://www.w3.org/2001/XMLSchema" xmlns:p="http://schemas.microsoft.com/office/2006/metadata/properties" xmlns:ns2="00081609-0c01-47f3-9430-380be4539363" xmlns:ns3="368fdd53-4010-4212-9217-897a5eb8869d" targetNamespace="http://schemas.microsoft.com/office/2006/metadata/properties" ma:root="true" ma:fieldsID="45fd57ab651383b2166590c600788a30" ns2:_="" ns3:_="">
    <xsd:import namespace="00081609-0c01-47f3-9430-380be4539363"/>
    <xsd:import namespace="368fdd53-4010-4212-9217-897a5eb886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081609-0c01-47f3-9430-380be45393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8fdd53-4010-4212-9217-897a5eb8869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8A69CA-D3C8-467D-9BDA-D6B9503E262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BA04832-E712-4D1B-8B53-B588616702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081609-0c01-47f3-9430-380be4539363"/>
    <ds:schemaRef ds:uri="368fdd53-4010-4212-9217-897a5eb886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8EEB2CC-C637-46EE-B2EB-ED5AC332B8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Capsules design template</Template>
  <TotalTime>1395</TotalTime>
  <Words>768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Google Sans</vt:lpstr>
      <vt:lpstr>Palatino</vt:lpstr>
      <vt:lpstr>Times New Roman</vt:lpstr>
      <vt:lpstr>Wingdings</vt:lpstr>
      <vt:lpstr>Capsules design template</vt:lpstr>
      <vt:lpstr>Modeling</vt:lpstr>
      <vt:lpstr>Definition</vt:lpstr>
      <vt:lpstr>Modeling vs Design</vt:lpstr>
      <vt:lpstr>Analysis modeling</vt:lpstr>
      <vt:lpstr>Data Modeling</vt:lpstr>
      <vt:lpstr>What is a Data Object?</vt:lpstr>
      <vt:lpstr>Data Objects and Attributes</vt:lpstr>
      <vt:lpstr>Data Objects and Object-Oriented Classes—Are They the Same Thing?</vt:lpstr>
      <vt:lpstr>Class-Based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chaity</dc:creator>
  <cp:lastModifiedBy>Mohammad Faisal Al-Naser</cp:lastModifiedBy>
  <cp:revision>202</cp:revision>
  <cp:lastPrinted>1601-01-01T00:00:00Z</cp:lastPrinted>
  <dcterms:created xsi:type="dcterms:W3CDTF">2016-01-12T00:51:39Z</dcterms:created>
  <dcterms:modified xsi:type="dcterms:W3CDTF">2024-04-28T04:13:32Z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TC102037801033</vt:lpwstr>
  </property>
  <property fmtid="{D5CDD505-2E9C-101B-9397-08002B2CF9AE}" pid="3" name="ContentTypeId">
    <vt:lpwstr>0x010100C5BEC4D12AB1C24B9A62189140B2AA4C</vt:lpwstr>
  </property>
</Properties>
</file>