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C0A-D2AF-4E8E-B509-C72A7AA7827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F96-63E0-45CE-818E-1E805B69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1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C0A-D2AF-4E8E-B509-C72A7AA7827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F96-63E0-45CE-818E-1E805B69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3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C0A-D2AF-4E8E-B509-C72A7AA7827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F96-63E0-45CE-818E-1E805B69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0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C0A-D2AF-4E8E-B509-C72A7AA7827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F96-63E0-45CE-818E-1E805B69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7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C0A-D2AF-4E8E-B509-C72A7AA7827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F96-63E0-45CE-818E-1E805B69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C0A-D2AF-4E8E-B509-C72A7AA7827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F96-63E0-45CE-818E-1E805B69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8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C0A-D2AF-4E8E-B509-C72A7AA7827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F96-63E0-45CE-818E-1E805B69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C0A-D2AF-4E8E-B509-C72A7AA7827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F96-63E0-45CE-818E-1E805B69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4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C0A-D2AF-4E8E-B509-C72A7AA7827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F96-63E0-45CE-818E-1E805B69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3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C0A-D2AF-4E8E-B509-C72A7AA7827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F96-63E0-45CE-818E-1E805B69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0C0A-D2AF-4E8E-B509-C72A7AA7827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ACF96-63E0-45CE-818E-1E805B69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9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F0C0A-D2AF-4E8E-B509-C72A7AA7827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CF96-63E0-45CE-818E-1E805B69F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8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938" y="3056708"/>
            <a:ext cx="9144000" cy="84514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Engineering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97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87" y="1371600"/>
            <a:ext cx="8186801" cy="45080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" y="352698"/>
            <a:ext cx="11769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ER Diagram for Database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08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61" y="510041"/>
            <a:ext cx="11439790" cy="5864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42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320" y="352698"/>
            <a:ext cx="11769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Decision Tree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368" y="1438793"/>
            <a:ext cx="7611537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4320" y="875212"/>
            <a:ext cx="117696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💰 Cost/Benefit Analysis (CBA) in System Engineering: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Cost/Benefit Analysis</a:t>
            </a:r>
            <a:r>
              <a:rPr lang="en-US" sz="2800" dirty="0" smtClean="0"/>
              <a:t> is the process of comparing the </a:t>
            </a:r>
            <a:r>
              <a:rPr lang="en-US" sz="2800" b="1" dirty="0" smtClean="0"/>
              <a:t>expected costs</a:t>
            </a:r>
            <a:r>
              <a:rPr lang="en-US" sz="2800" dirty="0" smtClean="0"/>
              <a:t> of a system against the </a:t>
            </a:r>
            <a:r>
              <a:rPr lang="en-US" sz="2800" b="1" dirty="0" smtClean="0"/>
              <a:t>expected benefits</a:t>
            </a:r>
            <a:r>
              <a:rPr lang="en-US" sz="2800" dirty="0" smtClean="0"/>
              <a:t> to see if the project is worth doing.</a:t>
            </a:r>
          </a:p>
          <a:p>
            <a:r>
              <a:rPr lang="en-US" sz="2800" b="1" dirty="0" smtClean="0"/>
              <a:t>📈 It Includes:</a:t>
            </a:r>
          </a:p>
          <a:p>
            <a:r>
              <a:rPr lang="en-US" sz="2800" b="1" dirty="0" smtClean="0"/>
              <a:t>Costs:</a:t>
            </a:r>
            <a:endParaRPr lang="en-US" sz="2800" dirty="0" smtClean="0"/>
          </a:p>
          <a:p>
            <a:pPr lvl="1"/>
            <a:r>
              <a:rPr lang="en-US" sz="2800" dirty="0" smtClean="0"/>
              <a:t>Hardware, software, labor, training, maintenance.</a:t>
            </a:r>
          </a:p>
          <a:p>
            <a:r>
              <a:rPr lang="en-US" sz="2800" b="1" dirty="0" smtClean="0"/>
              <a:t>Benefits:</a:t>
            </a:r>
            <a:endParaRPr lang="en-US" sz="2800" dirty="0" smtClean="0"/>
          </a:p>
          <a:p>
            <a:pPr lvl="1"/>
            <a:r>
              <a:rPr lang="en-US" sz="2800" dirty="0" smtClean="0"/>
              <a:t>Time savings, increased efficiency, better decision-making, cost reduction.</a:t>
            </a:r>
          </a:p>
          <a:p>
            <a:r>
              <a:rPr lang="en-US" sz="2800" b="1" dirty="0" smtClean="0"/>
              <a:t>🔍 Purpose:</a:t>
            </a:r>
          </a:p>
          <a:p>
            <a:r>
              <a:rPr lang="en-US" sz="2800" dirty="0" smtClean="0"/>
              <a:t>To decide whether the </a:t>
            </a:r>
            <a:r>
              <a:rPr lang="en-US" sz="2800" b="1" dirty="0" smtClean="0"/>
              <a:t>system is financially and practically feasible</a:t>
            </a:r>
            <a:r>
              <a:rPr lang="en-US" sz="2800" dirty="0" smtClean="0"/>
              <a:t>. </a:t>
            </a:r>
            <a:r>
              <a:rPr lang="en-US" sz="2800" dirty="0" smtClean="0">
                <a:solidFill>
                  <a:srgbClr val="00B050"/>
                </a:solidFill>
              </a:rPr>
              <a:t>If </a:t>
            </a:r>
            <a:r>
              <a:rPr lang="en-US" sz="2800" b="1" dirty="0" smtClean="0">
                <a:solidFill>
                  <a:srgbClr val="00B050"/>
                </a:solidFill>
              </a:rPr>
              <a:t>benefits &gt; costs</a:t>
            </a:r>
            <a:r>
              <a:rPr lang="en-US" sz="2800" dirty="0" smtClean="0"/>
              <a:t>, the project is usually approved.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64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6571" y="1672046"/>
            <a:ext cx="117696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System Design stages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r>
              <a:rPr lang="en-US" sz="2800" b="1" dirty="0" smtClean="0"/>
              <a:t>Preliminary Design</a:t>
            </a:r>
            <a:r>
              <a:rPr lang="en-US" sz="2800" dirty="0" smtClean="0"/>
              <a:t> – Plan overall system structure and main modules.</a:t>
            </a:r>
          </a:p>
          <a:p>
            <a:r>
              <a:rPr lang="en-US" sz="2800" b="1" dirty="0" smtClean="0"/>
              <a:t>Detailed Design</a:t>
            </a:r>
            <a:r>
              <a:rPr lang="en-US" sz="2800" dirty="0" smtClean="0"/>
              <a:t> – Design each module’s functions and data.</a:t>
            </a:r>
          </a:p>
          <a:p>
            <a:r>
              <a:rPr lang="en-US" sz="2800" b="1" dirty="0" smtClean="0"/>
              <a:t>Interface Design</a:t>
            </a:r>
            <a:r>
              <a:rPr lang="en-US" sz="2800" dirty="0" smtClean="0"/>
              <a:t> – Plan how users and systems interact.</a:t>
            </a:r>
          </a:p>
          <a:p>
            <a:r>
              <a:rPr lang="en-US" sz="2800" b="1" dirty="0" smtClean="0"/>
              <a:t>Database Design</a:t>
            </a:r>
            <a:r>
              <a:rPr lang="en-US" sz="2800" dirty="0" smtClean="0"/>
              <a:t> – Define database structure.</a:t>
            </a:r>
          </a:p>
          <a:p>
            <a:r>
              <a:rPr lang="en-US" sz="2800" b="1" dirty="0" smtClean="0"/>
              <a:t>System Architecture</a:t>
            </a:r>
            <a:r>
              <a:rPr lang="en-US" sz="2800" dirty="0" smtClean="0"/>
              <a:t> – Decide hardware, network, and security.</a:t>
            </a:r>
          </a:p>
          <a:p>
            <a:r>
              <a:rPr lang="en-US" sz="2800" b="1" dirty="0" smtClean="0"/>
              <a:t>Review</a:t>
            </a:r>
            <a:r>
              <a:rPr lang="en-US" sz="2800" dirty="0" smtClean="0"/>
              <a:t> – Check design against requirements.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95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383" y="1489166"/>
            <a:ext cx="116520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</a:t>
            </a:r>
            <a:r>
              <a:rPr lang="en-US" sz="2800" b="1" dirty="0" smtClean="0"/>
              <a:t>software engineering</a:t>
            </a:r>
            <a:r>
              <a:rPr lang="en-US" sz="2800" dirty="0" smtClean="0"/>
              <a:t>, a </a:t>
            </a:r>
            <a:r>
              <a:rPr lang="en-US" sz="2800" b="1" dirty="0" smtClean="0"/>
              <a:t>system/system environment</a:t>
            </a:r>
            <a:r>
              <a:rPr lang="en-US" sz="2800" dirty="0" smtClean="0"/>
              <a:t> refers to a </a:t>
            </a:r>
            <a:r>
              <a:rPr lang="en-US" sz="2800" b="1" dirty="0" smtClean="0"/>
              <a:t>set of interconnected components</a:t>
            </a:r>
            <a:r>
              <a:rPr lang="en-US" sz="2800" dirty="0" smtClean="0"/>
              <a:t> that work together to accomplish a specific function or set of functions. These components can include: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Software</a:t>
            </a:r>
            <a:r>
              <a:rPr lang="en-US" sz="2800" dirty="0" smtClean="0"/>
              <a:t> (programs, modules, services)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Hardware</a:t>
            </a:r>
            <a:r>
              <a:rPr lang="en-US" sz="2800" dirty="0" smtClean="0"/>
              <a:t> (servers, devices, infrastructure)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Users</a:t>
            </a:r>
            <a:r>
              <a:rPr lang="en-US" sz="2800" dirty="0" smtClean="0"/>
              <a:t> (people who interact with the software)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Data</a:t>
            </a:r>
            <a:r>
              <a:rPr lang="en-US" sz="2800" dirty="0" smtClean="0"/>
              <a:t> (input, output, and stored information)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69580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383" y="1489166"/>
            <a:ext cx="116520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Key Characteristics of a System:</a:t>
            </a:r>
          </a:p>
          <a:p>
            <a:r>
              <a:rPr lang="en-US" sz="2800" b="1" dirty="0" smtClean="0"/>
              <a:t>Purposeful</a:t>
            </a:r>
            <a:r>
              <a:rPr lang="en-US" sz="2800" dirty="0" smtClean="0"/>
              <a:t>: Designed to achieve specific goals (e.g., banking system, ticket booking system).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Structured</a:t>
            </a:r>
            <a:r>
              <a:rPr lang="en-US" sz="2800" dirty="0" smtClean="0"/>
              <a:t>: Has a defined architecture and flow.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Interconnected</a:t>
            </a:r>
            <a:r>
              <a:rPr lang="en-US" sz="2800" dirty="0" smtClean="0"/>
              <a:t>: All parts depend on each other to work correctly.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Boundary-defined</a:t>
            </a:r>
            <a:r>
              <a:rPr lang="en-US" sz="2800" dirty="0" smtClean="0"/>
              <a:t>: Has clear inputs and outputs.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Operates in an environment</a:t>
            </a:r>
            <a:r>
              <a:rPr lang="en-US" sz="2800" dirty="0" smtClean="0"/>
              <a:t>: Interacts with external entities (e.g., users, other systems).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5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383" y="1489166"/>
            <a:ext cx="116520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Here are the </a:t>
            </a:r>
            <a:r>
              <a:rPr lang="en-US" sz="2800" b="1" dirty="0" smtClean="0"/>
              <a:t>stages of the System Development Life Cycle (SDLC):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Planning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System Analysis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System Design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Development (Implementation)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Testing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Deployment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Maintenance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01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01919"/>
              </p:ext>
            </p:extLst>
          </p:nvPr>
        </p:nvGraphicFramePr>
        <p:xfrm>
          <a:off x="365760" y="483325"/>
          <a:ext cx="11443062" cy="6061165"/>
        </p:xfrm>
        <a:graphic>
          <a:graphicData uri="http://schemas.openxmlformats.org/drawingml/2006/table">
            <a:tbl>
              <a:tblPr/>
              <a:tblGrid>
                <a:gridCol w="3814354"/>
                <a:gridCol w="3814354"/>
                <a:gridCol w="3814354"/>
              </a:tblGrid>
              <a:tr h="337784">
                <a:tc>
                  <a:txBody>
                    <a:bodyPr/>
                    <a:lstStyle/>
                    <a:p>
                      <a:r>
                        <a:rPr lang="en-US" sz="1800" dirty="0"/>
                        <a:t>Feature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Software Development Life Cycle</a:t>
                      </a:r>
                      <a:endParaRPr lang="en-US" sz="1800"/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System Development Life Cycle</a:t>
                      </a:r>
                      <a:endParaRPr lang="en-US" sz="1800"/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2430">
                <a:tc>
                  <a:txBody>
                    <a:bodyPr/>
                    <a:lstStyle/>
                    <a:p>
                      <a:r>
                        <a:rPr lang="en-US" sz="1800"/>
                        <a:t>🔍 </a:t>
                      </a:r>
                      <a:r>
                        <a:rPr lang="en-US" sz="1800" b="1"/>
                        <a:t>Focus</a:t>
                      </a:r>
                      <a:endParaRPr lang="en-US" sz="1800"/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Only on </a:t>
                      </a:r>
                      <a:r>
                        <a:rPr lang="en-US" sz="1800" b="1"/>
                        <a:t>software components</a:t>
                      </a:r>
                      <a:endParaRPr lang="en-US" sz="1800"/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Focus on </a:t>
                      </a:r>
                      <a:r>
                        <a:rPr lang="en-US" sz="1800" b="1"/>
                        <a:t>entire system</a:t>
                      </a:r>
                      <a:r>
                        <a:rPr lang="en-US" sz="1800"/>
                        <a:t> – software, hardware, people, etc.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7077">
                <a:tc>
                  <a:txBody>
                    <a:bodyPr/>
                    <a:lstStyle/>
                    <a:p>
                      <a:r>
                        <a:rPr lang="en-US" sz="1800"/>
                        <a:t>🎯 </a:t>
                      </a:r>
                      <a:r>
                        <a:rPr lang="en-US" sz="1800" b="1"/>
                        <a:t>Goal</a:t>
                      </a:r>
                      <a:endParaRPr lang="en-US" sz="1800"/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 build and maintain </a:t>
                      </a:r>
                      <a:r>
                        <a:rPr lang="en-US" sz="1800" b="1" dirty="0"/>
                        <a:t>software applications</a:t>
                      </a:r>
                      <a:endParaRPr lang="en-US" sz="1800" dirty="0"/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To develop a </a:t>
                      </a:r>
                      <a:r>
                        <a:rPr lang="en-US" sz="1800" b="1"/>
                        <a:t>complete system</a:t>
                      </a:r>
                      <a:r>
                        <a:rPr lang="en-US" sz="1800"/>
                        <a:t> that may include software, hardware, policies, and people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2430">
                <a:tc>
                  <a:txBody>
                    <a:bodyPr/>
                    <a:lstStyle/>
                    <a:p>
                      <a:r>
                        <a:rPr lang="en-US" sz="1800" dirty="0"/>
                        <a:t>👥 </a:t>
                      </a:r>
                      <a:r>
                        <a:rPr lang="en-US" sz="1800" b="1" dirty="0"/>
                        <a:t>Who uses it</a:t>
                      </a:r>
                      <a:endParaRPr lang="en-US" sz="1800" dirty="0"/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Software engineers, developers, testers</a:t>
                      </a:r>
                      <a:endParaRPr lang="en-US" sz="1800" dirty="0"/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System analysts, IT managers, architects</a:t>
                      </a:r>
                      <a:endParaRPr lang="en-US" sz="1800"/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2430">
                <a:tc>
                  <a:txBody>
                    <a:bodyPr/>
                    <a:lstStyle/>
                    <a:p>
                      <a:r>
                        <a:rPr lang="en-US" sz="1800"/>
                        <a:t>⚙️ </a:t>
                      </a:r>
                      <a:r>
                        <a:rPr lang="en-US" sz="1800" b="1"/>
                        <a:t>Scope</a:t>
                      </a:r>
                      <a:endParaRPr lang="en-US" sz="1800"/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Limited to coding, testing, deployment, and maintenance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Broader: includes infrastructure, security, networking, workflows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2430">
                <a:tc>
                  <a:txBody>
                    <a:bodyPr/>
                    <a:lstStyle/>
                    <a:p>
                      <a:r>
                        <a:rPr lang="en-US" sz="1800"/>
                        <a:t>🧪 </a:t>
                      </a:r>
                      <a:r>
                        <a:rPr lang="en-US" sz="1800" b="1"/>
                        <a:t>Testing Involves</a:t>
                      </a:r>
                      <a:endParaRPr lang="en-US" sz="1800"/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Functional, integration, system testing for software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Includes hardware/software integration testing, network testing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7077">
                <a:tc>
                  <a:txBody>
                    <a:bodyPr/>
                    <a:lstStyle/>
                    <a:p>
                      <a:r>
                        <a:rPr lang="en-US" sz="1800"/>
                        <a:t>🛠️ </a:t>
                      </a:r>
                      <a:r>
                        <a:rPr lang="en-US" sz="1800" b="1"/>
                        <a:t>Example</a:t>
                      </a:r>
                      <a:endParaRPr lang="en-US" sz="1800"/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Developing a mobile banking app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Building a complete </a:t>
                      </a:r>
                      <a:r>
                        <a:rPr lang="en-US" sz="1800" b="1"/>
                        <a:t>banking system</a:t>
                      </a:r>
                      <a:r>
                        <a:rPr lang="en-US" sz="1800"/>
                        <a:t> with ATMs, databases, servers, and software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7077">
                <a:tc>
                  <a:txBody>
                    <a:bodyPr/>
                    <a:lstStyle/>
                    <a:p>
                      <a:r>
                        <a:rPr lang="en-US" sz="1800"/>
                        <a:t>🧱 </a:t>
                      </a:r>
                      <a:r>
                        <a:rPr lang="en-US" sz="1800" b="1"/>
                        <a:t>Includes</a:t>
                      </a:r>
                      <a:endParaRPr lang="en-US" sz="1800"/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Planning, requirements, design, coding, testing, deployment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All software SDLC phases </a:t>
                      </a:r>
                      <a:r>
                        <a:rPr lang="en-US" sz="1800" b="1"/>
                        <a:t>plus</a:t>
                      </a:r>
                      <a:r>
                        <a:rPr lang="en-US" sz="1800"/>
                        <a:t> hardware setup, user roles, workflows, compliance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2430">
                <a:tc>
                  <a:txBody>
                    <a:bodyPr/>
                    <a:lstStyle/>
                    <a:p>
                      <a:r>
                        <a:rPr lang="en-US" sz="1800"/>
                        <a:t>🔁 </a:t>
                      </a:r>
                      <a:r>
                        <a:rPr lang="en-US" sz="1800" b="1"/>
                        <a:t>End Product</a:t>
                      </a:r>
                      <a:endParaRPr lang="en-US" sz="1800"/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 software product (e.g., website, app)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complete IT system ready to be used in the real world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5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383" y="378823"/>
            <a:ext cx="1165206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👨‍Role of a System Analyst</a:t>
            </a:r>
          </a:p>
          <a:p>
            <a:r>
              <a:rPr lang="en-US" sz="2800" dirty="0" smtClean="0"/>
              <a:t>A System Analyst acts as a bridge between business needs and technical solutions.</a:t>
            </a:r>
          </a:p>
          <a:p>
            <a:endParaRPr lang="en-US" sz="2800" dirty="0" smtClean="0"/>
          </a:p>
          <a:p>
            <a:r>
              <a:rPr lang="en-US" sz="2800" dirty="0" smtClean="0"/>
              <a:t>🔑 Key Responsibilities: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Requirement Gathering</a:t>
            </a:r>
            <a:r>
              <a:rPr lang="en-US" sz="2800" dirty="0" smtClean="0"/>
              <a:t> – Understand what users and businesses need.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Feasibility Study</a:t>
            </a:r>
            <a:r>
              <a:rPr lang="en-US" sz="2800" dirty="0" smtClean="0"/>
              <a:t> – Check if the system is technically, financially, and legally possible.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System Design</a:t>
            </a:r>
            <a:r>
              <a:rPr lang="en-US" sz="2800" dirty="0" smtClean="0"/>
              <a:t> – Help design the structure and flow of the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Communication</a:t>
            </a:r>
            <a:r>
              <a:rPr lang="en-US" sz="2800" dirty="0" smtClean="0"/>
              <a:t> – Liaise between clients, developers, and stakeholders.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Problem Solving</a:t>
            </a:r>
            <a:r>
              <a:rPr lang="en-US" sz="2800" dirty="0" smtClean="0"/>
              <a:t> – Analyze current systems and suggest improvements.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Documentation</a:t>
            </a:r>
            <a:r>
              <a:rPr lang="en-US" sz="2800" dirty="0" smtClean="0"/>
              <a:t> – Create clear system requirements and process documents.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Testing &amp; Evaluation</a:t>
            </a:r>
            <a:r>
              <a:rPr lang="en-US" sz="2800" dirty="0" smtClean="0"/>
              <a:t> – Ensure the system meets user expectations.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067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4949" y="1854926"/>
            <a:ext cx="116520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Concept of MIS (Management Information System)</a:t>
            </a:r>
          </a:p>
          <a:p>
            <a:r>
              <a:rPr lang="en-US" sz="2800" b="1" dirty="0" smtClean="0"/>
              <a:t>MIS</a:t>
            </a:r>
            <a:r>
              <a:rPr lang="en-US" sz="2800" dirty="0" smtClean="0"/>
              <a:t> stands for </a:t>
            </a:r>
            <a:r>
              <a:rPr lang="en-US" sz="2800" b="1" dirty="0" smtClean="0"/>
              <a:t>Management Information System</a:t>
            </a:r>
            <a:r>
              <a:rPr lang="en-US" sz="2800" dirty="0" smtClean="0"/>
              <a:t> — it's a system that provides managers with </a:t>
            </a:r>
            <a:r>
              <a:rPr lang="en-US" sz="2800" b="1" dirty="0" smtClean="0"/>
              <a:t>data-driven insights</a:t>
            </a:r>
            <a:r>
              <a:rPr lang="en-US" sz="2800" dirty="0" smtClean="0"/>
              <a:t> to make better decisions.</a:t>
            </a:r>
          </a:p>
          <a:p>
            <a:endParaRPr lang="en-US" sz="2800" dirty="0" smtClean="0"/>
          </a:p>
          <a:p>
            <a:r>
              <a:rPr lang="en-US" sz="2800" b="1" dirty="0" smtClean="0"/>
              <a:t>Purpose of MIS:</a:t>
            </a:r>
          </a:p>
          <a:p>
            <a:r>
              <a:rPr lang="en-US" sz="2800" dirty="0" smtClean="0"/>
              <a:t>Collect, process, store, and distribute </a:t>
            </a:r>
            <a:r>
              <a:rPr lang="en-US" sz="2800" b="1" dirty="0" smtClean="0"/>
              <a:t>relevant information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Help in </a:t>
            </a:r>
            <a:r>
              <a:rPr lang="en-US" sz="2800" b="1" dirty="0" smtClean="0"/>
              <a:t>planning, controlling, and decision-making</a:t>
            </a:r>
            <a:r>
              <a:rPr lang="en-US" sz="2800" dirty="0" smtClean="0"/>
              <a:t> at all management levels.</a:t>
            </a:r>
          </a:p>
        </p:txBody>
      </p:sp>
    </p:spTree>
    <p:extLst>
      <p:ext uri="{BB962C8B-B14F-4D97-AF65-F5344CB8AC3E}">
        <p14:creationId xmlns:p14="http://schemas.microsoft.com/office/powerpoint/2010/main" val="29367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" y="1071155"/>
            <a:ext cx="116520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🔧 Components of MIS: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Hardware</a:t>
            </a:r>
            <a:r>
              <a:rPr lang="en-US" sz="2800" dirty="0" smtClean="0"/>
              <a:t> – Computers, networks.</a:t>
            </a:r>
          </a:p>
          <a:p>
            <a:r>
              <a:rPr lang="en-US" sz="2800" b="1" dirty="0" smtClean="0"/>
              <a:t>Software</a:t>
            </a:r>
            <a:r>
              <a:rPr lang="en-US" sz="2800" dirty="0" smtClean="0"/>
              <a:t> – Applications used for processing data.</a:t>
            </a:r>
          </a:p>
          <a:p>
            <a:r>
              <a:rPr lang="en-US" sz="2800" b="1" dirty="0" smtClean="0"/>
              <a:t>Database</a:t>
            </a:r>
            <a:r>
              <a:rPr lang="en-US" sz="2800" dirty="0" smtClean="0"/>
              <a:t> – Stores organizational data.</a:t>
            </a:r>
          </a:p>
          <a:p>
            <a:r>
              <a:rPr lang="en-US" sz="2800" b="1" dirty="0" smtClean="0"/>
              <a:t>People</a:t>
            </a:r>
            <a:r>
              <a:rPr lang="en-US" sz="2800" dirty="0" smtClean="0"/>
              <a:t> – Users like managers, analysts.</a:t>
            </a:r>
          </a:p>
          <a:p>
            <a:r>
              <a:rPr lang="en-US" sz="2800" b="1" dirty="0" smtClean="0"/>
              <a:t>Procedures</a:t>
            </a:r>
            <a:r>
              <a:rPr lang="en-US" sz="2800" dirty="0" smtClean="0"/>
              <a:t> – Rules and policies for data handling.</a:t>
            </a:r>
          </a:p>
          <a:p>
            <a:endParaRPr lang="en-US" sz="2800" dirty="0" smtClean="0"/>
          </a:p>
          <a:p>
            <a:r>
              <a:rPr lang="en-US" sz="2800" b="1" dirty="0" smtClean="0"/>
              <a:t>🏢 Example:</a:t>
            </a:r>
          </a:p>
          <a:p>
            <a:r>
              <a:rPr lang="en-US" sz="2800" dirty="0" smtClean="0"/>
              <a:t>A retail company’s MIS might track sales, inventory, and customer data to help management plan future marketing or restocking.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45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383" y="809898"/>
            <a:ext cx="117696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Tools of Structured Analysis (in System Engineering):</a:t>
            </a:r>
          </a:p>
          <a:p>
            <a:r>
              <a:rPr lang="en-US" sz="2400" b="1" dirty="0" smtClean="0"/>
              <a:t>Structured analysis</a:t>
            </a:r>
            <a:r>
              <a:rPr lang="en-US" sz="2400" dirty="0" smtClean="0"/>
              <a:t> is a method used to understand and model a system clearly before building it. It uses </a:t>
            </a:r>
            <a:r>
              <a:rPr lang="en-US" sz="2400" b="1" dirty="0" smtClean="0"/>
              <a:t>visual tools</a:t>
            </a:r>
            <a:r>
              <a:rPr lang="en-US" sz="2400" dirty="0" smtClean="0"/>
              <a:t> to break down complex systems into smaller, manageable parts.</a:t>
            </a:r>
          </a:p>
          <a:p>
            <a:endParaRPr lang="en-US" sz="2400" dirty="0" smtClean="0"/>
          </a:p>
          <a:p>
            <a:r>
              <a:rPr lang="en-US" sz="2400" b="1" dirty="0" smtClean="0"/>
              <a:t>🔧 Common Tools:</a:t>
            </a:r>
          </a:p>
          <a:p>
            <a:pPr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Data Flow Diagram (DFD)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– Shows how data moves through the system.</a:t>
            </a:r>
          </a:p>
          <a:p>
            <a:pPr>
              <a:buFont typeface="+mj-lt"/>
              <a:buAutoNum type="arabicPeriod"/>
            </a:pPr>
            <a:r>
              <a:rPr lang="en-US" sz="2400" b="1" dirty="0" smtClean="0"/>
              <a:t>Entity-Relationship Diagram (ERD)</a:t>
            </a:r>
            <a:r>
              <a:rPr lang="en-US" sz="2400" dirty="0" smtClean="0"/>
              <a:t> – Shows data entities and relationships (used for databases).</a:t>
            </a:r>
          </a:p>
          <a:p>
            <a:pPr>
              <a:buFont typeface="+mj-lt"/>
              <a:buAutoNum type="arabicPeriod"/>
            </a:pPr>
            <a:r>
              <a:rPr lang="en-US" sz="2400" b="1" dirty="0" smtClean="0"/>
              <a:t>Data Dictionary</a:t>
            </a:r>
            <a:r>
              <a:rPr lang="en-US" sz="2400" dirty="0" smtClean="0"/>
              <a:t> – Defines data elements and their meanings.</a:t>
            </a:r>
          </a:p>
          <a:p>
            <a:pPr>
              <a:buFont typeface="+mj-lt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Process Specification (P-Specs)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– Describes in writing after a DFD what each process does in detail.</a:t>
            </a:r>
          </a:p>
          <a:p>
            <a:pPr>
              <a:buFont typeface="+mj-lt"/>
              <a:buAutoNum type="arabicPeriod"/>
            </a:pPr>
            <a:r>
              <a:rPr lang="en-US" sz="2400" b="1" dirty="0" smtClean="0"/>
              <a:t>Decision Trees / Tables</a:t>
            </a:r>
            <a:r>
              <a:rPr lang="en-US" sz="2400" dirty="0" smtClean="0"/>
              <a:t> – Represent logical conditions and actions.</a:t>
            </a:r>
          </a:p>
          <a:p>
            <a:r>
              <a:rPr lang="en-US" sz="2400" dirty="0" smtClean="0"/>
              <a:t>✅ These tools help in analyzing system requirements clearly before design and development.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9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863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System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abc</cp:lastModifiedBy>
  <cp:revision>48</cp:revision>
  <dcterms:created xsi:type="dcterms:W3CDTF">2025-05-25T03:22:38Z</dcterms:created>
  <dcterms:modified xsi:type="dcterms:W3CDTF">2025-05-25T04:10:40Z</dcterms:modified>
</cp:coreProperties>
</file>