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6" r:id="rId10"/>
    <p:sldId id="265" r:id="rId11"/>
    <p:sldId id="267" r:id="rId12"/>
    <p:sldId id="270" r:id="rId13"/>
    <p:sldId id="272" r:id="rId14"/>
    <p:sldId id="273" r:id="rId15"/>
    <p:sldId id="271" r:id="rId16"/>
    <p:sldId id="268" r:id="rId17"/>
    <p:sldId id="269" r:id="rId18"/>
    <p:sldId id="275" r:id="rId19"/>
    <p:sldId id="276" r:id="rId20"/>
    <p:sldId id="274" r:id="rId21"/>
    <p:sldId id="277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U4K4DVXRUxVxkViShg06hvbFy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803838-7823-44CC-9A83-A6E3A9D82E63}">
  <a:tblStyle styleId="{F7803838-7823-44CC-9A83-A6E3A9D82E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911dfbba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33911dfbba8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33911dfbba8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911dfbba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33911dfbba8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33911dfbba8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911dfbba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33911dfbba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33911dfbba8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911dfbba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33911dfbba8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33911dfbba8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5"/>
          <p:cNvSpPr txBox="1">
            <a:spLocks noGrp="1"/>
          </p:cNvSpPr>
          <p:nvPr>
            <p:ph type="ftr" idx="11"/>
          </p:nvPr>
        </p:nvSpPr>
        <p:spPr>
          <a:xfrm>
            <a:off x="323528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5"/>
          <p:cNvSpPr txBox="1">
            <a:spLocks noGrp="1"/>
          </p:cNvSpPr>
          <p:nvPr>
            <p:ph type="sldNum" idx="12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4"/>
          <p:cNvSpPr txBox="1">
            <a:spLocks noGrp="1"/>
          </p:cNvSpPr>
          <p:nvPr>
            <p:ph type="body" idx="1"/>
          </p:nvPr>
        </p:nvSpPr>
        <p:spPr>
          <a:xfrm rot="5400000">
            <a:off x="2306638" y="-249237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❑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■"/>
              <a:defRPr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3C14"/>
              </a:buClr>
              <a:buSzPts val="1120"/>
              <a:buChar char="❑"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4"/>
          <p:cNvSpPr txBox="1">
            <a:spLocks noGrp="1"/>
          </p:cNvSpPr>
          <p:nvPr>
            <p:ph type="ftr" idx="11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4"/>
          <p:cNvSpPr txBox="1">
            <a:spLocks noGrp="1"/>
          </p:cNvSpPr>
          <p:nvPr>
            <p:ph type="sldNum" idx="12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5"/>
          <p:cNvSpPr txBox="1">
            <a:spLocks noGrp="1"/>
          </p:cNvSpPr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5"/>
          <p:cNvSpPr txBox="1">
            <a:spLocks noGrp="1"/>
          </p:cNvSpPr>
          <p:nvPr>
            <p:ph type="body" idx="1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❑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■"/>
              <a:defRPr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3C14"/>
              </a:buClr>
              <a:buSzPts val="1120"/>
              <a:buChar char="❑"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5"/>
          <p:cNvSpPr txBox="1">
            <a:spLocks noGrp="1"/>
          </p:cNvSpPr>
          <p:nvPr>
            <p:ph type="ftr" idx="11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5"/>
          <p:cNvSpPr txBox="1">
            <a:spLocks noGrp="1"/>
          </p:cNvSpPr>
          <p:nvPr>
            <p:ph type="sldNum" idx="12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6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  <a:defRPr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❑"/>
              <a:defRPr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■"/>
              <a:defRPr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3C14"/>
              </a:buClr>
              <a:buSzPts val="1120"/>
              <a:buChar char="❑"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6"/>
          <p:cNvSpPr txBox="1">
            <a:spLocks noGrp="1"/>
          </p:cNvSpPr>
          <p:nvPr>
            <p:ph type="ftr" idx="11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6"/>
          <p:cNvSpPr txBox="1">
            <a:spLocks noGrp="1"/>
          </p:cNvSpPr>
          <p:nvPr>
            <p:ph type="sldNum" idx="12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7"/>
          <p:cNvSpPr txBox="1">
            <a:spLocks noGrp="1"/>
          </p:cNvSpPr>
          <p:nvPr>
            <p:ph type="ftr" idx="11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7"/>
          <p:cNvSpPr txBox="1">
            <a:spLocks noGrp="1"/>
          </p:cNvSpPr>
          <p:nvPr>
            <p:ph type="sldNum" idx="12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8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8"/>
          <p:cNvSpPr txBox="1">
            <a:spLocks noGrp="1"/>
          </p:cNvSpPr>
          <p:nvPr>
            <p:ph type="body" idx="1"/>
          </p:nvPr>
        </p:nvSpPr>
        <p:spPr>
          <a:xfrm>
            <a:off x="241101" y="1750219"/>
            <a:ext cx="4268391" cy="475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988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SzPts val="1280"/>
              <a:buChar char="■"/>
              <a:defRPr sz="1969"/>
            </a:lvl1pPr>
            <a:lvl2pPr marL="914400" lvl="1" indent="-292862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SzPts val="1012"/>
              <a:buChar char="❑"/>
              <a:defRPr sz="1687"/>
            </a:lvl2pPr>
            <a:lvl3pPr marL="1371600" lvl="2" indent="-286639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914"/>
              <a:buChar char="■"/>
              <a:defRPr sz="1406"/>
            </a:lvl3pPr>
            <a:lvl4pPr marL="1828800" lvl="3" indent="-284861" algn="l">
              <a:lnSpc>
                <a:spcPct val="100000"/>
              </a:lnSpc>
              <a:spcBef>
                <a:spcPts val="253"/>
              </a:spcBef>
              <a:spcAft>
                <a:spcPts val="0"/>
              </a:spcAft>
              <a:buSzPts val="886"/>
              <a:buChar char="❑"/>
              <a:defRPr sz="1266"/>
            </a:lvl4pPr>
            <a:lvl5pPr marL="2286000" lvl="4" indent="-228600" algn="l">
              <a:lnSpc>
                <a:spcPct val="100000"/>
              </a:lnSpc>
              <a:spcBef>
                <a:spcPts val="253"/>
              </a:spcBef>
              <a:spcAft>
                <a:spcPts val="0"/>
              </a:spcAft>
              <a:buSzPts val="1400"/>
              <a:buNone/>
              <a:defRPr sz="1266"/>
            </a:lvl5pPr>
            <a:lvl6pPr marL="2743200" lvl="5" indent="-228600" algn="l">
              <a:lnSpc>
                <a:spcPct val="100000"/>
              </a:lnSpc>
              <a:spcBef>
                <a:spcPts val="253"/>
              </a:spcBef>
              <a:spcAft>
                <a:spcPts val="0"/>
              </a:spcAft>
              <a:buSzPts val="1400"/>
              <a:buNone/>
              <a:defRPr sz="1266"/>
            </a:lvl6pPr>
            <a:lvl7pPr marL="3200400" lvl="6" indent="-228600" algn="l">
              <a:lnSpc>
                <a:spcPct val="100000"/>
              </a:lnSpc>
              <a:spcBef>
                <a:spcPts val="253"/>
              </a:spcBef>
              <a:spcAft>
                <a:spcPts val="0"/>
              </a:spcAft>
              <a:buSzPts val="1400"/>
              <a:buNone/>
              <a:defRPr sz="1266"/>
            </a:lvl7pPr>
            <a:lvl8pPr marL="3657600" lvl="7" indent="-228600" algn="l">
              <a:lnSpc>
                <a:spcPct val="100000"/>
              </a:lnSpc>
              <a:spcBef>
                <a:spcPts val="253"/>
              </a:spcBef>
              <a:spcAft>
                <a:spcPts val="0"/>
              </a:spcAft>
              <a:buSzPts val="1400"/>
              <a:buNone/>
              <a:defRPr sz="1266"/>
            </a:lvl8pPr>
            <a:lvl9pPr marL="4114800" lvl="8" indent="-228600" algn="l">
              <a:lnSpc>
                <a:spcPct val="100000"/>
              </a:lnSpc>
              <a:spcBef>
                <a:spcPts val="253"/>
              </a:spcBef>
              <a:spcAft>
                <a:spcPts val="0"/>
              </a:spcAft>
              <a:buSzPts val="1400"/>
              <a:buNone/>
              <a:defRPr sz="1266"/>
            </a:lvl9pPr>
          </a:lstStyle>
          <a:p>
            <a:endParaRPr/>
          </a:p>
        </p:txBody>
      </p:sp>
      <p:sp>
        <p:nvSpPr>
          <p:cNvPr id="33" name="Google Shape;33;p78"/>
          <p:cNvSpPr txBox="1">
            <a:spLocks noGrp="1"/>
          </p:cNvSpPr>
          <p:nvPr>
            <p:ph type="body" idx="2"/>
          </p:nvPr>
        </p:nvSpPr>
        <p:spPr>
          <a:xfrm>
            <a:off x="4616648" y="1750219"/>
            <a:ext cx="4268391" cy="475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988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SzPts val="1280"/>
              <a:buChar char="■"/>
              <a:defRPr sz="1969"/>
            </a:lvl1pPr>
            <a:lvl2pPr marL="914400" lvl="1" indent="-292862" algn="l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SzPts val="1012"/>
              <a:buChar char="❑"/>
              <a:defRPr sz="1687"/>
            </a:lvl2pPr>
            <a:lvl3pPr marL="1371600" lvl="2" indent="-286639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914"/>
              <a:buChar char="■"/>
              <a:defRPr sz="1406"/>
            </a:lvl3pPr>
            <a:lvl4pPr marL="1828800" lvl="3" indent="-284861" algn="l">
              <a:lnSpc>
                <a:spcPct val="100000"/>
              </a:lnSpc>
              <a:spcBef>
                <a:spcPts val="253"/>
              </a:spcBef>
              <a:spcAft>
                <a:spcPts val="0"/>
              </a:spcAft>
              <a:buSzPts val="886"/>
              <a:buChar char="❑"/>
              <a:defRPr sz="1266"/>
            </a:lvl4pPr>
            <a:lvl5pPr marL="2286000" lvl="4" indent="-228600" algn="l">
              <a:lnSpc>
                <a:spcPct val="100000"/>
              </a:lnSpc>
              <a:spcBef>
                <a:spcPts val="253"/>
              </a:spcBef>
              <a:spcAft>
                <a:spcPts val="0"/>
              </a:spcAft>
              <a:buSzPts val="1400"/>
              <a:buNone/>
              <a:defRPr sz="1266"/>
            </a:lvl5pPr>
            <a:lvl6pPr marL="2743200" lvl="5" indent="-228600" algn="l">
              <a:lnSpc>
                <a:spcPct val="100000"/>
              </a:lnSpc>
              <a:spcBef>
                <a:spcPts val="253"/>
              </a:spcBef>
              <a:spcAft>
                <a:spcPts val="0"/>
              </a:spcAft>
              <a:buSzPts val="1400"/>
              <a:buNone/>
              <a:defRPr sz="1266"/>
            </a:lvl6pPr>
            <a:lvl7pPr marL="3200400" lvl="6" indent="-228600" algn="l">
              <a:lnSpc>
                <a:spcPct val="100000"/>
              </a:lnSpc>
              <a:spcBef>
                <a:spcPts val="253"/>
              </a:spcBef>
              <a:spcAft>
                <a:spcPts val="0"/>
              </a:spcAft>
              <a:buSzPts val="1400"/>
              <a:buNone/>
              <a:defRPr sz="1266"/>
            </a:lvl7pPr>
            <a:lvl8pPr marL="3657600" lvl="7" indent="-228600" algn="l">
              <a:lnSpc>
                <a:spcPct val="100000"/>
              </a:lnSpc>
              <a:spcBef>
                <a:spcPts val="253"/>
              </a:spcBef>
              <a:spcAft>
                <a:spcPts val="0"/>
              </a:spcAft>
              <a:buSzPts val="1400"/>
              <a:buNone/>
              <a:defRPr sz="1266"/>
            </a:lvl8pPr>
            <a:lvl9pPr marL="4114800" lvl="8" indent="-228600" algn="l">
              <a:lnSpc>
                <a:spcPct val="100000"/>
              </a:lnSpc>
              <a:spcBef>
                <a:spcPts val="253"/>
              </a:spcBef>
              <a:spcAft>
                <a:spcPts val="0"/>
              </a:spcAft>
              <a:buSzPts val="1400"/>
              <a:buNone/>
              <a:defRPr sz="12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9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C3C14"/>
              </a:buClr>
              <a:buSzPts val="1960"/>
              <a:buChar char="■"/>
              <a:defRPr sz="2800"/>
            </a:lvl1pPr>
            <a:lvl2pPr marL="914400" lvl="1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❑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❑"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79"/>
          <p:cNvSpPr txBox="1">
            <a:spLocks noGrp="1"/>
          </p:cNvSpPr>
          <p:nvPr>
            <p:ph type="ftr" idx="11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9"/>
          <p:cNvSpPr txBox="1">
            <a:spLocks noGrp="1"/>
          </p:cNvSpPr>
          <p:nvPr>
            <p:ph type="sldNum" idx="12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79"/>
          <p:cNvSpPr txBox="1">
            <a:spLocks noGrp="1"/>
          </p:cNvSpPr>
          <p:nvPr>
            <p:ph type="body" idx="2"/>
          </p:nvPr>
        </p:nvSpPr>
        <p:spPr>
          <a:xfrm>
            <a:off x="4648202" y="1584633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C3C14"/>
              </a:buClr>
              <a:buSzPts val="1960"/>
              <a:buChar char="■"/>
              <a:defRPr sz="2800"/>
            </a:lvl1pPr>
            <a:lvl2pPr marL="914400" lvl="1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❑"/>
              <a:defRPr sz="2400"/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■"/>
              <a:defRPr sz="2000"/>
            </a:lvl3pPr>
            <a:lvl4pPr marL="1828800" lvl="3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❑"/>
              <a:defRPr sz="18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  <a:defRPr sz="2400"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❑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3C14"/>
              </a:buClr>
              <a:buSzPts val="1120"/>
              <a:buChar char="❑"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8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0"/>
          <p:cNvSpPr txBox="1">
            <a:spLocks noGrp="1"/>
          </p:cNvSpPr>
          <p:nvPr>
            <p:ph type="ftr" idx="11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0"/>
          <p:cNvSpPr txBox="1">
            <a:spLocks noGrp="1"/>
          </p:cNvSpPr>
          <p:nvPr>
            <p:ph type="sldNum" idx="12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80"/>
          <p:cNvSpPr txBox="1">
            <a:spLocks noGrp="1"/>
          </p:cNvSpPr>
          <p:nvPr>
            <p:ph type="body" idx="4"/>
          </p:nvPr>
        </p:nvSpPr>
        <p:spPr>
          <a:xfrm>
            <a:off x="464661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  <a:defRPr sz="2400"/>
            </a:lvl1pPr>
            <a:lvl2pPr marL="914400" lvl="1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❑"/>
              <a:defRPr sz="2000"/>
            </a:lvl2pPr>
            <a:lvl3pPr marL="1371600" lvl="2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■"/>
              <a:defRPr sz="1800"/>
            </a:lvl3pPr>
            <a:lvl4pPr marL="1828800" lvl="3" indent="-29971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C3C14"/>
              </a:buClr>
              <a:buSzPts val="1120"/>
              <a:buChar char="❑"/>
              <a:defRPr sz="1600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1"/>
          <p:cNvSpPr txBox="1">
            <a:spLocks noGrp="1"/>
          </p:cNvSpPr>
          <p:nvPr>
            <p:ph type="ftr" idx="11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1"/>
          <p:cNvSpPr txBox="1">
            <a:spLocks noGrp="1"/>
          </p:cNvSpPr>
          <p:nvPr>
            <p:ph type="sldNum" idx="12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C3C14"/>
              </a:buClr>
              <a:buSzPts val="2240"/>
              <a:buChar char="■"/>
              <a:defRPr sz="3200"/>
            </a:lvl1pPr>
            <a:lvl2pPr marL="914400" lvl="1" indent="-35306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C3C14"/>
              </a:buClr>
              <a:buSzPts val="1960"/>
              <a:buChar char="❑"/>
              <a:defRPr sz="2800"/>
            </a:lvl2pPr>
            <a:lvl3pPr marL="1371600" lvl="2" indent="-3352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  <a:defRPr sz="2400"/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❑"/>
              <a:defRPr sz="20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8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82"/>
          <p:cNvSpPr txBox="1">
            <a:spLocks noGrp="1"/>
          </p:cNvSpPr>
          <p:nvPr>
            <p:ph type="ftr" idx="11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2"/>
          <p:cNvSpPr txBox="1">
            <a:spLocks noGrp="1"/>
          </p:cNvSpPr>
          <p:nvPr>
            <p:ph type="sldNum" idx="12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8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83"/>
          <p:cNvSpPr txBox="1">
            <a:spLocks noGrp="1"/>
          </p:cNvSpPr>
          <p:nvPr>
            <p:ph type="ftr" idx="11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3"/>
          <p:cNvSpPr txBox="1">
            <a:spLocks noGrp="1"/>
          </p:cNvSpPr>
          <p:nvPr>
            <p:ph type="sldNum" idx="12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74"/>
          <p:cNvCxnSpPr/>
          <p:nvPr/>
        </p:nvCxnSpPr>
        <p:spPr>
          <a:xfrm>
            <a:off x="457200" y="6381328"/>
            <a:ext cx="8229600" cy="0"/>
          </a:xfrm>
          <a:prstGeom prst="straightConnector1">
            <a:avLst/>
          </a:prstGeom>
          <a:noFill/>
          <a:ln w="19050" cap="flat" cmpd="sng">
            <a:solidFill>
              <a:srgbClr val="CC99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7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8C3C1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38038"/>
              </a:buClr>
              <a:buSzPts val="12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289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17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38038"/>
              </a:buClr>
              <a:buSzPts val="1120"/>
              <a:buFont typeface="Noto Sans Symbols"/>
              <a:buChar char="❑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4"/>
          <p:cNvSpPr txBox="1">
            <a:spLocks noGrp="1"/>
          </p:cNvSpPr>
          <p:nvPr>
            <p:ph type="ftr" idx="11"/>
          </p:nvPr>
        </p:nvSpPr>
        <p:spPr>
          <a:xfrm>
            <a:off x="129431" y="644683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4"/>
          <p:cNvSpPr txBox="1">
            <a:spLocks noGrp="1"/>
          </p:cNvSpPr>
          <p:nvPr>
            <p:ph type="sldNum" idx="12"/>
          </p:nvPr>
        </p:nvSpPr>
        <p:spPr>
          <a:xfrm>
            <a:off x="7084707" y="644683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843925" y="25627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Numerical Methods</a:t>
            </a:r>
            <a:endParaRPr/>
          </a:p>
        </p:txBody>
      </p:sp>
      <p:sp>
        <p:nvSpPr>
          <p:cNvPr id="79" name="Google Shape;79;p1"/>
          <p:cNvSpPr txBox="1">
            <a:spLocks noGrp="1"/>
          </p:cNvSpPr>
          <p:nvPr>
            <p:ph type="subTitle" idx="1"/>
          </p:nvPr>
        </p:nvSpPr>
        <p:spPr>
          <a:xfrm>
            <a:off x="1371600" y="358963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b="1" dirty="0"/>
              <a:t>Adrita Alam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sz="1800" dirty="0"/>
              <a:t>Lecturer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sz="1800" dirty="0"/>
              <a:t>Dept. of CSE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sz="1800" dirty="0" err="1"/>
              <a:t>Varendra</a:t>
            </a:r>
            <a:r>
              <a:rPr lang="en-US" sz="1800" dirty="0"/>
              <a:t> University, </a:t>
            </a:r>
            <a:r>
              <a:rPr lang="en-US" sz="1800" dirty="0" err="1"/>
              <a:t>Rajshahi</a:t>
            </a:r>
            <a:endParaRPr lang="en-US" sz="18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 sz="1800" dirty="0"/>
              <a:t>adritaalam.prima@gmail.com</a:t>
            </a:r>
            <a:endParaRPr sz="1800" dirty="0"/>
          </a:p>
        </p:txBody>
      </p:sp>
      <p:sp>
        <p:nvSpPr>
          <p:cNvPr id="80" name="Google Shape;80;p1"/>
          <p:cNvSpPr txBox="1">
            <a:spLocks noGrp="1"/>
          </p:cNvSpPr>
          <p:nvPr>
            <p:ph type="sldNum" idx="12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44AE-8473-4DCA-90D7-9F2C39DB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1939"/>
            <a:ext cx="8229600" cy="11398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Mathematical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F3F2-93DB-4BD8-A7EC-9B860C6E67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E8F5D9-5B60-465A-B78B-065762B5C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79" y="1621764"/>
            <a:ext cx="7287642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4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E95-2B65-4008-9D1D-4F764A2D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95" y="479902"/>
            <a:ext cx="8229600" cy="11398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Simple Mathematical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9F14B-F68D-4F0F-BE8E-0ED752E606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C986B-9F54-4833-AF91-985CBDB1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9727"/>
            <a:ext cx="8354591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0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E95-2B65-4008-9D1D-4F764A2D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2" y="683988"/>
            <a:ext cx="8229600" cy="11398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Typical characteristics of Mathematical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9F14B-F68D-4F0F-BE8E-0ED752E606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03272-4FFE-4D46-9F3A-963C2CB71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2" y="1823813"/>
            <a:ext cx="824027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9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E95-2B65-4008-9D1D-4F764A2D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Complex Mathematical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9F14B-F68D-4F0F-BE8E-0ED752E606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095A1-1775-447C-A49D-79F5F9C8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93" y="1202606"/>
            <a:ext cx="7592485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4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E95-2B65-4008-9D1D-4F764A2D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40" y="570199"/>
            <a:ext cx="8229600" cy="11398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Complex Mathematical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9F14B-F68D-4F0F-BE8E-0ED752E606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E506F-EDE0-40F4-A924-F89F826D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5" y="1266622"/>
            <a:ext cx="7840169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19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FE95-2B65-4008-9D1D-4F764A2D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7910"/>
            <a:ext cx="8229600" cy="11398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Analytical Solution to Newton’s Second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9F14B-F68D-4F0F-BE8E-0ED752E606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BC88C-C74F-4C32-AE1A-4AF379869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3" y="1657833"/>
            <a:ext cx="8183117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6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92B7A-B019-43A3-A17D-63D85D4D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2012"/>
            <a:ext cx="8229600" cy="11398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Analytical Solution to Newton’s Second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5EB-757D-44CD-A0BA-67BE0FDF5B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31208-189B-45BF-B00D-A14955281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64" y="1957912"/>
            <a:ext cx="624927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3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2BD7-4B09-431A-952E-CEDA44B8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76" y="464426"/>
            <a:ext cx="8229600" cy="11398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Analytical Solution to Newton’s Second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DE653-68B2-48F7-8F5C-2DC26F21B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C3113-19E6-4ECE-9473-B332D9E9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48" y="1417638"/>
            <a:ext cx="5382376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2BD7-4B09-431A-952E-CEDA44B8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3" y="399111"/>
            <a:ext cx="8229600" cy="11398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Numerical Solution to Newton’s Second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DE653-68B2-48F7-8F5C-2DC26F21B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12720-4254-4FD9-9DC1-FD718C0AE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28" y="1231185"/>
            <a:ext cx="6849431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45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2BD7-4B09-431A-952E-CEDA44B8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40" y="501649"/>
            <a:ext cx="8229600" cy="11398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Numerical Solution to Newton’s Second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DE653-68B2-48F7-8F5C-2DC26F21B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E073B-4A8C-468F-A736-639C89C0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73" y="1271286"/>
            <a:ext cx="7363853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6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Introduction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Approximations and Errors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Roots of Equations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Systems of linear algebraic equations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Curve Fitting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Numerical Differentiation and Integration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2BD7-4B09-431A-952E-CEDA44B8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2600"/>
            <a:ext cx="8229600" cy="11398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Numerical Solution to Newton’s Second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DE653-68B2-48F7-8F5C-2DC26F21B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DF357-44BE-4B18-BCAA-B30C49CA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00" y="1291069"/>
            <a:ext cx="7525800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69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2BD7-4B09-431A-952E-CEDA44B8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19936"/>
            <a:ext cx="8948057" cy="11398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Comparison between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Analytical vs. Numerical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DE653-68B2-48F7-8F5C-2DC26F21B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0C0B5-D80F-4A55-BFB2-88A344C1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86" y="1154974"/>
            <a:ext cx="5953956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1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505850" y="26854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sldNum" idx="12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D425-B988-4323-90A5-1E8A15CE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9881616" cy="1139825"/>
          </a:xfrm>
        </p:spPr>
        <p:txBody>
          <a:bodyPr/>
          <a:lstStyle/>
          <a:p>
            <a:r>
              <a:rPr lang="en-US" sz="2800" dirty="0"/>
              <a:t>How do we solve an engineering problem?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84BD0-6B9E-4D2C-BBA9-06E7FB2C9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BD6C4-8227-4513-B2FE-88A2A408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00" y="1142681"/>
            <a:ext cx="6801799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1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911dfbba8_0_3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■"/>
            </a:pPr>
            <a:r>
              <a:rPr lang="en-US" b="1"/>
              <a:t>What are Numerical Methods?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❑"/>
            </a:pPr>
            <a:r>
              <a:rPr lang="en-US">
                <a:solidFill>
                  <a:schemeClr val="dk2"/>
                </a:solidFill>
              </a:rPr>
              <a:t>Numerical methods are techniques used to approximate solutions to mathematical problems.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❑"/>
            </a:pPr>
            <a:r>
              <a:rPr lang="en-US">
                <a:solidFill>
                  <a:schemeClr val="dk2"/>
                </a:solidFill>
              </a:rPr>
              <a:t>They are essential for solving equations that cannot be solved analytically.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❑"/>
            </a:pPr>
            <a:r>
              <a:rPr lang="en-US">
                <a:solidFill>
                  <a:schemeClr val="dk2"/>
                </a:solidFill>
              </a:rPr>
              <a:t>Numerical methods involve large numbers of tedious arithmetic calculations.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❑"/>
            </a:pPr>
            <a:r>
              <a:rPr lang="en-US">
                <a:solidFill>
                  <a:schemeClr val="dk2"/>
                </a:solidFill>
              </a:rPr>
              <a:t>Widely used in engineering, physics, and data science.</a:t>
            </a:r>
            <a:endParaRPr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3911dfbba8_0_3"/>
          <p:cNvSpPr txBox="1">
            <a:spLocks noGrp="1"/>
          </p:cNvSpPr>
          <p:nvPr>
            <p:ph type="sldNum" idx="12"/>
          </p:nvPr>
        </p:nvSpPr>
        <p:spPr>
          <a:xfrm>
            <a:off x="673224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911dfbba8_0_77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188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000"/>
              <a:buChar char="■"/>
            </a:pPr>
            <a:r>
              <a:rPr lang="en-US" b="1"/>
              <a:t>Reasons to study numerical analysis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297497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70000"/>
              <a:buChar char="❑"/>
            </a:pPr>
            <a:r>
              <a:rPr lang="en-US">
                <a:solidFill>
                  <a:schemeClr val="dk2"/>
                </a:solidFill>
              </a:rPr>
              <a:t>Powerful problem solving techniques and can be used to handle large systems of equations.</a:t>
            </a:r>
            <a:endParaRPr>
              <a:solidFill>
                <a:schemeClr val="dk2"/>
              </a:solidFill>
            </a:endParaRPr>
          </a:p>
          <a:p>
            <a:pPr marL="914400" lvl="1" indent="-2974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Char char="❑"/>
            </a:pPr>
            <a:r>
              <a:rPr lang="en-US"/>
              <a:t>Analytical methods can be impractical or time-consuming.</a:t>
            </a:r>
            <a:endParaRPr>
              <a:solidFill>
                <a:schemeClr val="dk2"/>
              </a:solidFill>
            </a:endParaRPr>
          </a:p>
          <a:p>
            <a:pPr marL="914400" lvl="1" indent="-2974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Char char="❑"/>
            </a:pPr>
            <a:r>
              <a:rPr lang="en-US">
                <a:solidFill>
                  <a:schemeClr val="dk2"/>
                </a:solidFill>
              </a:rPr>
              <a:t>It enables you to intelligently use the commercial software packages as well as designing your own algorithm. </a:t>
            </a:r>
            <a:endParaRPr>
              <a:solidFill>
                <a:schemeClr val="dk2"/>
              </a:solidFill>
            </a:endParaRPr>
          </a:p>
          <a:p>
            <a:pPr marL="914400" lvl="1" indent="-2974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Char char="❑"/>
            </a:pPr>
            <a:r>
              <a:rPr lang="en-US">
                <a:solidFill>
                  <a:schemeClr val="dk2"/>
                </a:solidFill>
              </a:rPr>
              <a:t>Numerical Methods are efficient vehicles in learning to use computers</a:t>
            </a:r>
            <a:endParaRPr>
              <a:solidFill>
                <a:schemeClr val="dk2"/>
              </a:solidFill>
            </a:endParaRPr>
          </a:p>
          <a:p>
            <a:pPr marL="914400" lvl="1" indent="-29749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Char char="❑"/>
            </a:pPr>
            <a:r>
              <a:rPr lang="en-US">
                <a:solidFill>
                  <a:schemeClr val="dk2"/>
                </a:solidFill>
              </a:rPr>
              <a:t>It reinforce your understanding of mathematics; where it reduces higher mathematics to basic arithmetic operation. </a:t>
            </a:r>
            <a:endParaRPr>
              <a:solidFill>
                <a:schemeClr val="dk2"/>
              </a:solidFill>
            </a:endParaRPr>
          </a:p>
          <a:p>
            <a:pPr marL="1371600" lvl="2" indent="-2906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Char char="■"/>
            </a:pPr>
            <a:r>
              <a:rPr lang="en-US">
                <a:solidFill>
                  <a:schemeClr val="dk2"/>
                </a:solidFill>
              </a:rPr>
              <a:t>Large systems of equations</a:t>
            </a:r>
            <a:endParaRPr>
              <a:solidFill>
                <a:schemeClr val="dk2"/>
              </a:solidFill>
            </a:endParaRPr>
          </a:p>
          <a:p>
            <a:pPr marL="1371600" lvl="2" indent="-2906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Char char="■"/>
            </a:pPr>
            <a:r>
              <a:rPr lang="en-US">
                <a:solidFill>
                  <a:schemeClr val="dk2"/>
                </a:solidFill>
              </a:rPr>
              <a:t>Non-linearity</a:t>
            </a:r>
            <a:endParaRPr>
              <a:solidFill>
                <a:schemeClr val="dk2"/>
              </a:solidFill>
            </a:endParaRPr>
          </a:p>
          <a:p>
            <a:pPr marL="1371600" lvl="2" indent="-2906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Char char="■"/>
            </a:pPr>
            <a:r>
              <a:rPr lang="en-US">
                <a:solidFill>
                  <a:schemeClr val="dk2"/>
                </a:solidFill>
              </a:rPr>
              <a:t>Complicated geometries that are common in engineering practice and that are often impossible to solve analytically.</a:t>
            </a:r>
            <a:endParaRPr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	</a:t>
            </a:r>
            <a:endParaRPr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33911dfbba8_0_77"/>
          <p:cNvSpPr txBox="1">
            <a:spLocks noGrp="1"/>
          </p:cNvSpPr>
          <p:nvPr>
            <p:ph type="sldNum" idx="12"/>
          </p:nvPr>
        </p:nvSpPr>
        <p:spPr>
          <a:xfrm>
            <a:off x="673224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14" name="Google Shape;114;g33911dfbba8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850" y="4894625"/>
            <a:ext cx="22669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3911dfbba8_0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025" y="4966063"/>
            <a:ext cx="16002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33911dfbba8_0_77"/>
          <p:cNvSpPr txBox="1"/>
          <p:nvPr/>
        </p:nvSpPr>
        <p:spPr>
          <a:xfrm>
            <a:off x="1785850" y="4541200"/>
            <a:ext cx="700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Examples: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911dfbba8_0_24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■"/>
            </a:pPr>
            <a:r>
              <a:rPr lang="en-US" b="1"/>
              <a:t>Analytical Methods vs. Numerical Methods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3911dfbba8_0_24"/>
          <p:cNvSpPr txBox="1">
            <a:spLocks noGrp="1"/>
          </p:cNvSpPr>
          <p:nvPr>
            <p:ph type="sldNum" idx="12"/>
          </p:nvPr>
        </p:nvSpPr>
        <p:spPr>
          <a:xfrm>
            <a:off x="673224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25" name="Google Shape;125;g33911dfbba8_0_24"/>
          <p:cNvGraphicFramePr/>
          <p:nvPr/>
        </p:nvGraphicFramePr>
        <p:xfrm>
          <a:off x="952500" y="2286000"/>
          <a:ext cx="7239000" cy="3261180"/>
        </p:xfrm>
        <a:graphic>
          <a:graphicData uri="http://schemas.openxmlformats.org/drawingml/2006/table">
            <a:tbl>
              <a:tblPr>
                <a:noFill/>
                <a:tableStyleId>{F7803838-7823-44CC-9A83-A6E3A9D82E63}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Feature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Analytical Methods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Numerical Methods</a:t>
                      </a:r>
                      <a:endParaRPr sz="1600" b="1"/>
                    </a:p>
                  </a:txBody>
                  <a:tcPr marL="91425" marR="91425" marT="91425" marB="91425"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Nature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Exact solutions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Approximate solutions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Applicability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Works for simple equations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Handles complex equations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Computational Effort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Requires algebraic manipulation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Requires iterative computation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Error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 approximation error (if solvable)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Introduces rounding and truncation errors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Examples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Quadratic formula, integration formulas, symbolic differentiation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Newton-Raphson, Euler’s Method, Trapezoidal Rule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911dfbba8_0_105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■"/>
            </a:pPr>
            <a:r>
              <a:rPr lang="en-US" b="1"/>
              <a:t>Advantages &amp; Limitations</a:t>
            </a: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❑"/>
            </a:pPr>
            <a:r>
              <a:rPr lang="en-US" b="1">
                <a:solidFill>
                  <a:schemeClr val="dk2"/>
                </a:solidFill>
              </a:rPr>
              <a:t>Advantages:</a:t>
            </a:r>
            <a:endParaRPr b="1">
              <a:solidFill>
                <a:schemeClr val="dk2"/>
              </a:solidFill>
            </a:endParaRPr>
          </a:p>
          <a:p>
            <a:pPr marL="1371600" lvl="2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Char char="■"/>
            </a:pPr>
            <a:r>
              <a:rPr lang="en-US" sz="1800">
                <a:solidFill>
                  <a:schemeClr val="dk2"/>
                </a:solidFill>
              </a:rPr>
              <a:t>Can handle complex problems.</a:t>
            </a:r>
            <a:endParaRPr sz="1800">
              <a:solidFill>
                <a:schemeClr val="dk2"/>
              </a:solidFill>
            </a:endParaRPr>
          </a:p>
          <a:p>
            <a:pPr marL="1371600" lvl="2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Char char="■"/>
            </a:pPr>
            <a:r>
              <a:rPr lang="en-US">
                <a:solidFill>
                  <a:schemeClr val="dk2"/>
                </a:solidFill>
              </a:rPr>
              <a:t>Provides approximate solutions quickly.</a:t>
            </a:r>
            <a:endParaRPr>
              <a:solidFill>
                <a:schemeClr val="dk2"/>
              </a:solidFill>
            </a:endParaRPr>
          </a:p>
          <a:p>
            <a:pPr marL="1371600" lvl="2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Char char="■"/>
            </a:pPr>
            <a:r>
              <a:rPr lang="en-US">
                <a:solidFill>
                  <a:schemeClr val="dk2"/>
                </a:solidFill>
              </a:rPr>
              <a:t>Can be implemented in programming languages like Python, Matlab, R</a:t>
            </a:r>
            <a:endParaRPr>
              <a:solidFill>
                <a:schemeClr val="dk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❑"/>
            </a:pPr>
            <a:r>
              <a:rPr lang="en-US" b="1">
                <a:solidFill>
                  <a:schemeClr val="dk2"/>
                </a:solidFill>
              </a:rPr>
              <a:t>Disadvantages:</a:t>
            </a:r>
            <a:endParaRPr b="1">
              <a:solidFill>
                <a:schemeClr val="dk2"/>
              </a:solidFill>
            </a:endParaRPr>
          </a:p>
          <a:p>
            <a:pPr marL="1371600" lvl="2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Char char="■"/>
            </a:pPr>
            <a:r>
              <a:rPr lang="en-US">
                <a:solidFill>
                  <a:schemeClr val="dk2"/>
                </a:solidFill>
              </a:rPr>
              <a:t>Approximate solutions, not exact.</a:t>
            </a:r>
            <a:endParaRPr>
              <a:solidFill>
                <a:schemeClr val="dk2"/>
              </a:solidFill>
            </a:endParaRPr>
          </a:p>
          <a:p>
            <a:pPr marL="1371600" lvl="2" indent="-3086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60"/>
              <a:buChar char="■"/>
            </a:pPr>
            <a:r>
              <a:rPr lang="en-US">
                <a:solidFill>
                  <a:schemeClr val="dk2"/>
                </a:solidFill>
              </a:rPr>
              <a:t>Computation cost and numerical errors.</a:t>
            </a:r>
            <a:endParaRPr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1" name="Google Shape;141;g33911dfbba8_0_105"/>
          <p:cNvSpPr txBox="1">
            <a:spLocks noGrp="1"/>
          </p:cNvSpPr>
          <p:nvPr>
            <p:ph type="sldNum" idx="12"/>
          </p:nvPr>
        </p:nvSpPr>
        <p:spPr>
          <a:xfrm>
            <a:off x="673224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81DC-456E-46E6-9087-ECBB79DA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40" y="548401"/>
            <a:ext cx="8229600" cy="11398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Simple Mathematical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B992F-4A05-41FA-88D3-54E7529B63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C37A7-917B-498D-A3BE-25DAD38A5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84" y="1824543"/>
            <a:ext cx="782111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9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258750EAAD644389C45723BAEFFD30" ma:contentTypeVersion="0" ma:contentTypeDescription="Create a new document." ma:contentTypeScope="" ma:versionID="008273d35745965345c4ef2d2f750e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1B61D5-DE33-44B7-AD9C-24EAFBF3AAD7}"/>
</file>

<file path=customXml/itemProps2.xml><?xml version="1.0" encoding="utf-8"?>
<ds:datastoreItem xmlns:ds="http://schemas.openxmlformats.org/officeDocument/2006/customXml" ds:itemID="{02F34233-D5DD-4406-A54A-BAB14D3DABB0}"/>
</file>

<file path=customXml/itemProps3.xml><?xml version="1.0" encoding="utf-8"?>
<ds:datastoreItem xmlns:ds="http://schemas.openxmlformats.org/officeDocument/2006/customXml" ds:itemID="{D5F0B53A-EBAC-44DC-90B6-70C363F4B64E}"/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389</Words>
  <Application>Microsoft Office PowerPoint</Application>
  <PresentationFormat>On-screen Show (4:3)</PresentationFormat>
  <Paragraphs>103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Noto Sans Symbols</vt:lpstr>
      <vt:lpstr>Office Theme</vt:lpstr>
      <vt:lpstr>Numerical Methods</vt:lpstr>
      <vt:lpstr>Outline</vt:lpstr>
      <vt:lpstr>Introduction</vt:lpstr>
      <vt:lpstr>How do we solve an engineering problem?</vt:lpstr>
      <vt:lpstr>PowerPoint Presentation</vt:lpstr>
      <vt:lpstr>PowerPoint Presentation</vt:lpstr>
      <vt:lpstr>PowerPoint Presentation</vt:lpstr>
      <vt:lpstr>PowerPoint Presentation</vt:lpstr>
      <vt:lpstr>Simple Mathematical Model</vt:lpstr>
      <vt:lpstr>Mathematical Modeling</vt:lpstr>
      <vt:lpstr>Simple Mathematical Model</vt:lpstr>
      <vt:lpstr>Typical characteristics of Mathematical Model</vt:lpstr>
      <vt:lpstr>Complex Mathematical Model</vt:lpstr>
      <vt:lpstr>Complex Mathematical Model</vt:lpstr>
      <vt:lpstr>Analytical Solution to Newton’s Second Law</vt:lpstr>
      <vt:lpstr>Analytical Solution to Newton’s Second Law</vt:lpstr>
      <vt:lpstr>Analytical Solution to Newton’s Second Law</vt:lpstr>
      <vt:lpstr>Numerical Solution to Newton’s Second Law</vt:lpstr>
      <vt:lpstr>Numerical Solution to Newton’s Second Law</vt:lpstr>
      <vt:lpstr>Numerical Solution to Newton’s Second Law</vt:lpstr>
      <vt:lpstr>Comparison between  Analytical vs. Numerical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</dc:title>
  <dc:creator>Tamer Ozsu</dc:creator>
  <cp:lastModifiedBy>Adrita Alam</cp:lastModifiedBy>
  <cp:revision>2</cp:revision>
  <dcterms:created xsi:type="dcterms:W3CDTF">2020-02-05T23:19:38Z</dcterms:created>
  <dcterms:modified xsi:type="dcterms:W3CDTF">2025-07-19T14:30:55Z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0x01010095258750EAAD644389C45723BAEFFD30</vt:lpwstr>
  </property>
</Properties>
</file>