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41"/>
  </p:notesMasterIdLst>
  <p:sldIdLst>
    <p:sldId id="256" r:id="rId5"/>
    <p:sldId id="334" r:id="rId6"/>
    <p:sldId id="335" r:id="rId7"/>
    <p:sldId id="336" r:id="rId8"/>
    <p:sldId id="337" r:id="rId9"/>
    <p:sldId id="298" r:id="rId10"/>
    <p:sldId id="332" r:id="rId11"/>
    <p:sldId id="257" r:id="rId12"/>
    <p:sldId id="258" r:id="rId13"/>
    <p:sldId id="261" r:id="rId14"/>
    <p:sldId id="325" r:id="rId15"/>
    <p:sldId id="262" r:id="rId16"/>
    <p:sldId id="263" r:id="rId17"/>
    <p:sldId id="268" r:id="rId18"/>
    <p:sldId id="292" r:id="rId19"/>
    <p:sldId id="264" r:id="rId20"/>
    <p:sldId id="265" r:id="rId21"/>
    <p:sldId id="266" r:id="rId22"/>
    <p:sldId id="269" r:id="rId23"/>
    <p:sldId id="270" r:id="rId24"/>
    <p:sldId id="326" r:id="rId25"/>
    <p:sldId id="327" r:id="rId26"/>
    <p:sldId id="271" r:id="rId27"/>
    <p:sldId id="328" r:id="rId28"/>
    <p:sldId id="329" r:id="rId29"/>
    <p:sldId id="282" r:id="rId30"/>
    <p:sldId id="272" r:id="rId31"/>
    <p:sldId id="330" r:id="rId32"/>
    <p:sldId id="283" r:id="rId33"/>
    <p:sldId id="284" r:id="rId34"/>
    <p:sldId id="286" r:id="rId35"/>
    <p:sldId id="287" r:id="rId36"/>
    <p:sldId id="288" r:id="rId37"/>
    <p:sldId id="289" r:id="rId38"/>
    <p:sldId id="290" r:id="rId39"/>
    <p:sldId id="33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T. AFROSE MOSTARI" userId="S::241311023@vu.edu.bd::6142c247-327d-40f3-848b-0cc705190a97" providerId="AD" clId="Web-{5F2197B7-01DC-67C3-A4A7-227C0CD16A17}"/>
    <pc:docChg chg="modSld">
      <pc:chgData name="MOST. AFROSE MOSTARI" userId="S::241311023@vu.edu.bd::6142c247-327d-40f3-848b-0cc705190a97" providerId="AD" clId="Web-{5F2197B7-01DC-67C3-A4A7-227C0CD16A17}" dt="2024-03-28T09:29:11.873" v="1" actId="14100"/>
      <pc:docMkLst>
        <pc:docMk/>
      </pc:docMkLst>
      <pc:sldChg chg="modSp">
        <pc:chgData name="MOST. AFROSE MOSTARI" userId="S::241311023@vu.edu.bd::6142c247-327d-40f3-848b-0cc705190a97" providerId="AD" clId="Web-{5F2197B7-01DC-67C3-A4A7-227C0CD16A17}" dt="2024-03-28T09:29:11.873" v="1" actId="14100"/>
        <pc:sldMkLst>
          <pc:docMk/>
          <pc:sldMk cId="2044771866" sldId="286"/>
        </pc:sldMkLst>
        <pc:spChg chg="mod">
          <ac:chgData name="MOST. AFROSE MOSTARI" userId="S::241311023@vu.edu.bd::6142c247-327d-40f3-848b-0cc705190a97" providerId="AD" clId="Web-{5F2197B7-01DC-67C3-A4A7-227C0CD16A17}" dt="2024-03-28T09:29:11.873" v="1" actId="14100"/>
          <ac:spMkLst>
            <pc:docMk/>
            <pc:sldMk cId="2044771866" sldId="286"/>
            <ac:spMk id="3" creationId="{00000000-0000-0000-0000-000000000000}"/>
          </ac:spMkLst>
        </pc:spChg>
      </pc:sldChg>
    </pc:docChg>
  </pc:docChgLst>
  <pc:docChgLst>
    <pc:chgData name="MOST. AFROSE MOSTARI" userId="S::241311023@vu.edu.bd::6142c247-327d-40f3-848b-0cc705190a97" providerId="AD" clId="Web-{17872D3C-C265-B93E-D2D1-AA0EF3FBC829}"/>
    <pc:docChg chg="addSld delSld modSld">
      <pc:chgData name="MOST. AFROSE MOSTARI" userId="S::241311023@vu.edu.bd::6142c247-327d-40f3-848b-0cc705190a97" providerId="AD" clId="Web-{17872D3C-C265-B93E-D2D1-AA0EF3FBC829}" dt="2024-03-15T04:42:02.909" v="22"/>
      <pc:docMkLst>
        <pc:docMk/>
      </pc:docMkLst>
      <pc:sldChg chg="modSp">
        <pc:chgData name="MOST. AFROSE MOSTARI" userId="S::241311023@vu.edu.bd::6142c247-327d-40f3-848b-0cc705190a97" providerId="AD" clId="Web-{17872D3C-C265-B93E-D2D1-AA0EF3FBC829}" dt="2024-03-15T04:34:34.890" v="6" actId="20577"/>
        <pc:sldMkLst>
          <pc:docMk/>
          <pc:sldMk cId="3235159010" sldId="256"/>
        </pc:sldMkLst>
        <pc:spChg chg="mod">
          <ac:chgData name="MOST. AFROSE MOSTARI" userId="S::241311023@vu.edu.bd::6142c247-327d-40f3-848b-0cc705190a97" providerId="AD" clId="Web-{17872D3C-C265-B93E-D2D1-AA0EF3FBC829}" dt="2024-03-15T04:34:34.890" v="6" actId="20577"/>
          <ac:spMkLst>
            <pc:docMk/>
            <pc:sldMk cId="3235159010" sldId="256"/>
            <ac:spMk id="3" creationId="{00000000-0000-0000-0000-000000000000}"/>
          </ac:spMkLst>
        </pc:spChg>
      </pc:sldChg>
      <pc:sldChg chg="new del">
        <pc:chgData name="MOST. AFROSE MOSTARI" userId="S::241311023@vu.edu.bd::6142c247-327d-40f3-848b-0cc705190a97" providerId="AD" clId="Web-{17872D3C-C265-B93E-D2D1-AA0EF3FBC829}" dt="2024-03-15T04:41:59.175" v="18"/>
        <pc:sldMkLst>
          <pc:docMk/>
          <pc:sldMk cId="3392470307" sldId="338"/>
        </pc:sldMkLst>
      </pc:sldChg>
      <pc:sldChg chg="new del">
        <pc:chgData name="MOST. AFROSE MOSTARI" userId="S::241311023@vu.edu.bd::6142c247-327d-40f3-848b-0cc705190a97" providerId="AD" clId="Web-{17872D3C-C265-B93E-D2D1-AA0EF3FBC829}" dt="2024-03-15T04:35:29.594" v="8"/>
        <pc:sldMkLst>
          <pc:docMk/>
          <pc:sldMk cId="4171397191" sldId="338"/>
        </pc:sldMkLst>
      </pc:sldChg>
      <pc:sldChg chg="new del">
        <pc:chgData name="MOST. AFROSE MOSTARI" userId="S::241311023@vu.edu.bd::6142c247-327d-40f3-848b-0cc705190a97" providerId="AD" clId="Web-{17872D3C-C265-B93E-D2D1-AA0EF3FBC829}" dt="2024-03-15T04:42:00.065" v="19"/>
        <pc:sldMkLst>
          <pc:docMk/>
          <pc:sldMk cId="2592164810" sldId="339"/>
        </pc:sldMkLst>
      </pc:sldChg>
      <pc:sldChg chg="new del">
        <pc:chgData name="MOST. AFROSE MOSTARI" userId="S::241311023@vu.edu.bd::6142c247-327d-40f3-848b-0cc705190a97" providerId="AD" clId="Web-{17872D3C-C265-B93E-D2D1-AA0EF3FBC829}" dt="2024-03-15T04:42:01.362" v="20"/>
        <pc:sldMkLst>
          <pc:docMk/>
          <pc:sldMk cId="1322902225" sldId="340"/>
        </pc:sldMkLst>
      </pc:sldChg>
      <pc:sldChg chg="new del">
        <pc:chgData name="MOST. AFROSE MOSTARI" userId="S::241311023@vu.edu.bd::6142c247-327d-40f3-848b-0cc705190a97" providerId="AD" clId="Web-{17872D3C-C265-B93E-D2D1-AA0EF3FBC829}" dt="2024-03-15T04:42:01.972" v="21"/>
        <pc:sldMkLst>
          <pc:docMk/>
          <pc:sldMk cId="19012861" sldId="341"/>
        </pc:sldMkLst>
      </pc:sldChg>
      <pc:sldChg chg="new del">
        <pc:chgData name="MOST. AFROSE MOSTARI" userId="S::241311023@vu.edu.bd::6142c247-327d-40f3-848b-0cc705190a97" providerId="AD" clId="Web-{17872D3C-C265-B93E-D2D1-AA0EF3FBC829}" dt="2024-03-15T04:42:02.909" v="22"/>
        <pc:sldMkLst>
          <pc:docMk/>
          <pc:sldMk cId="3873635923" sldId="342"/>
        </pc:sldMkLst>
      </pc:sldChg>
      <pc:sldChg chg="new del">
        <pc:chgData name="MOST. AFROSE MOSTARI" userId="S::241311023@vu.edu.bd::6142c247-327d-40f3-848b-0cc705190a97" providerId="AD" clId="Web-{17872D3C-C265-B93E-D2D1-AA0EF3FBC829}" dt="2024-03-15T04:41:47.331" v="16"/>
        <pc:sldMkLst>
          <pc:docMk/>
          <pc:sldMk cId="2502085229" sldId="343"/>
        </pc:sldMkLst>
      </pc:sldChg>
      <pc:sldChg chg="new del">
        <pc:chgData name="MOST. AFROSE MOSTARI" userId="S::241311023@vu.edu.bd::6142c247-327d-40f3-848b-0cc705190a97" providerId="AD" clId="Web-{17872D3C-C265-B93E-D2D1-AA0EF3FBC829}" dt="2024-03-15T04:41:48.675" v="17"/>
        <pc:sldMkLst>
          <pc:docMk/>
          <pc:sldMk cId="2538794286" sldId="34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0CC0B-2D58-4B57-AF1C-111A4BB0743F}" type="datetimeFigureOut">
              <a:rPr lang="en-US" smtClean="0"/>
              <a:t>3/30/2024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932FE-93F1-462F-80E3-403F2C286137}" type="slidenum">
              <a:rPr lang="en-US" smtClean="0"/>
              <a:t>‹#›</a:t>
            </a:fld>
            <a:endParaRPr lang="en-US"/>
          </a:p>
        </p:txBody>
      </p:sp>
    </p:spTree>
    <p:extLst>
      <p:ext uri="{BB962C8B-B14F-4D97-AF65-F5344CB8AC3E}">
        <p14:creationId xmlns:p14="http://schemas.microsoft.com/office/powerpoint/2010/main" val="2999374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E932FE-93F1-462F-80E3-403F2C286137}" type="slidenum">
              <a:rPr lang="en-US" smtClean="0"/>
              <a:t>8</a:t>
            </a:fld>
            <a:endParaRPr lang="en-US"/>
          </a:p>
        </p:txBody>
      </p:sp>
    </p:spTree>
    <p:extLst>
      <p:ext uri="{BB962C8B-B14F-4D97-AF65-F5344CB8AC3E}">
        <p14:creationId xmlns:p14="http://schemas.microsoft.com/office/powerpoint/2010/main" val="193831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F1BEAC5-A1AE-4894-A501-4414D02B9AAD}"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3589653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1BEAC5-A1AE-4894-A501-4414D02B9AAD}"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334345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1BEAC5-A1AE-4894-A501-4414D02B9AAD}"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8D984F-0984-4D5A-8894-F30EC54B6C8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565461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1BEAC5-A1AE-4894-A501-4414D02B9AAD}"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3844947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1BEAC5-A1AE-4894-A501-4414D02B9AAD}"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8D984F-0984-4D5A-8894-F30EC54B6C8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34970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F1BEAC5-A1AE-4894-A501-4414D02B9AAD}"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1593018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1BEAC5-A1AE-4894-A501-4414D02B9AAD}"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846557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1BEAC5-A1AE-4894-A501-4414D02B9AAD}"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366767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1BEAC5-A1AE-4894-A501-4414D02B9AAD}"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176055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1BEAC5-A1AE-4894-A501-4414D02B9AAD}"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100341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1BEAC5-A1AE-4894-A501-4414D02B9AAD}"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162928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1BEAC5-A1AE-4894-A501-4414D02B9AAD}" type="datetimeFigureOut">
              <a:rPr lang="en-US" smtClean="0"/>
              <a:t>3/30/2024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271592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1BEAC5-A1AE-4894-A501-4414D02B9AAD}" type="datetimeFigureOut">
              <a:rPr lang="en-US" smtClean="0"/>
              <a:t>3/30/2024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200688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BEAC5-A1AE-4894-A501-4414D02B9AAD}" type="datetimeFigureOut">
              <a:rPr lang="en-US" smtClean="0"/>
              <a:t>3/30/2024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420020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BEAC5-A1AE-4894-A501-4414D02B9AAD}"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33712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1BEAC5-A1AE-4894-A501-4414D02B9AAD}" type="datetimeFigureOut">
              <a:rPr lang="en-US" smtClean="0"/>
              <a:t>3/30/2024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A8D984F-0984-4D5A-8894-F30EC54B6C8F}" type="slidenum">
              <a:rPr lang="en-US" smtClean="0"/>
              <a:t>‹#›</a:t>
            </a:fld>
            <a:endParaRPr lang="en-US"/>
          </a:p>
        </p:txBody>
      </p:sp>
    </p:spTree>
    <p:extLst>
      <p:ext uri="{BB962C8B-B14F-4D97-AF65-F5344CB8AC3E}">
        <p14:creationId xmlns:p14="http://schemas.microsoft.com/office/powerpoint/2010/main" val="227533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F1BEAC5-A1AE-4894-A501-4414D02B9AAD}" type="datetimeFigureOut">
              <a:rPr lang="en-US" smtClean="0"/>
              <a:t>3/30/2024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A8D984F-0984-4D5A-8894-F30EC54B6C8F}" type="slidenum">
              <a:rPr lang="en-US" smtClean="0"/>
              <a:t>‹#›</a:t>
            </a:fld>
            <a:endParaRPr lang="en-US"/>
          </a:p>
        </p:txBody>
      </p:sp>
    </p:spTree>
    <p:extLst>
      <p:ext uri="{BB962C8B-B14F-4D97-AF65-F5344CB8AC3E}">
        <p14:creationId xmlns:p14="http://schemas.microsoft.com/office/powerpoint/2010/main" val="32187200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1012371"/>
          </a:xfrm>
        </p:spPr>
        <p:txBody>
          <a:bodyPr/>
          <a:lstStyle/>
          <a:p>
            <a:pPr algn="ctr"/>
            <a:r>
              <a:rPr lang="en-US" b="1"/>
              <a:t>Lesson 1 - Introduction</a:t>
            </a:r>
          </a:p>
        </p:txBody>
      </p:sp>
      <p:sp>
        <p:nvSpPr>
          <p:cNvPr id="3" name="Subtitle 2"/>
          <p:cNvSpPr>
            <a:spLocks noGrp="1"/>
          </p:cNvSpPr>
          <p:nvPr>
            <p:ph type="subTitle" idx="1"/>
          </p:nvPr>
        </p:nvSpPr>
        <p:spPr>
          <a:xfrm>
            <a:off x="2589213" y="4226767"/>
            <a:ext cx="8915399" cy="1676895"/>
          </a:xfrm>
        </p:spPr>
        <p:txBody>
          <a:bodyPr>
            <a:normAutofit fontScale="47500" lnSpcReduction="20000"/>
          </a:bodyPr>
          <a:lstStyle/>
          <a:p>
            <a:pPr algn="r"/>
            <a:endParaRPr lang="en-US" b="1">
              <a:latin typeface="Arial Black"/>
            </a:endParaRPr>
          </a:p>
          <a:p>
            <a:pPr algn="r"/>
            <a:endParaRPr lang="en-US" b="1">
              <a:latin typeface="Arial Black"/>
            </a:endParaRPr>
          </a:p>
          <a:p>
            <a:pPr algn="r"/>
            <a:endParaRPr lang="en-US" b="1">
              <a:latin typeface="Arial Black"/>
            </a:endParaRPr>
          </a:p>
          <a:p>
            <a:pPr algn="r"/>
            <a:r>
              <a:rPr lang="en-US" b="1">
                <a:latin typeface="Arial Black"/>
              </a:rPr>
              <a:t>Md. Muktar Hossain</a:t>
            </a:r>
            <a:endParaRPr lang="en-US">
              <a:latin typeface="Arial Black"/>
            </a:endParaRPr>
          </a:p>
          <a:p>
            <a:pPr algn="r"/>
            <a:r>
              <a:rPr lang="en-US" b="1">
                <a:latin typeface="Arial Black" panose="020B0A04020102020204" pitchFamily="34" charset="0"/>
              </a:rPr>
              <a:t>Lecturer</a:t>
            </a:r>
          </a:p>
          <a:p>
            <a:pPr algn="r"/>
            <a:r>
              <a:rPr lang="en-US" b="1">
                <a:latin typeface="Arial Black" panose="020B0A04020102020204" pitchFamily="34" charset="0"/>
              </a:rPr>
              <a:t>Dept. of Computer Science and Engineering</a:t>
            </a:r>
          </a:p>
          <a:p>
            <a:pPr algn="r"/>
            <a:r>
              <a:rPr lang="en-US" b="1">
                <a:latin typeface="Arial Black"/>
              </a:rPr>
              <a:t>Varendra University</a:t>
            </a:r>
          </a:p>
        </p:txBody>
      </p:sp>
      <p:sp>
        <p:nvSpPr>
          <p:cNvPr id="4" name="TextBox 3"/>
          <p:cNvSpPr txBox="1"/>
          <p:nvPr/>
        </p:nvSpPr>
        <p:spPr>
          <a:xfrm>
            <a:off x="9236364" y="314036"/>
            <a:ext cx="2955636" cy="646331"/>
          </a:xfrm>
          <a:prstGeom prst="rect">
            <a:avLst/>
          </a:prstGeom>
          <a:noFill/>
        </p:spPr>
        <p:txBody>
          <a:bodyPr wrap="square" rtlCol="0">
            <a:spAutoFit/>
          </a:bodyPr>
          <a:lstStyle/>
          <a:p>
            <a:r>
              <a:rPr lang="en-US" b="1"/>
              <a:t>Special Thanks</a:t>
            </a:r>
          </a:p>
          <a:p>
            <a:r>
              <a:rPr lang="en-US" err="1"/>
              <a:t>Nakib</a:t>
            </a:r>
            <a:r>
              <a:rPr lang="en-US"/>
              <a:t> Hayat Chowdhury</a:t>
            </a:r>
          </a:p>
        </p:txBody>
      </p:sp>
    </p:spTree>
    <p:extLst>
      <p:ext uri="{BB962C8B-B14F-4D97-AF65-F5344CB8AC3E}">
        <p14:creationId xmlns:p14="http://schemas.microsoft.com/office/powerpoint/2010/main" val="3235159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896" y="452658"/>
            <a:ext cx="8911687" cy="1004665"/>
          </a:xfrm>
        </p:spPr>
        <p:txBody>
          <a:bodyPr>
            <a:normAutofit/>
          </a:bodyPr>
          <a:lstStyle/>
          <a:p>
            <a:pPr algn="ctr"/>
            <a:r>
              <a:rPr lang="en-US" sz="4800" b="1">
                <a:effectLst>
                  <a:outerShdw blurRad="38100" dist="38100" dir="2700000" algn="tl">
                    <a:srgbClr val="000000">
                      <a:alpha val="43137"/>
                    </a:srgbClr>
                  </a:outerShdw>
                </a:effectLst>
              </a:rPr>
              <a:t>Flow Chart</a:t>
            </a:r>
          </a:p>
        </p:txBody>
      </p:sp>
      <p:sp>
        <p:nvSpPr>
          <p:cNvPr id="3" name="Content Placeholder 2"/>
          <p:cNvSpPr>
            <a:spLocks noGrp="1"/>
          </p:cNvSpPr>
          <p:nvPr>
            <p:ph idx="1"/>
          </p:nvPr>
        </p:nvSpPr>
        <p:spPr>
          <a:xfrm>
            <a:off x="3600449" y="1843088"/>
            <a:ext cx="6743701" cy="4714874"/>
          </a:xfrm>
        </p:spPr>
        <p:txBody>
          <a:bodyPr>
            <a:normAutofit/>
          </a:bodyPr>
          <a:lstStyle/>
          <a:p>
            <a:r>
              <a:rPr lang="en-US" sz="2400"/>
              <a:t> Very popular method to represent the steps of the solution.</a:t>
            </a:r>
          </a:p>
          <a:p>
            <a:r>
              <a:rPr lang="en-US" sz="2400"/>
              <a:t>Uses many graphical symbols and thus, is more understandable.</a:t>
            </a:r>
          </a:p>
          <a:p>
            <a:r>
              <a:rPr lang="en-US" sz="2400"/>
              <a:t>The symbols used for various different types of statements/steps.</a:t>
            </a:r>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Tree>
    <p:extLst>
      <p:ext uri="{BB962C8B-B14F-4D97-AF65-F5344CB8AC3E}">
        <p14:creationId xmlns:p14="http://schemas.microsoft.com/office/powerpoint/2010/main" val="245674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896" y="452658"/>
            <a:ext cx="8911687" cy="1004665"/>
          </a:xfrm>
        </p:spPr>
        <p:txBody>
          <a:bodyPr>
            <a:normAutofit/>
          </a:bodyPr>
          <a:lstStyle/>
          <a:p>
            <a:pPr algn="ctr"/>
            <a:r>
              <a:rPr lang="en-US" sz="4800" b="1">
                <a:effectLst>
                  <a:outerShdw blurRad="38100" dist="38100" dir="2700000" algn="tl">
                    <a:srgbClr val="000000">
                      <a:alpha val="43137"/>
                    </a:srgbClr>
                  </a:outerShdw>
                </a:effectLst>
              </a:rPr>
              <a:t>Flow Chart</a:t>
            </a:r>
          </a:p>
        </p:txBody>
      </p:sp>
      <p:sp>
        <p:nvSpPr>
          <p:cNvPr id="3" name="Content Placeholder 2"/>
          <p:cNvSpPr>
            <a:spLocks noGrp="1"/>
          </p:cNvSpPr>
          <p:nvPr>
            <p:ph idx="1"/>
          </p:nvPr>
        </p:nvSpPr>
        <p:spPr>
          <a:xfrm>
            <a:off x="1085849" y="1828801"/>
            <a:ext cx="6743701" cy="4714874"/>
          </a:xfrm>
        </p:spPr>
        <p:txBody>
          <a:bodyPr>
            <a:normAutofit/>
          </a:bodyPr>
          <a:lstStyle/>
          <a:p>
            <a:r>
              <a:rPr lang="en-US" sz="2400"/>
              <a:t> Very popular method to represent the steps of the solution.</a:t>
            </a:r>
          </a:p>
          <a:p>
            <a:r>
              <a:rPr lang="en-US" sz="2400"/>
              <a:t>Uses many graphical symbols and thus, is more understandable.</a:t>
            </a:r>
          </a:p>
          <a:p>
            <a:r>
              <a:rPr lang="en-US" sz="2400"/>
              <a:t>The symbols used for various different types of statements/steps.</a:t>
            </a:r>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
        <p:nvSpPr>
          <p:cNvPr id="13" name="Flowchart: Terminator 12"/>
          <p:cNvSpPr/>
          <p:nvPr/>
        </p:nvSpPr>
        <p:spPr>
          <a:xfrm>
            <a:off x="9304323" y="954990"/>
            <a:ext cx="1700212" cy="42863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a:t>
            </a:r>
          </a:p>
        </p:txBody>
      </p:sp>
      <p:sp>
        <p:nvSpPr>
          <p:cNvPr id="14" name="Flowchart: Data 13"/>
          <p:cNvSpPr/>
          <p:nvPr/>
        </p:nvSpPr>
        <p:spPr>
          <a:xfrm>
            <a:off x="9054305" y="2026557"/>
            <a:ext cx="2128837" cy="7143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Read n1</a:t>
            </a:r>
          </a:p>
          <a:p>
            <a:pPr algn="ctr"/>
            <a:r>
              <a:rPr lang="en-US"/>
              <a:t>Read n2</a:t>
            </a:r>
          </a:p>
        </p:txBody>
      </p:sp>
      <p:sp>
        <p:nvSpPr>
          <p:cNvPr id="15" name="Flowchart: Process 14"/>
          <p:cNvSpPr/>
          <p:nvPr/>
        </p:nvSpPr>
        <p:spPr>
          <a:xfrm>
            <a:off x="9257888" y="3464828"/>
            <a:ext cx="2000249" cy="62865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Sum = n1 + n2</a:t>
            </a:r>
          </a:p>
        </p:txBody>
      </p:sp>
      <p:sp>
        <p:nvSpPr>
          <p:cNvPr id="16" name="Flowchart: Data 15"/>
          <p:cNvSpPr/>
          <p:nvPr/>
        </p:nvSpPr>
        <p:spPr>
          <a:xfrm>
            <a:off x="9136441" y="4869775"/>
            <a:ext cx="2168142" cy="50697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Print Sum</a:t>
            </a:r>
          </a:p>
        </p:txBody>
      </p:sp>
      <p:sp>
        <p:nvSpPr>
          <p:cNvPr id="17" name="Flowchart: Terminator 16"/>
          <p:cNvSpPr/>
          <p:nvPr/>
        </p:nvSpPr>
        <p:spPr>
          <a:xfrm>
            <a:off x="9304323" y="5993966"/>
            <a:ext cx="1700212" cy="42863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Stop</a:t>
            </a:r>
          </a:p>
        </p:txBody>
      </p:sp>
      <p:cxnSp>
        <p:nvCxnSpPr>
          <p:cNvPr id="18" name="Straight Arrow Connector 17"/>
          <p:cNvCxnSpPr>
            <a:endCxn id="14" idx="1"/>
          </p:cNvCxnSpPr>
          <p:nvPr/>
        </p:nvCxnSpPr>
        <p:spPr>
          <a:xfrm flipH="1">
            <a:off x="10118724" y="1340746"/>
            <a:ext cx="0" cy="68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0154428" y="2721874"/>
            <a:ext cx="1"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10168712" y="4107773"/>
            <a:ext cx="1"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0183002" y="5384118"/>
            <a:ext cx="1"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475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896" y="452658"/>
            <a:ext cx="8911687" cy="1004665"/>
          </a:xfrm>
        </p:spPr>
        <p:txBody>
          <a:bodyPr>
            <a:normAutofit/>
          </a:bodyPr>
          <a:lstStyle/>
          <a:p>
            <a:pPr algn="ctr"/>
            <a:r>
              <a:rPr lang="en-US" sz="4800" b="1">
                <a:effectLst>
                  <a:outerShdw blurRad="38100" dist="38100" dir="2700000" algn="tl">
                    <a:srgbClr val="000000">
                      <a:alpha val="43137"/>
                    </a:srgbClr>
                  </a:outerShdw>
                </a:effectLst>
              </a:rPr>
              <a:t>Flowchart Symbols</a:t>
            </a:r>
          </a:p>
        </p:txBody>
      </p:sp>
      <p:sp>
        <p:nvSpPr>
          <p:cNvPr id="9" name="Flowchart: Data 8"/>
          <p:cNvSpPr/>
          <p:nvPr/>
        </p:nvSpPr>
        <p:spPr>
          <a:xfrm>
            <a:off x="603512" y="3625419"/>
            <a:ext cx="2882372" cy="88403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Parallelogram</a:t>
            </a:r>
          </a:p>
        </p:txBody>
      </p:sp>
      <p:sp>
        <p:nvSpPr>
          <p:cNvPr id="11" name="Flowchart: Terminator 10"/>
          <p:cNvSpPr/>
          <p:nvPr/>
        </p:nvSpPr>
        <p:spPr>
          <a:xfrm>
            <a:off x="1648354" y="1943969"/>
            <a:ext cx="1588556" cy="74294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oval</a:t>
            </a:r>
          </a:p>
        </p:txBody>
      </p:sp>
      <p:cxnSp>
        <p:nvCxnSpPr>
          <p:cNvPr id="16" name="Straight Arrow Connector 15"/>
          <p:cNvCxnSpPr/>
          <p:nvPr/>
        </p:nvCxnSpPr>
        <p:spPr>
          <a:xfrm>
            <a:off x="3570548" y="2258288"/>
            <a:ext cx="1188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022841" y="1843957"/>
            <a:ext cx="3086100" cy="898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t>Beginning or end of program</a:t>
            </a:r>
          </a:p>
        </p:txBody>
      </p:sp>
      <p:sp>
        <p:nvSpPr>
          <p:cNvPr id="20" name="Rectangle 19"/>
          <p:cNvSpPr/>
          <p:nvPr/>
        </p:nvSpPr>
        <p:spPr>
          <a:xfrm>
            <a:off x="5175505" y="3611125"/>
            <a:ext cx="3086100" cy="898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t>Input or Output</a:t>
            </a:r>
          </a:p>
        </p:txBody>
      </p:sp>
      <p:sp>
        <p:nvSpPr>
          <p:cNvPr id="22" name="Flowchart: Terminator 21"/>
          <p:cNvSpPr/>
          <p:nvPr/>
        </p:nvSpPr>
        <p:spPr>
          <a:xfrm>
            <a:off x="9716027" y="1933553"/>
            <a:ext cx="1588556" cy="742946"/>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START</a:t>
            </a:r>
          </a:p>
        </p:txBody>
      </p:sp>
      <p:cxnSp>
        <p:nvCxnSpPr>
          <p:cNvPr id="23" name="Straight Arrow Connector 22"/>
          <p:cNvCxnSpPr/>
          <p:nvPr/>
        </p:nvCxnSpPr>
        <p:spPr>
          <a:xfrm>
            <a:off x="8261605" y="2315442"/>
            <a:ext cx="1188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589862" y="4075476"/>
            <a:ext cx="1188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519049" y="4060288"/>
            <a:ext cx="1188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ata 25"/>
          <p:cNvSpPr/>
          <p:nvPr/>
        </p:nvSpPr>
        <p:spPr>
          <a:xfrm>
            <a:off x="9998330" y="3543249"/>
            <a:ext cx="1781177" cy="900115"/>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Read n</a:t>
            </a:r>
          </a:p>
          <a:p>
            <a:pPr algn="ctr"/>
            <a:r>
              <a:rPr lang="en-US"/>
              <a:t>or </a:t>
            </a:r>
          </a:p>
          <a:p>
            <a:pPr algn="ctr"/>
            <a:r>
              <a:rPr lang="en-US"/>
              <a:t>Print n</a:t>
            </a:r>
          </a:p>
        </p:txBody>
      </p:sp>
      <p:cxnSp>
        <p:nvCxnSpPr>
          <p:cNvPr id="27" name="Straight Arrow Connector 26"/>
          <p:cNvCxnSpPr/>
          <p:nvPr/>
        </p:nvCxnSpPr>
        <p:spPr>
          <a:xfrm>
            <a:off x="1247238" y="5494426"/>
            <a:ext cx="185737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022841" y="5045264"/>
            <a:ext cx="3086100" cy="898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t>Direction of logic flow</a:t>
            </a:r>
          </a:p>
        </p:txBody>
      </p:sp>
      <p:cxnSp>
        <p:nvCxnSpPr>
          <p:cNvPr id="29" name="Straight Arrow Connector 28"/>
          <p:cNvCxnSpPr/>
          <p:nvPr/>
        </p:nvCxnSpPr>
        <p:spPr>
          <a:xfrm>
            <a:off x="3584003" y="5516749"/>
            <a:ext cx="1188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247238" y="5732551"/>
            <a:ext cx="185737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924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1771651"/>
            <a:ext cx="10458450" cy="4714874"/>
          </a:xfrm>
        </p:spPr>
        <p:txBody>
          <a:bodyPr>
            <a:normAutofit/>
          </a:bodyPr>
          <a:lstStyle/>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
        <p:nvSpPr>
          <p:cNvPr id="4" name="Rectangle 3"/>
          <p:cNvSpPr/>
          <p:nvPr/>
        </p:nvSpPr>
        <p:spPr>
          <a:xfrm>
            <a:off x="1044846" y="2028825"/>
            <a:ext cx="1662375" cy="828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Rectangular</a:t>
            </a:r>
          </a:p>
        </p:txBody>
      </p:sp>
      <p:sp>
        <p:nvSpPr>
          <p:cNvPr id="5" name="Flowchart: Decision 4"/>
          <p:cNvSpPr/>
          <p:nvPr/>
        </p:nvSpPr>
        <p:spPr>
          <a:xfrm>
            <a:off x="714376" y="3471863"/>
            <a:ext cx="2461518" cy="10304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Diamond</a:t>
            </a:r>
          </a:p>
        </p:txBody>
      </p:sp>
      <p:sp>
        <p:nvSpPr>
          <p:cNvPr id="6" name="Flowchart: Connector 5"/>
          <p:cNvSpPr/>
          <p:nvPr/>
        </p:nvSpPr>
        <p:spPr>
          <a:xfrm>
            <a:off x="1610525" y="5264942"/>
            <a:ext cx="375438" cy="4000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700581" y="2159202"/>
            <a:ext cx="3086100" cy="898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t>Processing</a:t>
            </a:r>
          </a:p>
        </p:txBody>
      </p:sp>
      <p:cxnSp>
        <p:nvCxnSpPr>
          <p:cNvPr id="9" name="Straight Arrow Connector 8"/>
          <p:cNvCxnSpPr/>
          <p:nvPr/>
        </p:nvCxnSpPr>
        <p:spPr>
          <a:xfrm>
            <a:off x="7939345" y="2630687"/>
            <a:ext cx="1188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700581" y="3573658"/>
            <a:ext cx="3086100" cy="898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t>Decision</a:t>
            </a:r>
          </a:p>
        </p:txBody>
      </p:sp>
      <p:cxnSp>
        <p:nvCxnSpPr>
          <p:cNvPr id="13" name="Straight Arrow Connector 12"/>
          <p:cNvCxnSpPr/>
          <p:nvPr/>
        </p:nvCxnSpPr>
        <p:spPr>
          <a:xfrm>
            <a:off x="7982209" y="4045143"/>
            <a:ext cx="1188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75893" y="5481028"/>
            <a:ext cx="1188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389580" y="4045143"/>
            <a:ext cx="1188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89580" y="2468755"/>
            <a:ext cx="1188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700581" y="5015803"/>
            <a:ext cx="3086100" cy="8983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a:t>Connector</a:t>
            </a:r>
          </a:p>
        </p:txBody>
      </p:sp>
      <p:sp>
        <p:nvSpPr>
          <p:cNvPr id="21" name="Rectangle 20"/>
          <p:cNvSpPr/>
          <p:nvPr/>
        </p:nvSpPr>
        <p:spPr>
          <a:xfrm>
            <a:off x="9363599" y="2173494"/>
            <a:ext cx="1662375" cy="8286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Sum = </a:t>
            </a:r>
            <a:r>
              <a:rPr lang="en-US" err="1"/>
              <a:t>a+b</a:t>
            </a:r>
            <a:endParaRPr lang="en-US"/>
          </a:p>
        </p:txBody>
      </p:sp>
      <p:sp>
        <p:nvSpPr>
          <p:cNvPr id="22" name="Flowchart: Decision 21"/>
          <p:cNvSpPr/>
          <p:nvPr/>
        </p:nvSpPr>
        <p:spPr>
          <a:xfrm>
            <a:off x="9332539" y="3477223"/>
            <a:ext cx="2461518" cy="103048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If x&gt;10 </a:t>
            </a:r>
            <a:r>
              <a:rPr lang="en-US">
                <a:latin typeface="Agency FB" panose="020B0503020202020204" pitchFamily="34" charset="0"/>
              </a:rPr>
              <a:t>?</a:t>
            </a:r>
          </a:p>
        </p:txBody>
      </p:sp>
      <p:sp>
        <p:nvSpPr>
          <p:cNvPr id="17" name="Title 1"/>
          <p:cNvSpPr>
            <a:spLocks noGrp="1"/>
          </p:cNvSpPr>
          <p:nvPr>
            <p:ph type="title"/>
          </p:nvPr>
        </p:nvSpPr>
        <p:spPr>
          <a:xfrm>
            <a:off x="2392363" y="452438"/>
            <a:ext cx="8912225" cy="1004887"/>
          </a:xfrm>
        </p:spPr>
        <p:txBody>
          <a:bodyPr>
            <a:normAutofit/>
          </a:bodyPr>
          <a:lstStyle/>
          <a:p>
            <a:pPr algn="ctr"/>
            <a:r>
              <a:rPr lang="en-US" sz="4800" b="1">
                <a:effectLst>
                  <a:outerShdw blurRad="38100" dist="38100" dir="2700000" algn="tl">
                    <a:srgbClr val="000000">
                      <a:alpha val="43137"/>
                    </a:srgbClr>
                  </a:outerShdw>
                </a:effectLst>
              </a:rPr>
              <a:t>Flowchart Symbols</a:t>
            </a:r>
          </a:p>
        </p:txBody>
      </p:sp>
    </p:spTree>
    <p:extLst>
      <p:ext uri="{BB962C8B-B14F-4D97-AF65-F5344CB8AC3E}">
        <p14:creationId xmlns:p14="http://schemas.microsoft.com/office/powerpoint/2010/main" val="2152288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276" y="195478"/>
            <a:ext cx="9475783" cy="1004665"/>
          </a:xfrm>
        </p:spPr>
        <p:txBody>
          <a:bodyPr>
            <a:noAutofit/>
          </a:bodyPr>
          <a:lstStyle/>
          <a:p>
            <a:pPr algn="ctr"/>
            <a:r>
              <a:rPr lang="en-US" sz="3200" b="1">
                <a:effectLst>
                  <a:outerShdw blurRad="38100" dist="38100" dir="2700000" algn="tl">
                    <a:srgbClr val="000000">
                      <a:alpha val="43137"/>
                    </a:srgbClr>
                  </a:outerShdw>
                </a:effectLst>
              </a:rPr>
              <a:t>Write a program to add two numbers</a:t>
            </a:r>
          </a:p>
        </p:txBody>
      </p:sp>
      <p:sp>
        <p:nvSpPr>
          <p:cNvPr id="3" name="Content Placeholder 2"/>
          <p:cNvSpPr>
            <a:spLocks noGrp="1"/>
          </p:cNvSpPr>
          <p:nvPr>
            <p:ph idx="1"/>
          </p:nvPr>
        </p:nvSpPr>
        <p:spPr>
          <a:xfrm>
            <a:off x="1628788" y="2400317"/>
            <a:ext cx="4514844" cy="3228974"/>
          </a:xfrm>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r>
              <a:rPr lang="en-US" sz="2400" b="1"/>
              <a:t>Algorithm</a:t>
            </a:r>
          </a:p>
          <a:p>
            <a:pPr marL="0" indent="0">
              <a:buNone/>
            </a:pPr>
            <a:r>
              <a:rPr lang="en-US" sz="2400"/>
              <a:t>1. Start</a:t>
            </a:r>
          </a:p>
          <a:p>
            <a:pPr marL="0" indent="0">
              <a:buNone/>
            </a:pPr>
            <a:r>
              <a:rPr lang="en-US" sz="2400"/>
              <a:t>2. Read n1. </a:t>
            </a:r>
            <a:br>
              <a:rPr lang="en-US" sz="2400"/>
            </a:br>
            <a:r>
              <a:rPr lang="en-US" sz="2400"/>
              <a:t>3. Read n2. </a:t>
            </a:r>
            <a:br>
              <a:rPr lang="en-US" sz="2400"/>
            </a:br>
            <a:r>
              <a:rPr lang="en-US" sz="2400"/>
              <a:t>4. Calculate Sum = n1 + n2. </a:t>
            </a:r>
            <a:br>
              <a:rPr lang="en-US" sz="2400"/>
            </a:br>
            <a:r>
              <a:rPr lang="en-US" sz="2400"/>
              <a:t>5. Write the sum. </a:t>
            </a:r>
            <a:br>
              <a:rPr lang="en-US" sz="2400"/>
            </a:br>
            <a:r>
              <a:rPr lang="en-US" sz="2400"/>
              <a:t>6. Stop.</a:t>
            </a:r>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
        <p:nvSpPr>
          <p:cNvPr id="4" name="Flowchart: Terminator 3"/>
          <p:cNvSpPr/>
          <p:nvPr/>
        </p:nvSpPr>
        <p:spPr>
          <a:xfrm>
            <a:off x="7415200" y="1128703"/>
            <a:ext cx="1700212" cy="42863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a:t>
            </a:r>
          </a:p>
        </p:txBody>
      </p:sp>
      <p:sp>
        <p:nvSpPr>
          <p:cNvPr id="5" name="Flowchart: Data 4"/>
          <p:cNvSpPr/>
          <p:nvPr/>
        </p:nvSpPr>
        <p:spPr>
          <a:xfrm>
            <a:off x="7165182" y="2200270"/>
            <a:ext cx="2128837" cy="7143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Read n1</a:t>
            </a:r>
          </a:p>
          <a:p>
            <a:pPr algn="ctr"/>
            <a:r>
              <a:rPr lang="en-US"/>
              <a:t>Read n2</a:t>
            </a:r>
          </a:p>
        </p:txBody>
      </p:sp>
      <p:sp>
        <p:nvSpPr>
          <p:cNvPr id="6" name="Flowchart: Process 5"/>
          <p:cNvSpPr/>
          <p:nvPr/>
        </p:nvSpPr>
        <p:spPr>
          <a:xfrm>
            <a:off x="7368765" y="3638541"/>
            <a:ext cx="2000249" cy="62865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Sum = n1 + n2</a:t>
            </a:r>
          </a:p>
        </p:txBody>
      </p:sp>
      <p:sp>
        <p:nvSpPr>
          <p:cNvPr id="9" name="Flowchart: Data 8"/>
          <p:cNvSpPr/>
          <p:nvPr/>
        </p:nvSpPr>
        <p:spPr>
          <a:xfrm>
            <a:off x="7247318" y="5043488"/>
            <a:ext cx="2168142" cy="50697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Print Sum</a:t>
            </a:r>
          </a:p>
        </p:txBody>
      </p:sp>
      <p:sp>
        <p:nvSpPr>
          <p:cNvPr id="10" name="Flowchart: Terminator 9"/>
          <p:cNvSpPr/>
          <p:nvPr/>
        </p:nvSpPr>
        <p:spPr>
          <a:xfrm>
            <a:off x="7415200" y="6167679"/>
            <a:ext cx="1700212" cy="42863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Stop</a:t>
            </a:r>
          </a:p>
        </p:txBody>
      </p:sp>
      <p:cxnSp>
        <p:nvCxnSpPr>
          <p:cNvPr id="12" name="Straight Arrow Connector 11"/>
          <p:cNvCxnSpPr>
            <a:endCxn id="5" idx="1"/>
          </p:cNvCxnSpPr>
          <p:nvPr/>
        </p:nvCxnSpPr>
        <p:spPr>
          <a:xfrm flipH="1">
            <a:off x="8229601" y="1514459"/>
            <a:ext cx="0" cy="68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265305" y="2895587"/>
            <a:ext cx="1"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8279589" y="4281486"/>
            <a:ext cx="1"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293879" y="5557831"/>
            <a:ext cx="1"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89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ircle(i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ircle(i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ircle(i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circle(in)">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circle(in)">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5" grpId="0" animBg="1"/>
      <p:bldP spid="6"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788" y="195478"/>
            <a:ext cx="10315562" cy="1004665"/>
          </a:xfrm>
        </p:spPr>
        <p:txBody>
          <a:bodyPr>
            <a:noAutofit/>
          </a:bodyPr>
          <a:lstStyle/>
          <a:p>
            <a:pPr algn="ctr"/>
            <a:r>
              <a:rPr lang="en-US" sz="2800" b="1">
                <a:effectLst>
                  <a:outerShdw blurRad="38100" dist="38100" dir="2700000" algn="tl">
                    <a:srgbClr val="000000">
                      <a:alpha val="43137"/>
                    </a:srgbClr>
                  </a:outerShdw>
                </a:effectLst>
              </a:rPr>
              <a:t>Write a program to find bigger one between two numbers</a:t>
            </a:r>
          </a:p>
        </p:txBody>
      </p:sp>
      <p:sp>
        <p:nvSpPr>
          <p:cNvPr id="3" name="Content Placeholder 2"/>
          <p:cNvSpPr>
            <a:spLocks noGrp="1"/>
          </p:cNvSpPr>
          <p:nvPr>
            <p:ph idx="1"/>
          </p:nvPr>
        </p:nvSpPr>
        <p:spPr>
          <a:xfrm>
            <a:off x="1628788" y="2400316"/>
            <a:ext cx="3071800" cy="3957621"/>
          </a:xfrm>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r>
              <a:rPr lang="en-US" sz="2400" b="1"/>
              <a:t>Algorithm</a:t>
            </a:r>
          </a:p>
          <a:p>
            <a:pPr marL="0" indent="0">
              <a:buNone/>
            </a:pPr>
            <a:r>
              <a:rPr lang="en-US" sz="2400"/>
              <a:t>1. Start</a:t>
            </a:r>
          </a:p>
          <a:p>
            <a:pPr marL="0" indent="0">
              <a:spcBef>
                <a:spcPts val="0"/>
              </a:spcBef>
              <a:buNone/>
            </a:pPr>
            <a:r>
              <a:rPr lang="en-US" sz="2400"/>
              <a:t>2. Read n1. </a:t>
            </a:r>
            <a:br>
              <a:rPr lang="en-US" sz="2400"/>
            </a:br>
            <a:r>
              <a:rPr lang="en-US" sz="2400"/>
              <a:t>3. Read n2. </a:t>
            </a:r>
            <a:br>
              <a:rPr lang="en-US" sz="2400"/>
            </a:br>
            <a:r>
              <a:rPr lang="en-US" sz="2400"/>
              <a:t>4. If n1&gt;n2. </a:t>
            </a:r>
          </a:p>
          <a:p>
            <a:pPr marL="0" indent="0">
              <a:spcBef>
                <a:spcPts val="0"/>
              </a:spcBef>
              <a:buNone/>
            </a:pPr>
            <a:r>
              <a:rPr lang="en-US" sz="2400"/>
              <a:t>	print n1 is bigger</a:t>
            </a:r>
          </a:p>
          <a:p>
            <a:pPr marL="0" indent="0">
              <a:spcBef>
                <a:spcPts val="0"/>
              </a:spcBef>
              <a:buNone/>
            </a:pPr>
            <a:r>
              <a:rPr lang="en-US" sz="2400"/>
              <a:t>5. else</a:t>
            </a:r>
          </a:p>
          <a:p>
            <a:pPr marL="0" indent="0">
              <a:spcBef>
                <a:spcPts val="0"/>
              </a:spcBef>
              <a:buNone/>
            </a:pPr>
            <a:r>
              <a:rPr lang="en-US" sz="2400"/>
              <a:t>	print n2 is bigger</a:t>
            </a:r>
            <a:br>
              <a:rPr lang="en-US" sz="2400"/>
            </a:br>
            <a:r>
              <a:rPr lang="en-US" sz="2400"/>
              <a:t>6. Stop.</a:t>
            </a:r>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
        <p:nvSpPr>
          <p:cNvPr id="4" name="Flowchart: Terminator 3"/>
          <p:cNvSpPr/>
          <p:nvPr/>
        </p:nvSpPr>
        <p:spPr>
          <a:xfrm>
            <a:off x="7815243" y="1128703"/>
            <a:ext cx="1700212" cy="42863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a:t>
            </a:r>
          </a:p>
        </p:txBody>
      </p:sp>
      <p:sp>
        <p:nvSpPr>
          <p:cNvPr id="5" name="Flowchart: Data 4"/>
          <p:cNvSpPr/>
          <p:nvPr/>
        </p:nvSpPr>
        <p:spPr>
          <a:xfrm>
            <a:off x="7565225" y="2200270"/>
            <a:ext cx="2128837" cy="7143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Read n1</a:t>
            </a:r>
          </a:p>
          <a:p>
            <a:pPr algn="ctr"/>
            <a:r>
              <a:rPr lang="en-US"/>
              <a:t>Read n2</a:t>
            </a:r>
          </a:p>
        </p:txBody>
      </p:sp>
      <p:sp>
        <p:nvSpPr>
          <p:cNvPr id="6" name="Flowchart: Decision 5"/>
          <p:cNvSpPr/>
          <p:nvPr/>
        </p:nvSpPr>
        <p:spPr>
          <a:xfrm>
            <a:off x="7654504" y="3531860"/>
            <a:ext cx="2000249" cy="106871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if</a:t>
            </a:r>
          </a:p>
          <a:p>
            <a:pPr algn="ctr"/>
            <a:r>
              <a:rPr lang="en-US"/>
              <a:t>n1 &gt; n2</a:t>
            </a:r>
          </a:p>
          <a:p>
            <a:pPr algn="ctr"/>
            <a:r>
              <a:rPr lang="en-US">
                <a:latin typeface="Aharoni" panose="02010803020104030203" pitchFamily="2" charset="-79"/>
                <a:cs typeface="Aharoni" panose="02010803020104030203" pitchFamily="2" charset="-79"/>
              </a:rPr>
              <a:t>?</a:t>
            </a:r>
          </a:p>
        </p:txBody>
      </p:sp>
      <p:sp>
        <p:nvSpPr>
          <p:cNvPr id="9" name="Flowchart: Data 8"/>
          <p:cNvSpPr/>
          <p:nvPr/>
        </p:nvSpPr>
        <p:spPr>
          <a:xfrm>
            <a:off x="5761414" y="4665701"/>
            <a:ext cx="2168142" cy="50697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Print n1</a:t>
            </a:r>
          </a:p>
        </p:txBody>
      </p:sp>
      <p:sp>
        <p:nvSpPr>
          <p:cNvPr id="10" name="Flowchart: Terminator 9"/>
          <p:cNvSpPr/>
          <p:nvPr/>
        </p:nvSpPr>
        <p:spPr>
          <a:xfrm>
            <a:off x="7815243" y="6124815"/>
            <a:ext cx="1700212" cy="42863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Stop</a:t>
            </a:r>
          </a:p>
        </p:txBody>
      </p:sp>
      <p:cxnSp>
        <p:nvCxnSpPr>
          <p:cNvPr id="12" name="Straight Arrow Connector 11"/>
          <p:cNvCxnSpPr>
            <a:endCxn id="5" idx="1"/>
          </p:cNvCxnSpPr>
          <p:nvPr/>
        </p:nvCxnSpPr>
        <p:spPr>
          <a:xfrm flipH="1">
            <a:off x="8629644" y="1514459"/>
            <a:ext cx="0" cy="68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0"/>
          </p:cNvCxnSpPr>
          <p:nvPr/>
        </p:nvCxnSpPr>
        <p:spPr>
          <a:xfrm flipH="1">
            <a:off x="8654629" y="2914645"/>
            <a:ext cx="7131" cy="61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643689" y="4090518"/>
            <a:ext cx="1"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661760" y="5761087"/>
            <a:ext cx="1" cy="36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3"/>
          </p:cNvCxnSpPr>
          <p:nvPr/>
        </p:nvCxnSpPr>
        <p:spPr>
          <a:xfrm flipV="1">
            <a:off x="9654753" y="4066217"/>
            <a:ext cx="113230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6650793" y="4070762"/>
            <a:ext cx="1005840" cy="1"/>
          </a:xfrm>
          <a:prstGeom prst="line">
            <a:avLst/>
          </a:prstGeom>
        </p:spPr>
        <p:style>
          <a:lnRef idx="1">
            <a:schemeClr val="accent1"/>
          </a:lnRef>
          <a:fillRef idx="0">
            <a:schemeClr val="accent1"/>
          </a:fillRef>
          <a:effectRef idx="0">
            <a:schemeClr val="accent1"/>
          </a:effectRef>
          <a:fontRef idx="minor">
            <a:schemeClr val="tx1"/>
          </a:fontRef>
        </p:style>
      </p:cxnSp>
      <p:sp>
        <p:nvSpPr>
          <p:cNvPr id="22" name="Flowchart: Data 21"/>
          <p:cNvSpPr/>
          <p:nvPr/>
        </p:nvSpPr>
        <p:spPr>
          <a:xfrm>
            <a:off x="9801217" y="4658141"/>
            <a:ext cx="2168142" cy="50697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Print n2</a:t>
            </a:r>
          </a:p>
        </p:txBody>
      </p:sp>
      <p:cxnSp>
        <p:nvCxnSpPr>
          <p:cNvPr id="23" name="Straight Arrow Connector 22"/>
          <p:cNvCxnSpPr/>
          <p:nvPr/>
        </p:nvCxnSpPr>
        <p:spPr>
          <a:xfrm flipH="1">
            <a:off x="10783508" y="4082958"/>
            <a:ext cx="1"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957888" y="3386138"/>
            <a:ext cx="1014412"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Yes</a:t>
            </a:r>
          </a:p>
        </p:txBody>
      </p:sp>
      <p:sp>
        <p:nvSpPr>
          <p:cNvPr id="24" name="Rounded Rectangle 23"/>
          <p:cNvSpPr/>
          <p:nvPr/>
        </p:nvSpPr>
        <p:spPr>
          <a:xfrm>
            <a:off x="10147672" y="3370206"/>
            <a:ext cx="1014412"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a:t>
            </a:r>
          </a:p>
        </p:txBody>
      </p:sp>
      <p:cxnSp>
        <p:nvCxnSpPr>
          <p:cNvPr id="25" name="Straight Connector 24"/>
          <p:cNvCxnSpPr/>
          <p:nvPr/>
        </p:nvCxnSpPr>
        <p:spPr>
          <a:xfrm flipV="1">
            <a:off x="8622484" y="5752146"/>
            <a:ext cx="219456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650793" y="5762488"/>
            <a:ext cx="201168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6643688" y="5213430"/>
            <a:ext cx="1"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0783507" y="5205870"/>
            <a:ext cx="1"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30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ircle(i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childTnLst>
                          </p:cTn>
                        </p:par>
                        <p:par>
                          <p:cTn id="43" fill="hold">
                            <p:stCondLst>
                              <p:cond delay="500"/>
                            </p:stCondLst>
                            <p:childTnLst>
                              <p:par>
                                <p:cTn id="44" presetID="6" presetClass="entr" presetSubtype="16" fill="hold"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circle(in)">
                                      <p:cBhvr>
                                        <p:cTn id="46" dur="500"/>
                                        <p:tgtEl>
                                          <p:spTgt spid="15"/>
                                        </p:tgtEl>
                                      </p:cBhvr>
                                    </p:animEffect>
                                  </p:childTnLst>
                                </p:cTn>
                              </p:par>
                            </p:childTnLst>
                          </p:cTn>
                        </p:par>
                        <p:par>
                          <p:cTn id="47" fill="hold">
                            <p:stCondLst>
                              <p:cond delay="1000"/>
                            </p:stCondLst>
                            <p:childTnLst>
                              <p:par>
                                <p:cTn id="48" presetID="6" presetClass="entr" presetSubtype="16"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circle(in)">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down)">
                                      <p:cBhvr>
                                        <p:cTn id="60" dur="500"/>
                                        <p:tgtEl>
                                          <p:spTgt spid="11"/>
                                        </p:tgtEl>
                                      </p:cBhvr>
                                    </p:animEffect>
                                  </p:childTnLst>
                                </p:cTn>
                              </p:par>
                            </p:childTnLst>
                          </p:cTn>
                        </p:par>
                        <p:par>
                          <p:cTn id="61" fill="hold">
                            <p:stCondLst>
                              <p:cond delay="500"/>
                            </p:stCondLst>
                            <p:childTnLst>
                              <p:par>
                                <p:cTn id="62" presetID="6" presetClass="entr" presetSubtype="16" fill="hold"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circle(in)">
                                      <p:cBhvr>
                                        <p:cTn id="64" dur="500"/>
                                        <p:tgtEl>
                                          <p:spTgt spid="23"/>
                                        </p:tgtEl>
                                      </p:cBhvr>
                                    </p:animEffect>
                                  </p:childTnLst>
                                </p:cTn>
                              </p:par>
                            </p:childTnLst>
                          </p:cTn>
                        </p:par>
                        <p:par>
                          <p:cTn id="65" fill="hold">
                            <p:stCondLst>
                              <p:cond delay="1000"/>
                            </p:stCondLst>
                            <p:childTnLst>
                              <p:par>
                                <p:cTn id="66" presetID="6" presetClass="entr" presetSubtype="16"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circle(in)">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circle(in)">
                                      <p:cBhvr>
                                        <p:cTn id="73" dur="500"/>
                                        <p:tgtEl>
                                          <p:spTgt spid="27"/>
                                        </p:tgtEl>
                                      </p:cBhvr>
                                    </p:animEffect>
                                  </p:childTnLst>
                                </p:cTn>
                              </p:par>
                            </p:childTnLst>
                          </p:cTn>
                        </p:par>
                        <p:par>
                          <p:cTn id="74" fill="hold">
                            <p:stCondLst>
                              <p:cond delay="500"/>
                            </p:stCondLst>
                            <p:childTnLst>
                              <p:par>
                                <p:cTn id="75" presetID="22" presetClass="entr" presetSubtype="4" fill="hold" nodeType="after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down)">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circle(in)">
                                      <p:cBhvr>
                                        <p:cTn id="82" dur="500"/>
                                        <p:tgtEl>
                                          <p:spTgt spid="28"/>
                                        </p:tgtEl>
                                      </p:cBhvr>
                                    </p:animEffect>
                                  </p:childTnLst>
                                </p:cTn>
                              </p:par>
                            </p:childTnLst>
                          </p:cTn>
                        </p:par>
                        <p:par>
                          <p:cTn id="83" fill="hold">
                            <p:stCondLst>
                              <p:cond delay="500"/>
                            </p:stCondLst>
                            <p:childTnLst>
                              <p:par>
                                <p:cTn id="84" presetID="22" presetClass="entr" presetSubtype="4" fill="hold"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down)">
                                      <p:cBhvr>
                                        <p:cTn id="86" dur="500"/>
                                        <p:tgtEl>
                                          <p:spTgt spid="25"/>
                                        </p:tgtEl>
                                      </p:cBhvr>
                                    </p:animEffect>
                                  </p:childTnLst>
                                </p:cTn>
                              </p:par>
                            </p:childTnLst>
                          </p:cTn>
                        </p:par>
                        <p:par>
                          <p:cTn id="87" fill="hold">
                            <p:stCondLst>
                              <p:cond delay="1000"/>
                            </p:stCondLst>
                            <p:childTnLst>
                              <p:par>
                                <p:cTn id="88" presetID="6" presetClass="entr" presetSubtype="16" fill="hold" nodeType="after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circle(in)">
                                      <p:cBhvr>
                                        <p:cTn id="90" dur="500"/>
                                        <p:tgtEl>
                                          <p:spTgt spid="20"/>
                                        </p:tgtEl>
                                      </p:cBhvr>
                                    </p:animEffect>
                                  </p:childTnLst>
                                </p:cTn>
                              </p:par>
                            </p:childTnLst>
                          </p:cTn>
                        </p:par>
                      </p:childTnLst>
                    </p:cTn>
                  </p:par>
                  <p:par>
                    <p:cTn id="91" fill="hold">
                      <p:stCondLst>
                        <p:cond delay="indefinite"/>
                      </p:stCondLst>
                      <p:childTnLst>
                        <p:par>
                          <p:cTn id="92" fill="hold">
                            <p:stCondLst>
                              <p:cond delay="0"/>
                            </p:stCondLst>
                            <p:childTnLst>
                              <p:par>
                                <p:cTn id="93" presetID="6" presetClass="entr" presetSubtype="16"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circle(i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5" grpId="0" animBg="1"/>
      <p:bldP spid="6" grpId="0" animBg="1"/>
      <p:bldP spid="9" grpId="0" animBg="1"/>
      <p:bldP spid="10" grpId="0" animBg="1"/>
      <p:bldP spid="22" grpId="0" animBg="1"/>
      <p:bldP spid="19"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0276" y="195478"/>
            <a:ext cx="9475783" cy="1004665"/>
          </a:xfrm>
        </p:spPr>
        <p:txBody>
          <a:bodyPr>
            <a:noAutofit/>
          </a:bodyPr>
          <a:lstStyle/>
          <a:p>
            <a:pPr algn="ctr"/>
            <a:r>
              <a:rPr lang="en-US" sz="3200" b="1">
                <a:effectLst>
                  <a:outerShdw blurRad="38100" dist="38100" dir="2700000" algn="tl">
                    <a:srgbClr val="000000">
                      <a:alpha val="43137"/>
                    </a:srgbClr>
                  </a:outerShdw>
                </a:effectLst>
              </a:rPr>
              <a:t>Write a program to Find Sum of first n numbers</a:t>
            </a:r>
          </a:p>
        </p:txBody>
      </p:sp>
      <p:sp>
        <p:nvSpPr>
          <p:cNvPr id="3" name="Content Placeholder 2"/>
          <p:cNvSpPr>
            <a:spLocks noGrp="1"/>
          </p:cNvSpPr>
          <p:nvPr>
            <p:ph idx="1"/>
          </p:nvPr>
        </p:nvSpPr>
        <p:spPr>
          <a:xfrm>
            <a:off x="185744" y="2400317"/>
            <a:ext cx="6100764" cy="3228974"/>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lgn="ctr">
              <a:buNone/>
            </a:pPr>
            <a:r>
              <a:rPr lang="en-US" sz="2400" b="1"/>
              <a:t>Algorithm</a:t>
            </a:r>
          </a:p>
          <a:p>
            <a:pPr marL="0" indent="0">
              <a:buNone/>
            </a:pPr>
            <a:r>
              <a:rPr lang="en-US" sz="2400"/>
              <a:t>1. Read n. </a:t>
            </a:r>
            <a:br>
              <a:rPr lang="en-US" sz="2400"/>
            </a:br>
            <a:r>
              <a:rPr lang="en-US" sz="2400"/>
              <a:t>2. Initialize </a:t>
            </a:r>
            <a:r>
              <a:rPr lang="en-US" sz="2400" err="1"/>
              <a:t>i</a:t>
            </a:r>
            <a:r>
              <a:rPr lang="en-US" sz="2400"/>
              <a:t>=1. </a:t>
            </a:r>
            <a:br>
              <a:rPr lang="en-US" sz="2400"/>
            </a:br>
            <a:r>
              <a:rPr lang="en-US" sz="2400"/>
              <a:t>3. Initialize sum, Sum=0. </a:t>
            </a:r>
            <a:br>
              <a:rPr lang="en-US" sz="2400"/>
            </a:br>
            <a:r>
              <a:rPr lang="en-US" sz="2400"/>
              <a:t>4. Calculate, Sum = </a:t>
            </a:r>
            <a:r>
              <a:rPr lang="en-US" sz="2400" err="1"/>
              <a:t>Sum+i</a:t>
            </a:r>
            <a:r>
              <a:rPr lang="en-US" sz="2400"/>
              <a:t>. </a:t>
            </a:r>
            <a:br>
              <a:rPr lang="en-US" sz="2400"/>
            </a:br>
            <a:r>
              <a:rPr lang="en-US" sz="2400"/>
              <a:t>5. Calculate, </a:t>
            </a:r>
            <a:r>
              <a:rPr lang="en-US" sz="2400" err="1"/>
              <a:t>i</a:t>
            </a:r>
            <a:r>
              <a:rPr lang="en-US" sz="2400"/>
              <a:t> = i+1. </a:t>
            </a:r>
            <a:br>
              <a:rPr lang="en-US" sz="2400"/>
            </a:br>
            <a:r>
              <a:rPr lang="en-US" sz="2400"/>
              <a:t>6. If </a:t>
            </a:r>
            <a:r>
              <a:rPr lang="en-US" sz="2400" err="1"/>
              <a:t>i</a:t>
            </a:r>
            <a:r>
              <a:rPr lang="en-US" sz="2400"/>
              <a:t>&gt;n, then </a:t>
            </a:r>
            <a:r>
              <a:rPr lang="en-US" sz="2400" err="1"/>
              <a:t>goto</a:t>
            </a:r>
            <a:r>
              <a:rPr lang="en-US" sz="2400"/>
              <a:t> step 7 else </a:t>
            </a:r>
            <a:r>
              <a:rPr lang="en-US" sz="2400" err="1"/>
              <a:t>goto</a:t>
            </a:r>
            <a:r>
              <a:rPr lang="en-US" sz="2400"/>
              <a:t> step 4.</a:t>
            </a:r>
            <a:br>
              <a:rPr lang="en-US" sz="2400"/>
            </a:br>
            <a:r>
              <a:rPr lang="en-US" sz="2400"/>
              <a:t>7. Write the sum </a:t>
            </a:r>
            <a:r>
              <a:rPr lang="en-US" sz="2400" err="1"/>
              <a:t>Sum</a:t>
            </a:r>
            <a:r>
              <a:rPr lang="en-US" sz="2400"/>
              <a:t>. </a:t>
            </a:r>
            <a:br>
              <a:rPr lang="en-US" sz="2400"/>
            </a:br>
            <a:r>
              <a:rPr lang="en-US" sz="2400"/>
              <a:t>8. Stop.</a:t>
            </a:r>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
        <p:nvSpPr>
          <p:cNvPr id="4" name="Flowchart: Terminator 3"/>
          <p:cNvSpPr/>
          <p:nvPr/>
        </p:nvSpPr>
        <p:spPr>
          <a:xfrm>
            <a:off x="7415200" y="785799"/>
            <a:ext cx="1700212" cy="42863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a:t>
            </a:r>
          </a:p>
        </p:txBody>
      </p:sp>
      <p:sp>
        <p:nvSpPr>
          <p:cNvPr id="5" name="Flowchart: Data 4"/>
          <p:cNvSpPr/>
          <p:nvPr/>
        </p:nvSpPr>
        <p:spPr>
          <a:xfrm>
            <a:off x="7122318" y="1514462"/>
            <a:ext cx="2128837" cy="71437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Read n</a:t>
            </a:r>
          </a:p>
        </p:txBody>
      </p:sp>
      <p:sp>
        <p:nvSpPr>
          <p:cNvPr id="6" name="Flowchart: Process 5"/>
          <p:cNvSpPr/>
          <p:nvPr/>
        </p:nvSpPr>
        <p:spPr>
          <a:xfrm>
            <a:off x="7215187" y="2586024"/>
            <a:ext cx="2000249" cy="62865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i</a:t>
            </a:r>
            <a:r>
              <a:rPr lang="en-US"/>
              <a:t> = 1</a:t>
            </a:r>
          </a:p>
          <a:p>
            <a:pPr algn="ctr"/>
            <a:r>
              <a:rPr lang="en-US"/>
              <a:t>Sum = 0</a:t>
            </a:r>
          </a:p>
        </p:txBody>
      </p:sp>
      <p:sp>
        <p:nvSpPr>
          <p:cNvPr id="7" name="Flowchart: Process 6"/>
          <p:cNvSpPr/>
          <p:nvPr/>
        </p:nvSpPr>
        <p:spPr>
          <a:xfrm>
            <a:off x="7250893" y="3557586"/>
            <a:ext cx="2000249" cy="62865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Sum = Sum + </a:t>
            </a:r>
            <a:r>
              <a:rPr lang="en-US" err="1"/>
              <a:t>i</a:t>
            </a:r>
            <a:endParaRPr lang="en-US"/>
          </a:p>
          <a:p>
            <a:pPr algn="ctr"/>
            <a:r>
              <a:rPr lang="en-US" err="1"/>
              <a:t>i</a:t>
            </a:r>
            <a:r>
              <a:rPr lang="en-US"/>
              <a:t> = i+1</a:t>
            </a:r>
          </a:p>
        </p:txBody>
      </p:sp>
      <p:sp>
        <p:nvSpPr>
          <p:cNvPr id="8" name="Flowchart: Decision 7"/>
          <p:cNvSpPr/>
          <p:nvPr/>
        </p:nvSpPr>
        <p:spPr>
          <a:xfrm>
            <a:off x="7393767" y="4514860"/>
            <a:ext cx="1857375" cy="7715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If </a:t>
            </a:r>
            <a:r>
              <a:rPr lang="en-US" err="1"/>
              <a:t>i</a:t>
            </a:r>
            <a:r>
              <a:rPr lang="en-US"/>
              <a:t> &gt; n</a:t>
            </a:r>
            <a:r>
              <a:rPr lang="en-US">
                <a:latin typeface="Agency FB" panose="020B0503020202020204" pitchFamily="34" charset="0"/>
              </a:rPr>
              <a:t>?</a:t>
            </a:r>
          </a:p>
        </p:txBody>
      </p:sp>
      <p:sp>
        <p:nvSpPr>
          <p:cNvPr id="9" name="Flowchart: Data 8"/>
          <p:cNvSpPr/>
          <p:nvPr/>
        </p:nvSpPr>
        <p:spPr>
          <a:xfrm>
            <a:off x="7147305" y="5629289"/>
            <a:ext cx="2411029" cy="38123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Print sum</a:t>
            </a:r>
          </a:p>
        </p:txBody>
      </p:sp>
      <p:sp>
        <p:nvSpPr>
          <p:cNvPr id="10" name="Flowchart: Terminator 9"/>
          <p:cNvSpPr/>
          <p:nvPr/>
        </p:nvSpPr>
        <p:spPr>
          <a:xfrm>
            <a:off x="7415200" y="6324847"/>
            <a:ext cx="1700212" cy="42863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Stop</a:t>
            </a:r>
          </a:p>
        </p:txBody>
      </p:sp>
      <p:cxnSp>
        <p:nvCxnSpPr>
          <p:cNvPr id="12" name="Straight Arrow Connector 11"/>
          <p:cNvCxnSpPr/>
          <p:nvPr/>
        </p:nvCxnSpPr>
        <p:spPr>
          <a:xfrm flipH="1">
            <a:off x="8258177" y="1171555"/>
            <a:ext cx="1" cy="34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8251017" y="2209780"/>
            <a:ext cx="1" cy="34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8265305" y="3195625"/>
            <a:ext cx="1" cy="34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8298642" y="4171953"/>
            <a:ext cx="1" cy="34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322455" y="5286368"/>
            <a:ext cx="1" cy="34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336743" y="5957891"/>
            <a:ext cx="1" cy="34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9251142" y="3871915"/>
            <a:ext cx="735821" cy="1028708"/>
            <a:chOff x="9251142" y="3871915"/>
            <a:chExt cx="735821" cy="1028708"/>
          </a:xfrm>
        </p:grpSpPr>
        <p:cxnSp>
          <p:nvCxnSpPr>
            <p:cNvPr id="22" name="Elbow Connector 21"/>
            <p:cNvCxnSpPr>
              <a:stCxn id="8" idx="3"/>
            </p:cNvCxnSpPr>
            <p:nvPr/>
          </p:nvCxnSpPr>
          <p:spPr>
            <a:xfrm flipV="1">
              <a:off x="9251142" y="3871915"/>
              <a:ext cx="721533" cy="10287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9251142" y="3943359"/>
              <a:ext cx="7358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Flowchart: Process 25"/>
          <p:cNvSpPr/>
          <p:nvPr/>
        </p:nvSpPr>
        <p:spPr>
          <a:xfrm>
            <a:off x="10203641" y="4207675"/>
            <a:ext cx="617534" cy="3571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a:t>
            </a:r>
          </a:p>
        </p:txBody>
      </p:sp>
      <p:sp>
        <p:nvSpPr>
          <p:cNvPr id="27" name="Flowchart: Process 26"/>
          <p:cNvSpPr/>
          <p:nvPr/>
        </p:nvSpPr>
        <p:spPr>
          <a:xfrm>
            <a:off x="9341240" y="5107774"/>
            <a:ext cx="617534" cy="3571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Yes</a:t>
            </a:r>
          </a:p>
        </p:txBody>
      </p:sp>
    </p:spTree>
    <p:extLst>
      <p:ext uri="{BB962C8B-B14F-4D97-AF65-F5344CB8AC3E}">
        <p14:creationId xmlns:p14="http://schemas.microsoft.com/office/powerpoint/2010/main" val="9521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ircle(i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ircle(i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circle(i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ircle(in)">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circle(in)">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down)">
                                      <p:cBhvr>
                                        <p:cTn id="57" dur="500"/>
                                        <p:tgtEl>
                                          <p:spTgt spid="26"/>
                                        </p:tgtEl>
                                      </p:cBhvr>
                                    </p:animEffect>
                                  </p:childTnLst>
                                </p:cTn>
                              </p:par>
                            </p:childTnLst>
                          </p:cTn>
                        </p:par>
                        <p:par>
                          <p:cTn id="58" fill="hold">
                            <p:stCondLst>
                              <p:cond delay="500"/>
                            </p:stCondLst>
                            <p:childTnLst>
                              <p:par>
                                <p:cTn id="59" presetID="22" presetClass="entr" presetSubtype="4" fill="hold"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down)">
                                      <p:cBhvr>
                                        <p:cTn id="66" dur="5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circle(in)">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circle(in)">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6" presetClass="entr" presetSubtype="16" fill="hold" nodeType="click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circle(in)">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6" presetClass="entr" presetSubtype="16" fill="hold" grpId="0" nodeType="click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circle(in)">
                                      <p:cBhvr>
                                        <p:cTn id="8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5" grpId="0" animBg="1"/>
      <p:bldP spid="6" grpId="0" animBg="1"/>
      <p:bldP spid="7" grpId="0" animBg="1"/>
      <p:bldP spid="8" grpId="0" animBg="1"/>
      <p:bldP spid="9" grpId="0" animBg="1"/>
      <p:bldP spid="10" grpId="0" animBg="1"/>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896" y="352642"/>
            <a:ext cx="9294279" cy="1004665"/>
          </a:xfrm>
        </p:spPr>
        <p:txBody>
          <a:bodyPr>
            <a:normAutofit fontScale="90000"/>
          </a:bodyPr>
          <a:lstStyle/>
          <a:p>
            <a:pPr algn="ctr"/>
            <a:r>
              <a:rPr lang="en-US" sz="4800" b="1">
                <a:effectLst>
                  <a:outerShdw blurRad="38100" dist="38100" dir="2700000" algn="tl">
                    <a:srgbClr val="000000">
                      <a:alpha val="43137"/>
                    </a:srgbClr>
                  </a:outerShdw>
                </a:effectLst>
              </a:rPr>
              <a:t>History of Programming Language</a:t>
            </a:r>
          </a:p>
        </p:txBody>
      </p:sp>
      <p:sp>
        <p:nvSpPr>
          <p:cNvPr id="3" name="Content Placeholder 2"/>
          <p:cNvSpPr>
            <a:spLocks noGrp="1"/>
          </p:cNvSpPr>
          <p:nvPr>
            <p:ph idx="1"/>
          </p:nvPr>
        </p:nvSpPr>
        <p:spPr>
          <a:xfrm>
            <a:off x="1485900" y="1771651"/>
            <a:ext cx="10458450" cy="4714874"/>
          </a:xfrm>
        </p:spPr>
        <p:txBody>
          <a:bodyPr>
            <a:normAutofit/>
          </a:bodyPr>
          <a:lstStyle/>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pic>
        <p:nvPicPr>
          <p:cNvPr id="4" name="Picture 3"/>
          <p:cNvPicPr>
            <a:picLocks noChangeAspect="1" noChangeArrowheads="1"/>
          </p:cNvPicPr>
          <p:nvPr/>
        </p:nvPicPr>
        <p:blipFill>
          <a:blip r:embed="rId2"/>
          <a:srcRect/>
          <a:stretch>
            <a:fillRect/>
          </a:stretch>
        </p:blipFill>
        <p:spPr>
          <a:xfrm>
            <a:off x="3443289" y="1359509"/>
            <a:ext cx="5729286" cy="5387483"/>
          </a:xfrm>
          <a:prstGeom prst="rect">
            <a:avLst/>
          </a:prstGeom>
        </p:spPr>
      </p:pic>
    </p:spTree>
    <p:extLst>
      <p:ext uri="{BB962C8B-B14F-4D97-AF65-F5344CB8AC3E}">
        <p14:creationId xmlns:p14="http://schemas.microsoft.com/office/powerpoint/2010/main" val="1668207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896" y="452658"/>
            <a:ext cx="8911687" cy="1004665"/>
          </a:xfrm>
        </p:spPr>
        <p:txBody>
          <a:bodyPr>
            <a:normAutofit/>
          </a:bodyPr>
          <a:lstStyle/>
          <a:p>
            <a:pPr algn="ctr"/>
            <a:r>
              <a:rPr lang="en-US" sz="4800" b="1"/>
              <a:t>Computer Programming</a:t>
            </a:r>
            <a:endParaRPr lang="en-US" sz="4800"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85900" y="1771651"/>
            <a:ext cx="10458450" cy="4714874"/>
          </a:xfrm>
        </p:spPr>
        <p:txBody>
          <a:bodyPr>
            <a:normAutofit/>
          </a:bodyPr>
          <a:lstStyle/>
          <a:p>
            <a:r>
              <a:rPr lang="en-US" sz="2400"/>
              <a:t> </a:t>
            </a:r>
            <a:r>
              <a:rPr lang="en-US" sz="2400" b="1"/>
              <a:t>Computer programming</a:t>
            </a:r>
            <a:r>
              <a:rPr lang="en-US" sz="2400"/>
              <a:t> is the </a:t>
            </a:r>
            <a:r>
              <a:rPr lang="en-US" sz="2400">
                <a:solidFill>
                  <a:srgbClr val="0070C0"/>
                </a:solidFill>
              </a:rPr>
              <a:t>process</a:t>
            </a:r>
            <a:r>
              <a:rPr lang="en-US" sz="2400"/>
              <a:t> of </a:t>
            </a:r>
            <a:r>
              <a:rPr lang="en-US" sz="2400">
                <a:solidFill>
                  <a:srgbClr val="FF0000"/>
                </a:solidFill>
              </a:rPr>
              <a:t>designing, writing, testing, debugging and maintaining</a:t>
            </a:r>
            <a:r>
              <a:rPr lang="en-US" sz="2400"/>
              <a:t> the </a:t>
            </a:r>
            <a:r>
              <a:rPr lang="en-US" sz="2400">
                <a:solidFill>
                  <a:srgbClr val="0070C0"/>
                </a:solidFill>
              </a:rPr>
              <a:t>source code of computer programs</a:t>
            </a:r>
            <a:r>
              <a:rPr lang="en-US" sz="2400"/>
              <a:t>.  </a:t>
            </a:r>
          </a:p>
          <a:p>
            <a:r>
              <a:rPr lang="en-US" sz="2400"/>
              <a:t>This source code is written in one or more programming languages (such as C++, C#, Java, Python, Smalltalk, etc.).</a:t>
            </a:r>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Tree>
    <p:extLst>
      <p:ext uri="{BB962C8B-B14F-4D97-AF65-F5344CB8AC3E}">
        <p14:creationId xmlns:p14="http://schemas.microsoft.com/office/powerpoint/2010/main" val="289013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896" y="452658"/>
            <a:ext cx="8911687" cy="1004665"/>
          </a:xfrm>
        </p:spPr>
        <p:txBody>
          <a:bodyPr>
            <a:normAutofit fontScale="90000"/>
          </a:bodyPr>
          <a:lstStyle/>
          <a:p>
            <a:pPr algn="ctr"/>
            <a:r>
              <a:rPr lang="en-US" sz="4800" b="1"/>
              <a:t>Type of Programming Language</a:t>
            </a:r>
            <a:endParaRPr lang="en-US" sz="4800"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43174" y="1771651"/>
            <a:ext cx="9401175" cy="4714874"/>
          </a:xfrm>
        </p:spPr>
        <p:txBody>
          <a:bodyPr>
            <a:normAutofit/>
          </a:bodyPr>
          <a:lstStyle/>
          <a:p>
            <a:pPr marL="1203325" indent="-395288">
              <a:buFontTx/>
              <a:buChar char="•"/>
            </a:pPr>
            <a:r>
              <a:rPr lang="en-US" sz="2400" b="1">
                <a:latin typeface="Times New Roman" pitchFamily="18" charset="0"/>
                <a:cs typeface="Times New Roman" pitchFamily="18" charset="0"/>
              </a:rPr>
              <a:t>Machine languages</a:t>
            </a:r>
          </a:p>
          <a:p>
            <a:pPr marL="1203325" indent="-395288">
              <a:buFontTx/>
              <a:buChar char="•"/>
            </a:pPr>
            <a:endParaRPr lang="en-US" sz="2400" b="1">
              <a:latin typeface="Times New Roman" pitchFamily="18" charset="0"/>
              <a:cs typeface="Times New Roman" pitchFamily="18" charset="0"/>
            </a:endParaRPr>
          </a:p>
          <a:p>
            <a:pPr marL="1203325" indent="-395288">
              <a:buFontTx/>
              <a:buChar char="•"/>
            </a:pPr>
            <a:r>
              <a:rPr lang="en-US" sz="2400" b="1">
                <a:latin typeface="Times New Roman" pitchFamily="18" charset="0"/>
                <a:cs typeface="Times New Roman" pitchFamily="18" charset="0"/>
              </a:rPr>
              <a:t> Assembly languages</a:t>
            </a:r>
          </a:p>
          <a:p>
            <a:pPr marL="1203325" indent="-395288">
              <a:buFontTx/>
              <a:buChar char="•"/>
            </a:pPr>
            <a:endParaRPr lang="en-US" sz="2400" b="1">
              <a:latin typeface="Times New Roman" pitchFamily="18" charset="0"/>
              <a:cs typeface="Times New Roman" pitchFamily="18" charset="0"/>
            </a:endParaRPr>
          </a:p>
          <a:p>
            <a:pPr marL="1203325" indent="-395288" eaLnBrk="0" hangingPunct="0">
              <a:buFontTx/>
              <a:buChar char="•"/>
            </a:pPr>
            <a:r>
              <a:rPr lang="en-US" sz="2400" b="1">
                <a:latin typeface="Times New Roman" pitchFamily="18" charset="0"/>
                <a:cs typeface="Times New Roman" pitchFamily="18" charset="0"/>
              </a:rPr>
              <a:t> Higher-level languages</a:t>
            </a:r>
          </a:p>
          <a:p>
            <a:pPr marL="1203325" indent="-395288" eaLnBrk="0" hangingPunct="0">
              <a:buFontTx/>
              <a:buChar char="•"/>
            </a:pPr>
            <a:endParaRPr lang="en-US" sz="2400" b="1">
              <a:latin typeface="Times New Roman" pitchFamily="18" charset="0"/>
              <a:cs typeface="Times New Roman" pitchFamily="18" charset="0"/>
            </a:endParaRPr>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Tree>
    <p:extLst>
      <p:ext uri="{BB962C8B-B14F-4D97-AF65-F5344CB8AC3E}">
        <p14:creationId xmlns:p14="http://schemas.microsoft.com/office/powerpoint/2010/main" val="91850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896" y="452658"/>
            <a:ext cx="8911687" cy="1004665"/>
          </a:xfrm>
        </p:spPr>
        <p:txBody>
          <a:bodyPr>
            <a:normAutofit/>
          </a:bodyPr>
          <a:lstStyle/>
          <a:p>
            <a:pPr algn="ctr"/>
            <a:r>
              <a:rPr lang="en-US" sz="4800" b="1">
                <a:effectLst>
                  <a:outerShdw blurRad="38100" dist="38100" dir="2700000" algn="tl">
                    <a:srgbClr val="000000">
                      <a:alpha val="43137"/>
                    </a:srgbClr>
                  </a:outerShdw>
                </a:effectLst>
              </a:rPr>
              <a:t>In this Class</a:t>
            </a:r>
            <a:endParaRPr lang="en-US" sz="4800"/>
          </a:p>
        </p:txBody>
      </p:sp>
      <p:sp>
        <p:nvSpPr>
          <p:cNvPr id="3" name="Content Placeholder 2"/>
          <p:cNvSpPr>
            <a:spLocks noGrp="1"/>
          </p:cNvSpPr>
          <p:nvPr>
            <p:ph idx="1"/>
          </p:nvPr>
        </p:nvSpPr>
        <p:spPr>
          <a:xfrm>
            <a:off x="2543175" y="1771651"/>
            <a:ext cx="8601075" cy="4714874"/>
          </a:xfrm>
        </p:spPr>
        <p:txBody>
          <a:bodyPr>
            <a:noAutofit/>
          </a:bodyPr>
          <a:lstStyle/>
          <a:p>
            <a:pPr>
              <a:spcBef>
                <a:spcPts val="0"/>
              </a:spcBef>
              <a:spcAft>
                <a:spcPts val="600"/>
              </a:spcAft>
              <a:buFont typeface="Wingdings" panose="05000000000000000000" pitchFamily="2" charset="2"/>
              <a:buChar char="§"/>
            </a:pPr>
            <a:r>
              <a:rPr lang="en-US" sz="2800" b="1"/>
              <a:t>Structured Programming Language</a:t>
            </a:r>
          </a:p>
          <a:p>
            <a:pPr>
              <a:spcBef>
                <a:spcPts val="0"/>
              </a:spcBef>
              <a:spcAft>
                <a:spcPts val="600"/>
              </a:spcAft>
              <a:buFont typeface="Wingdings" panose="05000000000000000000" pitchFamily="2" charset="2"/>
              <a:buChar char="§"/>
            </a:pPr>
            <a:r>
              <a:rPr lang="en-US" sz="2800" b="1"/>
              <a:t>Why C is Structured Programming Language</a:t>
            </a:r>
          </a:p>
          <a:p>
            <a:pPr>
              <a:spcBef>
                <a:spcPts val="0"/>
              </a:spcBef>
              <a:spcAft>
                <a:spcPts val="600"/>
              </a:spcAft>
              <a:buFont typeface="Wingdings" panose="05000000000000000000" pitchFamily="2" charset="2"/>
              <a:buChar char="§"/>
            </a:pPr>
            <a:r>
              <a:rPr lang="en-US" sz="2800" b="1"/>
              <a:t>Importance of C </a:t>
            </a:r>
          </a:p>
          <a:p>
            <a:pPr>
              <a:spcBef>
                <a:spcPts val="0"/>
              </a:spcBef>
              <a:spcAft>
                <a:spcPts val="600"/>
              </a:spcAft>
              <a:buFont typeface="Wingdings" panose="05000000000000000000" pitchFamily="2" charset="2"/>
              <a:buChar char="§"/>
            </a:pPr>
            <a:r>
              <a:rPr lang="en-US" sz="2800" b="1"/>
              <a:t>Features of C </a:t>
            </a:r>
          </a:p>
          <a:p>
            <a:pPr>
              <a:spcBef>
                <a:spcPts val="0"/>
              </a:spcBef>
              <a:spcAft>
                <a:spcPts val="600"/>
              </a:spcAft>
              <a:buFont typeface="Wingdings" panose="05000000000000000000" pitchFamily="2" charset="2"/>
              <a:buChar char="§"/>
            </a:pPr>
            <a:r>
              <a:rPr lang="en-US" sz="2800" b="1"/>
              <a:t>How to develop a program</a:t>
            </a:r>
          </a:p>
          <a:p>
            <a:pPr>
              <a:spcBef>
                <a:spcPts val="0"/>
              </a:spcBef>
              <a:spcAft>
                <a:spcPts val="600"/>
              </a:spcAft>
              <a:buFont typeface="Wingdings" panose="05000000000000000000" pitchFamily="2" charset="2"/>
              <a:buChar char="§"/>
            </a:pPr>
            <a:r>
              <a:rPr lang="en-US" sz="2800" b="1"/>
              <a:t>Algorithm</a:t>
            </a:r>
          </a:p>
          <a:p>
            <a:pPr>
              <a:spcBef>
                <a:spcPts val="0"/>
              </a:spcBef>
              <a:spcAft>
                <a:spcPts val="600"/>
              </a:spcAft>
              <a:buFont typeface="Wingdings" panose="05000000000000000000" pitchFamily="2" charset="2"/>
              <a:buChar char="§"/>
            </a:pPr>
            <a:r>
              <a:rPr lang="en-US" sz="2800" b="1"/>
              <a:t>Flow Chart</a:t>
            </a:r>
          </a:p>
          <a:p>
            <a:pPr>
              <a:spcBef>
                <a:spcPts val="0"/>
              </a:spcBef>
              <a:spcAft>
                <a:spcPts val="600"/>
              </a:spcAft>
              <a:buFont typeface="Wingdings" panose="05000000000000000000" pitchFamily="2" charset="2"/>
              <a:buChar char="§"/>
            </a:pPr>
            <a:r>
              <a:rPr lang="en-US" sz="2800" b="1"/>
              <a:t>History of Programming Language</a:t>
            </a:r>
          </a:p>
          <a:p>
            <a:pPr>
              <a:spcBef>
                <a:spcPts val="0"/>
              </a:spcBef>
              <a:spcAft>
                <a:spcPts val="600"/>
              </a:spcAft>
              <a:buFont typeface="Wingdings" panose="05000000000000000000" pitchFamily="2" charset="2"/>
              <a:buChar char="§"/>
            </a:pPr>
            <a:r>
              <a:rPr lang="en-US" sz="2800" b="1"/>
              <a:t>Translator</a:t>
            </a:r>
          </a:p>
          <a:p>
            <a:pPr>
              <a:spcBef>
                <a:spcPts val="0"/>
              </a:spcBef>
              <a:spcAft>
                <a:spcPts val="1200"/>
              </a:spcAft>
              <a:buFont typeface="Wingdings" panose="05000000000000000000" pitchFamily="2" charset="2"/>
              <a:buChar char="§"/>
            </a:pPr>
            <a:endParaRPr lang="en-US" sz="2800" b="1"/>
          </a:p>
          <a:p>
            <a:pPr>
              <a:spcBef>
                <a:spcPts val="0"/>
              </a:spcBef>
              <a:spcAft>
                <a:spcPts val="1200"/>
              </a:spcAft>
              <a:buFont typeface="Wingdings" panose="05000000000000000000" pitchFamily="2" charset="2"/>
              <a:buChar char="§"/>
            </a:pPr>
            <a:endParaRPr lang="en-US" sz="2800" b="1"/>
          </a:p>
        </p:txBody>
      </p:sp>
    </p:spTree>
    <p:extLst>
      <p:ext uri="{BB962C8B-B14F-4D97-AF65-F5344CB8AC3E}">
        <p14:creationId xmlns:p14="http://schemas.microsoft.com/office/powerpoint/2010/main" val="413349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896" y="452658"/>
            <a:ext cx="8911687" cy="1004665"/>
          </a:xfrm>
        </p:spPr>
        <p:txBody>
          <a:bodyPr>
            <a:normAutofit/>
          </a:bodyPr>
          <a:lstStyle/>
          <a:p>
            <a:pPr algn="ctr"/>
            <a:r>
              <a:rPr lang="en-US" sz="4800" b="1" u="sng">
                <a:solidFill>
                  <a:srgbClr val="FF0000"/>
                </a:solidFill>
                <a:latin typeface="Arial" pitchFamily="34" charset="0"/>
                <a:cs typeface="Times New Roman" pitchFamily="18" charset="0"/>
              </a:rPr>
              <a:t>Machine Languages </a:t>
            </a:r>
            <a:endParaRPr lang="en-US" sz="4800"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85900" y="1771651"/>
            <a:ext cx="10458450" cy="4714874"/>
          </a:xfrm>
        </p:spPr>
        <p:txBody>
          <a:bodyPr>
            <a:normAutofit/>
          </a:bodyPr>
          <a:lstStyle/>
          <a:p>
            <a:pPr marL="395288" indent="-395288" defTabSz="234950">
              <a:buFontTx/>
              <a:buChar char="•"/>
            </a:pPr>
            <a:r>
              <a:rPr lang="en-US" sz="2400">
                <a:latin typeface="Times New Roman" pitchFamily="18" charset="0"/>
                <a:cs typeface="Times New Roman" pitchFamily="18" charset="0"/>
              </a:rPr>
              <a:t>Machine languages (first-generation languages) are the most basic type of computer languages, consisting of strings of numbers the computer's hardware can use.</a:t>
            </a:r>
          </a:p>
          <a:p>
            <a:pPr marL="1365250" indent="-395288" defTabSz="234950">
              <a:buFontTx/>
              <a:buChar char="•"/>
            </a:pPr>
            <a:endParaRPr lang="en-US" sz="2400">
              <a:latin typeface="Times New Roman" pitchFamily="18" charset="0"/>
              <a:cs typeface="Times New Roman" pitchFamily="18" charset="0"/>
            </a:endParaRPr>
          </a:p>
          <a:p>
            <a:pPr marL="395288" indent="-395288" defTabSz="133350" eaLnBrk="0" hangingPunct="0">
              <a:buFontTx/>
              <a:buChar char="•"/>
            </a:pPr>
            <a:r>
              <a:rPr lang="en-US" sz="2400">
                <a:latin typeface="Times New Roman" pitchFamily="18" charset="0"/>
                <a:cs typeface="Times New Roman" pitchFamily="18" charset="0"/>
              </a:rPr>
              <a:t>Different types of hardware use different machine code.  For example, IBM computers use different machine language than Apple computers</a:t>
            </a:r>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Tree>
    <p:extLst>
      <p:ext uri="{BB962C8B-B14F-4D97-AF65-F5344CB8AC3E}">
        <p14:creationId xmlns:p14="http://schemas.microsoft.com/office/powerpoint/2010/main" val="2428679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52658"/>
            <a:ext cx="9818683" cy="1004665"/>
          </a:xfrm>
        </p:spPr>
        <p:txBody>
          <a:bodyPr>
            <a:noAutofit/>
          </a:bodyPr>
          <a:lstStyle/>
          <a:p>
            <a:pPr algn="ctr"/>
            <a:r>
              <a:rPr lang="en-US" b="1" u="sng">
                <a:solidFill>
                  <a:srgbClr val="FF0000"/>
                </a:solidFill>
                <a:latin typeface="Arial" pitchFamily="34" charset="0"/>
                <a:cs typeface="Times New Roman" pitchFamily="18" charset="0"/>
              </a:rPr>
              <a:t>Machine Languages : 83+(-2) </a:t>
            </a:r>
            <a:endParaRPr lang="en-US" b="1">
              <a:effectLst>
                <a:outerShdw blurRad="38100" dist="38100" dir="2700000" algn="tl">
                  <a:srgbClr val="000000">
                    <a:alpha val="43137"/>
                  </a:srgbClr>
                </a:outerShdw>
              </a:effectLst>
            </a:endParaRPr>
          </a:p>
        </p:txBody>
      </p:sp>
      <p:pic>
        <p:nvPicPr>
          <p:cNvPr id="5" name="Picture 4"/>
          <p:cNvPicPr>
            <a:picLocks noChangeAspect="1"/>
          </p:cNvPicPr>
          <p:nvPr/>
        </p:nvPicPr>
        <p:blipFill rotWithShape="1">
          <a:blip r:embed="rId2"/>
          <a:srcRect l="9834" t="26883" r="62623"/>
          <a:stretch/>
        </p:blipFill>
        <p:spPr>
          <a:xfrm>
            <a:off x="4271962" y="1457323"/>
            <a:ext cx="4580220" cy="5057777"/>
          </a:xfrm>
          <a:prstGeom prst="rect">
            <a:avLst/>
          </a:prstGeom>
        </p:spPr>
      </p:pic>
    </p:spTree>
    <p:extLst>
      <p:ext uri="{BB962C8B-B14F-4D97-AF65-F5344CB8AC3E}">
        <p14:creationId xmlns:p14="http://schemas.microsoft.com/office/powerpoint/2010/main" val="71407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52658"/>
            <a:ext cx="9818683" cy="1004665"/>
          </a:xfrm>
        </p:spPr>
        <p:txBody>
          <a:bodyPr>
            <a:noAutofit/>
          </a:bodyPr>
          <a:lstStyle/>
          <a:p>
            <a:pPr algn="ctr"/>
            <a:r>
              <a:rPr lang="en-US" b="1" u="sng">
                <a:solidFill>
                  <a:srgbClr val="FF0000"/>
                </a:solidFill>
                <a:latin typeface="Arial" pitchFamily="34" charset="0"/>
                <a:cs typeface="Times New Roman" pitchFamily="18" charset="0"/>
              </a:rPr>
              <a:t>Machine Languages : 83+(-2) </a:t>
            </a:r>
            <a:endParaRPr lang="en-US" b="1">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stretch>
            <a:fillRect/>
          </a:stretch>
        </p:blipFill>
        <p:spPr>
          <a:xfrm>
            <a:off x="1123949" y="1833562"/>
            <a:ext cx="10945172" cy="4552950"/>
          </a:xfrm>
          <a:prstGeom prst="rect">
            <a:avLst/>
          </a:prstGeom>
        </p:spPr>
      </p:pic>
    </p:spTree>
    <p:extLst>
      <p:ext uri="{BB962C8B-B14F-4D97-AF65-F5344CB8AC3E}">
        <p14:creationId xmlns:p14="http://schemas.microsoft.com/office/powerpoint/2010/main" val="1472600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896" y="452658"/>
            <a:ext cx="8911687" cy="1004665"/>
          </a:xfrm>
        </p:spPr>
        <p:txBody>
          <a:bodyPr>
            <a:normAutofit/>
          </a:bodyPr>
          <a:lstStyle/>
          <a:p>
            <a:pPr algn="ctr"/>
            <a:r>
              <a:rPr lang="en-US" sz="4800" b="1" u="sng">
                <a:solidFill>
                  <a:srgbClr val="FF0000"/>
                </a:solidFill>
                <a:latin typeface="Arial" pitchFamily="34" charset="0"/>
                <a:cs typeface="Times New Roman" pitchFamily="18" charset="0"/>
              </a:rPr>
              <a:t>Assembly Languages</a:t>
            </a:r>
            <a:endParaRPr lang="en-US" sz="4800"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85900" y="1771651"/>
            <a:ext cx="10458450" cy="4714874"/>
          </a:xfrm>
        </p:spPr>
        <p:txBody>
          <a:bodyPr>
            <a:normAutofit/>
          </a:bodyPr>
          <a:lstStyle/>
          <a:p>
            <a:pPr marL="395288" indent="-395288" defTabSz="169863">
              <a:buFontTx/>
              <a:buChar char="•"/>
            </a:pPr>
            <a:r>
              <a:rPr lang="en-US" sz="2400">
                <a:latin typeface="Times New Roman" pitchFamily="18" charset="0"/>
                <a:cs typeface="Times New Roman" pitchFamily="18" charset="0"/>
              </a:rPr>
              <a:t>Assembly languages (second-generation languages) are only somewhat easier to work with than machine languages.</a:t>
            </a:r>
          </a:p>
          <a:p>
            <a:pPr marL="395288" indent="-395288" defTabSz="169863">
              <a:buNone/>
            </a:pPr>
            <a:endParaRPr lang="en-US" sz="2400">
              <a:latin typeface="Times New Roman" pitchFamily="18" charset="0"/>
              <a:cs typeface="Times New Roman" pitchFamily="18" charset="0"/>
            </a:endParaRPr>
          </a:p>
          <a:p>
            <a:pPr marL="395288" indent="-395288" defTabSz="169863">
              <a:buFontTx/>
              <a:buChar char="•"/>
            </a:pPr>
            <a:r>
              <a:rPr lang="en-US" sz="2400">
                <a:latin typeface="Times New Roman" pitchFamily="18" charset="0"/>
                <a:cs typeface="Times New Roman" pitchFamily="18" charset="0"/>
              </a:rPr>
              <a:t>To create programs in assembly language, developers use cryptic English-like phrases to represent strings of numbers.</a:t>
            </a:r>
          </a:p>
          <a:p>
            <a:pPr marL="395288" indent="-395288" defTabSz="169863">
              <a:buFontTx/>
              <a:buChar char="•"/>
            </a:pPr>
            <a:endParaRPr lang="en-US" sz="2400">
              <a:latin typeface="Times New Roman" pitchFamily="18" charset="0"/>
              <a:cs typeface="Times New Roman" pitchFamily="18" charset="0"/>
            </a:endParaRPr>
          </a:p>
          <a:p>
            <a:pPr marL="395288" indent="-395288" defTabSz="169863" eaLnBrk="0" hangingPunct="0">
              <a:buFontTx/>
              <a:buChar char="•"/>
            </a:pPr>
            <a:r>
              <a:rPr lang="en-US" sz="2400">
                <a:latin typeface="Times New Roman" pitchFamily="18" charset="0"/>
                <a:cs typeface="Times New Roman" pitchFamily="18" charset="0"/>
              </a:rPr>
              <a:t>The code is then translated into object code, using a translator called an assembler.</a:t>
            </a:r>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Tree>
    <p:extLst>
      <p:ext uri="{BB962C8B-B14F-4D97-AF65-F5344CB8AC3E}">
        <p14:creationId xmlns:p14="http://schemas.microsoft.com/office/powerpoint/2010/main" val="3361653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52658"/>
            <a:ext cx="9818683" cy="1004665"/>
          </a:xfrm>
        </p:spPr>
        <p:txBody>
          <a:bodyPr>
            <a:noAutofit/>
          </a:bodyPr>
          <a:lstStyle/>
          <a:p>
            <a:pPr algn="ctr"/>
            <a:r>
              <a:rPr lang="en-US" b="1" u="sng">
                <a:solidFill>
                  <a:srgbClr val="FF0000"/>
                </a:solidFill>
                <a:latin typeface="Arial" pitchFamily="34" charset="0"/>
                <a:cs typeface="Times New Roman" pitchFamily="18" charset="0"/>
              </a:rPr>
              <a:t>Assembly Languages : 83+(-2) </a:t>
            </a:r>
            <a:endParaRPr lang="en-US" b="1">
              <a:effectLst>
                <a:outerShdw blurRad="38100" dist="38100" dir="2700000" algn="tl">
                  <a:srgbClr val="000000">
                    <a:alpha val="43137"/>
                  </a:srgbClr>
                </a:outerShdw>
              </a:effectLst>
            </a:endParaRPr>
          </a:p>
        </p:txBody>
      </p:sp>
      <p:pic>
        <p:nvPicPr>
          <p:cNvPr id="3" name="Picture 2"/>
          <p:cNvPicPr>
            <a:picLocks noChangeAspect="1"/>
          </p:cNvPicPr>
          <p:nvPr/>
        </p:nvPicPr>
        <p:blipFill rotWithShape="1">
          <a:blip r:embed="rId2"/>
          <a:srcRect l="690" t="9222" r="62796"/>
          <a:stretch/>
        </p:blipFill>
        <p:spPr>
          <a:xfrm>
            <a:off x="5029201" y="1457323"/>
            <a:ext cx="2600325" cy="4781929"/>
          </a:xfrm>
          <a:prstGeom prst="rect">
            <a:avLst/>
          </a:prstGeom>
        </p:spPr>
      </p:pic>
    </p:spTree>
    <p:extLst>
      <p:ext uri="{BB962C8B-B14F-4D97-AF65-F5344CB8AC3E}">
        <p14:creationId xmlns:p14="http://schemas.microsoft.com/office/powerpoint/2010/main" val="2262604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52658"/>
            <a:ext cx="9818683" cy="1004665"/>
          </a:xfrm>
        </p:spPr>
        <p:txBody>
          <a:bodyPr>
            <a:noAutofit/>
          </a:bodyPr>
          <a:lstStyle/>
          <a:p>
            <a:pPr algn="ctr"/>
            <a:r>
              <a:rPr lang="en-US" b="1" u="sng">
                <a:solidFill>
                  <a:srgbClr val="FF0000"/>
                </a:solidFill>
                <a:latin typeface="Arial" pitchFamily="34" charset="0"/>
                <a:cs typeface="Times New Roman" pitchFamily="18" charset="0"/>
              </a:rPr>
              <a:t>Assembly Languages : 83+(-2) </a:t>
            </a:r>
            <a:endParaRPr lang="en-US" b="1">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3508402" y="1257298"/>
            <a:ext cx="7121498" cy="5267706"/>
          </a:xfrm>
          <a:prstGeom prst="rect">
            <a:avLst/>
          </a:prstGeom>
        </p:spPr>
      </p:pic>
    </p:spTree>
    <p:extLst>
      <p:ext uri="{BB962C8B-B14F-4D97-AF65-F5344CB8AC3E}">
        <p14:creationId xmlns:p14="http://schemas.microsoft.com/office/powerpoint/2010/main" val="3174678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7943088" cy="1143000"/>
          </a:xfrm>
        </p:spPr>
        <p:txBody>
          <a:bodyPr/>
          <a:lstStyle/>
          <a:p>
            <a:endParaRPr lang="en-US"/>
          </a:p>
        </p:txBody>
      </p:sp>
      <p:sp>
        <p:nvSpPr>
          <p:cNvPr id="3" name="Content Placeholder 2"/>
          <p:cNvSpPr>
            <a:spLocks noGrp="1"/>
          </p:cNvSpPr>
          <p:nvPr>
            <p:ph idx="1"/>
          </p:nvPr>
        </p:nvSpPr>
        <p:spPr>
          <a:xfrm>
            <a:off x="2514600" y="1447800"/>
            <a:ext cx="7943088" cy="5257800"/>
          </a:xfrm>
        </p:spPr>
        <p:txBody>
          <a:bodyPr/>
          <a:lstStyle/>
          <a:p>
            <a:endParaRPr lang="en-US"/>
          </a:p>
        </p:txBody>
      </p:sp>
      <p:grpSp>
        <p:nvGrpSpPr>
          <p:cNvPr id="4" name="Group 2"/>
          <p:cNvGrpSpPr>
            <a:grpSpLocks/>
          </p:cNvGrpSpPr>
          <p:nvPr/>
        </p:nvGrpSpPr>
        <p:grpSpPr bwMode="auto">
          <a:xfrm>
            <a:off x="2260600" y="4724400"/>
            <a:ext cx="2362200" cy="990600"/>
            <a:chOff x="432" y="2976"/>
            <a:chExt cx="1488" cy="624"/>
          </a:xfrm>
        </p:grpSpPr>
        <p:sp>
          <p:nvSpPr>
            <p:cNvPr id="5" name="AutoShape 3"/>
            <p:cNvSpPr>
              <a:spLocks noChangeArrowheads="1"/>
            </p:cNvSpPr>
            <p:nvPr/>
          </p:nvSpPr>
          <p:spPr bwMode="auto">
            <a:xfrm>
              <a:off x="432" y="2976"/>
              <a:ext cx="1488" cy="624"/>
            </a:xfrm>
            <a:prstGeom prst="roundRect">
              <a:avLst>
                <a:gd name="adj" fmla="val 16667"/>
              </a:avLst>
            </a:prstGeom>
            <a:solidFill>
              <a:srgbClr val="FFFF66"/>
            </a:solidFill>
            <a:ln w="9525">
              <a:solidFill>
                <a:schemeClr val="tx1"/>
              </a:solidFill>
              <a:round/>
              <a:headEnd/>
              <a:tailEnd/>
            </a:ln>
            <a:effectLst>
              <a:outerShdw dist="107763" dir="18900000" algn="ctr" rotWithShape="0">
                <a:schemeClr val="bg2"/>
              </a:outerShdw>
            </a:effectLst>
          </p:spPr>
          <p:txBody>
            <a:bodyPr wrap="none" anchor="ctr"/>
            <a:lstStyle/>
            <a:p>
              <a:endParaRPr lang="en-US"/>
            </a:p>
          </p:txBody>
        </p:sp>
        <p:sp>
          <p:nvSpPr>
            <p:cNvPr id="6" name="Text Box 4"/>
            <p:cNvSpPr txBox="1">
              <a:spLocks noChangeArrowheads="1"/>
            </p:cNvSpPr>
            <p:nvPr/>
          </p:nvSpPr>
          <p:spPr bwMode="auto">
            <a:xfrm>
              <a:off x="614" y="3145"/>
              <a:ext cx="1099" cy="288"/>
            </a:xfrm>
            <a:prstGeom prst="rect">
              <a:avLst/>
            </a:prstGeom>
            <a:noFill/>
            <a:ln w="9525">
              <a:noFill/>
              <a:miter lim="800000"/>
              <a:headEnd/>
              <a:tailEnd/>
            </a:ln>
            <a:effectLst/>
          </p:spPr>
          <p:txBody>
            <a:bodyPr wrap="none">
              <a:spAutoFit/>
            </a:bodyPr>
            <a:lstStyle/>
            <a:p>
              <a:r>
                <a:rPr lang="en-US" sz="2400" b="1">
                  <a:solidFill>
                    <a:schemeClr val="accent2"/>
                  </a:solidFill>
                  <a:latin typeface="Arial" pitchFamily="34" charset="0"/>
                </a:rPr>
                <a:t>Assembler</a:t>
              </a:r>
            </a:p>
          </p:txBody>
        </p:sp>
      </p:grpSp>
      <p:grpSp>
        <p:nvGrpSpPr>
          <p:cNvPr id="7" name="Group 5"/>
          <p:cNvGrpSpPr>
            <a:grpSpLocks/>
          </p:cNvGrpSpPr>
          <p:nvPr/>
        </p:nvGrpSpPr>
        <p:grpSpPr bwMode="auto">
          <a:xfrm>
            <a:off x="1524000" y="0"/>
            <a:ext cx="5562600" cy="3124200"/>
            <a:chOff x="0" y="0"/>
            <a:chExt cx="3504" cy="1968"/>
          </a:xfrm>
        </p:grpSpPr>
        <p:sp>
          <p:nvSpPr>
            <p:cNvPr id="8" name="AutoShape 6"/>
            <p:cNvSpPr>
              <a:spLocks noChangeArrowheads="1"/>
            </p:cNvSpPr>
            <p:nvPr/>
          </p:nvSpPr>
          <p:spPr bwMode="auto">
            <a:xfrm>
              <a:off x="0" y="0"/>
              <a:ext cx="3504" cy="1968"/>
            </a:xfrm>
            <a:prstGeom prst="foldedCorner">
              <a:avLst>
                <a:gd name="adj" fmla="val 12500"/>
              </a:avLst>
            </a:prstGeom>
            <a:solidFill>
              <a:srgbClr val="FFFF66"/>
            </a:solidFill>
            <a:ln w="9525">
              <a:solidFill>
                <a:schemeClr val="tx1"/>
              </a:solidFill>
              <a:round/>
              <a:headEnd/>
              <a:tailEnd/>
            </a:ln>
            <a:effectLst/>
          </p:spPr>
          <p:txBody>
            <a:bodyPr wrap="none" anchor="ctr"/>
            <a:lstStyle/>
            <a:p>
              <a:endParaRPr lang="en-US"/>
            </a:p>
          </p:txBody>
        </p:sp>
        <p:pic>
          <p:nvPicPr>
            <p:cNvPr id="9" name="Picture 7" descr="Figure28_2b"/>
            <p:cNvPicPr>
              <a:picLocks noChangeAspect="1" noChangeArrowheads="1"/>
            </p:cNvPicPr>
            <p:nvPr/>
          </p:nvPicPr>
          <p:blipFill>
            <a:blip r:embed="rId2"/>
            <a:srcRect/>
            <a:stretch>
              <a:fillRect/>
            </a:stretch>
          </p:blipFill>
          <p:spPr bwMode="auto">
            <a:xfrm>
              <a:off x="192" y="192"/>
              <a:ext cx="3126" cy="1512"/>
            </a:xfrm>
            <a:prstGeom prst="rect">
              <a:avLst/>
            </a:prstGeom>
            <a:noFill/>
          </p:spPr>
        </p:pic>
        <p:sp>
          <p:nvSpPr>
            <p:cNvPr id="10" name="Text Box 8"/>
            <p:cNvSpPr txBox="1">
              <a:spLocks noChangeArrowheads="1"/>
            </p:cNvSpPr>
            <p:nvPr/>
          </p:nvSpPr>
          <p:spPr bwMode="auto">
            <a:xfrm>
              <a:off x="2107" y="288"/>
              <a:ext cx="1033" cy="523"/>
            </a:xfrm>
            <a:prstGeom prst="rect">
              <a:avLst/>
            </a:prstGeom>
            <a:noFill/>
            <a:ln w="9525">
              <a:noFill/>
              <a:miter lim="800000"/>
              <a:headEnd/>
              <a:tailEnd/>
            </a:ln>
            <a:effectLst/>
          </p:spPr>
          <p:txBody>
            <a:bodyPr wrap="none">
              <a:spAutoFit/>
            </a:bodyPr>
            <a:lstStyle/>
            <a:p>
              <a:pPr algn="ctr"/>
              <a:r>
                <a:rPr lang="en-US" sz="2400" b="1">
                  <a:solidFill>
                    <a:schemeClr val="accent2"/>
                  </a:solidFill>
                  <a:latin typeface="Arial" pitchFamily="34" charset="0"/>
                </a:rPr>
                <a:t>Assembly</a:t>
              </a:r>
            </a:p>
            <a:p>
              <a:pPr algn="ctr"/>
              <a:r>
                <a:rPr lang="en-US" sz="2400" b="1">
                  <a:solidFill>
                    <a:schemeClr val="accent2"/>
                  </a:solidFill>
                  <a:latin typeface="Arial" pitchFamily="34" charset="0"/>
                </a:rPr>
                <a:t>code</a:t>
              </a:r>
            </a:p>
          </p:txBody>
        </p:sp>
      </p:grpSp>
      <p:sp>
        <p:nvSpPr>
          <p:cNvPr id="11" name="AutoShape 9"/>
          <p:cNvSpPr>
            <a:spLocks noChangeArrowheads="1"/>
          </p:cNvSpPr>
          <p:nvPr/>
        </p:nvSpPr>
        <p:spPr bwMode="auto">
          <a:xfrm>
            <a:off x="3200400" y="3124200"/>
            <a:ext cx="457200" cy="1524000"/>
          </a:xfrm>
          <a:prstGeom prst="downArrow">
            <a:avLst>
              <a:gd name="adj1" fmla="val 50000"/>
              <a:gd name="adj2" fmla="val 83333"/>
            </a:avLst>
          </a:prstGeom>
          <a:solidFill>
            <a:srgbClr val="FFFF66"/>
          </a:solidFill>
          <a:ln w="9525">
            <a:solidFill>
              <a:schemeClr val="tx1"/>
            </a:solidFill>
            <a:miter lim="800000"/>
            <a:headEnd/>
            <a:tailEnd/>
          </a:ln>
          <a:effectLst/>
        </p:spPr>
        <p:txBody>
          <a:bodyPr wrap="none" anchor="ctr"/>
          <a:lstStyle/>
          <a:p>
            <a:endParaRPr lang="en-US"/>
          </a:p>
        </p:txBody>
      </p:sp>
      <p:sp>
        <p:nvSpPr>
          <p:cNvPr id="12" name="AutoShape 10"/>
          <p:cNvSpPr>
            <a:spLocks noChangeArrowheads="1"/>
          </p:cNvSpPr>
          <p:nvPr/>
        </p:nvSpPr>
        <p:spPr bwMode="auto">
          <a:xfrm>
            <a:off x="4648200" y="4953000"/>
            <a:ext cx="2438400" cy="457200"/>
          </a:xfrm>
          <a:prstGeom prst="rightArrow">
            <a:avLst>
              <a:gd name="adj1" fmla="val 50000"/>
              <a:gd name="adj2" fmla="val 133333"/>
            </a:avLst>
          </a:prstGeom>
          <a:solidFill>
            <a:srgbClr val="FFFF66"/>
          </a:solidFill>
          <a:ln w="9525">
            <a:solidFill>
              <a:schemeClr val="tx1"/>
            </a:solidFill>
            <a:miter lim="800000"/>
            <a:headEnd/>
            <a:tailEnd/>
          </a:ln>
          <a:effectLst/>
        </p:spPr>
        <p:txBody>
          <a:bodyPr wrap="none" anchor="ctr"/>
          <a:lstStyle/>
          <a:p>
            <a:endParaRPr lang="en-US"/>
          </a:p>
        </p:txBody>
      </p:sp>
      <p:grpSp>
        <p:nvGrpSpPr>
          <p:cNvPr id="13" name="Group 11"/>
          <p:cNvGrpSpPr>
            <a:grpSpLocks/>
          </p:cNvGrpSpPr>
          <p:nvPr/>
        </p:nvGrpSpPr>
        <p:grpSpPr bwMode="auto">
          <a:xfrm>
            <a:off x="7086600" y="4038600"/>
            <a:ext cx="3581400" cy="2819400"/>
            <a:chOff x="3504" y="2544"/>
            <a:chExt cx="2256" cy="1776"/>
          </a:xfrm>
        </p:grpSpPr>
        <p:sp>
          <p:nvSpPr>
            <p:cNvPr id="14" name="AutoShape 12"/>
            <p:cNvSpPr>
              <a:spLocks noChangeArrowheads="1"/>
            </p:cNvSpPr>
            <p:nvPr/>
          </p:nvSpPr>
          <p:spPr bwMode="auto">
            <a:xfrm>
              <a:off x="3504" y="2544"/>
              <a:ext cx="2256" cy="1776"/>
            </a:xfrm>
            <a:prstGeom prst="foldedCorner">
              <a:avLst>
                <a:gd name="adj" fmla="val 12500"/>
              </a:avLst>
            </a:prstGeom>
            <a:solidFill>
              <a:srgbClr val="FFFF66"/>
            </a:solidFill>
            <a:ln w="9525">
              <a:solidFill>
                <a:schemeClr val="tx1"/>
              </a:solidFill>
              <a:round/>
              <a:headEnd/>
              <a:tailEnd/>
            </a:ln>
            <a:effectLst/>
          </p:spPr>
          <p:txBody>
            <a:bodyPr wrap="none" anchor="ctr"/>
            <a:lstStyle/>
            <a:p>
              <a:endParaRPr lang="en-US"/>
            </a:p>
          </p:txBody>
        </p:sp>
        <p:pic>
          <p:nvPicPr>
            <p:cNvPr id="15" name="Picture 13" descr="Figure28_2a"/>
            <p:cNvPicPr>
              <a:picLocks noChangeAspect="1" noChangeArrowheads="1"/>
            </p:cNvPicPr>
            <p:nvPr/>
          </p:nvPicPr>
          <p:blipFill>
            <a:blip r:embed="rId3"/>
            <a:srcRect/>
            <a:stretch>
              <a:fillRect/>
            </a:stretch>
          </p:blipFill>
          <p:spPr bwMode="auto">
            <a:xfrm>
              <a:off x="3744" y="2880"/>
              <a:ext cx="1806" cy="732"/>
            </a:xfrm>
            <a:prstGeom prst="rect">
              <a:avLst/>
            </a:prstGeom>
            <a:noFill/>
          </p:spPr>
        </p:pic>
        <p:sp>
          <p:nvSpPr>
            <p:cNvPr id="16" name="Text Box 14"/>
            <p:cNvSpPr txBox="1">
              <a:spLocks noChangeArrowheads="1"/>
            </p:cNvSpPr>
            <p:nvPr/>
          </p:nvSpPr>
          <p:spPr bwMode="auto">
            <a:xfrm>
              <a:off x="4080" y="3696"/>
              <a:ext cx="1214" cy="288"/>
            </a:xfrm>
            <a:prstGeom prst="rect">
              <a:avLst/>
            </a:prstGeom>
            <a:noFill/>
            <a:ln w="9525">
              <a:noFill/>
              <a:miter lim="800000"/>
              <a:headEnd/>
              <a:tailEnd/>
            </a:ln>
            <a:effectLst/>
          </p:spPr>
          <p:txBody>
            <a:bodyPr wrap="none">
              <a:spAutoFit/>
            </a:bodyPr>
            <a:lstStyle/>
            <a:p>
              <a:r>
                <a:rPr lang="en-US" sz="2400" b="1">
                  <a:solidFill>
                    <a:schemeClr val="accent2"/>
                  </a:solidFill>
                  <a:latin typeface="Arial" pitchFamily="34" charset="0"/>
                </a:rPr>
                <a:t>Object code</a:t>
              </a:r>
            </a:p>
          </p:txBody>
        </p:sp>
      </p:grpSp>
    </p:spTree>
    <p:extLst>
      <p:ext uri="{BB962C8B-B14F-4D97-AF65-F5344CB8AC3E}">
        <p14:creationId xmlns:p14="http://schemas.microsoft.com/office/powerpoint/2010/main" val="90685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ppt_x</p:attrName>
                                        </p:attrNameLst>
                                      </p:cBhvr>
                                      <p:tavLst>
                                        <p:tav tm="0">
                                          <p:val>
                                            <p:fltVal val="0.5"/>
                                          </p:val>
                                        </p:tav>
                                        <p:tav tm="100000">
                                          <p:val>
                                            <p:strVal val="#ppt_x"/>
                                          </p:val>
                                        </p:tav>
                                      </p:tavLst>
                                    </p:anim>
                                    <p:anim calcmode="lin" valueType="num">
                                      <p:cBhvr>
                                        <p:cTn id="10" dur="500" fill="hold"/>
                                        <p:tgtEl>
                                          <p:spTgt spid="7"/>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22" presetClass="entr" presetSubtype="1" fill="hold" grpId="0" nodeType="afterEffect">
                                  <p:stCondLst>
                                    <p:cond delay="2000"/>
                                  </p:stCondLst>
                                  <p:childTnLst>
                                    <p:set>
                                      <p:cBhvr>
                                        <p:cTn id="13" dur="1" fill="hold">
                                          <p:stCondLst>
                                            <p:cond delay="0"/>
                                          </p:stCondLst>
                                        </p:cTn>
                                        <p:tgtEl>
                                          <p:spTgt spid="11"/>
                                        </p:tgtEl>
                                        <p:attrNameLst>
                                          <p:attrName>style.visibility</p:attrName>
                                        </p:attrNameLst>
                                      </p:cBhvr>
                                      <p:to>
                                        <p:strVal val="visible"/>
                                      </p:to>
                                    </p:set>
                                    <p:animEffect transition="in" filter="wipe(up)">
                                      <p:cBhvr>
                                        <p:cTn id="14" dur="500"/>
                                        <p:tgtEl>
                                          <p:spTgt spid="11"/>
                                        </p:tgtEl>
                                      </p:cBhvr>
                                    </p:animEffect>
                                  </p:childTnLst>
                                </p:cTn>
                              </p:par>
                            </p:childTnLst>
                          </p:cTn>
                        </p:par>
                        <p:par>
                          <p:cTn id="15" fill="hold">
                            <p:stCondLst>
                              <p:cond delay="3000"/>
                            </p:stCondLst>
                            <p:childTnLst>
                              <p:par>
                                <p:cTn id="16" presetID="23" presetClass="entr" presetSubtype="36" fill="hold" nodeType="afterEffect">
                                  <p:stCondLst>
                                    <p:cond delay="100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strVal val="(6*min(max(#ppt_w*#ppt_h,.3),1)-7.4)/-.7*#ppt_w"/>
                                          </p:val>
                                        </p:tav>
                                        <p:tav tm="100000">
                                          <p:val>
                                            <p:strVal val="#ppt_w"/>
                                          </p:val>
                                        </p:tav>
                                      </p:tavLst>
                                    </p:anim>
                                    <p:anim calcmode="lin" valueType="num">
                                      <p:cBhvr>
                                        <p:cTn id="19" dur="500" fill="hold"/>
                                        <p:tgtEl>
                                          <p:spTgt spid="4"/>
                                        </p:tgtEl>
                                        <p:attrNameLst>
                                          <p:attrName>ppt_h</p:attrName>
                                        </p:attrNameLst>
                                      </p:cBhvr>
                                      <p:tavLst>
                                        <p:tav tm="0">
                                          <p:val>
                                            <p:strVal val="(6*min(max(#ppt_w*#ppt_h,.3),1)-7.4)/-.7*#ppt_h"/>
                                          </p:val>
                                        </p:tav>
                                        <p:tav tm="100000">
                                          <p:val>
                                            <p:strVal val="#ppt_h"/>
                                          </p:val>
                                        </p:tav>
                                      </p:tavLst>
                                    </p:anim>
                                    <p:anim calcmode="lin" valueType="num">
                                      <p:cBhvr>
                                        <p:cTn id="20" dur="500" fill="hold"/>
                                        <p:tgtEl>
                                          <p:spTgt spid="4"/>
                                        </p:tgtEl>
                                        <p:attrNameLst>
                                          <p:attrName>ppt_x</p:attrName>
                                        </p:attrNameLst>
                                      </p:cBhvr>
                                      <p:tavLst>
                                        <p:tav tm="0">
                                          <p:val>
                                            <p:fltVal val="0.5"/>
                                          </p:val>
                                        </p:tav>
                                        <p:tav tm="100000">
                                          <p:val>
                                            <p:strVal val="#ppt_x"/>
                                          </p:val>
                                        </p:tav>
                                      </p:tavLst>
                                    </p:anim>
                                    <p:anim calcmode="lin" valueType="num">
                                      <p:cBhvr>
                                        <p:cTn id="21" dur="500" fill="hold"/>
                                        <p:tgtEl>
                                          <p:spTgt spid="4"/>
                                        </p:tgtEl>
                                        <p:attrNameLst>
                                          <p:attrName>ppt_y</p:attrName>
                                        </p:attrNameLst>
                                      </p:cBhvr>
                                      <p:tavLst>
                                        <p:tav tm="0">
                                          <p:val>
                                            <p:strVal val="1+(6*min(max(#ppt_w*#ppt_h,.3),1)-7.4)/-.7*#ppt_h/2"/>
                                          </p:val>
                                        </p:tav>
                                        <p:tav tm="100000">
                                          <p:val>
                                            <p:strVal val="#ppt_y"/>
                                          </p:val>
                                        </p:tav>
                                      </p:tavLst>
                                    </p:anim>
                                  </p:childTnLst>
                                </p:cTn>
                              </p:par>
                            </p:childTnLst>
                          </p:cTn>
                        </p:par>
                        <p:par>
                          <p:cTn id="22" fill="hold">
                            <p:stCondLst>
                              <p:cond delay="4500"/>
                            </p:stCondLst>
                            <p:childTnLst>
                              <p:par>
                                <p:cTn id="23" presetID="22" presetClass="entr" presetSubtype="8" fill="hold" grpId="0" nodeType="afterEffect">
                                  <p:stCondLst>
                                    <p:cond delay="100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6000"/>
                            </p:stCondLst>
                            <p:childTnLst>
                              <p:par>
                                <p:cTn id="27" presetID="23" presetClass="entr" presetSubtype="36" fill="hold" nodeType="afterEffect">
                                  <p:stCondLst>
                                    <p:cond delay="100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strVal val="(6*min(max(#ppt_w*#ppt_h,.3),1)-7.4)/-.7*#ppt_w"/>
                                          </p:val>
                                        </p:tav>
                                        <p:tav tm="100000">
                                          <p:val>
                                            <p:strVal val="#ppt_w"/>
                                          </p:val>
                                        </p:tav>
                                      </p:tavLst>
                                    </p:anim>
                                    <p:anim calcmode="lin" valueType="num">
                                      <p:cBhvr>
                                        <p:cTn id="30" dur="500" fill="hold"/>
                                        <p:tgtEl>
                                          <p:spTgt spid="13"/>
                                        </p:tgtEl>
                                        <p:attrNameLst>
                                          <p:attrName>ppt_h</p:attrName>
                                        </p:attrNameLst>
                                      </p:cBhvr>
                                      <p:tavLst>
                                        <p:tav tm="0">
                                          <p:val>
                                            <p:strVal val="(6*min(max(#ppt_w*#ppt_h,.3),1)-7.4)/-.7*#ppt_h"/>
                                          </p:val>
                                        </p:tav>
                                        <p:tav tm="100000">
                                          <p:val>
                                            <p:strVal val="#ppt_h"/>
                                          </p:val>
                                        </p:tav>
                                      </p:tavLst>
                                    </p:anim>
                                    <p:anim calcmode="lin" valueType="num">
                                      <p:cBhvr>
                                        <p:cTn id="31" dur="500" fill="hold"/>
                                        <p:tgtEl>
                                          <p:spTgt spid="13"/>
                                        </p:tgtEl>
                                        <p:attrNameLst>
                                          <p:attrName>ppt_x</p:attrName>
                                        </p:attrNameLst>
                                      </p:cBhvr>
                                      <p:tavLst>
                                        <p:tav tm="0">
                                          <p:val>
                                            <p:fltVal val="0.5"/>
                                          </p:val>
                                        </p:tav>
                                        <p:tav tm="100000">
                                          <p:val>
                                            <p:strVal val="#ppt_x"/>
                                          </p:val>
                                        </p:tav>
                                      </p:tavLst>
                                    </p:anim>
                                    <p:anim calcmode="lin" valueType="num">
                                      <p:cBhvr>
                                        <p:cTn id="32" dur="500" fill="hold"/>
                                        <p:tgtEl>
                                          <p:spTgt spid="13"/>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896" y="452658"/>
            <a:ext cx="8911687" cy="1004665"/>
          </a:xfrm>
        </p:spPr>
        <p:txBody>
          <a:bodyPr>
            <a:normAutofit/>
          </a:bodyPr>
          <a:lstStyle/>
          <a:p>
            <a:pPr algn="ctr"/>
            <a:r>
              <a:rPr lang="en-US" sz="4800" b="1" u="sng">
                <a:solidFill>
                  <a:srgbClr val="FF0000"/>
                </a:solidFill>
                <a:latin typeface="Arial" pitchFamily="34" charset="0"/>
                <a:cs typeface="Times New Roman" pitchFamily="18" charset="0"/>
              </a:rPr>
              <a:t>Higher-Level Languages</a:t>
            </a:r>
            <a:endParaRPr lang="en-US" sz="4800"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485900" y="1771651"/>
            <a:ext cx="10458450" cy="4714874"/>
          </a:xfrm>
        </p:spPr>
        <p:txBody>
          <a:bodyPr>
            <a:normAutofit/>
          </a:bodyPr>
          <a:lstStyle/>
          <a:p>
            <a:pPr marL="458788" defTabSz="120650"/>
            <a:r>
              <a:rPr lang="en-US" sz="2400">
                <a:latin typeface="Times New Roman" pitchFamily="18" charset="0"/>
                <a:cs typeface="Times New Roman" pitchFamily="18" charset="0"/>
              </a:rPr>
              <a:t>Higher-level languages are more powerful than assembly language and allow the programmer to work in a more English-like environment.</a:t>
            </a:r>
          </a:p>
          <a:p>
            <a:pPr marL="915988" defTabSz="136525">
              <a:buFontTx/>
              <a:buChar char="•"/>
            </a:pPr>
            <a:endParaRPr lang="en-US" sz="2400">
              <a:latin typeface="Times New Roman" pitchFamily="18" charset="0"/>
              <a:cs typeface="Times New Roman" pitchFamily="18" charset="0"/>
            </a:endParaRPr>
          </a:p>
          <a:p>
            <a:pPr marL="458788" defTabSz="136525" eaLnBrk="0" hangingPunct="0"/>
            <a:r>
              <a:rPr lang="en-US" sz="2400">
                <a:latin typeface="Times New Roman" pitchFamily="18" charset="0"/>
                <a:cs typeface="Times New Roman" pitchFamily="18" charset="0"/>
              </a:rPr>
              <a:t>Higher-level programming languages are divided into three "generations," each more powerful than the 	last: </a:t>
            </a:r>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
        <p:nvSpPr>
          <p:cNvPr id="4" name="Rectangle 2"/>
          <p:cNvSpPr>
            <a:spLocks noChangeArrowheads="1"/>
          </p:cNvSpPr>
          <p:nvPr/>
        </p:nvSpPr>
        <p:spPr bwMode="auto">
          <a:xfrm>
            <a:off x="2392896" y="4270534"/>
            <a:ext cx="6400800" cy="2215991"/>
          </a:xfrm>
          <a:prstGeom prst="rect">
            <a:avLst/>
          </a:prstGeom>
          <a:noFill/>
          <a:ln w="9525">
            <a:noFill/>
            <a:miter lim="800000"/>
            <a:headEnd/>
            <a:tailEnd/>
          </a:ln>
          <a:effectLst/>
        </p:spPr>
        <p:txBody>
          <a:bodyPr wrap="square" lIns="228528" tIns="0" rIns="0" bIns="0">
            <a:spAutoFit/>
          </a:bodyPr>
          <a:lstStyle/>
          <a:p>
            <a:pPr marL="1203325" indent="-520700">
              <a:buFontTx/>
              <a:buChar char="•"/>
            </a:pPr>
            <a:r>
              <a:rPr lang="en-US" sz="2400">
                <a:latin typeface="Times New Roman" pitchFamily="18" charset="0"/>
                <a:cs typeface="Times New Roman" pitchFamily="18" charset="0"/>
              </a:rPr>
              <a:t>Third-generation languages</a:t>
            </a:r>
          </a:p>
          <a:p>
            <a:pPr marL="1203325" indent="-520700">
              <a:buFontTx/>
              <a:buChar char="•"/>
            </a:pPr>
            <a:endParaRPr lang="en-US" sz="2400">
              <a:latin typeface="Times New Roman" pitchFamily="18" charset="0"/>
              <a:cs typeface="Times New Roman" pitchFamily="18" charset="0"/>
            </a:endParaRPr>
          </a:p>
          <a:p>
            <a:pPr marL="1203325" indent="-520700">
              <a:buFontTx/>
              <a:buChar char="•"/>
            </a:pPr>
            <a:r>
              <a:rPr lang="en-US" sz="2400">
                <a:latin typeface="Times New Roman" pitchFamily="18" charset="0"/>
                <a:cs typeface="Times New Roman" pitchFamily="18" charset="0"/>
              </a:rPr>
              <a:t>Fourth-generation languages</a:t>
            </a:r>
          </a:p>
          <a:p>
            <a:pPr marL="1203325" indent="-520700">
              <a:buFontTx/>
              <a:buChar char="•"/>
            </a:pPr>
            <a:endParaRPr lang="en-US" sz="2400">
              <a:latin typeface="Times New Roman" pitchFamily="18" charset="0"/>
              <a:cs typeface="Times New Roman" pitchFamily="18" charset="0"/>
            </a:endParaRPr>
          </a:p>
          <a:p>
            <a:pPr marL="1203325" indent="-520700" eaLnBrk="0" hangingPunct="0">
              <a:buFontTx/>
              <a:buChar char="•"/>
            </a:pPr>
            <a:r>
              <a:rPr lang="en-US" sz="2400">
                <a:latin typeface="Times New Roman" pitchFamily="18" charset="0"/>
                <a:cs typeface="Times New Roman" pitchFamily="18" charset="0"/>
              </a:rPr>
              <a:t>Fifth-generation languages</a:t>
            </a:r>
          </a:p>
          <a:p>
            <a:pPr marL="1203325" indent="-520700" eaLnBrk="0" hangingPunct="0">
              <a:buFont typeface="Wingdings" pitchFamily="2" charset="2"/>
              <a:buChar char="ü"/>
            </a:pP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70110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20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675" y="452658"/>
            <a:ext cx="9818683" cy="1004665"/>
          </a:xfrm>
        </p:spPr>
        <p:txBody>
          <a:bodyPr>
            <a:noAutofit/>
          </a:bodyPr>
          <a:lstStyle/>
          <a:p>
            <a:pPr algn="ctr"/>
            <a:r>
              <a:rPr lang="en-US" b="1" u="sng">
                <a:solidFill>
                  <a:srgbClr val="FF0000"/>
                </a:solidFill>
                <a:latin typeface="Arial" pitchFamily="34" charset="0"/>
                <a:cs typeface="Times New Roman" pitchFamily="18" charset="0"/>
              </a:rPr>
              <a:t>High Level Language : 83+(-2) </a:t>
            </a:r>
            <a:endParaRPr lang="en-US" b="1">
              <a:effectLst>
                <a:outerShdw blurRad="38100" dist="38100" dir="2700000" algn="tl">
                  <a:srgbClr val="000000">
                    <a:alpha val="43137"/>
                  </a:srgbClr>
                </a:outerShdw>
              </a:effectLst>
            </a:endParaRPr>
          </a:p>
        </p:txBody>
      </p:sp>
      <p:pic>
        <p:nvPicPr>
          <p:cNvPr id="4" name="Picture 3"/>
          <p:cNvPicPr>
            <a:picLocks noChangeAspect="1"/>
          </p:cNvPicPr>
          <p:nvPr/>
        </p:nvPicPr>
        <p:blipFill rotWithShape="1">
          <a:blip r:embed="rId2"/>
          <a:srcRect t="2762" r="8731"/>
          <a:stretch/>
        </p:blipFill>
        <p:spPr>
          <a:xfrm>
            <a:off x="3067328" y="1685925"/>
            <a:ext cx="7627375" cy="3857624"/>
          </a:xfrm>
          <a:prstGeom prst="rect">
            <a:avLst/>
          </a:prstGeom>
        </p:spPr>
      </p:pic>
    </p:spTree>
    <p:extLst>
      <p:ext uri="{BB962C8B-B14F-4D97-AF65-F5344CB8AC3E}">
        <p14:creationId xmlns:p14="http://schemas.microsoft.com/office/powerpoint/2010/main" val="97466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Tomal\Downloads\language (1).png"/>
          <p:cNvPicPr>
            <a:picLocks noGrp="1" noChangeAspect="1" noChangeArrowheads="1"/>
          </p:cNvPicPr>
          <p:nvPr>
            <p:ph idx="1"/>
          </p:nvPr>
        </p:nvPicPr>
        <p:blipFill>
          <a:blip r:embed="rId2"/>
          <a:srcRect/>
          <a:stretch>
            <a:fillRect/>
          </a:stretch>
        </p:blipFill>
        <p:spPr bwMode="auto">
          <a:xfrm>
            <a:off x="4267201" y="1258253"/>
            <a:ext cx="4495799" cy="4768823"/>
          </a:xfrm>
          <a:prstGeom prst="rect">
            <a:avLst/>
          </a:prstGeom>
          <a:noFill/>
        </p:spPr>
      </p:pic>
    </p:spTree>
    <p:extLst>
      <p:ext uri="{BB962C8B-B14F-4D97-AF65-F5344CB8AC3E}">
        <p14:creationId xmlns:p14="http://schemas.microsoft.com/office/powerpoint/2010/main" val="21360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896" y="452658"/>
            <a:ext cx="8911687" cy="1004665"/>
          </a:xfrm>
        </p:spPr>
        <p:txBody>
          <a:bodyPr>
            <a:normAutofit/>
          </a:bodyPr>
          <a:lstStyle/>
          <a:p>
            <a:pPr algn="ctr"/>
            <a:r>
              <a:rPr lang="en-US" sz="4000" b="1">
                <a:effectLst>
                  <a:outerShdw blurRad="38100" dist="38100" dir="2700000" algn="tl">
                    <a:srgbClr val="000000">
                      <a:alpha val="43137"/>
                    </a:srgbClr>
                  </a:outerShdw>
                </a:effectLst>
              </a:rPr>
              <a:t>Structured Programming Language</a:t>
            </a:r>
            <a:endParaRPr lang="en-US" sz="4800"/>
          </a:p>
        </p:txBody>
      </p:sp>
      <p:sp>
        <p:nvSpPr>
          <p:cNvPr id="3" name="Content Placeholder 2"/>
          <p:cNvSpPr>
            <a:spLocks noGrp="1"/>
          </p:cNvSpPr>
          <p:nvPr>
            <p:ph idx="1"/>
          </p:nvPr>
        </p:nvSpPr>
        <p:spPr>
          <a:xfrm>
            <a:off x="867747" y="1771651"/>
            <a:ext cx="10276503" cy="4714874"/>
          </a:xfrm>
        </p:spPr>
        <p:txBody>
          <a:bodyPr>
            <a:noAutofit/>
          </a:bodyPr>
          <a:lstStyle/>
          <a:p>
            <a:pPr algn="just">
              <a:buClr>
                <a:srgbClr val="00B050"/>
              </a:buClr>
              <a:buFont typeface="Wingdings" panose="05000000000000000000" pitchFamily="2" charset="2"/>
              <a:buChar char="v"/>
            </a:pPr>
            <a:r>
              <a:rPr lang="en-US" sz="2600"/>
              <a:t>Structured programming, or modular programming, is a programming paradigm that facilitates the creation of programs with readable code and reusable components.</a:t>
            </a:r>
          </a:p>
          <a:p>
            <a:pPr marL="0" indent="0" algn="just">
              <a:buClr>
                <a:srgbClr val="00B050"/>
              </a:buClr>
              <a:buNone/>
            </a:pPr>
            <a:endParaRPr lang="en-US" sz="2600"/>
          </a:p>
          <a:p>
            <a:pPr algn="just">
              <a:buClr>
                <a:srgbClr val="00B050"/>
              </a:buClr>
              <a:buFont typeface="Wingdings" panose="05000000000000000000" pitchFamily="2" charset="2"/>
              <a:buChar char="v"/>
            </a:pPr>
            <a:r>
              <a:rPr lang="en-US" sz="2600"/>
              <a:t>Structured programming is a programming paradigm aimed at improving the clarity, quality, and development time of a computer program by making extensive use of structured control flow constructs like sequences, loops, and conditionals. This paradigm emphasizes the use of modular design and clear, understandable code.</a:t>
            </a:r>
          </a:p>
        </p:txBody>
      </p:sp>
    </p:spTree>
    <p:extLst>
      <p:ext uri="{BB962C8B-B14F-4D97-AF65-F5344CB8AC3E}">
        <p14:creationId xmlns:p14="http://schemas.microsoft.com/office/powerpoint/2010/main" val="320946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Tomal\Downloads\level of programming language.png"/>
          <p:cNvPicPr>
            <a:picLocks noChangeAspect="1" noChangeArrowheads="1"/>
          </p:cNvPicPr>
          <p:nvPr/>
        </p:nvPicPr>
        <p:blipFill>
          <a:blip r:embed="rId2"/>
          <a:srcRect/>
          <a:stretch>
            <a:fillRect/>
          </a:stretch>
        </p:blipFill>
        <p:spPr bwMode="auto">
          <a:xfrm>
            <a:off x="2970842" y="733049"/>
            <a:ext cx="6858958" cy="5391903"/>
          </a:xfrm>
          <a:prstGeom prst="rect">
            <a:avLst/>
          </a:prstGeom>
          <a:noFill/>
        </p:spPr>
      </p:pic>
    </p:spTree>
    <p:extLst>
      <p:ext uri="{BB962C8B-B14F-4D97-AF65-F5344CB8AC3E}">
        <p14:creationId xmlns:p14="http://schemas.microsoft.com/office/powerpoint/2010/main" val="3741244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Translator</a:t>
            </a:r>
          </a:p>
        </p:txBody>
      </p:sp>
      <p:sp>
        <p:nvSpPr>
          <p:cNvPr id="3" name="Content Placeholder 2"/>
          <p:cNvSpPr>
            <a:spLocks noGrp="1"/>
          </p:cNvSpPr>
          <p:nvPr>
            <p:ph idx="1"/>
          </p:nvPr>
        </p:nvSpPr>
        <p:spPr>
          <a:xfrm>
            <a:off x="1738223" y="1764102"/>
            <a:ext cx="8719465" cy="4484298"/>
          </a:xfrm>
        </p:spPr>
        <p:txBody>
          <a:bodyPr>
            <a:normAutofit/>
          </a:bodyPr>
          <a:lstStyle/>
          <a:p>
            <a:pPr fontAlgn="base">
              <a:lnSpc>
                <a:spcPct val="150000"/>
              </a:lnSpc>
            </a:pPr>
            <a:r>
              <a:rPr lang="en-US" sz="2400"/>
              <a:t>Translators are just computer programs which accept a program written in high level or low level language and produce an equivalent machine level program as output. Translators are of three types:</a:t>
            </a:r>
          </a:p>
          <a:p>
            <a:pPr marL="1476375" lvl="1" indent="-236538" fontAlgn="base">
              <a:lnSpc>
                <a:spcPct val="150000"/>
              </a:lnSpc>
              <a:buFont typeface="Wingdings" pitchFamily="2" charset="2"/>
              <a:buChar char="§"/>
            </a:pPr>
            <a:r>
              <a:rPr lang="en-US" sz="2400"/>
              <a:t>Assembler</a:t>
            </a:r>
          </a:p>
          <a:p>
            <a:pPr marL="1476375" lvl="1" indent="-236538" fontAlgn="base">
              <a:lnSpc>
                <a:spcPct val="150000"/>
              </a:lnSpc>
              <a:buFont typeface="Wingdings" pitchFamily="2" charset="2"/>
              <a:buChar char="§"/>
            </a:pPr>
            <a:r>
              <a:rPr lang="en-US" sz="2400"/>
              <a:t>Compiler</a:t>
            </a:r>
          </a:p>
          <a:p>
            <a:pPr marL="1476375" lvl="1" indent="-236538" fontAlgn="base">
              <a:lnSpc>
                <a:spcPct val="150000"/>
              </a:lnSpc>
              <a:buFont typeface="Wingdings" pitchFamily="2" charset="2"/>
              <a:buChar char="§"/>
            </a:pPr>
            <a:r>
              <a:rPr lang="en-US" sz="2400"/>
              <a:t>Interpreter</a:t>
            </a:r>
          </a:p>
          <a:p>
            <a:endParaRPr lang="en-US"/>
          </a:p>
        </p:txBody>
      </p:sp>
    </p:spTree>
    <p:extLst>
      <p:ext uri="{BB962C8B-B14F-4D97-AF65-F5344CB8AC3E}">
        <p14:creationId xmlns:p14="http://schemas.microsoft.com/office/powerpoint/2010/main" val="204477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Assembler</a:t>
            </a:r>
          </a:p>
        </p:txBody>
      </p:sp>
      <p:sp>
        <p:nvSpPr>
          <p:cNvPr id="3" name="Content Placeholder 2"/>
          <p:cNvSpPr>
            <a:spLocks noGrp="1"/>
          </p:cNvSpPr>
          <p:nvPr>
            <p:ph idx="1"/>
          </p:nvPr>
        </p:nvSpPr>
        <p:spPr/>
        <p:txBody>
          <a:bodyPr>
            <a:normAutofit/>
          </a:bodyPr>
          <a:lstStyle/>
          <a:p>
            <a:r>
              <a:rPr lang="en-US" sz="2400"/>
              <a:t>Assembler is used for converting the code of low level language (assembly language) into machine level language.</a:t>
            </a:r>
          </a:p>
        </p:txBody>
      </p:sp>
    </p:spTree>
    <p:extLst>
      <p:ext uri="{BB962C8B-B14F-4D97-AF65-F5344CB8AC3E}">
        <p14:creationId xmlns:p14="http://schemas.microsoft.com/office/powerpoint/2010/main" val="197729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Compiler</a:t>
            </a:r>
          </a:p>
        </p:txBody>
      </p:sp>
      <p:sp>
        <p:nvSpPr>
          <p:cNvPr id="3" name="Content Placeholder 2"/>
          <p:cNvSpPr>
            <a:spLocks noGrp="1"/>
          </p:cNvSpPr>
          <p:nvPr>
            <p:ph idx="1"/>
          </p:nvPr>
        </p:nvSpPr>
        <p:spPr>
          <a:xfrm>
            <a:off x="2667000" y="1447800"/>
            <a:ext cx="7790688" cy="4800600"/>
          </a:xfrm>
        </p:spPr>
        <p:txBody>
          <a:bodyPr>
            <a:normAutofit/>
          </a:bodyPr>
          <a:lstStyle/>
          <a:p>
            <a:r>
              <a:rPr lang="en-US" sz="2400"/>
              <a:t>The compiler is one kind of system software that translates the programs written in high level language to machine language.</a:t>
            </a:r>
          </a:p>
          <a:p>
            <a:pPr>
              <a:buNone/>
            </a:pPr>
            <a:endParaRPr lang="en-US" sz="2400"/>
          </a:p>
        </p:txBody>
      </p:sp>
    </p:spTree>
    <p:extLst>
      <p:ext uri="{BB962C8B-B14F-4D97-AF65-F5344CB8AC3E}">
        <p14:creationId xmlns:p14="http://schemas.microsoft.com/office/powerpoint/2010/main" val="445959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Interpreter</a:t>
            </a:r>
          </a:p>
        </p:txBody>
      </p:sp>
      <p:sp>
        <p:nvSpPr>
          <p:cNvPr id="3" name="Content Placeholder 2"/>
          <p:cNvSpPr>
            <a:spLocks noGrp="1"/>
          </p:cNvSpPr>
          <p:nvPr>
            <p:ph idx="1"/>
          </p:nvPr>
        </p:nvSpPr>
        <p:spPr>
          <a:xfrm>
            <a:off x="2667000" y="1447800"/>
            <a:ext cx="7790688" cy="4800600"/>
          </a:xfrm>
        </p:spPr>
        <p:txBody>
          <a:bodyPr/>
          <a:lstStyle/>
          <a:p>
            <a:r>
              <a:rPr lang="en-US" sz="2400"/>
              <a:t>The interpreter is a system software which use to convert high level language programs to machine language. But it convert one line at a time and execute it then it convert next line and so on.</a:t>
            </a:r>
          </a:p>
          <a:p>
            <a:endParaRPr lang="en-US"/>
          </a:p>
        </p:txBody>
      </p:sp>
    </p:spTree>
    <p:extLst>
      <p:ext uri="{BB962C8B-B14F-4D97-AF65-F5344CB8AC3E}">
        <p14:creationId xmlns:p14="http://schemas.microsoft.com/office/powerpoint/2010/main" val="2629664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Compiler </a:t>
            </a:r>
            <a:r>
              <a:rPr lang="en-US" b="1" err="1"/>
              <a:t>vs</a:t>
            </a:r>
            <a:r>
              <a:rPr lang="en-US" b="1"/>
              <a:t> Interpreter</a:t>
            </a:r>
          </a:p>
        </p:txBody>
      </p:sp>
      <p:sp>
        <p:nvSpPr>
          <p:cNvPr id="3" name="Content Placeholder 2"/>
          <p:cNvSpPr>
            <a:spLocks noGrp="1"/>
          </p:cNvSpPr>
          <p:nvPr>
            <p:ph idx="1"/>
          </p:nvPr>
        </p:nvSpPr>
        <p:spPr>
          <a:xfrm>
            <a:off x="1643063" y="1447800"/>
            <a:ext cx="10072687" cy="4800600"/>
          </a:xfrm>
        </p:spPr>
        <p:txBody>
          <a:bodyPr>
            <a:noAutofit/>
          </a:bodyPr>
          <a:lstStyle/>
          <a:p>
            <a:pPr>
              <a:lnSpc>
                <a:spcPct val="120000"/>
              </a:lnSpc>
            </a:pPr>
            <a:r>
              <a:rPr lang="en-US" sz="2200"/>
              <a:t>A complier converts the high level instruction into </a:t>
            </a:r>
            <a:r>
              <a:rPr lang="en-US" sz="2200">
                <a:solidFill>
                  <a:srgbClr val="FF0000"/>
                </a:solidFill>
              </a:rPr>
              <a:t>machine language </a:t>
            </a:r>
            <a:r>
              <a:rPr lang="en-US" sz="2200"/>
              <a:t>while an interpreter converts the high level instruction into an </a:t>
            </a:r>
            <a:r>
              <a:rPr lang="en-US" sz="2200">
                <a:solidFill>
                  <a:srgbClr val="FF0000"/>
                </a:solidFill>
              </a:rPr>
              <a:t>intermediate form</a:t>
            </a:r>
            <a:r>
              <a:rPr lang="en-US" sz="2200"/>
              <a:t>.</a:t>
            </a:r>
          </a:p>
          <a:p>
            <a:pPr>
              <a:lnSpc>
                <a:spcPct val="120000"/>
              </a:lnSpc>
            </a:pPr>
            <a:r>
              <a:rPr lang="en-US" sz="2200"/>
              <a:t>The compiler executes the </a:t>
            </a:r>
            <a:r>
              <a:rPr lang="en-US" sz="2200">
                <a:solidFill>
                  <a:srgbClr val="FF0000"/>
                </a:solidFill>
              </a:rPr>
              <a:t>entire program at a time</a:t>
            </a:r>
            <a:r>
              <a:rPr lang="en-US" sz="2200"/>
              <a:t>, but the interpreter executes </a:t>
            </a:r>
            <a:r>
              <a:rPr lang="en-US" sz="2200">
                <a:solidFill>
                  <a:srgbClr val="FF0000"/>
                </a:solidFill>
              </a:rPr>
              <a:t>each and every line individually</a:t>
            </a:r>
            <a:r>
              <a:rPr lang="en-US" sz="2200"/>
              <a:t>.</a:t>
            </a:r>
          </a:p>
          <a:p>
            <a:pPr>
              <a:lnSpc>
                <a:spcPct val="120000"/>
              </a:lnSpc>
            </a:pPr>
            <a:r>
              <a:rPr lang="en-US" sz="2200">
                <a:solidFill>
                  <a:srgbClr val="FF0000"/>
                </a:solidFill>
              </a:rPr>
              <a:t>List of errors </a:t>
            </a:r>
            <a:r>
              <a:rPr lang="en-US" sz="2200"/>
              <a:t>is created by the compiler after the compilation process while an interpreter </a:t>
            </a:r>
            <a:r>
              <a:rPr lang="en-US" sz="2200">
                <a:solidFill>
                  <a:srgbClr val="FF0000"/>
                </a:solidFill>
              </a:rPr>
              <a:t>stops translating after the first error.</a:t>
            </a:r>
          </a:p>
          <a:p>
            <a:pPr>
              <a:lnSpc>
                <a:spcPct val="120000"/>
              </a:lnSpc>
            </a:pPr>
            <a:r>
              <a:rPr lang="en-US" sz="2200">
                <a:solidFill>
                  <a:srgbClr val="FF0000"/>
                </a:solidFill>
              </a:rPr>
              <a:t>Autonomous executable file </a:t>
            </a:r>
            <a:r>
              <a:rPr lang="en-US" sz="2200"/>
              <a:t>is generated by the compiler while </a:t>
            </a:r>
            <a:r>
              <a:rPr lang="en-US" sz="2200">
                <a:solidFill>
                  <a:srgbClr val="FF0000"/>
                </a:solidFill>
              </a:rPr>
              <a:t>interpreter is compulsory for an interpreter program</a:t>
            </a:r>
            <a:r>
              <a:rPr lang="en-US" sz="2200"/>
              <a:t>.</a:t>
            </a:r>
          </a:p>
          <a:p>
            <a:pPr>
              <a:lnSpc>
                <a:spcPct val="120000"/>
              </a:lnSpc>
            </a:pPr>
            <a:r>
              <a:rPr lang="en-US" sz="2200"/>
              <a:t>Interpreter is </a:t>
            </a:r>
            <a:r>
              <a:rPr lang="en-US" sz="2200">
                <a:solidFill>
                  <a:srgbClr val="FF0000"/>
                </a:solidFill>
              </a:rPr>
              <a:t>smaller and simpler</a:t>
            </a:r>
            <a:r>
              <a:rPr lang="en-US" sz="2200"/>
              <a:t> than compiler</a:t>
            </a:r>
          </a:p>
          <a:p>
            <a:pPr>
              <a:lnSpc>
                <a:spcPct val="120000"/>
              </a:lnSpc>
            </a:pPr>
            <a:r>
              <a:rPr lang="en-US" sz="2200"/>
              <a:t>Interpreter is </a:t>
            </a:r>
            <a:r>
              <a:rPr lang="en-US" sz="2200">
                <a:solidFill>
                  <a:srgbClr val="FF0000"/>
                </a:solidFill>
              </a:rPr>
              <a:t>slower</a:t>
            </a:r>
            <a:r>
              <a:rPr lang="en-US" sz="2200"/>
              <a:t> than compiler.</a:t>
            </a:r>
          </a:p>
        </p:txBody>
      </p:sp>
    </p:spTree>
    <p:extLst>
      <p:ext uri="{BB962C8B-B14F-4D97-AF65-F5344CB8AC3E}">
        <p14:creationId xmlns:p14="http://schemas.microsoft.com/office/powerpoint/2010/main" val="697053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0045" y="3122645"/>
            <a:ext cx="8915400" cy="1393371"/>
          </a:xfrm>
        </p:spPr>
        <p:txBody>
          <a:bodyPr>
            <a:normAutofit/>
          </a:bodyPr>
          <a:lstStyle/>
          <a:p>
            <a:pPr marL="0" indent="0" algn="ctr">
              <a:buNone/>
            </a:pPr>
            <a:r>
              <a:rPr lang="en-US" sz="7200"/>
              <a:t>Thank You</a:t>
            </a:r>
          </a:p>
        </p:txBody>
      </p:sp>
    </p:spTree>
    <p:extLst>
      <p:ext uri="{BB962C8B-B14F-4D97-AF65-F5344CB8AC3E}">
        <p14:creationId xmlns:p14="http://schemas.microsoft.com/office/powerpoint/2010/main" val="285159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0" y="452658"/>
            <a:ext cx="9345154" cy="1004665"/>
          </a:xfrm>
        </p:spPr>
        <p:txBody>
          <a:bodyPr>
            <a:normAutofit fontScale="90000"/>
          </a:bodyPr>
          <a:lstStyle/>
          <a:p>
            <a:pPr algn="ctr"/>
            <a:r>
              <a:rPr lang="en-US" sz="4000" b="1">
                <a:effectLst>
                  <a:outerShdw blurRad="38100" dist="38100" dir="2700000" algn="tl">
                    <a:srgbClr val="000000">
                      <a:alpha val="43137"/>
                    </a:srgbClr>
                  </a:outerShdw>
                </a:effectLst>
              </a:rPr>
              <a:t>“C is Structured Programming Language”</a:t>
            </a:r>
            <a:endParaRPr lang="en-US" sz="4800"/>
          </a:p>
        </p:txBody>
      </p:sp>
      <p:sp>
        <p:nvSpPr>
          <p:cNvPr id="3" name="Content Placeholder 2"/>
          <p:cNvSpPr>
            <a:spLocks noGrp="1"/>
          </p:cNvSpPr>
          <p:nvPr>
            <p:ph idx="1"/>
          </p:nvPr>
        </p:nvSpPr>
        <p:spPr>
          <a:xfrm>
            <a:off x="1352939" y="1457323"/>
            <a:ext cx="10412963" cy="5029202"/>
          </a:xfrm>
        </p:spPr>
        <p:txBody>
          <a:bodyPr>
            <a:noAutofit/>
          </a:bodyPr>
          <a:lstStyle/>
          <a:p>
            <a:pPr lvl="0" algn="just">
              <a:buClr>
                <a:srgbClr val="FF0000"/>
              </a:buClr>
              <a:buFont typeface="Wingdings" panose="05000000000000000000" pitchFamily="2" charset="2"/>
              <a:buChar char="Ø"/>
            </a:pPr>
            <a:r>
              <a:rPr lang="en-US" sz="2800" b="1"/>
              <a:t>Modularity</a:t>
            </a:r>
            <a:r>
              <a:rPr lang="en-US" sz="2800"/>
              <a:t>: C allows programmers to break down a program into smaller, manageable pieces called functions. Each function performs a specific task, and these functions can be reused throughout the program. This promotes code reuse and makes the program easier to understand and maintain.</a:t>
            </a:r>
          </a:p>
          <a:p>
            <a:pPr lvl="0" algn="just">
              <a:buClr>
                <a:srgbClr val="FF0000"/>
              </a:buClr>
              <a:buFont typeface="Wingdings" panose="05000000000000000000" pitchFamily="2" charset="2"/>
              <a:buChar char="Ø"/>
            </a:pPr>
            <a:r>
              <a:rPr lang="en-US" sz="2800" b="1"/>
              <a:t>Structured Control Flow</a:t>
            </a:r>
            <a:r>
              <a:rPr lang="en-US" sz="2800"/>
              <a:t>: C provides constructs for structured control flow, such as loops (like </a:t>
            </a:r>
            <a:r>
              <a:rPr lang="en-US" sz="2800" b="1"/>
              <a:t>for</a:t>
            </a:r>
            <a:r>
              <a:rPr lang="en-US" sz="2800"/>
              <a:t>, </a:t>
            </a:r>
            <a:r>
              <a:rPr lang="en-US" sz="2800" b="1"/>
              <a:t>while</a:t>
            </a:r>
            <a:r>
              <a:rPr lang="en-US" sz="2800"/>
              <a:t>, and </a:t>
            </a:r>
            <a:r>
              <a:rPr lang="en-US" sz="2800" b="1"/>
              <a:t>do-while</a:t>
            </a:r>
            <a:r>
              <a:rPr lang="en-US" sz="2800"/>
              <a:t> loops) and conditionals (like </a:t>
            </a:r>
            <a:r>
              <a:rPr lang="en-US" sz="2800" b="1"/>
              <a:t>if-else</a:t>
            </a:r>
            <a:r>
              <a:rPr lang="en-US" sz="2800"/>
              <a:t> statements). These constructs enable programmers to control the flow of execution in a clear and structured manner.</a:t>
            </a:r>
            <a:endParaRPr lang="en-US" sz="2800" b="1"/>
          </a:p>
        </p:txBody>
      </p:sp>
    </p:spTree>
    <p:extLst>
      <p:ext uri="{BB962C8B-B14F-4D97-AF65-F5344CB8AC3E}">
        <p14:creationId xmlns:p14="http://schemas.microsoft.com/office/powerpoint/2010/main" val="8716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0" y="452658"/>
            <a:ext cx="9345154" cy="722999"/>
          </a:xfrm>
        </p:spPr>
        <p:txBody>
          <a:bodyPr>
            <a:normAutofit fontScale="90000"/>
          </a:bodyPr>
          <a:lstStyle/>
          <a:p>
            <a:pPr algn="ctr"/>
            <a:r>
              <a:rPr lang="en-US" sz="4000" b="1">
                <a:effectLst>
                  <a:outerShdw blurRad="38100" dist="38100" dir="2700000" algn="tl">
                    <a:srgbClr val="000000">
                      <a:alpha val="43137"/>
                    </a:srgbClr>
                  </a:outerShdw>
                </a:effectLst>
              </a:rPr>
              <a:t>“C is Structured Programming Language”</a:t>
            </a:r>
            <a:endParaRPr lang="en-US" sz="4800"/>
          </a:p>
        </p:txBody>
      </p:sp>
      <p:sp>
        <p:nvSpPr>
          <p:cNvPr id="3" name="Content Placeholder 2"/>
          <p:cNvSpPr>
            <a:spLocks noGrp="1"/>
          </p:cNvSpPr>
          <p:nvPr>
            <p:ph idx="1"/>
          </p:nvPr>
        </p:nvSpPr>
        <p:spPr>
          <a:xfrm>
            <a:off x="1352939" y="1362269"/>
            <a:ext cx="10412963" cy="5290458"/>
          </a:xfrm>
        </p:spPr>
        <p:txBody>
          <a:bodyPr>
            <a:noAutofit/>
          </a:bodyPr>
          <a:lstStyle/>
          <a:p>
            <a:pPr algn="just">
              <a:buClr>
                <a:srgbClr val="FF0000"/>
              </a:buClr>
              <a:buFont typeface="Wingdings" panose="05000000000000000000" pitchFamily="2" charset="2"/>
              <a:buChar char="Ø"/>
            </a:pPr>
            <a:r>
              <a:rPr lang="en-US" sz="2400" b="1"/>
              <a:t>Clear Syntax</a:t>
            </a:r>
            <a:r>
              <a:rPr lang="en-US" sz="2400"/>
              <a:t>: C has a simple and concise syntax that promotes readability and maintainability. Its syntax closely resembles the logical structure of algorithms, making it easier for programmers to express their ideas in code.</a:t>
            </a:r>
          </a:p>
          <a:p>
            <a:pPr algn="just">
              <a:buClr>
                <a:srgbClr val="FF0000"/>
              </a:buClr>
              <a:buFont typeface="Wingdings" panose="05000000000000000000" pitchFamily="2" charset="2"/>
              <a:buChar char="Ø"/>
            </a:pPr>
            <a:r>
              <a:rPr lang="en-US" sz="2400" b="1"/>
              <a:t>Procedural Approach</a:t>
            </a:r>
            <a:r>
              <a:rPr lang="en-US" sz="2400"/>
              <a:t>: C follows a procedural programming paradigm, where the program is organized as a series of procedures (functions) that operate on data. This approach emphasizes step-by-step procedure execution, making it easier to understand and debug programs.</a:t>
            </a:r>
          </a:p>
          <a:p>
            <a:pPr marL="0" indent="0" algn="just">
              <a:buClr>
                <a:srgbClr val="FF0000"/>
              </a:buClr>
              <a:buNone/>
            </a:pPr>
            <a:endParaRPr lang="en-US" sz="100"/>
          </a:p>
          <a:p>
            <a:pPr marL="0" indent="0" algn="just">
              <a:buClr>
                <a:srgbClr val="FF0000"/>
              </a:buClr>
              <a:buNone/>
            </a:pPr>
            <a:r>
              <a:rPr lang="en-US" sz="2400"/>
              <a:t>Overall, C's support for modularity, structured control flow, clear syntax, and procedural approach align it closely with the principles of structured programming, making it an ideal language for writing structured, maintainable, and efficient code.</a:t>
            </a:r>
          </a:p>
          <a:p>
            <a:pPr marL="0" indent="0">
              <a:spcBef>
                <a:spcPts val="0"/>
              </a:spcBef>
              <a:spcAft>
                <a:spcPts val="1200"/>
              </a:spcAft>
              <a:buNone/>
            </a:pPr>
            <a:endParaRPr lang="en-US" sz="2400" b="1"/>
          </a:p>
        </p:txBody>
      </p:sp>
    </p:spTree>
    <p:extLst>
      <p:ext uri="{BB962C8B-B14F-4D97-AF65-F5344CB8AC3E}">
        <p14:creationId xmlns:p14="http://schemas.microsoft.com/office/powerpoint/2010/main" val="75207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896" y="452658"/>
            <a:ext cx="8911687" cy="1004665"/>
          </a:xfrm>
        </p:spPr>
        <p:txBody>
          <a:bodyPr>
            <a:normAutofit/>
          </a:bodyPr>
          <a:lstStyle/>
          <a:p>
            <a:pPr algn="ctr"/>
            <a:r>
              <a:rPr lang="en-US" sz="4800" b="1">
                <a:effectLst>
                  <a:outerShdw blurRad="38100" dist="38100" dir="2700000" algn="tl">
                    <a:srgbClr val="000000">
                      <a:alpha val="43137"/>
                    </a:srgbClr>
                  </a:outerShdw>
                </a:effectLst>
              </a:rPr>
              <a:t>Why C?</a:t>
            </a:r>
          </a:p>
        </p:txBody>
      </p:sp>
      <p:sp>
        <p:nvSpPr>
          <p:cNvPr id="3" name="Content Placeholder 2"/>
          <p:cNvSpPr>
            <a:spLocks noGrp="1"/>
          </p:cNvSpPr>
          <p:nvPr>
            <p:ph idx="1"/>
          </p:nvPr>
        </p:nvSpPr>
        <p:spPr>
          <a:xfrm>
            <a:off x="1900238" y="1771651"/>
            <a:ext cx="9829800" cy="4714874"/>
          </a:xfrm>
        </p:spPr>
        <p:txBody>
          <a:bodyPr>
            <a:normAutofit/>
          </a:bodyPr>
          <a:lstStyle/>
          <a:p>
            <a:r>
              <a:rPr lang="en-US" sz="2800"/>
              <a:t> Operating System (OS)</a:t>
            </a:r>
          </a:p>
          <a:p>
            <a:r>
              <a:rPr lang="en-US" sz="2800"/>
              <a:t> Embedded System (ES)</a:t>
            </a:r>
          </a:p>
          <a:p>
            <a:r>
              <a:rPr lang="en-US" sz="2800"/>
              <a:t> Microcontroller based programming (Robotics) </a:t>
            </a:r>
          </a:p>
          <a:p>
            <a:r>
              <a:rPr lang="en-US" sz="2800"/>
              <a:t> System Programming</a:t>
            </a:r>
          </a:p>
          <a:p>
            <a:r>
              <a:rPr lang="en-US" sz="2800"/>
              <a:t> Programming Language Development</a:t>
            </a:r>
          </a:p>
          <a:p>
            <a:r>
              <a:rPr lang="en-US" sz="2800"/>
              <a:t> Game Engine </a:t>
            </a:r>
          </a:p>
          <a:p>
            <a:r>
              <a:rPr lang="en-US" sz="2800"/>
              <a:t> Programming Contest</a:t>
            </a:r>
          </a:p>
        </p:txBody>
      </p:sp>
    </p:spTree>
    <p:extLst>
      <p:ext uri="{BB962C8B-B14F-4D97-AF65-F5344CB8AC3E}">
        <p14:creationId xmlns:p14="http://schemas.microsoft.com/office/powerpoint/2010/main" val="317920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a:t>Features of C Language</a:t>
            </a:r>
          </a:p>
        </p:txBody>
      </p:sp>
      <p:pic>
        <p:nvPicPr>
          <p:cNvPr id="1026" name="Picture 2" descr="C featur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7459" y="1467547"/>
            <a:ext cx="6862618" cy="498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355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896" y="452658"/>
            <a:ext cx="8911687" cy="1004665"/>
          </a:xfrm>
        </p:spPr>
        <p:txBody>
          <a:bodyPr>
            <a:normAutofit/>
          </a:bodyPr>
          <a:lstStyle/>
          <a:p>
            <a:pPr algn="ctr"/>
            <a:r>
              <a:rPr lang="en-US" sz="4800" b="1">
                <a:effectLst>
                  <a:outerShdw blurRad="38100" dist="38100" dir="2700000" algn="tl">
                    <a:srgbClr val="000000">
                      <a:alpha val="43137"/>
                    </a:srgbClr>
                  </a:outerShdw>
                </a:effectLst>
              </a:rPr>
              <a:t>How to Develop a Prog</a:t>
            </a:r>
            <a:r>
              <a:rPr lang="en-US" sz="4800" b="1"/>
              <a:t>ram</a:t>
            </a:r>
            <a:endParaRPr lang="en-US" sz="4800"/>
          </a:p>
        </p:txBody>
      </p:sp>
      <p:sp>
        <p:nvSpPr>
          <p:cNvPr id="3" name="Content Placeholder 2"/>
          <p:cNvSpPr>
            <a:spLocks noGrp="1"/>
          </p:cNvSpPr>
          <p:nvPr>
            <p:ph idx="1"/>
          </p:nvPr>
        </p:nvSpPr>
        <p:spPr>
          <a:xfrm>
            <a:off x="1628774" y="1771651"/>
            <a:ext cx="10315575" cy="4714874"/>
          </a:xfrm>
        </p:spPr>
        <p:txBody>
          <a:bodyPr>
            <a:noAutofit/>
          </a:bodyPr>
          <a:lstStyle/>
          <a:p>
            <a:pPr marL="1028700" indent="-1028700">
              <a:spcBef>
                <a:spcPts val="0"/>
              </a:spcBef>
              <a:spcAft>
                <a:spcPts val="600"/>
              </a:spcAft>
              <a:buNone/>
            </a:pPr>
            <a:r>
              <a:rPr lang="en-US" sz="2400" b="1"/>
              <a:t>Step 1: </a:t>
            </a:r>
            <a:r>
              <a:rPr lang="en-US" sz="2400"/>
              <a:t>Analyze the program to identify inputs, outputs and processing requirements.</a:t>
            </a:r>
          </a:p>
          <a:p>
            <a:pPr marL="1028700" indent="-1028700">
              <a:spcBef>
                <a:spcPts val="0"/>
              </a:spcBef>
              <a:spcAft>
                <a:spcPts val="600"/>
              </a:spcAft>
              <a:buNone/>
            </a:pPr>
            <a:endParaRPr lang="en-US" sz="1100" b="1"/>
          </a:p>
          <a:p>
            <a:pPr marL="1028700" indent="-1028700">
              <a:spcBef>
                <a:spcPts val="0"/>
              </a:spcBef>
              <a:spcAft>
                <a:spcPts val="600"/>
              </a:spcAft>
              <a:buNone/>
            </a:pPr>
            <a:r>
              <a:rPr lang="en-US" sz="2400" b="1"/>
              <a:t>Step 2: </a:t>
            </a:r>
            <a:r>
              <a:rPr lang="en-US" sz="2400"/>
              <a:t>Identify various processing steps needed to solve the problem.</a:t>
            </a:r>
          </a:p>
          <a:p>
            <a:pPr marL="1028700" indent="-1028700">
              <a:spcBef>
                <a:spcPts val="0"/>
              </a:spcBef>
              <a:spcAft>
                <a:spcPts val="600"/>
              </a:spcAft>
              <a:buNone/>
            </a:pPr>
            <a:endParaRPr lang="en-US" sz="1100" b="1"/>
          </a:p>
          <a:p>
            <a:pPr marL="1028700" indent="-1028700">
              <a:spcBef>
                <a:spcPts val="0"/>
              </a:spcBef>
              <a:spcAft>
                <a:spcPts val="600"/>
              </a:spcAft>
              <a:buNone/>
            </a:pPr>
            <a:r>
              <a:rPr lang="en-US" sz="2400" b="1"/>
              <a:t>Step 3:  </a:t>
            </a:r>
            <a:r>
              <a:rPr lang="en-US" sz="2400"/>
              <a:t>Refine </a:t>
            </a:r>
            <a:r>
              <a:rPr lang="en-US" sz="2400" b="1"/>
              <a:t>Step 2</a:t>
            </a:r>
          </a:p>
          <a:p>
            <a:pPr marL="1028700" indent="-1028700">
              <a:spcBef>
                <a:spcPts val="0"/>
              </a:spcBef>
              <a:spcAft>
                <a:spcPts val="600"/>
              </a:spcAft>
              <a:buNone/>
            </a:pPr>
            <a:endParaRPr lang="en-US" sz="1100" b="1"/>
          </a:p>
          <a:p>
            <a:pPr marL="1028700" indent="-1028700">
              <a:spcBef>
                <a:spcPts val="0"/>
              </a:spcBef>
              <a:spcAft>
                <a:spcPts val="600"/>
              </a:spcAft>
              <a:buNone/>
            </a:pPr>
            <a:r>
              <a:rPr lang="en-US" sz="2400" b="1"/>
              <a:t>Step 4: </a:t>
            </a:r>
            <a:r>
              <a:rPr lang="en-US" sz="2400"/>
              <a:t>Add the syntax of the programming language</a:t>
            </a:r>
          </a:p>
          <a:p>
            <a:pPr marL="1028700" indent="-1028700">
              <a:spcBef>
                <a:spcPts val="0"/>
              </a:spcBef>
              <a:spcAft>
                <a:spcPts val="600"/>
              </a:spcAft>
              <a:buNone/>
            </a:pPr>
            <a:endParaRPr lang="en-US" sz="1100" b="1"/>
          </a:p>
          <a:p>
            <a:pPr marL="1028700" indent="-1028700">
              <a:spcBef>
                <a:spcPts val="0"/>
              </a:spcBef>
              <a:spcAft>
                <a:spcPts val="600"/>
              </a:spcAft>
              <a:buNone/>
            </a:pPr>
            <a:r>
              <a:rPr lang="en-US" sz="2400" b="1"/>
              <a:t>Step 5: </a:t>
            </a:r>
            <a:r>
              <a:rPr lang="en-US" sz="2400"/>
              <a:t>Run the program and check it with different types of input to verify its correctness.</a:t>
            </a:r>
          </a:p>
          <a:p>
            <a:pPr marL="1257300" indent="-1257300">
              <a:spcBef>
                <a:spcPts val="0"/>
              </a:spcBef>
              <a:spcAft>
                <a:spcPts val="1200"/>
              </a:spcAft>
              <a:buNone/>
            </a:pPr>
            <a:endParaRPr lang="en-US" sz="2800" b="1"/>
          </a:p>
        </p:txBody>
      </p:sp>
    </p:spTree>
    <p:extLst>
      <p:ext uri="{BB962C8B-B14F-4D97-AF65-F5344CB8AC3E}">
        <p14:creationId xmlns:p14="http://schemas.microsoft.com/office/powerpoint/2010/main" val="119927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p:cTn id="3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442" y="181195"/>
            <a:ext cx="8911687" cy="1004665"/>
          </a:xfrm>
        </p:spPr>
        <p:txBody>
          <a:bodyPr>
            <a:normAutofit/>
          </a:bodyPr>
          <a:lstStyle/>
          <a:p>
            <a:pPr algn="ctr"/>
            <a:r>
              <a:rPr lang="en-US" sz="4800" b="1"/>
              <a:t>Algorithm</a:t>
            </a:r>
            <a:endParaRPr lang="en-US" sz="4800" b="1">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628788" y="1185860"/>
            <a:ext cx="10144125" cy="4714874"/>
          </a:xfrm>
        </p:spPr>
        <p:txBody>
          <a:bodyPr>
            <a:normAutofit/>
          </a:bodyPr>
          <a:lstStyle/>
          <a:p>
            <a:r>
              <a:rPr lang="en-US" sz="2800"/>
              <a:t> It is a complete step by step representation of the solution of the problem, represented in English like language.</a:t>
            </a:r>
          </a:p>
          <a:p>
            <a:r>
              <a:rPr lang="en-US" sz="2800"/>
              <a:t>An algorithm can be quite abstract or quite detailed.</a:t>
            </a:r>
          </a:p>
          <a:p>
            <a:endParaRPr lang="en-US" sz="2800"/>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
        <p:nvSpPr>
          <p:cNvPr id="4" name="Content Placeholder 2"/>
          <p:cNvSpPr txBox="1">
            <a:spLocks/>
          </p:cNvSpPr>
          <p:nvPr/>
        </p:nvSpPr>
        <p:spPr>
          <a:xfrm>
            <a:off x="7129475" y="3400442"/>
            <a:ext cx="4514844" cy="322897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dk1"/>
                </a:solidFill>
                <a:latin typeface="+mn-lt"/>
                <a:ea typeface="+mn-ea"/>
                <a:cs typeface="+mn-cs"/>
              </a:defRPr>
            </a:lvl9pPr>
          </a:lstStyle>
          <a:p>
            <a:pPr marL="0" indent="0" algn="ctr">
              <a:buFont typeface="Wingdings 3" charset="2"/>
              <a:buNone/>
            </a:pPr>
            <a:r>
              <a:rPr lang="en-US" sz="2400" b="1"/>
              <a:t>Algorithm</a:t>
            </a:r>
          </a:p>
          <a:p>
            <a:pPr marL="0" indent="0">
              <a:buFont typeface="Wingdings 3" charset="2"/>
              <a:buNone/>
            </a:pPr>
            <a:r>
              <a:rPr lang="en-US" sz="2400"/>
              <a:t>1. Start</a:t>
            </a:r>
          </a:p>
          <a:p>
            <a:pPr marL="0" indent="0">
              <a:buFont typeface="Wingdings 3" charset="2"/>
              <a:buNone/>
            </a:pPr>
            <a:r>
              <a:rPr lang="en-US" sz="2400"/>
              <a:t>2. Read n1. </a:t>
            </a:r>
            <a:br>
              <a:rPr lang="en-US" sz="2400"/>
            </a:br>
            <a:r>
              <a:rPr lang="en-US" sz="2400"/>
              <a:t>3. Read n2. </a:t>
            </a:r>
            <a:br>
              <a:rPr lang="en-US" sz="2400"/>
            </a:br>
            <a:r>
              <a:rPr lang="en-US" sz="2400"/>
              <a:t>4. Calculate Sum = n1 + n2. </a:t>
            </a:r>
            <a:br>
              <a:rPr lang="en-US" sz="2400"/>
            </a:br>
            <a:r>
              <a:rPr lang="en-US" sz="2400"/>
              <a:t>5. Write the sum. </a:t>
            </a:r>
            <a:br>
              <a:rPr lang="en-US" sz="2400"/>
            </a:br>
            <a:r>
              <a:rPr lang="en-US" sz="2400"/>
              <a:t>6. Stop.</a:t>
            </a:r>
          </a:p>
          <a:p>
            <a:endParaRPr lang="en-US" sz="2400"/>
          </a:p>
          <a:p>
            <a:endParaRPr lang="en-US" sz="2400"/>
          </a:p>
          <a:p>
            <a:endParaRPr lang="en-US" sz="2400"/>
          </a:p>
          <a:p>
            <a:endParaRPr lang="en-US" sz="2400"/>
          </a:p>
          <a:p>
            <a:endParaRPr lang="en-US" sz="2400"/>
          </a:p>
          <a:p>
            <a:endParaRPr lang="en-US" sz="2400"/>
          </a:p>
          <a:p>
            <a:endParaRPr lang="en-US" sz="2400"/>
          </a:p>
          <a:p>
            <a:endParaRPr lang="en-US" sz="2400"/>
          </a:p>
        </p:txBody>
      </p:sp>
    </p:spTree>
    <p:extLst>
      <p:ext uri="{BB962C8B-B14F-4D97-AF65-F5344CB8AC3E}">
        <p14:creationId xmlns:p14="http://schemas.microsoft.com/office/powerpoint/2010/main" val="54150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F0E441C202AB4B915FE70D8EB22329" ma:contentTypeVersion="10" ma:contentTypeDescription="Create a new document." ma:contentTypeScope="" ma:versionID="9837fb59e0d2dd7c7014c897c4cf439a">
  <xsd:schema xmlns:xsd="http://www.w3.org/2001/XMLSchema" xmlns:xs="http://www.w3.org/2001/XMLSchema" xmlns:p="http://schemas.microsoft.com/office/2006/metadata/properties" xmlns:ns2="aa15555a-d4eb-428f-a0f6-53a901894c6c" xmlns:ns3="c0808d1a-1ae9-4e42-8568-d8ac5385ddbe" targetNamespace="http://schemas.microsoft.com/office/2006/metadata/properties" ma:root="true" ma:fieldsID="e3fc3b798aab5cc763b26aa60641c91b" ns2:_="" ns3:_="">
    <xsd:import namespace="aa15555a-d4eb-428f-a0f6-53a901894c6c"/>
    <xsd:import namespace="c0808d1a-1ae9-4e42-8568-d8ac5385ddb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15555a-d4eb-428f-a0f6-53a901894c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0808d1a-1ae9-4e42-8568-d8ac5385ddb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847BD9-81CA-4147-B510-FE05079927B2}"/>
</file>

<file path=customXml/itemProps2.xml><?xml version="1.0" encoding="utf-8"?>
<ds:datastoreItem xmlns:ds="http://schemas.openxmlformats.org/officeDocument/2006/customXml" ds:itemID="{9623F69A-01E1-466D-AC66-4D2233AEE28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0B32423-483F-4F23-8ACF-55FB88932F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36</Slides>
  <Notes>1</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Wisp</vt:lpstr>
      <vt:lpstr>Lesson 1 - Introduction</vt:lpstr>
      <vt:lpstr>In this Class</vt:lpstr>
      <vt:lpstr>Structured Programming Language</vt:lpstr>
      <vt:lpstr>“C is Structured Programming Language”</vt:lpstr>
      <vt:lpstr>“C is Structured Programming Language”</vt:lpstr>
      <vt:lpstr>Why C?</vt:lpstr>
      <vt:lpstr>Features of C Language</vt:lpstr>
      <vt:lpstr>How to Develop a Program</vt:lpstr>
      <vt:lpstr>Algorithm</vt:lpstr>
      <vt:lpstr>Flow Chart</vt:lpstr>
      <vt:lpstr>Flow Chart</vt:lpstr>
      <vt:lpstr>Flowchart Symbols</vt:lpstr>
      <vt:lpstr>Flowchart Symbols</vt:lpstr>
      <vt:lpstr>Write a program to add two numbers</vt:lpstr>
      <vt:lpstr>Write a program to find bigger one between two numbers</vt:lpstr>
      <vt:lpstr>Write a program to Find Sum of first n numbers</vt:lpstr>
      <vt:lpstr>History of Programming Language</vt:lpstr>
      <vt:lpstr>Computer Programming</vt:lpstr>
      <vt:lpstr>Type of Programming Language</vt:lpstr>
      <vt:lpstr>Machine Languages </vt:lpstr>
      <vt:lpstr>Machine Languages : 83+(-2) </vt:lpstr>
      <vt:lpstr>Machine Languages : 83+(-2) </vt:lpstr>
      <vt:lpstr>Assembly Languages</vt:lpstr>
      <vt:lpstr>Assembly Languages : 83+(-2) </vt:lpstr>
      <vt:lpstr>Assembly Languages : 83+(-2) </vt:lpstr>
      <vt:lpstr>PowerPoint Presentation</vt:lpstr>
      <vt:lpstr>Higher-Level Languages</vt:lpstr>
      <vt:lpstr>High Level Language : 83+(-2) </vt:lpstr>
      <vt:lpstr>PowerPoint Presentation</vt:lpstr>
      <vt:lpstr>PowerPoint Presentation</vt:lpstr>
      <vt:lpstr>Translator</vt:lpstr>
      <vt:lpstr>Assembler</vt:lpstr>
      <vt:lpstr>Compiler</vt:lpstr>
      <vt:lpstr>Interpreter</vt:lpstr>
      <vt:lpstr>Compiler vs Interpreter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 Preprocessing</dc:title>
  <dc:creator>T-T</dc:creator>
  <cp:revision>9</cp:revision>
  <dcterms:created xsi:type="dcterms:W3CDTF">2013-09-15T16:35:59Z</dcterms:created>
  <dcterms:modified xsi:type="dcterms:W3CDTF">2024-03-31T00:40:58Z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0x01010018F0E441C202AB4B915FE70D8EB22329</vt:lpwstr>
  </property>
</Properties>
</file>