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</p:sldMasterIdLst>
  <p:notesMasterIdLst>
    <p:notesMasterId r:id="rId55"/>
  </p:notesMasterIdLst>
  <p:sldIdLst>
    <p:sldId id="265" r:id="rId5"/>
    <p:sldId id="317" r:id="rId6"/>
    <p:sldId id="318" r:id="rId7"/>
    <p:sldId id="319" r:id="rId8"/>
    <p:sldId id="322" r:id="rId9"/>
    <p:sldId id="323" r:id="rId10"/>
    <p:sldId id="257" r:id="rId11"/>
    <p:sldId id="320" r:id="rId12"/>
    <p:sldId id="272" r:id="rId13"/>
    <p:sldId id="274" r:id="rId14"/>
    <p:sldId id="279" r:id="rId15"/>
    <p:sldId id="276" r:id="rId16"/>
    <p:sldId id="268" r:id="rId17"/>
    <p:sldId id="266" r:id="rId18"/>
    <p:sldId id="267" r:id="rId19"/>
    <p:sldId id="280" r:id="rId20"/>
    <p:sldId id="275" r:id="rId21"/>
    <p:sldId id="327" r:id="rId22"/>
    <p:sldId id="328" r:id="rId23"/>
    <p:sldId id="329" r:id="rId24"/>
    <p:sldId id="325" r:id="rId25"/>
    <p:sldId id="326" r:id="rId26"/>
    <p:sldId id="324" r:id="rId27"/>
    <p:sldId id="282" r:id="rId28"/>
    <p:sldId id="283" r:id="rId29"/>
    <p:sldId id="284" r:id="rId30"/>
    <p:sldId id="285" r:id="rId31"/>
    <p:sldId id="287" r:id="rId32"/>
    <p:sldId id="286" r:id="rId33"/>
    <p:sldId id="292" r:id="rId34"/>
    <p:sldId id="288" r:id="rId35"/>
    <p:sldId id="289" r:id="rId36"/>
    <p:sldId id="290" r:id="rId37"/>
    <p:sldId id="291" r:id="rId38"/>
    <p:sldId id="293" r:id="rId39"/>
    <p:sldId id="294" r:id="rId40"/>
    <p:sldId id="295" r:id="rId41"/>
    <p:sldId id="300" r:id="rId42"/>
    <p:sldId id="302" r:id="rId43"/>
    <p:sldId id="307" r:id="rId44"/>
    <p:sldId id="308" r:id="rId45"/>
    <p:sldId id="303" r:id="rId46"/>
    <p:sldId id="332" r:id="rId47"/>
    <p:sldId id="333" r:id="rId48"/>
    <p:sldId id="334" r:id="rId49"/>
    <p:sldId id="312" r:id="rId50"/>
    <p:sldId id="313" r:id="rId51"/>
    <p:sldId id="314" r:id="rId52"/>
    <p:sldId id="315" r:id="rId53"/>
    <p:sldId id="31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BF658-7AE9-3983-ECD1-8ADB104BA684}" v="6" dt="2024-03-28T16:40:29.103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T. AFROSE MOSTARI" userId="S::241311023@vu.edu.bd::6142c247-327d-40f3-848b-0cc705190a97" providerId="AD" clId="Web-{96DBF658-7AE9-3983-ECD1-8ADB104BA684}"/>
    <pc:docChg chg="modSld">
      <pc:chgData name="MOST. AFROSE MOSTARI" userId="S::241311023@vu.edu.bd::6142c247-327d-40f3-848b-0cc705190a97" providerId="AD" clId="Web-{96DBF658-7AE9-3983-ECD1-8ADB104BA684}" dt="2024-03-28T16:40:29.103" v="5" actId="1076"/>
      <pc:docMkLst>
        <pc:docMk/>
      </pc:docMkLst>
      <pc:sldChg chg="modSp">
        <pc:chgData name="MOST. AFROSE MOSTARI" userId="S::241311023@vu.edu.bd::6142c247-327d-40f3-848b-0cc705190a97" providerId="AD" clId="Web-{96DBF658-7AE9-3983-ECD1-8ADB104BA684}" dt="2024-03-28T16:40:29.103" v="5" actId="1076"/>
        <pc:sldMkLst>
          <pc:docMk/>
          <pc:sldMk cId="948641317" sldId="274"/>
        </pc:sldMkLst>
        <pc:picChg chg="mod">
          <ac:chgData name="MOST. AFROSE MOSTARI" userId="S::241311023@vu.edu.bd::6142c247-327d-40f3-848b-0cc705190a97" providerId="AD" clId="Web-{96DBF658-7AE9-3983-ECD1-8ADB104BA684}" dt="2024-03-28T16:40:29.103" v="5" actId="1076"/>
          <ac:picMkLst>
            <pc:docMk/>
            <pc:sldMk cId="948641317" sldId="274"/>
            <ac:picMk id="1027" creationId="{00000000-0000-0000-0000-000000000000}"/>
          </ac:picMkLst>
        </pc:picChg>
      </pc:sldChg>
      <pc:sldChg chg="modSp">
        <pc:chgData name="MOST. AFROSE MOSTARI" userId="S::241311023@vu.edu.bd::6142c247-327d-40f3-848b-0cc705190a97" providerId="AD" clId="Web-{96DBF658-7AE9-3983-ECD1-8ADB104BA684}" dt="2024-03-28T16:37:40.473" v="3" actId="20577"/>
        <pc:sldMkLst>
          <pc:docMk/>
          <pc:sldMk cId="301728229" sldId="328"/>
        </pc:sldMkLst>
        <pc:spChg chg="mod">
          <ac:chgData name="MOST. AFROSE MOSTARI" userId="S::241311023@vu.edu.bd::6142c247-327d-40f3-848b-0cc705190a97" providerId="AD" clId="Web-{96DBF658-7AE9-3983-ECD1-8ADB104BA684}" dt="2024-03-28T16:37:40.473" v="3" actId="20577"/>
          <ac:spMkLst>
            <pc:docMk/>
            <pc:sldMk cId="301728229" sldId="32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8CD47-2CD2-45C6-B02B-4F02774B87E0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A3315-6E5C-41AB-B2F8-5BD523548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4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17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8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6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3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9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A symbolic constant is a name that substitutes for a sequence of characters.  </a:t>
            </a:r>
          </a:p>
          <a:p>
            <a:r>
              <a:rPr lang="en-US" sz="1200"/>
              <a:t>The characters may represent  a numeric constant, a character constant or a string constant. </a:t>
            </a:r>
          </a:p>
          <a:p>
            <a:r>
              <a:rPr lang="en-US" sz="1200"/>
              <a:t> Thus, a symbolic constant allows a name to appear in place of a numeric constant, a character constant or a string. </a:t>
            </a:r>
          </a:p>
          <a:p>
            <a:r>
              <a:rPr lang="en-US" sz="1200"/>
              <a:t>When a program is compiled, each occurrence of a symbolic constant is replaced by its corresponding character sequence.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A symbolic constant is a name that substitutes for a sequence of characters.  </a:t>
            </a:r>
          </a:p>
          <a:p>
            <a:r>
              <a:rPr lang="en-US" sz="1200"/>
              <a:t>The characters may represent  a numeric constant, a character constant or a string constant. </a:t>
            </a:r>
          </a:p>
          <a:p>
            <a:r>
              <a:rPr lang="en-US" sz="1200"/>
              <a:t> Thus, a symbolic constant allows a name to appear in place of a numeric constant, a character constant or a string. </a:t>
            </a:r>
          </a:p>
          <a:p>
            <a:r>
              <a:rPr lang="en-US" sz="1200"/>
              <a:t>When a program is compiled, each occurrence of a symbolic constant is replaced by its corresponding character sequence.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A3315-6E5C-41AB-B2F8-5BD5235484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77952-5A1E-497B-9791-4D0B06CEE8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2816F-9828-4779-B8B9-E2F8D62B2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1FD00-061D-4709-A41E-6C697C8846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189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8BAF-0005-4DA8-BB3C-D52B0C07138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51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9E0CE-B59D-494A-BE41-90BFD4A34B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368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6723E-C7EA-4721-B061-14A54BF69E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2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C7C7-3815-48C7-A52A-97FA588880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0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1711-713C-4450-B5D3-8972DB4B21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9169A-0554-4B16-BD2B-79871139FC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3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BF0-CD16-464C-A4F6-697C01BEFA6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8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FCC19-BE60-4D88-AC3D-B6CFDC272F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4167C-E480-42F5-B76F-981729EC268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83C0-BB0A-4584-9564-0289357D7F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1DA7-C843-4FDE-A5B0-58CD58BEBD5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0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0C84-58D5-4F05-AA80-F240640435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9854-4745-49DA-88D3-2021AB4B31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CFC2-1EF1-4830-A008-335948E8DD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A8D984F-0984-4D5A-8894-F30EC54B6C8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6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Character%20Constant/C%20cons.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Input%20From%20Keyboard/input%20from%20KB.c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Const%20keyword/const.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ommon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585913"/>
          </a:xfrm>
        </p:spPr>
        <p:txBody>
          <a:bodyPr>
            <a:normAutofit/>
          </a:bodyPr>
          <a:lstStyle/>
          <a:p>
            <a:pPr algn="r"/>
            <a:r>
              <a:rPr lang="en-US" sz="4000" b="1"/>
              <a:t>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33250" y="373330"/>
            <a:ext cx="2369942" cy="597054"/>
          </a:xfrm>
        </p:spPr>
        <p:txBody>
          <a:bodyPr>
            <a:normAutofit/>
          </a:bodyPr>
          <a:lstStyle/>
          <a:p>
            <a:pPr algn="r"/>
            <a:r>
              <a:rPr lang="en-US" sz="1200"/>
              <a:t>Special Thanks to</a:t>
            </a:r>
          </a:p>
          <a:p>
            <a:pPr algn="r"/>
            <a:r>
              <a:rPr lang="en-US" sz="1200" err="1"/>
              <a:t>Nakib</a:t>
            </a:r>
            <a:r>
              <a:rPr lang="en-US" sz="1200"/>
              <a:t> Hayat Chowdhury Sir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75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061" y="395507"/>
            <a:ext cx="8911687" cy="961803"/>
          </a:xfrm>
        </p:spPr>
        <p:txBody>
          <a:bodyPr>
            <a:noAutofit/>
          </a:bodyPr>
          <a:lstStyle/>
          <a:p>
            <a:pPr algn="ctr"/>
            <a:r>
              <a:rPr lang="en-US" sz="4800" b="1"/>
              <a:t>How to Declare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4450" y="1447800"/>
            <a:ext cx="9143238" cy="4800600"/>
          </a:xfrm>
        </p:spPr>
        <p:txBody>
          <a:bodyPr>
            <a:normAutofit/>
          </a:bodyPr>
          <a:lstStyle/>
          <a:p>
            <a:r>
              <a:rPr lang="en-US" sz="3600">
                <a:latin typeface="Calibri" pitchFamily="34" charset="0"/>
                <a:cs typeface="Calibri" pitchFamily="34" charset="0"/>
              </a:rPr>
              <a:t>To declare a variable, use this general form:</a:t>
            </a:r>
          </a:p>
          <a:p>
            <a:pPr>
              <a:buNone/>
            </a:pPr>
            <a:r>
              <a:rPr lang="en-US" sz="3600">
                <a:latin typeface="Calibri" pitchFamily="34" charset="0"/>
                <a:cs typeface="Calibri" pitchFamily="34" charset="0"/>
              </a:rPr>
              <a:t>		</a:t>
            </a:r>
            <a:r>
              <a:rPr lang="en-US" sz="3600" i="1">
                <a:latin typeface="Calibri" pitchFamily="34" charset="0"/>
                <a:cs typeface="Calibri" pitchFamily="34" charset="0"/>
              </a:rPr>
              <a:t>type </a:t>
            </a:r>
            <a:r>
              <a:rPr lang="en-US" sz="3600" i="1" err="1">
                <a:latin typeface="Calibri" pitchFamily="34" charset="0"/>
                <a:cs typeface="Calibri" pitchFamily="34" charset="0"/>
              </a:rPr>
              <a:t>var</a:t>
            </a:r>
            <a:r>
              <a:rPr lang="en-US" sz="3600" i="1">
                <a:latin typeface="Calibri" pitchFamily="34" charset="0"/>
                <a:cs typeface="Calibri" pitchFamily="34" charset="0"/>
              </a:rPr>
              <a:t>-name;</a:t>
            </a:r>
          </a:p>
          <a:p>
            <a:r>
              <a:rPr lang="en-US" sz="3600">
                <a:latin typeface="Calibri" pitchFamily="34" charset="0"/>
                <a:cs typeface="Calibri" pitchFamily="34" charset="0"/>
              </a:rPr>
              <a:t>In C, a variable declaration is a statement and it must end in a semicolon (;).</a:t>
            </a:r>
          </a:p>
          <a:p>
            <a:pPr>
              <a:buNone/>
            </a:pPr>
            <a:endParaRPr lang="en-US" sz="11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2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 t="18068"/>
          <a:stretch/>
        </p:blipFill>
        <p:spPr bwMode="auto">
          <a:xfrm>
            <a:off x="7531098" y="3800413"/>
            <a:ext cx="4976812" cy="343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Variables  consist  of  </a:t>
            </a:r>
            <a:r>
              <a:rPr lang="en-US" sz="2800" b="1"/>
              <a:t>letters and  digits, in any order</a:t>
            </a:r>
            <a:r>
              <a:rPr lang="en-US" sz="2800"/>
              <a:t>,  except that </a:t>
            </a:r>
            <a:r>
              <a:rPr lang="en-US" sz="2800">
                <a:solidFill>
                  <a:srgbClr val="FF0000"/>
                </a:solidFill>
              </a:rPr>
              <a:t>the first character must be  a letter.  </a:t>
            </a:r>
          </a:p>
          <a:p>
            <a:r>
              <a:rPr lang="en-US" sz="2800"/>
              <a:t>Both upper-and lowercase letters are permitted, though common usage favors the use of lowercase letters for most types of variables.  </a:t>
            </a:r>
          </a:p>
          <a:p>
            <a:r>
              <a:rPr lang="en-US" sz="2800"/>
              <a:t>Upper- and  lowercase  letters  are </a:t>
            </a:r>
            <a:r>
              <a:rPr lang="en-US" sz="2800">
                <a:solidFill>
                  <a:srgbClr val="FF0000"/>
                </a:solidFill>
              </a:rPr>
              <a:t>not interchangeable  </a:t>
            </a:r>
            <a:r>
              <a:rPr lang="en-US" sz="2800"/>
              <a:t>(i.e.,  an  uppercase  letter is not equivalent to the corresponding lowercase letter.) 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The underscore character (_) can also be included, and is considered to be a letter. </a:t>
            </a:r>
          </a:p>
          <a:p>
            <a:r>
              <a:rPr lang="en-US" sz="2800"/>
              <a:t>An underscore is often used in the middle of an variable.  </a:t>
            </a:r>
          </a:p>
          <a:p>
            <a:r>
              <a:rPr lang="en-US" sz="2800"/>
              <a:t>A variable may also begin with an underscore, though this is </a:t>
            </a:r>
            <a:r>
              <a:rPr lang="en-US" sz="2800">
                <a:solidFill>
                  <a:srgbClr val="FF0000"/>
                </a:solidFill>
              </a:rPr>
              <a:t>rarely done in practice.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</a:t>
            </a:r>
            <a:r>
              <a:rPr lang="en-US" sz="2800">
                <a:latin typeface="Calibri" pitchFamily="34" charset="0"/>
                <a:cs typeface="Calibri" pitchFamily="34" charset="0"/>
              </a:rPr>
              <a:t>Case-sensitive</a:t>
            </a:r>
          </a:p>
          <a:p>
            <a:r>
              <a:rPr lang="en-US" sz="2800" b="1">
                <a:latin typeface="Calibri" pitchFamily="34" charset="0"/>
                <a:cs typeface="Calibri" pitchFamily="34" charset="0"/>
              </a:rPr>
              <a:t>COUNT</a:t>
            </a:r>
            <a:r>
              <a:rPr lang="en-US" sz="280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800" b="1">
                <a:latin typeface="Calibri" pitchFamily="34" charset="0"/>
                <a:cs typeface="Calibri" pitchFamily="34" charset="0"/>
              </a:rPr>
              <a:t>count</a:t>
            </a:r>
            <a:r>
              <a:rPr lang="en-US" sz="2800">
                <a:latin typeface="Calibri" pitchFamily="34" charset="0"/>
                <a:cs typeface="Calibri" pitchFamily="34" charset="0"/>
              </a:rPr>
              <a:t> are not same</a:t>
            </a:r>
          </a:p>
          <a:p>
            <a:endParaRPr lang="en-US" sz="2800">
              <a:latin typeface="Calibri" pitchFamily="34" charset="0"/>
              <a:cs typeface="Calibri" pitchFamily="34" charset="0"/>
            </a:endParaRPr>
          </a:p>
          <a:p>
            <a:r>
              <a:rPr lang="en-US" sz="2800"/>
              <a:t> As a rule, an identifier should contain enough characters so that its meaning is readily apparent.  </a:t>
            </a:r>
          </a:p>
          <a:p>
            <a:r>
              <a:rPr lang="en-US" sz="2800"/>
              <a:t>On the other hand, an excessive number of characters should be avoided.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83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594" y="95464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(Cont.)</a:t>
            </a:r>
          </a:p>
        </p:txBody>
      </p:sp>
      <p:sp>
        <p:nvSpPr>
          <p:cNvPr id="4" name="Oval 3"/>
          <p:cNvSpPr/>
          <p:nvPr/>
        </p:nvSpPr>
        <p:spPr>
          <a:xfrm>
            <a:off x="5011826" y="3015225"/>
            <a:ext cx="2457450" cy="175735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/>
              <a:t>Variable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47353" y="1654845"/>
            <a:ext cx="3057525" cy="1071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>
                <a:latin typeface="Calibri" pitchFamily="34" charset="0"/>
                <a:cs typeface="Calibri" pitchFamily="34" charset="0"/>
              </a:rPr>
              <a:t>Can use letter of alphabet (A-Z, a-z)</a:t>
            </a:r>
          </a:p>
        </p:txBody>
      </p:sp>
      <p:sp>
        <p:nvSpPr>
          <p:cNvPr id="8" name="Right Arrow 7"/>
          <p:cNvSpPr/>
          <p:nvPr/>
        </p:nvSpPr>
        <p:spPr>
          <a:xfrm rot="20163273">
            <a:off x="7138732" y="2357626"/>
            <a:ext cx="1430237" cy="2517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9417967" y="3629726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>
                <a:latin typeface="Calibri" pitchFamily="34" charset="0"/>
                <a:cs typeface="Calibri" pitchFamily="34" charset="0"/>
              </a:rPr>
              <a:t>Digits (0-9)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662848" y="3814292"/>
            <a:ext cx="1430237" cy="2517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5777" y="5405162"/>
            <a:ext cx="3278026" cy="1071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Can not start a variable name with digit</a:t>
            </a:r>
          </a:p>
        </p:txBody>
      </p:sp>
      <p:sp>
        <p:nvSpPr>
          <p:cNvPr id="12" name="Right Arrow 11"/>
          <p:cNvSpPr/>
          <p:nvPr/>
        </p:nvSpPr>
        <p:spPr>
          <a:xfrm rot="8975509">
            <a:off x="3947240" y="4898431"/>
            <a:ext cx="1188720" cy="2517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5776946" y="5296565"/>
            <a:ext cx="914400" cy="2743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144057">
            <a:off x="7067235" y="5057432"/>
            <a:ext cx="1761989" cy="28762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847366" y="5731845"/>
            <a:ext cx="2622092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>
                <a:latin typeface="Calibri" pitchFamily="34" charset="0"/>
                <a:cs typeface="Calibri" pitchFamily="34" charset="0"/>
              </a:rPr>
              <a:t>Underscore (_)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860946" y="6025974"/>
            <a:ext cx="2622092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>
                <a:latin typeface="Calibri" pitchFamily="34" charset="0"/>
                <a:cs typeface="Calibri" pitchFamily="34" charset="0"/>
              </a:rPr>
              <a:t>Dollar sign ($)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85777" y="3404395"/>
            <a:ext cx="3278026" cy="107156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4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The first character must be  a letter</a:t>
            </a:r>
          </a:p>
        </p:txBody>
      </p:sp>
      <p:sp>
        <p:nvSpPr>
          <p:cNvPr id="21" name="Right Arrow 20"/>
          <p:cNvSpPr/>
          <p:nvPr/>
        </p:nvSpPr>
        <p:spPr>
          <a:xfrm rot="10800000">
            <a:off x="3982675" y="3706762"/>
            <a:ext cx="822960" cy="2517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00038" y="1750224"/>
            <a:ext cx="3463765" cy="8664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Can not Use any keyword</a:t>
            </a:r>
          </a:p>
        </p:txBody>
      </p:sp>
      <p:sp>
        <p:nvSpPr>
          <p:cNvPr id="23" name="Right Arrow 22"/>
          <p:cNvSpPr/>
          <p:nvPr/>
        </p:nvSpPr>
        <p:spPr>
          <a:xfrm rot="12216402">
            <a:off x="3859688" y="2744108"/>
            <a:ext cx="1188720" cy="25177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546530" y="917426"/>
            <a:ext cx="3463765" cy="8664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24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Can not Use blank space</a:t>
            </a:r>
          </a:p>
        </p:txBody>
      </p:sp>
      <p:sp>
        <p:nvSpPr>
          <p:cNvPr id="24" name="Right Arrow 23"/>
          <p:cNvSpPr/>
          <p:nvPr/>
        </p:nvSpPr>
        <p:spPr>
          <a:xfrm rot="16200000">
            <a:off x="5740249" y="2180224"/>
            <a:ext cx="926446" cy="335673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19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Valid Variable Name?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4142" y="1707959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 err="1">
                <a:latin typeface="Calibri" pitchFamily="34" charset="0"/>
                <a:cs typeface="Calibri" pitchFamily="34" charset="0"/>
              </a:rPr>
              <a:t>Apon</a:t>
            </a:r>
            <a:endParaRPr lang="en-US" sz="32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655549" y="3193861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err="1">
                <a:latin typeface="Calibri" pitchFamily="34" charset="0"/>
                <a:cs typeface="Calibri" pitchFamily="34" charset="0"/>
              </a:rPr>
              <a:t>apon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Multiply 5"/>
          <p:cNvSpPr/>
          <p:nvPr/>
        </p:nvSpPr>
        <p:spPr>
          <a:xfrm>
            <a:off x="8771611" y="1571928"/>
            <a:ext cx="1071563" cy="84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457701" y="1635917"/>
            <a:ext cx="1114425" cy="928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457700" y="3039968"/>
            <a:ext cx="1114425" cy="92868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674142" y="4369312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>
                <a:latin typeface="Calibri" pitchFamily="34" charset="0"/>
                <a:cs typeface="Calibri" pitchFamily="34" charset="0"/>
              </a:rPr>
              <a:t>apon123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457699" y="4215419"/>
            <a:ext cx="1114425" cy="92868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674141" y="5678999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>
                <a:latin typeface="Calibri" pitchFamily="34" charset="0"/>
                <a:cs typeface="Calibri" pitchFamily="34" charset="0"/>
              </a:rPr>
              <a:t>_sojeb_1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4414835" y="5551301"/>
            <a:ext cx="1114425" cy="92868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169027" y="1707959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>
                <a:latin typeface="Calibri" pitchFamily="34" charset="0"/>
                <a:cs typeface="Calibri" pitchFamily="34" charset="0"/>
              </a:rPr>
              <a:t>1joty</a:t>
            </a:r>
          </a:p>
        </p:txBody>
      </p:sp>
      <p:sp>
        <p:nvSpPr>
          <p:cNvPr id="17" name="Multiply 16"/>
          <p:cNvSpPr/>
          <p:nvPr/>
        </p:nvSpPr>
        <p:spPr>
          <a:xfrm>
            <a:off x="8771611" y="2747379"/>
            <a:ext cx="1071563" cy="84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69027" y="2883410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>
                <a:latin typeface="Calibri" pitchFamily="34" charset="0"/>
                <a:cs typeface="Calibri" pitchFamily="34" charset="0"/>
              </a:rPr>
              <a:t>joty-5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33899" y="4369312"/>
            <a:ext cx="3897982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err="1">
                <a:latin typeface="Calibri" pitchFamily="34" charset="0"/>
                <a:cs typeface="Calibri" pitchFamily="34" charset="0"/>
              </a:rPr>
              <a:t>this_is_a_long_name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10603369" y="4216025"/>
            <a:ext cx="1114425" cy="928688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169027" y="5744808"/>
            <a:ext cx="2374898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 err="1">
                <a:latin typeface="Calibri" pitchFamily="34" charset="0"/>
                <a:cs typeface="Calibri" pitchFamily="34" charset="0"/>
              </a:rPr>
              <a:t>VaReNdRa</a:t>
            </a:r>
            <a:endParaRPr lang="en-US" sz="28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8952584" y="5590915"/>
            <a:ext cx="1114425" cy="92868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0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21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Valid Variable Name?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74142" y="1707959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3200">
                <a:latin typeface="Calibri" pitchFamily="34" charset="0"/>
                <a:cs typeface="Calibri" pitchFamily="34" charset="0"/>
              </a:rPr>
              <a:t>4th</a:t>
            </a:r>
          </a:p>
        </p:txBody>
      </p:sp>
      <p:sp>
        <p:nvSpPr>
          <p:cNvPr id="6" name="Multiply 5"/>
          <p:cNvSpPr/>
          <p:nvPr/>
        </p:nvSpPr>
        <p:spPr>
          <a:xfrm>
            <a:off x="4276726" y="2834670"/>
            <a:ext cx="1071563" cy="84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674142" y="2970701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2800">
                <a:latin typeface="Calibri" pitchFamily="34" charset="0"/>
                <a:cs typeface="Calibri" pitchFamily="34" charset="0"/>
              </a:rPr>
              <a:t>“x”</a:t>
            </a:r>
          </a:p>
        </p:txBody>
      </p:sp>
      <p:sp>
        <p:nvSpPr>
          <p:cNvPr id="17" name="Multiply 16"/>
          <p:cNvSpPr/>
          <p:nvPr/>
        </p:nvSpPr>
        <p:spPr>
          <a:xfrm>
            <a:off x="4276726" y="4010121"/>
            <a:ext cx="1071563" cy="84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674142" y="4146152"/>
            <a:ext cx="2186657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>
                <a:latin typeface="Calibri" pitchFamily="34" charset="0"/>
                <a:cs typeface="Calibri" pitchFamily="34" charset="0"/>
              </a:rPr>
              <a:t>Order-no</a:t>
            </a:r>
          </a:p>
        </p:txBody>
      </p:sp>
      <p:sp>
        <p:nvSpPr>
          <p:cNvPr id="19" name="Multiply 18"/>
          <p:cNvSpPr/>
          <p:nvPr/>
        </p:nvSpPr>
        <p:spPr>
          <a:xfrm>
            <a:off x="4353719" y="1612020"/>
            <a:ext cx="1071563" cy="84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4276726" y="5401847"/>
            <a:ext cx="1071563" cy="84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233714" y="5537878"/>
            <a:ext cx="2627085" cy="6209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800">
                <a:latin typeface="Calibri" pitchFamily="34" charset="0"/>
                <a:cs typeface="Calibri" pitchFamily="34" charset="0"/>
              </a:rPr>
              <a:t>My variable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89600" y="1621808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3200">
                <a:latin typeface="Calibri" pitchFamily="34" charset="0"/>
                <a:cs typeface="Calibri" pitchFamily="34" charset="0"/>
              </a:rPr>
              <a:t>The first character must be letter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96855" y="2859671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3200">
                <a:latin typeface="Calibri" pitchFamily="34" charset="0"/>
                <a:cs typeface="Calibri" pitchFamily="34" charset="0"/>
              </a:rPr>
              <a:t>Illegal characters (“)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89599" y="4146152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3200">
                <a:latin typeface="Calibri" pitchFamily="34" charset="0"/>
                <a:cs typeface="Calibri" pitchFamily="34" charset="0"/>
              </a:rPr>
              <a:t>Illegal characters (-)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696856" y="5459689"/>
            <a:ext cx="6342743" cy="7319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sz="3200">
                <a:latin typeface="Calibri" pitchFamily="34" charset="0"/>
                <a:cs typeface="Calibri" pitchFamily="34" charset="0"/>
              </a:rPr>
              <a:t>Illegal characters (blank space)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3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466948"/>
            <a:ext cx="8911687" cy="823690"/>
          </a:xfrm>
        </p:spPr>
        <p:txBody>
          <a:bodyPr>
            <a:noAutofit/>
          </a:bodyPr>
          <a:lstStyle/>
          <a:p>
            <a:pPr algn="ctr"/>
            <a:r>
              <a:rPr lang="en-US" sz="4800" b="1"/>
              <a:t>Where to Declare?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8799" y="1447800"/>
            <a:ext cx="9701213" cy="4800600"/>
          </a:xfrm>
        </p:spPr>
        <p:txBody>
          <a:bodyPr>
            <a:normAutofit/>
          </a:bodyPr>
          <a:lstStyle/>
          <a:p>
            <a:r>
              <a:rPr lang="en-US" sz="2800"/>
              <a:t>There are three places where variables are declared:</a:t>
            </a:r>
          </a:p>
          <a:p>
            <a:pPr marL="1546225" lvl="1" indent="-514350">
              <a:buClrTx/>
              <a:buFont typeface="+mj-lt"/>
              <a:buAutoNum type="arabicPeriod"/>
            </a:pPr>
            <a:r>
              <a:rPr lang="en-US" sz="2800"/>
              <a:t>Inside a function (local variable)</a:t>
            </a:r>
          </a:p>
          <a:p>
            <a:pPr marL="1546225" lvl="1" indent="-514350">
              <a:buClrTx/>
              <a:buFont typeface="+mj-lt"/>
              <a:buAutoNum type="arabicPeriod"/>
            </a:pPr>
            <a:r>
              <a:rPr lang="en-US" sz="2800"/>
              <a:t>Outside all functions (global variable)</a:t>
            </a:r>
          </a:p>
          <a:p>
            <a:pPr marL="1546225" lvl="1" indent="-514350">
              <a:buClrTx/>
              <a:buFont typeface="+mj-lt"/>
              <a:buAutoNum type="arabicPeriod"/>
            </a:pPr>
            <a:r>
              <a:rPr lang="en-US" sz="2800"/>
              <a:t>As function’s parameter</a:t>
            </a:r>
          </a:p>
          <a:p>
            <a:pPr marL="402336" lvl="1" indent="0">
              <a:buNone/>
            </a:pPr>
            <a:endParaRPr lang="en-US" sz="3200"/>
          </a:p>
          <a:p>
            <a:pPr marL="3175" lvl="1" indent="-3175">
              <a:buNone/>
            </a:pPr>
            <a:endParaRPr lang="en-US" sz="3000">
              <a:solidFill>
                <a:srgbClr val="FF0000"/>
              </a:solidFill>
            </a:endParaRPr>
          </a:p>
          <a:p>
            <a:endParaRPr lang="en-US" sz="36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1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2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9258301" y="2064542"/>
            <a:ext cx="111442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987" y="1771651"/>
            <a:ext cx="10458450" cy="471487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/>
              <a:t> Identifiers are names  that  are  given  to  various  program  elements,  such as variables,  functions  and  arrays.    </a:t>
            </a:r>
          </a:p>
          <a:p>
            <a:pPr algn="just"/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84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/>
              <a:t> There are certain reserved words, called Keywords, that have standard, predefined meaning in C</a:t>
            </a:r>
          </a:p>
          <a:p>
            <a:pPr>
              <a:lnSpc>
                <a:spcPct val="150000"/>
              </a:lnSpc>
            </a:pPr>
            <a:r>
              <a:rPr lang="en-US" sz="2800"/>
              <a:t> Can be used only for their intended purpose</a:t>
            </a:r>
          </a:p>
          <a:p>
            <a:pPr>
              <a:lnSpc>
                <a:spcPct val="150000"/>
              </a:lnSpc>
            </a:pPr>
            <a:r>
              <a:rPr lang="en-US" sz="2800"/>
              <a:t> Can't use as identifiers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A C program basically consists of the following parts: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Preprocessor Commands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Functions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Variables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Statements &amp; Expressions</a:t>
            </a:r>
          </a:p>
          <a:p>
            <a:pPr lvl="2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Comments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26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1849" t="14038" r="15084" b="9177"/>
          <a:stretch/>
        </p:blipFill>
        <p:spPr>
          <a:xfrm>
            <a:off x="275771" y="1457323"/>
            <a:ext cx="8940801" cy="5282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1213" t="19108" r="10708" b="46032"/>
          <a:stretch/>
        </p:blipFill>
        <p:spPr>
          <a:xfrm>
            <a:off x="1769293" y="3936472"/>
            <a:ext cx="10158892" cy="25500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A statement causes the computer to carry out some action.  </a:t>
            </a:r>
          </a:p>
          <a:p>
            <a:r>
              <a:rPr lang="en-US" sz="2800"/>
              <a:t>There are three different classes of statements in C. </a:t>
            </a:r>
          </a:p>
          <a:p>
            <a:pPr marL="1481138" lvl="1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600"/>
              <a:t>expression statements, </a:t>
            </a:r>
          </a:p>
          <a:p>
            <a:pPr marL="1481138" lvl="1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600"/>
              <a:t>compound statements and </a:t>
            </a:r>
          </a:p>
          <a:p>
            <a:pPr marL="1481138" lvl="1" indent="-514350">
              <a:buClr>
                <a:schemeClr val="accent4">
                  <a:lumMod val="50000"/>
                </a:schemeClr>
              </a:buClr>
              <a:buFont typeface="+mj-lt"/>
              <a:buAutoNum type="arabicPeriod"/>
            </a:pPr>
            <a:r>
              <a:rPr lang="en-US" sz="2600"/>
              <a:t>control statements.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 fontScale="92500" lnSpcReduction="20000"/>
          </a:bodyPr>
          <a:lstStyle/>
          <a:p>
            <a:r>
              <a:rPr lang="en-US" sz="2800"/>
              <a:t> An expression  statement  consists of an expression  followed by a  semicolon.  </a:t>
            </a:r>
          </a:p>
          <a:p>
            <a:r>
              <a:rPr lang="en-US" sz="2800"/>
              <a:t>The  execution of an expression statement causes the expression to be evaluated. </a:t>
            </a:r>
          </a:p>
          <a:p>
            <a:endParaRPr lang="en-US" sz="2800"/>
          </a:p>
          <a:p>
            <a:r>
              <a:rPr lang="en-US" sz="2800"/>
              <a:t>Several expression statements are shown below. </a:t>
            </a:r>
          </a:p>
          <a:p>
            <a:pPr marL="1320800" indent="0">
              <a:buNone/>
            </a:pPr>
            <a:r>
              <a:rPr lang="en-US" sz="2800"/>
              <a:t>a = 3; </a:t>
            </a:r>
          </a:p>
          <a:p>
            <a:pPr marL="1320800" indent="0">
              <a:buNone/>
            </a:pPr>
            <a:r>
              <a:rPr lang="en-US" sz="2800"/>
              <a:t>c = </a:t>
            </a:r>
            <a:r>
              <a:rPr lang="en-US" sz="2800" err="1"/>
              <a:t>a+b</a:t>
            </a:r>
            <a:r>
              <a:rPr lang="en-US" sz="2800"/>
              <a:t>; </a:t>
            </a:r>
          </a:p>
          <a:p>
            <a:pPr marL="1320800" indent="0">
              <a:buNone/>
            </a:pPr>
            <a:r>
              <a:rPr lang="en-US" sz="2800" err="1"/>
              <a:t>i</a:t>
            </a:r>
            <a:r>
              <a:rPr lang="en-US" sz="2800"/>
              <a:t>++; </a:t>
            </a:r>
          </a:p>
          <a:p>
            <a:pPr marL="1320800" indent="0">
              <a:buNone/>
            </a:pPr>
            <a:r>
              <a:rPr lang="en-US" sz="2800" err="1"/>
              <a:t>printf</a:t>
            </a:r>
            <a:r>
              <a:rPr lang="en-US" sz="2800"/>
              <a:t> ("Area = %f”, area) ; </a:t>
            </a:r>
          </a:p>
          <a:p>
            <a:pPr marL="1320800" indent="0">
              <a:buNone/>
            </a:pPr>
            <a:r>
              <a:rPr lang="en-US" sz="2800"/>
              <a:t>;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21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An expression is a combination of operators and operands.</a:t>
            </a:r>
          </a:p>
          <a:p>
            <a:r>
              <a:rPr lang="en-US" sz="2800"/>
              <a:t> C expressions follow the rule of algebra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0685" y="3695092"/>
          <a:ext cx="8519885" cy="2357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9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9341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41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Arithmetic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66738" indent="0" algn="l"/>
                      <a:r>
                        <a:rPr lang="en-US" sz="2400" b="1"/>
                        <a:t>+, -, *, /,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341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Logical</a:t>
                      </a:r>
                      <a:r>
                        <a:rPr lang="en-US" sz="2400" baseline="0"/>
                        <a:t> Expression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66738" indent="0" algn="l"/>
                      <a:r>
                        <a:rPr lang="en-US" sz="2400" b="1"/>
                        <a:t>AND,</a:t>
                      </a:r>
                      <a:r>
                        <a:rPr lang="en-US" sz="2400" b="1" baseline="0"/>
                        <a:t> OR, NOT</a:t>
                      </a:r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341"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66738" indent="0" algn="l"/>
                      <a:r>
                        <a:rPr lang="en-US" sz="2400" b="1"/>
                        <a:t>==, !=, &lt;, &gt;, &lt;=, 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34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48340"/>
            <a:ext cx="8911687" cy="823690"/>
          </a:xfrm>
        </p:spPr>
        <p:txBody>
          <a:bodyPr>
            <a:noAutofit/>
          </a:bodyPr>
          <a:lstStyle/>
          <a:p>
            <a:pPr algn="ctr"/>
            <a:r>
              <a:rPr lang="en-US" sz="4800" b="1"/>
              <a:t>Assign value to variable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3940" y="1447800"/>
            <a:ext cx="9922555" cy="48006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10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Calibri" pitchFamily="34" charset="0"/>
                <a:cs typeface="Calibri" pitchFamily="34" charset="0"/>
              </a:rPr>
              <a:t>To assign a value to a variable, put its name to the left of an equal sign (=).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pitchFamily="34" charset="0"/>
                <a:cs typeface="Calibri" pitchFamily="34" charset="0"/>
              </a:rPr>
              <a:t>Put the variable you want to give the variable to the right of the equal sign.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Calibri" pitchFamily="34" charset="0"/>
                <a:cs typeface="Calibri" pitchFamily="34" charset="0"/>
              </a:rPr>
              <a:t>It is a statement, so end with a ‘;’</a:t>
            </a:r>
          </a:p>
          <a:p>
            <a:pPr>
              <a:buNone/>
            </a:pPr>
            <a:endParaRPr lang="en-US" sz="240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Equal 2"/>
          <p:cNvSpPr/>
          <p:nvPr/>
        </p:nvSpPr>
        <p:spPr>
          <a:xfrm>
            <a:off x="4702626" y="4586515"/>
            <a:ext cx="2264228" cy="1190171"/>
          </a:xfrm>
          <a:prstGeom prst="mathEqual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69140" y="4586515"/>
            <a:ext cx="2365829" cy="1349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variable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7399" y="4586515"/>
            <a:ext cx="2365829" cy="13498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value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29011" y="5341257"/>
            <a:ext cx="660545" cy="5950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/>
              <a:t>;</a:t>
            </a:r>
            <a:endParaRPr lang="en-US" sz="2400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" t="-1" r="-2920" b="4868"/>
          <a:stretch/>
        </p:blipFill>
        <p:spPr>
          <a:xfrm>
            <a:off x="-409575" y="-228601"/>
            <a:ext cx="13391057" cy="6959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1030" b="62654"/>
          <a:stretch/>
        </p:blipFill>
        <p:spPr>
          <a:xfrm>
            <a:off x="3853864" y="212746"/>
            <a:ext cx="8973799" cy="273195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7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There are four basic types of constants in C.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/>
              <a:t>integer constants,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/>
              <a:t>floating-point constants,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/>
              <a:t>character constants and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/>
              <a:t>string  constants. </a:t>
            </a:r>
          </a:p>
          <a:p>
            <a:endParaRPr lang="en-US" sz="2800"/>
          </a:p>
          <a:p>
            <a:r>
              <a:rPr lang="en-US" sz="2800"/>
              <a:t> There  are  also enumeration constants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grpSp>
        <p:nvGrpSpPr>
          <p:cNvPr id="13" name="Group 12"/>
          <p:cNvGrpSpPr/>
          <p:nvPr/>
        </p:nvGrpSpPr>
        <p:grpSpPr>
          <a:xfrm>
            <a:off x="6081486" y="2510971"/>
            <a:ext cx="5370286" cy="580572"/>
            <a:chOff x="6081486" y="2510971"/>
            <a:chExt cx="5370286" cy="580572"/>
          </a:xfrm>
        </p:grpSpPr>
        <p:grpSp>
          <p:nvGrpSpPr>
            <p:cNvPr id="11" name="Group 10"/>
            <p:cNvGrpSpPr/>
            <p:nvPr/>
          </p:nvGrpSpPr>
          <p:grpSpPr>
            <a:xfrm>
              <a:off x="6081486" y="2510971"/>
              <a:ext cx="2264228" cy="580572"/>
              <a:chOff x="6081486" y="2510971"/>
              <a:chExt cx="2264228" cy="580572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6081486" y="2510971"/>
                <a:ext cx="2264228" cy="26125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6415314" y="2786743"/>
                <a:ext cx="193040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8606972" y="2612571"/>
              <a:ext cx="28448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Numeric type constant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An integer constant is an integer-valued number.  </a:t>
            </a:r>
          </a:p>
          <a:p>
            <a:r>
              <a:rPr lang="en-US" sz="2800"/>
              <a:t>Thus it consists of a sequence of digits.  </a:t>
            </a:r>
          </a:p>
          <a:p>
            <a:r>
              <a:rPr lang="en-US" sz="2800"/>
              <a:t>Integer constants can be written in three different number systems: decimal (base 10), octal (base 8) and hexadecimal (base  16). </a:t>
            </a:r>
          </a:p>
          <a:p>
            <a:r>
              <a:rPr lang="en-US" sz="2800"/>
              <a:t>Beginning programmers rarely, however, use anything other than decimal integer constants.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0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Decimal integer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pPr algn="just"/>
            <a:r>
              <a:rPr lang="en-US" sz="2800"/>
              <a:t>A decimal integer constant can consist of any combination of digits taken from the set 0 through 9.</a:t>
            </a:r>
          </a:p>
          <a:p>
            <a:pPr marL="0" indent="0" algn="just">
              <a:buNone/>
            </a:pPr>
            <a:r>
              <a:rPr lang="en-US" sz="2800"/>
              <a:t> </a:t>
            </a:r>
          </a:p>
          <a:p>
            <a:pPr algn="just"/>
            <a:r>
              <a:rPr lang="en-US" sz="2800"/>
              <a:t>If the constant contains two or more digits, the first digit </a:t>
            </a:r>
            <a:r>
              <a:rPr lang="en-US" sz="2800">
                <a:solidFill>
                  <a:srgbClr val="FF0000"/>
                </a:solidFill>
              </a:rPr>
              <a:t>must be something other than 0.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58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Several valid decimal integer constants are shown below. </a:t>
            </a:r>
          </a:p>
          <a:p>
            <a:pPr marL="0" indent="0">
              <a:buNone/>
            </a:pPr>
            <a:r>
              <a:rPr lang="en-US" sz="2800"/>
              <a:t>			0  1  743  5280  32767  9999 </a:t>
            </a:r>
          </a:p>
          <a:p>
            <a:endParaRPr lang="en-US" sz="26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268" y="148242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 of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fld id="{6A8D984F-0984-4D5A-8894-F30EC54B6C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1" y="1375001"/>
            <a:ext cx="8762914" cy="4779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689600" y="1465948"/>
            <a:ext cx="4470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just"/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 Preprocessor Commands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1168" y="2489491"/>
            <a:ext cx="44704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just"/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 Main Function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7740" y="3997693"/>
            <a:ext cx="293048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just"/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 Library Function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67963" y="4982675"/>
            <a:ext cx="3050148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just"/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 End of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7259" y="3474473"/>
            <a:ext cx="296998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just"/>
            <a:r>
              <a:rPr lang="en-US" sz="2800">
                <a:solidFill>
                  <a:srgbClr val="000000"/>
                </a:solidFill>
                <a:latin typeface="Helvetica" panose="020B0604020202020204" pitchFamily="34" charset="0"/>
              </a:rPr>
              <a:t>Comment</a:t>
            </a:r>
          </a:p>
        </p:txBody>
      </p:sp>
    </p:spTree>
    <p:extLst>
      <p:ext uri="{BB962C8B-B14F-4D97-AF65-F5344CB8AC3E}">
        <p14:creationId xmlns:p14="http://schemas.microsoft.com/office/powerpoint/2010/main" val="21497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The following decimal integer constants are written incorrectly for the reasons stated. 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600"/>
              <a:t>12,245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600"/>
              <a:t>36.0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600"/>
              <a:t>10 20 30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600"/>
              <a:t>123-45-6789  </a:t>
            </a:r>
          </a:p>
          <a:p>
            <a:pPr marL="798513" lvl="4" indent="4763">
              <a:lnSpc>
                <a:spcPct val="150000"/>
              </a:lnSpc>
              <a:buNone/>
            </a:pPr>
            <a:r>
              <a:rPr lang="en-US" sz="2600"/>
              <a:t>0900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5" name="Rounded Rectangle 4"/>
          <p:cNvSpPr/>
          <p:nvPr/>
        </p:nvSpPr>
        <p:spPr>
          <a:xfrm>
            <a:off x="4974433" y="2858861"/>
            <a:ext cx="3481383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illegal character (, ).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974432" y="3630615"/>
            <a:ext cx="3481383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illegal character (.).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67796" y="4926376"/>
            <a:ext cx="3481383" cy="4977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indent="4763" algn="ctr">
              <a:lnSpc>
                <a:spcPct val="150000"/>
              </a:lnSpc>
              <a:buNone/>
            </a:pPr>
            <a:r>
              <a:rPr lang="en-US" sz="2600"/>
              <a:t>illegal character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67796" y="5698129"/>
            <a:ext cx="5911282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4" algn="ctr"/>
            <a:r>
              <a:rPr lang="en-US" sz="2600"/>
              <a:t>the first digit cannot be a zero.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967796" y="4278495"/>
            <a:ext cx="5207339" cy="45742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illegal character (blank space).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3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Octal integer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An octal integer  constant can consist of any  combination of digits  taken  from  the  set 0 through  7. </a:t>
            </a:r>
          </a:p>
          <a:p>
            <a:r>
              <a:rPr lang="en-US" sz="2800"/>
              <a:t>However the first digit must be 0,in order to identify the constant as an octal number. </a:t>
            </a:r>
          </a:p>
          <a:p>
            <a:endParaRPr lang="en-US" sz="2800"/>
          </a:p>
          <a:p>
            <a:r>
              <a:rPr lang="en-US" sz="2800"/>
              <a:t>Several valid octal integer constants are shown below. </a:t>
            </a:r>
          </a:p>
          <a:p>
            <a:pPr marL="0" indent="0">
              <a:buNone/>
            </a:pPr>
            <a:r>
              <a:rPr lang="en-US" sz="2800"/>
              <a:t>				0  01  0743  077777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9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Hexadecimal integer  constant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A hexadecimal integer  constant  must begin  with either Ox or OX.  </a:t>
            </a:r>
          </a:p>
          <a:p>
            <a:r>
              <a:rPr lang="en-US" sz="2800"/>
              <a:t>It can  then be followed by any combination of digits taken from the sets </a:t>
            </a:r>
            <a:r>
              <a:rPr lang="en-US" sz="2800" b="1"/>
              <a:t>0</a:t>
            </a:r>
            <a:r>
              <a:rPr lang="en-US" sz="2800"/>
              <a:t> through </a:t>
            </a:r>
            <a:r>
              <a:rPr lang="en-US" sz="2800" b="1"/>
              <a:t>9</a:t>
            </a:r>
            <a:r>
              <a:rPr lang="en-US" sz="2800"/>
              <a:t> and </a:t>
            </a:r>
            <a:r>
              <a:rPr lang="en-US" sz="2800" b="1"/>
              <a:t>A</a:t>
            </a:r>
            <a:r>
              <a:rPr lang="en-US" sz="2800"/>
              <a:t> through </a:t>
            </a:r>
            <a:r>
              <a:rPr lang="en-US" sz="2800" b="1"/>
              <a:t>F</a:t>
            </a:r>
            <a:r>
              <a:rPr lang="en-US" sz="2800"/>
              <a:t> (either upper- or lowercase).  </a:t>
            </a:r>
          </a:p>
          <a:p>
            <a:endParaRPr lang="en-US" sz="2800"/>
          </a:p>
          <a:p>
            <a:r>
              <a:rPr lang="en-US" sz="2800"/>
              <a:t>Several valid hexadecimal integer constants are shown below. </a:t>
            </a:r>
          </a:p>
          <a:p>
            <a:pPr marL="0" indent="0">
              <a:buNone/>
            </a:pPr>
            <a:r>
              <a:rPr lang="en-US" sz="2800"/>
              <a:t>			ox  ox1  OX7FFF  </a:t>
            </a:r>
            <a:r>
              <a:rPr lang="en-US" sz="2800" err="1"/>
              <a:t>Oxabcd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83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Floating-point 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A floating-point constant is a base-10 number that contains either a decimal point or an exponent (or both). </a:t>
            </a:r>
          </a:p>
          <a:p>
            <a:endParaRPr lang="en-US" sz="2800"/>
          </a:p>
          <a:p>
            <a:r>
              <a:rPr lang="en-US" sz="2800"/>
              <a:t>Several valid floating-point constants are shown below. </a:t>
            </a:r>
          </a:p>
          <a:p>
            <a:pPr marL="400050" lvl="1" indent="630238">
              <a:buNone/>
            </a:pPr>
            <a:r>
              <a:rPr lang="en-US" sz="2600"/>
              <a:t>0.  			1.  			0.2  			827.602 </a:t>
            </a:r>
          </a:p>
          <a:p>
            <a:pPr marL="400050" lvl="1" indent="630238">
              <a:buNone/>
            </a:pPr>
            <a:r>
              <a:rPr lang="en-US" sz="2600"/>
              <a:t>50000.  		0.000743  	12.3  			315.0066 </a:t>
            </a:r>
          </a:p>
          <a:p>
            <a:pPr marL="400050" lvl="1" indent="630238">
              <a:buNone/>
            </a:pPr>
            <a:r>
              <a:rPr lang="en-US" sz="2600"/>
              <a:t>2 E-8 		0.006e-3  	1.6667E+8  	.12121212e12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36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/>
              <a:t> A character constant is a </a:t>
            </a:r>
            <a:r>
              <a:rPr lang="en-US" sz="2800">
                <a:solidFill>
                  <a:srgbClr val="FF0000"/>
                </a:solidFill>
              </a:rPr>
              <a:t>single character</a:t>
            </a:r>
            <a:r>
              <a:rPr lang="en-US" sz="2800"/>
              <a:t>, enclosed in single quotes.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/>
              <a:t>Several character constants are shown below.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800"/>
              <a:t>			'A' 	 'X'  	'3'  	'</a:t>
            </a:r>
            <a:r>
              <a:rPr lang="en-US" sz="2800">
                <a:latin typeface="Algerian" panose="04020705040A02060702" pitchFamily="82" charset="0"/>
              </a:rPr>
              <a:t>?</a:t>
            </a:r>
            <a:r>
              <a:rPr lang="en-US" sz="2800"/>
              <a:t>’ 		‘ '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2800"/>
              <a:t>Notice that the last constant consists of a blank space, enclosed in apostrophes.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8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 lnSpcReduction="10000"/>
          </a:bodyPr>
          <a:lstStyle/>
          <a:p>
            <a:r>
              <a:rPr lang="en-US" sz="2800"/>
              <a:t> Character  constants  have  integer values that  are determined by the computer's particular character set.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r>
              <a:rPr lang="en-US" sz="2800">
                <a:hlinkClick r:id="rId2" action="ppaction://hlinkfile"/>
              </a:rPr>
              <a:t>Program!</a:t>
            </a:r>
            <a:endParaRPr lang="en-US" sz="2800"/>
          </a:p>
          <a:p>
            <a:endParaRPr lang="en-US" sz="280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46982"/>
              </p:ext>
            </p:extLst>
          </p:nvPr>
        </p:nvGraphicFramePr>
        <p:xfrm>
          <a:off x="2392896" y="2882294"/>
          <a:ext cx="8128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Value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Constant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'A' 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/>
                        <a:t>65 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‘%’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90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‘0' </a:t>
                      </a:r>
                      <a:endParaRPr lang="en-US" sz="2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/>
                        <a:t>48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97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/>
                        <a:t>‘ ‘</a:t>
                      </a:r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/>
                        <a:t>32 </a:t>
                      </a:r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‘z’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122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/>
                        <a:t>'7' </a:t>
                      </a:r>
                      <a:endParaRPr lang="en-US" sz="240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400"/>
                        <a:t>55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99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60" t="11855" r="32375" b="21478"/>
          <a:stretch/>
        </p:blipFill>
        <p:spPr>
          <a:xfrm>
            <a:off x="3425370" y="-1"/>
            <a:ext cx="6125029" cy="68600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A string constant consists of any  number of consecutive characters  (including  none),  enclosed in (double) quotation marks. </a:t>
            </a:r>
          </a:p>
          <a:p>
            <a:endParaRPr lang="en-US" sz="2800"/>
          </a:p>
          <a:p>
            <a:r>
              <a:rPr lang="en-US" sz="2800"/>
              <a:t>Several string constants are shown below. </a:t>
            </a:r>
          </a:p>
          <a:p>
            <a:pPr marL="0" indent="566738">
              <a:lnSpc>
                <a:spcPct val="150000"/>
              </a:lnSpc>
              <a:buNone/>
            </a:pPr>
            <a:r>
              <a:rPr lang="en-US" sz="2400"/>
              <a:t>"green"  			"Washington,  D.C. 20005H”   		 "270-32-3456" </a:t>
            </a:r>
          </a:p>
          <a:p>
            <a:pPr marL="0" indent="566738">
              <a:lnSpc>
                <a:spcPct val="150000"/>
              </a:lnSpc>
              <a:buNone/>
            </a:pPr>
            <a:r>
              <a:rPr lang="en-US" sz="2400"/>
              <a:t>"$19.95" 		 	"THE CORRECT ANSWER IS:”   		“2* ( I+3)/J" </a:t>
            </a:r>
          </a:p>
          <a:p>
            <a:pPr marL="0" indent="566738">
              <a:lnSpc>
                <a:spcPct val="150000"/>
              </a:lnSpc>
              <a:buNone/>
            </a:pPr>
            <a:r>
              <a:rPr lang="en-US" sz="2400"/>
              <a:t>“   ”				"Line l\</a:t>
            </a:r>
            <a:r>
              <a:rPr lang="en-US" sz="2400" err="1"/>
              <a:t>nLine</a:t>
            </a:r>
            <a:r>
              <a:rPr lang="en-US" sz="2400"/>
              <a:t> 2\</a:t>
            </a:r>
            <a:r>
              <a:rPr lang="en-US" sz="2400" err="1"/>
              <a:t>nLine</a:t>
            </a:r>
            <a:r>
              <a:rPr lang="en-US" sz="2400"/>
              <a:t> 3" 		 		 “ “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1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Numbers From Keyboard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There are several methods</a:t>
            </a:r>
          </a:p>
          <a:p>
            <a:r>
              <a:rPr lang="en-US" sz="2800"/>
              <a:t> The easiest is – </a:t>
            </a:r>
            <a:r>
              <a:rPr lang="en-US" sz="2800" b="1" err="1"/>
              <a:t>scanf</a:t>
            </a:r>
            <a:r>
              <a:rPr lang="en-US" sz="2800" b="1"/>
              <a:t>() </a:t>
            </a:r>
            <a:r>
              <a:rPr lang="en-US" sz="2800"/>
              <a:t>function.</a:t>
            </a:r>
          </a:p>
          <a:p>
            <a:endParaRPr lang="en-US" sz="2800"/>
          </a:p>
          <a:p>
            <a:r>
              <a:rPr lang="en-US" sz="2800">
                <a:hlinkClick r:id="rId2" action="ppaction://hlinkfile"/>
              </a:rPr>
              <a:t>Input from Keyboard</a:t>
            </a:r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89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4861" t="2133" r="26909" b="23462"/>
          <a:stretch/>
        </p:blipFill>
        <p:spPr>
          <a:xfrm>
            <a:off x="1524000" y="-43543"/>
            <a:ext cx="9550400" cy="68609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9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Preprocessor Commands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771651"/>
            <a:ext cx="11660188" cy="4714874"/>
          </a:xfrm>
        </p:spPr>
        <p:txBody>
          <a:bodyPr>
            <a:normAutofit/>
          </a:bodyPr>
          <a:lstStyle/>
          <a:p>
            <a:pPr lvl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/>
              <a:t>These commands tells the compiler to do preprocessing before doing actual compilation. </a:t>
            </a:r>
          </a:p>
          <a:p>
            <a:pPr lvl="1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/>
              <a:t>Like </a:t>
            </a:r>
            <a:r>
              <a:rPr lang="en-US" sz="2800" b="1"/>
              <a:t>#include &lt;</a:t>
            </a:r>
            <a:r>
              <a:rPr lang="en-US" sz="2800" b="1" err="1"/>
              <a:t>stdio.h</a:t>
            </a:r>
            <a:r>
              <a:rPr lang="en-US" sz="2800" b="1"/>
              <a:t>&gt;</a:t>
            </a:r>
            <a:r>
              <a:rPr lang="en-US" sz="2800"/>
              <a:t> is a preprocessor command which tells a C compiler to include </a:t>
            </a:r>
            <a:r>
              <a:rPr lang="en-US" sz="2800" b="1" err="1">
                <a:solidFill>
                  <a:srgbClr val="FF0000"/>
                </a:solidFill>
              </a:rPr>
              <a:t>stdio.h</a:t>
            </a:r>
            <a:r>
              <a:rPr lang="en-US" sz="2800"/>
              <a:t> file before going to actual compilation.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2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Escape Sequences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 There are certain characters in C when they are preceded by a backslash (\) they will have special meaning.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 They are used to represent like newline (\n) or tab (\t).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86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281" y="-34321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Escape Sequences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306" y="999203"/>
            <a:ext cx="4162567" cy="557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53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There are two simple ways in C to define constants:</a:t>
            </a:r>
          </a:p>
          <a:p>
            <a:pPr marL="8572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Using </a:t>
            </a:r>
            <a:r>
              <a:rPr lang="en-US" sz="2800" b="1" i="1">
                <a:solidFill>
                  <a:srgbClr val="0070C0"/>
                </a:solidFill>
              </a:rPr>
              <a:t>#define </a:t>
            </a:r>
            <a:r>
              <a:rPr lang="en-US" sz="2800" i="1"/>
              <a:t>preprocessor.</a:t>
            </a:r>
          </a:p>
          <a:p>
            <a:pPr marL="8572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Using </a:t>
            </a:r>
            <a:r>
              <a:rPr lang="en-US" sz="2800" b="1" i="1" err="1">
                <a:solidFill>
                  <a:srgbClr val="0070C0"/>
                </a:solidFill>
              </a:rPr>
              <a:t>const</a:t>
            </a:r>
            <a:r>
              <a:rPr lang="en-US" sz="2800"/>
              <a:t> </a:t>
            </a:r>
            <a:r>
              <a:rPr lang="en-US" sz="2800" i="1"/>
              <a:t>keyword.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7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</a:t>
            </a:r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Following is the form to use #define preprocessor to define a constant:</a:t>
            </a:r>
          </a:p>
          <a:p>
            <a:endParaRPr lang="en-US" sz="2800"/>
          </a:p>
          <a:p>
            <a:pPr marL="0" indent="0">
              <a:buNone/>
            </a:pPr>
            <a:endParaRPr lang="en-US" sz="4000"/>
          </a:p>
          <a:p>
            <a:r>
              <a:rPr lang="en-US" sz="2800"/>
              <a:t>Symbolic constants are usually defined at the beginning of a program. 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1" t="10061" b="9285"/>
          <a:stretch/>
        </p:blipFill>
        <p:spPr>
          <a:xfrm>
            <a:off x="1899137" y="2954215"/>
            <a:ext cx="5331655" cy="8581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019443" y="5377218"/>
            <a:ext cx="5086078" cy="78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Name of the constant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Can be any valid identifier name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78272" y="3630303"/>
            <a:ext cx="1086693" cy="174691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684893" y="3630303"/>
            <a:ext cx="201168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4468" y="5377218"/>
            <a:ext cx="5249902" cy="78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Constant value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Can be character/numeric/string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14468" y="3630303"/>
            <a:ext cx="2037350" cy="1746915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926891" y="3630303"/>
            <a:ext cx="1097280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8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#define </a:t>
            </a:r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 sz="40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1" t="10061" b="9285"/>
          <a:stretch/>
        </p:blipFill>
        <p:spPr>
          <a:xfrm>
            <a:off x="3674739" y="1652125"/>
            <a:ext cx="5331655" cy="8581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177" y="2929904"/>
            <a:ext cx="4083133" cy="6368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3030" y="2929904"/>
            <a:ext cx="4117615" cy="636819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3030" y="3827848"/>
            <a:ext cx="5063101" cy="6090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990" y="3857103"/>
            <a:ext cx="4726320" cy="55856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4604" y="4791735"/>
            <a:ext cx="5831924" cy="58465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227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4800" b="1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You can use </a:t>
            </a:r>
            <a:r>
              <a:rPr lang="en-US" sz="2800" i="1" err="1">
                <a:solidFill>
                  <a:srgbClr val="0070C0"/>
                </a:solidFill>
              </a:rPr>
              <a:t>const</a:t>
            </a:r>
            <a:r>
              <a:rPr lang="en-US" sz="2800"/>
              <a:t> prefix to declare constants with a specific type as follows: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 marL="0" indent="0">
              <a:buNone/>
            </a:pPr>
            <a:r>
              <a:rPr lang="en-US" sz="2800"/>
              <a:t>	</a:t>
            </a:r>
            <a:r>
              <a:rPr lang="en-US" sz="2800">
                <a:solidFill>
                  <a:srgbClr val="0070C0"/>
                </a:solidFill>
                <a:hlinkClick r:id="rId3" action="ppaction://hlinkfile"/>
              </a:rPr>
              <a:t>Example</a:t>
            </a:r>
            <a:endParaRPr lang="en-US" sz="280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497" y="2902350"/>
            <a:ext cx="5633428" cy="85884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497" y="4075521"/>
            <a:ext cx="4872155" cy="13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32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771651"/>
            <a:ext cx="10858500" cy="4714874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1200"/>
              </a:spcAft>
            </a:pPr>
            <a:r>
              <a:rPr lang="en-US" sz="2800"/>
              <a:t> A C program may have one or more of four types of errors:</a:t>
            </a:r>
          </a:p>
          <a:p>
            <a:pPr lvl="2">
              <a:spcAft>
                <a:spcPts val="1200"/>
              </a:spcAft>
            </a:pPr>
            <a:r>
              <a:rPr lang="en-US" sz="2400"/>
              <a:t>Syntax errors (Compiler errors or Compile-time errors)</a:t>
            </a:r>
          </a:p>
          <a:p>
            <a:pPr lvl="2">
              <a:spcAft>
                <a:spcPts val="1200"/>
              </a:spcAft>
            </a:pPr>
            <a:r>
              <a:rPr lang="en-US" sz="2400"/>
              <a:t>Linker Errors </a:t>
            </a:r>
          </a:p>
          <a:p>
            <a:pPr lvl="2">
              <a:spcAft>
                <a:spcPts val="1200"/>
              </a:spcAft>
            </a:pPr>
            <a:r>
              <a:rPr lang="en-US" sz="2400"/>
              <a:t>Runtime Errors </a:t>
            </a:r>
          </a:p>
          <a:p>
            <a:pPr lvl="2">
              <a:spcAft>
                <a:spcPts val="1200"/>
              </a:spcAft>
            </a:pPr>
            <a:r>
              <a:rPr lang="en-US" sz="2400"/>
              <a:t>Semantic Errors</a:t>
            </a:r>
          </a:p>
          <a:p>
            <a:pPr lvl="2">
              <a:spcAft>
                <a:spcPts val="1200"/>
              </a:spcAft>
            </a:pPr>
            <a:r>
              <a:rPr lang="en-US" sz="2400"/>
              <a:t>Logic Errors </a:t>
            </a:r>
          </a:p>
          <a:p>
            <a:endParaRPr lang="en-US" sz="2800"/>
          </a:p>
          <a:p>
            <a:r>
              <a:rPr lang="en-US" sz="2800">
                <a:hlinkClick r:id="rId2"/>
              </a:rPr>
              <a:t>http://www.cprogramming.com/tutorial/common.html</a:t>
            </a:r>
            <a:endParaRPr lang="en-US" sz="2800"/>
          </a:p>
          <a:p>
            <a:pPr marL="0" indent="0" algn="ctr">
              <a:buNone/>
            </a:pPr>
            <a:r>
              <a:rPr lang="en-US" sz="2800"/>
              <a:t>(Some common programming Errors)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01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Syntax errors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24" y="1771651"/>
            <a:ext cx="10372725" cy="4714874"/>
          </a:xfrm>
        </p:spPr>
        <p:txBody>
          <a:bodyPr>
            <a:normAutofit/>
          </a:bodyPr>
          <a:lstStyle/>
          <a:p>
            <a:pPr marL="0" marR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800">
                <a:latin typeface="Century Gothic (Body)"/>
                <a:ea typeface="Batang" panose="02030600000101010101" pitchFamily="18" charset="-127"/>
              </a:rPr>
              <a:t>Syntax errors represent </a:t>
            </a:r>
            <a:r>
              <a:rPr lang="en-US" sz="2800" i="1">
                <a:latin typeface="Century Gothic (Body)"/>
                <a:ea typeface="Batang" panose="02030600000101010101" pitchFamily="18" charset="-127"/>
              </a:rPr>
              <a:t>grammar errors</a:t>
            </a:r>
            <a:r>
              <a:rPr lang="en-US" sz="2800">
                <a:latin typeface="Century Gothic (Body)"/>
                <a:ea typeface="Batang" panose="02030600000101010101" pitchFamily="18" charset="-127"/>
              </a:rPr>
              <a:t> in the use of the programming language.  Common examples are: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>
                <a:latin typeface="Century Gothic (Body)"/>
                <a:ea typeface="Batang" panose="02030600000101010101" pitchFamily="18" charset="-127"/>
              </a:rPr>
              <a:t>Misspelled variable and function names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>
                <a:latin typeface="Century Gothic (Body)"/>
                <a:ea typeface="Batang" panose="02030600000101010101" pitchFamily="18" charset="-127"/>
              </a:rPr>
              <a:t>Missing semicolons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>
                <a:latin typeface="Century Gothic (Body)"/>
                <a:ea typeface="Batang" panose="02030600000101010101" pitchFamily="18" charset="-127"/>
              </a:rPr>
              <a:t>Unmatched parentheses, square brackets, and curly braces 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>
                <a:latin typeface="Century Gothic (Body)"/>
                <a:ea typeface="Batang" panose="02030600000101010101" pitchFamily="18" charset="-127"/>
              </a:rPr>
              <a:t>Using a variable that has not been declared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>
                <a:latin typeface="Century Gothic (Body)"/>
                <a:ea typeface="Batang" panose="02030600000101010101" pitchFamily="18" charset="-127"/>
              </a:rPr>
              <a:t>Incorrect format in selection and loop statements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800">
              <a:latin typeface="Century Gothic (Body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57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Linker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771651"/>
            <a:ext cx="10858500" cy="4714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/>
              <a:t>Linker errors are generated when the linker encounters what looks like a function call; but it cannot find a function with that name.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800"/>
              <a:t>This is usually caused by misspelling a C standard function (like main) or not including the header file for a function.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8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Runtime errors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50" y="1771651"/>
            <a:ext cx="10858500" cy="4714874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ts val="1200"/>
              </a:spcBef>
              <a:spcAft>
                <a:spcPts val="600"/>
              </a:spcAft>
              <a:buClrTx/>
              <a:tabLst>
                <a:tab pos="457200" algn="l"/>
              </a:tabLst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Century Gothic (Body)"/>
                <a:ea typeface="Batang" panose="02030600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800" bmk="">
                <a:solidFill>
                  <a:schemeClr val="tx1">
                    <a:lumMod val="65000"/>
                    <a:lumOff val="35000"/>
                  </a:schemeClr>
                </a:solidFill>
                <a:latin typeface="Century Gothic (Body)"/>
                <a:ea typeface="Batang" panose="02030600000101010101" pitchFamily="18" charset="-127"/>
                <a:cs typeface="Times New Roman" panose="02020603050405020304" pitchFamily="18" charset="0"/>
              </a:rPr>
              <a:t> type of error that occurs during the execution of a program is known as run-time error. </a:t>
            </a:r>
          </a:p>
          <a:p>
            <a:pPr defTabSz="914400" eaLnBrk="0" fontAlgn="base" hangingPunct="0">
              <a:spcBef>
                <a:spcPts val="1200"/>
              </a:spcBef>
              <a:spcAft>
                <a:spcPts val="600"/>
              </a:spcAft>
              <a:buClrTx/>
              <a:tabLst>
                <a:tab pos="457200" algn="l"/>
              </a:tabLst>
            </a:pPr>
            <a:r>
              <a:rPr lang="en-US" altLang="ko-KR" sz="2800" bmk="">
                <a:solidFill>
                  <a:schemeClr val="tx1">
                    <a:lumMod val="65000"/>
                    <a:lumOff val="35000"/>
                  </a:schemeClr>
                </a:solidFill>
                <a:latin typeface="Century Gothic (Body)"/>
                <a:ea typeface="Batang" panose="02030600000101010101" pitchFamily="18" charset="-127"/>
                <a:cs typeface="Times New Roman" panose="02020603050405020304" pitchFamily="18" charset="0"/>
              </a:rPr>
              <a:t>Runtime errors may crash your program when you run it. Runtime errors occur when a program with no syntax errors directs the </a:t>
            </a:r>
            <a:r>
              <a:rPr lang="en-US" altLang="ko-KR" sz="2800" bmk="3e">
                <a:solidFill>
                  <a:schemeClr val="tx1">
                    <a:lumMod val="65000"/>
                    <a:lumOff val="35000"/>
                  </a:schemeClr>
                </a:solidFill>
                <a:latin typeface="Century Gothic (Body)"/>
                <a:ea typeface="Batang" panose="02030600000101010101" pitchFamily="18" charset="-127"/>
                <a:cs typeface="Times New Roman" panose="02020603050405020304" pitchFamily="18" charset="0"/>
              </a:rPr>
              <a:t> computer to execute an illegal operation. </a:t>
            </a:r>
          </a:p>
          <a:p>
            <a:pPr defTabSz="914400" eaLnBrk="0" fontAlgn="base" hangingPunct="0">
              <a:spcBef>
                <a:spcPts val="1200"/>
              </a:spcBef>
              <a:spcAft>
                <a:spcPts val="600"/>
              </a:spcAft>
              <a:buClrTx/>
              <a:tabLst>
                <a:tab pos="457200" algn="l"/>
              </a:tabLst>
            </a:pPr>
            <a:r>
              <a:rPr lang="en-US" altLang="ko-KR" sz="2800" bmk="3e">
                <a:solidFill>
                  <a:schemeClr val="tx1">
                    <a:lumMod val="65000"/>
                    <a:lumOff val="35000"/>
                  </a:schemeClr>
                </a:solidFill>
                <a:latin typeface="Century Gothic (Body)"/>
                <a:ea typeface="Batang" panose="02030600000101010101" pitchFamily="18" charset="-127"/>
                <a:cs typeface="Times New Roman" panose="02020603050405020304" pitchFamily="18" charset="0"/>
              </a:rPr>
              <a:t>Common examples are: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Century Gothic (Body)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400050" lvl="1" indent="0" defTabSz="914400" eaLnBrk="0" fontAlgn="base" hangingPunct="0">
              <a:spcBef>
                <a:spcPts val="1200"/>
              </a:spcBef>
              <a:spcAft>
                <a:spcPts val="60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Century Gothic (Body)"/>
                <a:ea typeface="Batang" panose="02030600000101010101" pitchFamily="18" charset="-127"/>
                <a:cs typeface="Times New Roman" panose="02020603050405020304" pitchFamily="18" charset="0"/>
              </a:rPr>
              <a:t>Trying to divide by a variable that contains a value of zero </a:t>
            </a:r>
            <a:endParaRPr lang="en-US" altLang="ko-KR" sz="2200">
              <a:solidFill>
                <a:schemeClr val="tx1">
                  <a:lumMod val="65000"/>
                  <a:lumOff val="35000"/>
                </a:schemeClr>
              </a:solidFill>
              <a:latin typeface="Century Gothic (Body)"/>
            </a:endParaRPr>
          </a:p>
          <a:p>
            <a:pPr marL="400050" lvl="1" indent="0" defTabSz="914400" eaLnBrk="0" fontAlgn="base" hangingPunct="0">
              <a:spcBef>
                <a:spcPts val="1200"/>
              </a:spcBef>
              <a:spcAft>
                <a:spcPts val="600"/>
              </a:spcAft>
              <a:buClrTx/>
              <a:buFontTx/>
              <a:buChar char="•"/>
              <a:tabLst>
                <a:tab pos="457200" algn="l"/>
              </a:tabLst>
            </a:pPr>
            <a:r>
              <a:rPr lang="en-US" altLang="ko-KR" sz="2600">
                <a:solidFill>
                  <a:schemeClr val="tx1">
                    <a:lumMod val="65000"/>
                    <a:lumOff val="35000"/>
                  </a:schemeClr>
                </a:solidFill>
                <a:latin typeface="Century Gothic (Body)"/>
                <a:ea typeface="Batang" panose="02030600000101010101" pitchFamily="18" charset="-127"/>
                <a:cs typeface="Times New Roman" panose="02020603050405020304" pitchFamily="18" charset="0"/>
              </a:rPr>
              <a:t>Trying to open a file that does not exist </a:t>
            </a:r>
            <a:endParaRPr lang="en-US" altLang="ko-KR" sz="2200">
              <a:solidFill>
                <a:schemeClr val="tx1">
                  <a:lumMod val="65000"/>
                  <a:lumOff val="35000"/>
                </a:schemeClr>
              </a:solidFill>
              <a:latin typeface="Century Gothic (Body)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6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Functions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771651"/>
            <a:ext cx="11660188" cy="4714874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/>
              <a:t>Functions are main building blocks of any C Program.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/>
              <a:t>Every C Program will have one or more functions and </a:t>
            </a:r>
            <a:r>
              <a:rPr lang="en-US" sz="2800" b="1">
                <a:solidFill>
                  <a:srgbClr val="FF0000"/>
                </a:solidFill>
              </a:rPr>
              <a:t>there is one mandatory function which is called main() function. 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2400" b="1">
              <a:solidFill>
                <a:srgbClr val="FF0000"/>
              </a:solidFill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/>
              <a:t>The C Programming language </a:t>
            </a:r>
            <a:r>
              <a:rPr lang="en-US" sz="2800">
                <a:solidFill>
                  <a:srgbClr val="FF0000"/>
                </a:solidFill>
              </a:rPr>
              <a:t>provides a set of built-in functions.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/>
              <a:t>In the above example </a:t>
            </a:r>
            <a:r>
              <a:rPr lang="en-US" sz="2800" err="1"/>
              <a:t>printf</a:t>
            </a:r>
            <a:r>
              <a:rPr lang="en-US" sz="2800"/>
              <a:t>() is a C built-in function which is used to print anything on the screen. </a:t>
            </a:r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11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2871" y="181196"/>
            <a:ext cx="8911687" cy="776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/>
              <a:t>Logic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5" y="1243018"/>
            <a:ext cx="10872787" cy="5529263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>
              <a:spcBef>
                <a:spcPts val="1200"/>
              </a:spcBef>
            </a:pPr>
            <a:r>
              <a:rPr lang="en-US" sz="2000">
                <a:latin typeface="Times New Roman" panose="02020603050405020304" pitchFamily="18" charset="0"/>
                <a:ea typeface="Batang" panose="02030600000101010101" pitchFamily="18" charset="-127"/>
              </a:rPr>
              <a:t>Logic errors occur </a:t>
            </a: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when a programmer implements the algorithm for solving a problem incorrectly. </a:t>
            </a:r>
            <a:r>
              <a:rPr lang="en-US" sz="2000">
                <a:latin typeface="Times New Roman" panose="02020603050405020304" pitchFamily="18" charset="0"/>
                <a:ea typeface="Batang" panose="02030600000101010101" pitchFamily="18" charset="-127"/>
              </a:rPr>
              <a:t>A statement with logical error may produce unexpected and wrong results in the program. Common examples are:</a:t>
            </a:r>
          </a:p>
          <a:p>
            <a:pPr lvl="1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Multiplying when you should be dividing </a:t>
            </a:r>
          </a:p>
          <a:p>
            <a:pPr lvl="1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Adding when you should be subtracting </a:t>
            </a:r>
          </a:p>
          <a:p>
            <a:pPr lvl="1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Opening and using data from the wrong file </a:t>
            </a:r>
          </a:p>
          <a:p>
            <a:pPr lvl="1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Displaying the wrong message </a:t>
            </a:r>
          </a:p>
          <a:p>
            <a:pPr lvl="0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05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marR="0">
              <a:spcBef>
                <a:spcPts val="1200"/>
              </a:spcBef>
            </a:pPr>
            <a:r>
              <a:rPr lang="en-US" sz="200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Logic errors are the hardest to find and fix </a:t>
            </a:r>
            <a:r>
              <a:rPr lang="en-US" sz="2000">
                <a:latin typeface="Times New Roman" panose="02020603050405020304" pitchFamily="18" charset="0"/>
                <a:ea typeface="Batang" panose="02030600000101010101" pitchFamily="18" charset="-127"/>
              </a:rPr>
              <a:t>because:</a:t>
            </a:r>
          </a:p>
          <a:p>
            <a:pPr lvl="1"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The compiler</a:t>
            </a:r>
            <a:r>
              <a:rPr lang="en-US" sz="1800">
                <a:solidFill>
                  <a:srgbClr val="1183C9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does not detect these errors</a:t>
            </a:r>
          </a:p>
          <a:p>
            <a:pPr lvl="1"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 There is no indication of error when the program is executed. </a:t>
            </a:r>
          </a:p>
          <a:p>
            <a:pPr lvl="1">
              <a:spcBef>
                <a:spcPts val="1200"/>
              </a:spcBef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>
                <a:latin typeface="Times New Roman" panose="02020603050405020304" pitchFamily="18" charset="0"/>
                <a:ea typeface="Batang" panose="02030600000101010101" pitchFamily="18" charset="-127"/>
              </a:rPr>
              <a:t>The program may produce correct results for some input data and wrong results for other input data.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Comments</a:t>
            </a:r>
            <a:endParaRPr lang="en-US" sz="4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771651"/>
            <a:ext cx="11398931" cy="4714874"/>
          </a:xfrm>
        </p:spPr>
        <p:txBody>
          <a:bodyPr>
            <a:normAutofit/>
          </a:bodyPr>
          <a:lstStyle/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/>
              <a:t>Comments are used to give additional useful information inside a C Program.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/>
              <a:t>All the comments will be put inside /*...*/ as given in the example above.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800"/>
              <a:t>A comment can span through multiple lines.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86743" y="5101091"/>
            <a:ext cx="509451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/* comment for multiple line */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6743" y="6024860"/>
            <a:ext cx="509451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// single line comment</a:t>
            </a:r>
          </a:p>
        </p:txBody>
      </p:sp>
    </p:spTree>
    <p:extLst>
      <p:ext uri="{BB962C8B-B14F-4D97-AF65-F5344CB8AC3E}">
        <p14:creationId xmlns:p14="http://schemas.microsoft.com/office/powerpoint/2010/main" val="71520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896" y="452658"/>
            <a:ext cx="8911687" cy="1004665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and 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71651"/>
            <a:ext cx="10458450" cy="4714874"/>
          </a:xfrm>
        </p:spPr>
        <p:txBody>
          <a:bodyPr>
            <a:normAutofit/>
          </a:bodyPr>
          <a:lstStyle/>
          <a:p>
            <a:r>
              <a:rPr lang="en-US" sz="2800"/>
              <a:t> Variable is a </a:t>
            </a:r>
            <a:r>
              <a:rPr lang="en-US" sz="2800">
                <a:solidFill>
                  <a:srgbClr val="FF0000"/>
                </a:solidFill>
              </a:rPr>
              <a:t>named memory location</a:t>
            </a:r>
            <a:r>
              <a:rPr lang="en-US" sz="2800"/>
              <a:t> that can hold various values.</a:t>
            </a:r>
          </a:p>
          <a:p>
            <a:r>
              <a:rPr lang="en-US" sz="2800"/>
              <a:t> All variables </a:t>
            </a:r>
            <a:r>
              <a:rPr lang="en-US" sz="2800">
                <a:solidFill>
                  <a:srgbClr val="FF0000"/>
                </a:solidFill>
              </a:rPr>
              <a:t>must be declared</a:t>
            </a:r>
            <a:r>
              <a:rPr lang="en-US" sz="2800"/>
              <a:t> before they can be used.</a:t>
            </a:r>
          </a:p>
          <a:p>
            <a:r>
              <a:rPr lang="en-US" sz="2800"/>
              <a:t>When we declare a variable, we tell the compiler what type of variable is being used.</a:t>
            </a:r>
          </a:p>
          <a:p>
            <a:r>
              <a:rPr lang="en-US" sz="2800"/>
              <a:t> A declaration associates a group of variables with a </a:t>
            </a:r>
            <a:r>
              <a:rPr lang="en-US" sz="2800">
                <a:solidFill>
                  <a:srgbClr val="FF0000"/>
                </a:solidFill>
              </a:rPr>
              <a:t>specific data type.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8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C’s Fundamental Data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672" y="1746022"/>
            <a:ext cx="9854126" cy="45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886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C’s Basic Data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129643"/>
              </p:ext>
            </p:extLst>
          </p:nvPr>
        </p:nvGraphicFramePr>
        <p:xfrm>
          <a:off x="1400182" y="1619248"/>
          <a:ext cx="10104430" cy="40779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5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8155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Keyword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/>
                        <a:t>format</a:t>
                      </a:r>
                    </a:p>
                    <a:p>
                      <a:pPr algn="ctr"/>
                      <a:r>
                        <a:rPr lang="en-US" sz="2400" baseline="0" err="1"/>
                        <a:t>Specifier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Memory</a:t>
                      </a:r>
                    </a:p>
                    <a:p>
                      <a:pPr algn="ctr"/>
                      <a:r>
                        <a:rPr lang="en-US" sz="2400"/>
                        <a:t>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 data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whole numbers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or 4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Floating-point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numbers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512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Double-precision floating-point</a:t>
                      </a:r>
                      <a:r>
                        <a:rPr lang="en-US" sz="2800" baseline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number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515">
                <a:tc>
                  <a:txBody>
                    <a:bodyPr/>
                    <a:lstStyle/>
                    <a:p>
                      <a:pPr algn="l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valueless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D984F-0984-4D5A-8894-F30EC54B6C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90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10" ma:contentTypeDescription="Create a new document." ma:contentTypeScope="" ma:versionID="9837fb59e0d2dd7c7014c897c4cf439a">
  <xsd:schema xmlns:xsd="http://www.w3.org/2001/XMLSchema" xmlns:xs="http://www.w3.org/2001/XMLSchema" xmlns:p="http://schemas.microsoft.com/office/2006/metadata/properties" xmlns:ns2="aa15555a-d4eb-428f-a0f6-53a901894c6c" xmlns:ns3="c0808d1a-1ae9-4e42-8568-d8ac5385ddbe" targetNamespace="http://schemas.microsoft.com/office/2006/metadata/properties" ma:root="true" ma:fieldsID="e3fc3b798aab5cc763b26aa60641c91b" ns2:_="" ns3:_="">
    <xsd:import namespace="aa15555a-d4eb-428f-a0f6-53a901894c6c"/>
    <xsd:import namespace="c0808d1a-1ae9-4e42-8568-d8ac5385d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8d1a-1ae9-4e42-8568-d8ac5385d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EAE706-7F50-4285-9683-DB8FB3503A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B4DE305-78D5-48FE-8228-9CAD91A975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3C3DC3-71E6-4479-A1ED-2E75941027A8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50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Wisp</vt:lpstr>
      <vt:lpstr>Fundamentals</vt:lpstr>
      <vt:lpstr>Structure of C Program</vt:lpstr>
      <vt:lpstr>Structure of C Program</vt:lpstr>
      <vt:lpstr>Preprocessor Commands</vt:lpstr>
      <vt:lpstr>Functions</vt:lpstr>
      <vt:lpstr>Comments</vt:lpstr>
      <vt:lpstr>Variable and Variable Declaration</vt:lpstr>
      <vt:lpstr>C’s Fundamental Data Type</vt:lpstr>
      <vt:lpstr>C’s Basic Data Type</vt:lpstr>
      <vt:lpstr>How to Declare Variables</vt:lpstr>
      <vt:lpstr>Variable</vt:lpstr>
      <vt:lpstr>Variable (cont.)</vt:lpstr>
      <vt:lpstr>Variable (cont.)</vt:lpstr>
      <vt:lpstr>Variable (Cont.)</vt:lpstr>
      <vt:lpstr>Is it Valid Variable Name?</vt:lpstr>
      <vt:lpstr>Is it Valid Variable Name?</vt:lpstr>
      <vt:lpstr>Where to Declare?</vt:lpstr>
      <vt:lpstr>Identifiers</vt:lpstr>
      <vt:lpstr>Keywords</vt:lpstr>
      <vt:lpstr>Keywords</vt:lpstr>
      <vt:lpstr>Statements</vt:lpstr>
      <vt:lpstr>Statements (cont.)</vt:lpstr>
      <vt:lpstr>Expressions</vt:lpstr>
      <vt:lpstr>Assign value to variable</vt:lpstr>
      <vt:lpstr>PowerPoint Presentation</vt:lpstr>
      <vt:lpstr>Constants</vt:lpstr>
      <vt:lpstr>Integer Constants</vt:lpstr>
      <vt:lpstr>Decimal integer constant</vt:lpstr>
      <vt:lpstr>Integer Constants</vt:lpstr>
      <vt:lpstr>Integer Constants</vt:lpstr>
      <vt:lpstr>Octal integer constant</vt:lpstr>
      <vt:lpstr>Hexadecimal integer  constant </vt:lpstr>
      <vt:lpstr>Floating-point constant</vt:lpstr>
      <vt:lpstr>Character Constants</vt:lpstr>
      <vt:lpstr>Character Constants</vt:lpstr>
      <vt:lpstr>PowerPoint Presentation</vt:lpstr>
      <vt:lpstr>String Constants</vt:lpstr>
      <vt:lpstr>Input Numbers From Keyboard</vt:lpstr>
      <vt:lpstr>PowerPoint Presentation</vt:lpstr>
      <vt:lpstr>Escape Sequences</vt:lpstr>
      <vt:lpstr>Escape Sequences</vt:lpstr>
      <vt:lpstr>Defining Constants</vt:lpstr>
      <vt:lpstr>Using #define preprocessor</vt:lpstr>
      <vt:lpstr>Using #define preprocessor</vt:lpstr>
      <vt:lpstr>Using const keyword</vt:lpstr>
      <vt:lpstr>Errors!</vt:lpstr>
      <vt:lpstr>Syntax errors</vt:lpstr>
      <vt:lpstr>Linker errors</vt:lpstr>
      <vt:lpstr>Runtime errors</vt:lpstr>
      <vt:lpstr>Logic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Declare Variable and Value Assign</dc:title>
  <dc:creator>T-T</dc:creator>
  <cp:revision>1</cp:revision>
  <dcterms:created xsi:type="dcterms:W3CDTF">2013-09-20T15:05:14Z</dcterms:created>
  <dcterms:modified xsi:type="dcterms:W3CDTF">2024-03-28T16:41:14Z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