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56"/>
  </p:notesMasterIdLst>
  <p:sldIdLst>
    <p:sldId id="256" r:id="rId5"/>
    <p:sldId id="282" r:id="rId6"/>
    <p:sldId id="283" r:id="rId7"/>
    <p:sldId id="284" r:id="rId8"/>
    <p:sldId id="285" r:id="rId9"/>
    <p:sldId id="286" r:id="rId10"/>
    <p:sldId id="293" r:id="rId11"/>
    <p:sldId id="295" r:id="rId12"/>
    <p:sldId id="294" r:id="rId13"/>
    <p:sldId id="287" r:id="rId14"/>
    <p:sldId id="296" r:id="rId15"/>
    <p:sldId id="298" r:id="rId16"/>
    <p:sldId id="288" r:id="rId17"/>
    <p:sldId id="289" r:id="rId18"/>
    <p:sldId id="290" r:id="rId19"/>
    <p:sldId id="291" r:id="rId20"/>
    <p:sldId id="301" r:id="rId21"/>
    <p:sldId id="310" r:id="rId22"/>
    <p:sldId id="330" r:id="rId23"/>
    <p:sldId id="302" r:id="rId24"/>
    <p:sldId id="311" r:id="rId25"/>
    <p:sldId id="315" r:id="rId26"/>
    <p:sldId id="331" r:id="rId27"/>
    <p:sldId id="316" r:id="rId28"/>
    <p:sldId id="269" r:id="rId29"/>
    <p:sldId id="271" r:id="rId30"/>
    <p:sldId id="272" r:id="rId31"/>
    <p:sldId id="317" r:id="rId32"/>
    <p:sldId id="332" r:id="rId33"/>
    <p:sldId id="319" r:id="rId34"/>
    <p:sldId id="320" r:id="rId35"/>
    <p:sldId id="333" r:id="rId36"/>
    <p:sldId id="334" r:id="rId37"/>
    <p:sldId id="292" r:id="rId38"/>
    <p:sldId id="308" r:id="rId39"/>
    <p:sldId id="335" r:id="rId40"/>
    <p:sldId id="337" r:id="rId41"/>
    <p:sldId id="336" r:id="rId42"/>
    <p:sldId id="338" r:id="rId43"/>
    <p:sldId id="339" r:id="rId44"/>
    <p:sldId id="340" r:id="rId45"/>
    <p:sldId id="342" r:id="rId46"/>
    <p:sldId id="343" r:id="rId47"/>
    <p:sldId id="347" r:id="rId48"/>
    <p:sldId id="346" r:id="rId49"/>
    <p:sldId id="300" r:id="rId50"/>
    <p:sldId id="344" r:id="rId51"/>
    <p:sldId id="345" r:id="rId52"/>
    <p:sldId id="341" r:id="rId53"/>
    <p:sldId id="329" r:id="rId54"/>
    <p:sldId id="348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51DB1C-617D-1412-D4FB-5E3B07D608F4}" v="2" dt="2024-03-28T18:40:36.70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94434" autoAdjust="0"/>
  </p:normalViewPr>
  <p:slideViewPr>
    <p:cSldViewPr>
      <p:cViewPr varScale="1">
        <p:scale>
          <a:sx n="82" d="100"/>
          <a:sy n="82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ST. AFROSE MOSTARI" userId="S::241311023@vu.edu.bd::6142c247-327d-40f3-848b-0cc705190a97" providerId="AD" clId="Web-{7C51DB1C-617D-1412-D4FB-5E3B07D608F4}"/>
    <pc:docChg chg="modSld">
      <pc:chgData name="MOST. AFROSE MOSTARI" userId="S::241311023@vu.edu.bd::6142c247-327d-40f3-848b-0cc705190a97" providerId="AD" clId="Web-{7C51DB1C-617D-1412-D4FB-5E3B07D608F4}" dt="2024-03-28T18:40:36.709" v="1" actId="1076"/>
      <pc:docMkLst>
        <pc:docMk/>
      </pc:docMkLst>
      <pc:sldChg chg="modSp">
        <pc:chgData name="MOST. AFROSE MOSTARI" userId="S::241311023@vu.edu.bd::6142c247-327d-40f3-848b-0cc705190a97" providerId="AD" clId="Web-{7C51DB1C-617D-1412-D4FB-5E3B07D608F4}" dt="2024-03-28T18:40:36.709" v="1" actId="1076"/>
        <pc:sldMkLst>
          <pc:docMk/>
          <pc:sldMk cId="2664529393" sldId="288"/>
        </pc:sldMkLst>
        <pc:spChg chg="mod">
          <ac:chgData name="MOST. AFROSE MOSTARI" userId="S::241311023@vu.edu.bd::6142c247-327d-40f3-848b-0cc705190a97" providerId="AD" clId="Web-{7C51DB1C-617D-1412-D4FB-5E3B07D608F4}" dt="2024-03-28T18:40:36.709" v="1" actId="1076"/>
          <ac:spMkLst>
            <pc:docMk/>
            <pc:sldMk cId="2664529393" sldId="288"/>
            <ac:spMk id="4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5340A4-7C92-4894-BA01-58BD7F163112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C102FC-1644-48B1-9C83-C2F044FEAC32}">
      <dgm:prSet custT="1"/>
      <dgm:spPr/>
      <dgm:t>
        <a:bodyPr/>
        <a:lstStyle/>
        <a:p>
          <a:pPr algn="ctr" rtl="0"/>
          <a:r>
            <a:rPr lang="en-US" sz="2400" b="1" dirty="0">
              <a:solidFill>
                <a:srgbClr val="FF0000"/>
              </a:solidFill>
            </a:rPr>
            <a:t>ASCII Value</a:t>
          </a:r>
        </a:p>
      </dgm:t>
    </dgm:pt>
    <dgm:pt modelId="{EA6CD3C5-3E2A-4524-BDC6-EC0282FFFCB6}" type="parTrans" cxnId="{E503224A-0775-48D5-A370-19922416BCD7}">
      <dgm:prSet/>
      <dgm:spPr/>
      <dgm:t>
        <a:bodyPr/>
        <a:lstStyle/>
        <a:p>
          <a:endParaRPr lang="en-US"/>
        </a:p>
      </dgm:t>
    </dgm:pt>
    <dgm:pt modelId="{908AB823-B5CF-458F-B4E0-B13EB5BDBAAE}" type="sibTrans" cxnId="{E503224A-0775-48D5-A370-19922416BCD7}">
      <dgm:prSet/>
      <dgm:spPr/>
      <dgm:t>
        <a:bodyPr/>
        <a:lstStyle/>
        <a:p>
          <a:endParaRPr lang="en-US"/>
        </a:p>
      </dgm:t>
    </dgm:pt>
    <dgm:pt modelId="{ADCA8F01-47D3-4FB1-A2A2-69591F744431}">
      <dgm:prSet custT="1"/>
      <dgm:spPr/>
      <dgm:t>
        <a:bodyPr/>
        <a:lstStyle/>
        <a:p>
          <a:pPr algn="ctr" rtl="0"/>
          <a:r>
            <a:rPr lang="en-US" sz="2400"/>
            <a:t>w = 119</a:t>
          </a:r>
        </a:p>
      </dgm:t>
    </dgm:pt>
    <dgm:pt modelId="{2B94D685-57D3-4D83-A3C3-E82805C14875}" type="parTrans" cxnId="{F6D05343-2454-4036-96DD-F68199330883}">
      <dgm:prSet/>
      <dgm:spPr/>
      <dgm:t>
        <a:bodyPr/>
        <a:lstStyle/>
        <a:p>
          <a:endParaRPr lang="en-US"/>
        </a:p>
      </dgm:t>
    </dgm:pt>
    <dgm:pt modelId="{D62AC554-2852-4550-9E6C-3D24ED7D15AD}" type="sibTrans" cxnId="{F6D05343-2454-4036-96DD-F68199330883}">
      <dgm:prSet/>
      <dgm:spPr/>
      <dgm:t>
        <a:bodyPr/>
        <a:lstStyle/>
        <a:p>
          <a:endParaRPr lang="en-US"/>
        </a:p>
      </dgm:t>
    </dgm:pt>
    <dgm:pt modelId="{D00D864B-DF98-49E2-9732-C386D030578C}">
      <dgm:prSet custT="1"/>
      <dgm:spPr/>
      <dgm:t>
        <a:bodyPr/>
        <a:lstStyle/>
        <a:p>
          <a:pPr algn="ctr" rtl="0"/>
          <a:r>
            <a:rPr lang="en-US" sz="2400"/>
            <a:t>0 = 48</a:t>
          </a:r>
        </a:p>
      </dgm:t>
    </dgm:pt>
    <dgm:pt modelId="{A5F4521F-67B7-4859-AF35-27B19F31B0C9}" type="parTrans" cxnId="{5AD464C3-03B0-49E3-BF8E-1BDD9400B025}">
      <dgm:prSet/>
      <dgm:spPr/>
      <dgm:t>
        <a:bodyPr/>
        <a:lstStyle/>
        <a:p>
          <a:endParaRPr lang="en-US"/>
        </a:p>
      </dgm:t>
    </dgm:pt>
    <dgm:pt modelId="{7E63E13B-8193-432D-BE1E-05835E9FDF41}" type="sibTrans" cxnId="{5AD464C3-03B0-49E3-BF8E-1BDD9400B025}">
      <dgm:prSet/>
      <dgm:spPr/>
      <dgm:t>
        <a:bodyPr/>
        <a:lstStyle/>
        <a:p>
          <a:endParaRPr lang="en-US"/>
        </a:p>
      </dgm:t>
    </dgm:pt>
    <dgm:pt modelId="{A4411381-A8AD-4953-BBD5-B5A65099483B}" type="pres">
      <dgm:prSet presAssocID="{ED5340A4-7C92-4894-BA01-58BD7F163112}" presName="linear" presStyleCnt="0">
        <dgm:presLayoutVars>
          <dgm:animLvl val="lvl"/>
          <dgm:resizeHandles val="exact"/>
        </dgm:presLayoutVars>
      </dgm:prSet>
      <dgm:spPr/>
    </dgm:pt>
    <dgm:pt modelId="{B8543948-5117-41D2-B34E-BE49C8DEEB23}" type="pres">
      <dgm:prSet presAssocID="{96C102FC-1644-48B1-9C83-C2F044FEAC3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CB9CCF-547B-4833-B31F-867ADB0199FC}" type="pres">
      <dgm:prSet presAssocID="{908AB823-B5CF-458F-B4E0-B13EB5BDBAAE}" presName="spacer" presStyleCnt="0"/>
      <dgm:spPr/>
    </dgm:pt>
    <dgm:pt modelId="{DBEC2B05-5052-4B32-8359-0E2E0407E938}" type="pres">
      <dgm:prSet presAssocID="{ADCA8F01-47D3-4FB1-A2A2-69591F7444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4B73831-7A6A-4D40-9241-C89FBDAD29C4}" type="pres">
      <dgm:prSet presAssocID="{D62AC554-2852-4550-9E6C-3D24ED7D15AD}" presName="spacer" presStyleCnt="0"/>
      <dgm:spPr/>
    </dgm:pt>
    <dgm:pt modelId="{89D9A22E-1621-465E-9E0C-9B178D8165E6}" type="pres">
      <dgm:prSet presAssocID="{D00D864B-DF98-49E2-9732-C386D03057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758B33F-15CE-4F2C-8A86-CC248D8203AA}" type="presOf" srcId="{96C102FC-1644-48B1-9C83-C2F044FEAC32}" destId="{B8543948-5117-41D2-B34E-BE49C8DEEB23}" srcOrd="0" destOrd="0" presId="urn:microsoft.com/office/officeart/2005/8/layout/vList2"/>
    <dgm:cxn modelId="{ED5F8862-E75E-4B58-9EBD-E1FED7221326}" type="presOf" srcId="{ED5340A4-7C92-4894-BA01-58BD7F163112}" destId="{A4411381-A8AD-4953-BBD5-B5A65099483B}" srcOrd="0" destOrd="0" presId="urn:microsoft.com/office/officeart/2005/8/layout/vList2"/>
    <dgm:cxn modelId="{F6D05343-2454-4036-96DD-F68199330883}" srcId="{ED5340A4-7C92-4894-BA01-58BD7F163112}" destId="{ADCA8F01-47D3-4FB1-A2A2-69591F744431}" srcOrd="1" destOrd="0" parTransId="{2B94D685-57D3-4D83-A3C3-E82805C14875}" sibTransId="{D62AC554-2852-4550-9E6C-3D24ED7D15AD}"/>
    <dgm:cxn modelId="{E503224A-0775-48D5-A370-19922416BCD7}" srcId="{ED5340A4-7C92-4894-BA01-58BD7F163112}" destId="{96C102FC-1644-48B1-9C83-C2F044FEAC32}" srcOrd="0" destOrd="0" parTransId="{EA6CD3C5-3E2A-4524-BDC6-EC0282FFFCB6}" sibTransId="{908AB823-B5CF-458F-B4E0-B13EB5BDBAAE}"/>
    <dgm:cxn modelId="{79DF0793-BF78-48C5-A1E4-93591D568F4E}" type="presOf" srcId="{D00D864B-DF98-49E2-9732-C386D030578C}" destId="{89D9A22E-1621-465E-9E0C-9B178D8165E6}" srcOrd="0" destOrd="0" presId="urn:microsoft.com/office/officeart/2005/8/layout/vList2"/>
    <dgm:cxn modelId="{5AD464C3-03B0-49E3-BF8E-1BDD9400B025}" srcId="{ED5340A4-7C92-4894-BA01-58BD7F163112}" destId="{D00D864B-DF98-49E2-9732-C386D030578C}" srcOrd="2" destOrd="0" parTransId="{A5F4521F-67B7-4859-AF35-27B19F31B0C9}" sibTransId="{7E63E13B-8193-432D-BE1E-05835E9FDF41}"/>
    <dgm:cxn modelId="{538D09D4-B436-4CA5-9392-3188D093C4CB}" type="presOf" srcId="{ADCA8F01-47D3-4FB1-A2A2-69591F744431}" destId="{DBEC2B05-5052-4B32-8359-0E2E0407E938}" srcOrd="0" destOrd="0" presId="urn:microsoft.com/office/officeart/2005/8/layout/vList2"/>
    <dgm:cxn modelId="{E29E75AF-5D67-499D-B7FD-16EC3D7AB10F}" type="presParOf" srcId="{A4411381-A8AD-4953-BBD5-B5A65099483B}" destId="{B8543948-5117-41D2-B34E-BE49C8DEEB23}" srcOrd="0" destOrd="0" presId="urn:microsoft.com/office/officeart/2005/8/layout/vList2"/>
    <dgm:cxn modelId="{A817A5D0-A068-4D46-8D44-EAC169C4F2E5}" type="presParOf" srcId="{A4411381-A8AD-4953-BBD5-B5A65099483B}" destId="{30CB9CCF-547B-4833-B31F-867ADB0199FC}" srcOrd="1" destOrd="0" presId="urn:microsoft.com/office/officeart/2005/8/layout/vList2"/>
    <dgm:cxn modelId="{216E7655-C01F-4EBE-AE09-1A45CD2683CB}" type="presParOf" srcId="{A4411381-A8AD-4953-BBD5-B5A65099483B}" destId="{DBEC2B05-5052-4B32-8359-0E2E0407E938}" srcOrd="2" destOrd="0" presId="urn:microsoft.com/office/officeart/2005/8/layout/vList2"/>
    <dgm:cxn modelId="{F0BF73CF-C634-41BB-8CBF-6AD40C004666}" type="presParOf" srcId="{A4411381-A8AD-4953-BBD5-B5A65099483B}" destId="{14B73831-7A6A-4D40-9241-C89FBDAD29C4}" srcOrd="3" destOrd="0" presId="urn:microsoft.com/office/officeart/2005/8/layout/vList2"/>
    <dgm:cxn modelId="{965A9680-902A-4EBF-83C8-E6855C8BDDBF}" type="presParOf" srcId="{A4411381-A8AD-4953-BBD5-B5A65099483B}" destId="{89D9A22E-1621-465E-9E0C-9B178D8165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43948-5117-41D2-B34E-BE49C8DEEB23}">
      <dsp:nvSpPr>
        <dsp:cNvPr id="0" name=""/>
        <dsp:cNvSpPr/>
      </dsp:nvSpPr>
      <dsp:spPr>
        <a:xfrm>
          <a:off x="0" y="292"/>
          <a:ext cx="3064968" cy="4003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rgbClr val="FF0000"/>
              </a:solidFill>
            </a:rPr>
            <a:t>ASCII Value</a:t>
          </a:r>
        </a:p>
      </dsp:txBody>
      <dsp:txXfrm>
        <a:off x="19541" y="19833"/>
        <a:ext cx="3025886" cy="361220"/>
      </dsp:txXfrm>
    </dsp:sp>
    <dsp:sp modelId="{DBEC2B05-5052-4B32-8359-0E2E0407E938}">
      <dsp:nvSpPr>
        <dsp:cNvPr id="0" name=""/>
        <dsp:cNvSpPr/>
      </dsp:nvSpPr>
      <dsp:spPr>
        <a:xfrm>
          <a:off x="0" y="414671"/>
          <a:ext cx="3064968" cy="4003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 = 119</a:t>
          </a:r>
        </a:p>
      </dsp:txBody>
      <dsp:txXfrm>
        <a:off x="19541" y="434212"/>
        <a:ext cx="3025886" cy="361220"/>
      </dsp:txXfrm>
    </dsp:sp>
    <dsp:sp modelId="{89D9A22E-1621-465E-9E0C-9B178D8165E6}">
      <dsp:nvSpPr>
        <dsp:cNvPr id="0" name=""/>
        <dsp:cNvSpPr/>
      </dsp:nvSpPr>
      <dsp:spPr>
        <a:xfrm>
          <a:off x="0" y="829050"/>
          <a:ext cx="3064968" cy="4003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0 = 48</a:t>
          </a:r>
        </a:p>
      </dsp:txBody>
      <dsp:txXfrm>
        <a:off x="19541" y="848591"/>
        <a:ext cx="3025886" cy="361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70235-44DC-449A-9AA5-3AABF43F8214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01372-F60A-4EC9-9B3A-552E0A3567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0" dirty="0"/>
              <a:t> == 10 + 15 &amp;&amp; y &lt;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1372-F60A-4EC9-9B3A-552E0A3567D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9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</a:t>
            </a:r>
            <a:r>
              <a:rPr lang="en-US" baseline="0" dirty="0"/>
              <a:t> 3.8 page 72 (ANCI 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01372-F60A-4EC9-9B3A-552E0A3567D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7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Type%20conversion/main.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Type%20convension%202/main.c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++%20and%20--/main.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Operators and Expression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2200" y="228600"/>
            <a:ext cx="2590800" cy="685800"/>
          </a:xfrm>
        </p:spPr>
        <p:txBody>
          <a:bodyPr>
            <a:noAutofit/>
          </a:bodyPr>
          <a:lstStyle/>
          <a:p>
            <a:pPr algn="r"/>
            <a:r>
              <a:rPr lang="en-US" sz="1600" dirty="0"/>
              <a:t>Thanks to </a:t>
            </a:r>
          </a:p>
          <a:p>
            <a:pPr algn="r"/>
            <a:r>
              <a:rPr lang="en-US" sz="1600" dirty="0" err="1"/>
              <a:t>Nakib</a:t>
            </a:r>
            <a:r>
              <a:rPr lang="en-US" sz="1600" dirty="0"/>
              <a:t> Hayat Chowdhury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Type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Operands that differ in type </a:t>
            </a:r>
            <a:r>
              <a:rPr lang="en-US" sz="2800" dirty="0"/>
              <a:t>may </a:t>
            </a:r>
            <a:r>
              <a:rPr lang="en-US" sz="2800" dirty="0">
                <a:solidFill>
                  <a:srgbClr val="FF0000"/>
                </a:solidFill>
              </a:rPr>
              <a:t>undergo type conversion</a:t>
            </a:r>
            <a:r>
              <a:rPr lang="en-US" sz="2800" dirty="0"/>
              <a:t> before the expression takes on its final value. </a:t>
            </a:r>
          </a:p>
          <a:p>
            <a:pPr algn="just"/>
            <a:r>
              <a:rPr lang="en-US" sz="2800" dirty="0"/>
              <a:t>In general, the final result will be expressed in the </a:t>
            </a:r>
            <a:r>
              <a:rPr lang="en-US" sz="2800" dirty="0">
                <a:solidFill>
                  <a:srgbClr val="FF0000"/>
                </a:solidFill>
              </a:rPr>
              <a:t>highest precision possible</a:t>
            </a:r>
            <a:r>
              <a:rPr lang="en-US" sz="2800" dirty="0"/>
              <a:t>, consistent with the data types of the operands. </a:t>
            </a:r>
          </a:p>
          <a:p>
            <a:pPr algn="just"/>
            <a:r>
              <a:rPr lang="en-US" sz="2800" dirty="0"/>
              <a:t>Rules apply when neither operand is unsigned.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2272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49494" y="3136801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i</a:t>
            </a:r>
            <a:r>
              <a:rPr lang="en-US" sz="2800" dirty="0"/>
              <a:t> + 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9494" y="3880862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i</a:t>
            </a:r>
            <a:r>
              <a:rPr lang="en-US" sz="2800" dirty="0"/>
              <a:t> + 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9494" y="4566662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i</a:t>
            </a:r>
            <a:r>
              <a:rPr lang="en-US" sz="2800" dirty="0"/>
              <a:t> + c – ‘0’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328662"/>
            <a:ext cx="2806286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n-NO" sz="2800" dirty="0"/>
              <a:t>(i + c) - (2 * f  / 5)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668499" y="3136801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12.5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8499" y="3880862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126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8499" y="4566662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2247" y="5328662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123.8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43967" y="3413482"/>
            <a:ext cx="1251833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58254" y="4099282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8254" y="4861282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34442" y="5623282"/>
            <a:ext cx="1261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49494" y="572922"/>
            <a:ext cx="431310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 f = 5.5;</a:t>
            </a:r>
          </a:p>
          <a:p>
            <a:pPr lvl="1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c = ‘w’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611424326"/>
              </p:ext>
            </p:extLst>
          </p:nvPr>
        </p:nvGraphicFramePr>
        <p:xfrm>
          <a:off x="6023858" y="599155"/>
          <a:ext cx="3064968" cy="1229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400799" y="3136801"/>
            <a:ext cx="242262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float (double)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0799" y="3880862"/>
            <a:ext cx="242262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/>
              <a:t>integer</a:t>
            </a:r>
            <a:endParaRPr lang="en-US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6400799" y="4566662"/>
            <a:ext cx="242262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/>
              <a:t>integer</a:t>
            </a:r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404547" y="5328662"/>
            <a:ext cx="2422629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float (double)</a:t>
            </a:r>
          </a:p>
        </p:txBody>
      </p:sp>
    </p:spTree>
    <p:extLst>
      <p:ext uri="{BB962C8B-B14F-4D97-AF65-F5344CB8AC3E}">
        <p14:creationId xmlns:p14="http://schemas.microsoft.com/office/powerpoint/2010/main" val="34301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 action="ppaction://hlinkfile"/>
              </a:rPr>
              <a:t>Type </a:t>
            </a:r>
            <a:r>
              <a:rPr lang="en-US">
                <a:hlinkClick r:id="rId2" action="ppaction://hlinkfile"/>
              </a:rPr>
              <a:t>conversion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084" t="22917" r="30893" b="16666"/>
          <a:stretch/>
        </p:blipFill>
        <p:spPr>
          <a:xfrm>
            <a:off x="1295400" y="274638"/>
            <a:ext cx="6248400" cy="4419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711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Type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 </a:t>
            </a:r>
            <a:r>
              <a:rPr lang="en-US" sz="2800" b="1" dirty="0"/>
              <a:t>two operands in assignment </a:t>
            </a:r>
            <a:r>
              <a:rPr lang="en-US" sz="2800" dirty="0"/>
              <a:t>expression </a:t>
            </a:r>
            <a:r>
              <a:rPr lang="en-US" sz="2800" b="1" dirty="0">
                <a:solidFill>
                  <a:srgbClr val="FF0000"/>
                </a:solidFill>
              </a:rPr>
              <a:t>are of different data types.</a:t>
            </a:r>
          </a:p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value of right hand operand </a:t>
            </a:r>
            <a:r>
              <a:rPr lang="en-US" sz="2800" dirty="0"/>
              <a:t>will automatically be </a:t>
            </a:r>
            <a:r>
              <a:rPr lang="en-US" sz="2800" b="1" dirty="0">
                <a:solidFill>
                  <a:srgbClr val="FF0000"/>
                </a:solidFill>
              </a:rPr>
              <a:t>converted to the type of the operand on the left.</a:t>
            </a:r>
          </a:p>
          <a:p>
            <a:r>
              <a:rPr lang="en-US" sz="2800" dirty="0"/>
              <a:t>The entire assignment expression will be then same data type.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762000" y="4343401"/>
            <a:ext cx="7815096" cy="2012494"/>
            <a:chOff x="762000" y="4343401"/>
            <a:chExt cx="7815096" cy="2012494"/>
          </a:xfrm>
        </p:grpSpPr>
        <p:grpSp>
          <p:nvGrpSpPr>
            <p:cNvPr id="8" name="Group 7"/>
            <p:cNvGrpSpPr/>
            <p:nvPr/>
          </p:nvGrpSpPr>
          <p:grpSpPr>
            <a:xfrm>
              <a:off x="762000" y="5193112"/>
              <a:ext cx="5691752" cy="1140371"/>
              <a:chOff x="-31376" y="4803229"/>
              <a:chExt cx="6411936" cy="1349828"/>
            </a:xfrm>
          </p:grpSpPr>
          <p:sp>
            <p:nvSpPr>
              <p:cNvPr id="4" name="Equal 3"/>
              <p:cNvSpPr/>
              <p:nvPr/>
            </p:nvSpPr>
            <p:spPr>
              <a:xfrm>
                <a:off x="1942985" y="4803229"/>
                <a:ext cx="1601970" cy="1190170"/>
              </a:xfrm>
              <a:prstGeom prst="mathEqual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-31376" y="4803229"/>
                <a:ext cx="1818267" cy="13498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Left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3611720" y="4803229"/>
                <a:ext cx="1936615" cy="13498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Right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20016" y="5557971"/>
                <a:ext cx="660544" cy="5950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/>
                  <a:t>;</a:t>
                </a:r>
                <a:endParaRPr lang="en-US" sz="2400" b="1" dirty="0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6858000" y="5215524"/>
              <a:ext cx="1719096" cy="11403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Left</a:t>
              </a:r>
            </a:p>
          </p:txBody>
        </p:sp>
        <p:sp>
          <p:nvSpPr>
            <p:cNvPr id="10" name="Curved Left Arrow 9"/>
            <p:cNvSpPr/>
            <p:nvPr/>
          </p:nvSpPr>
          <p:spPr>
            <a:xfrm rot="16200000">
              <a:off x="5872287" y="3031606"/>
              <a:ext cx="740719" cy="3364309"/>
            </a:xfrm>
            <a:prstGeom prst="curvedLeftArrow">
              <a:avLst>
                <a:gd name="adj1" fmla="val 25000"/>
                <a:gd name="adj2" fmla="val 9146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62000" y="4343401"/>
            <a:ext cx="7815096" cy="2012494"/>
            <a:chOff x="762000" y="4343401"/>
            <a:chExt cx="7815096" cy="2012494"/>
          </a:xfrm>
        </p:grpSpPr>
        <p:grpSp>
          <p:nvGrpSpPr>
            <p:cNvPr id="13" name="Group 12"/>
            <p:cNvGrpSpPr/>
            <p:nvPr/>
          </p:nvGrpSpPr>
          <p:grpSpPr>
            <a:xfrm>
              <a:off x="762000" y="5193112"/>
              <a:ext cx="5691752" cy="1140371"/>
              <a:chOff x="-31376" y="4803229"/>
              <a:chExt cx="6411936" cy="1349828"/>
            </a:xfrm>
          </p:grpSpPr>
          <p:sp>
            <p:nvSpPr>
              <p:cNvPr id="16" name="Equal 15"/>
              <p:cNvSpPr/>
              <p:nvPr/>
            </p:nvSpPr>
            <p:spPr>
              <a:xfrm>
                <a:off x="1942985" y="4803229"/>
                <a:ext cx="1601970" cy="1190170"/>
              </a:xfrm>
              <a:prstGeom prst="mathEqual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-31376" y="4803229"/>
                <a:ext cx="1818267" cy="13498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float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611720" y="4803229"/>
                <a:ext cx="1936615" cy="13498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int</a:t>
                </a:r>
                <a:endParaRPr lang="en-US" sz="2400" b="1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5720016" y="5557971"/>
                <a:ext cx="660544" cy="5950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/>
                  <a:t>;</a:t>
                </a:r>
                <a:endParaRPr lang="en-US" sz="2400" b="1" dirty="0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6858000" y="5215524"/>
              <a:ext cx="1719096" cy="11403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float</a:t>
              </a:r>
            </a:p>
          </p:txBody>
        </p:sp>
        <p:sp>
          <p:nvSpPr>
            <p:cNvPr id="15" name="Curved Left Arrow 14"/>
            <p:cNvSpPr/>
            <p:nvPr/>
          </p:nvSpPr>
          <p:spPr>
            <a:xfrm rot="16200000">
              <a:off x="5872287" y="3031606"/>
              <a:ext cx="740719" cy="3364309"/>
            </a:xfrm>
            <a:prstGeom prst="curvedLeftArrow">
              <a:avLst>
                <a:gd name="adj1" fmla="val 25000"/>
                <a:gd name="adj2" fmla="val 9146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995906" y="5193111"/>
            <a:ext cx="1719096" cy="11403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00" y="5215524"/>
            <a:ext cx="1719096" cy="11403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3.0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62000" y="4343401"/>
            <a:ext cx="7815096" cy="2012494"/>
            <a:chOff x="762000" y="4343401"/>
            <a:chExt cx="7815096" cy="2012494"/>
          </a:xfrm>
        </p:grpSpPr>
        <p:grpSp>
          <p:nvGrpSpPr>
            <p:cNvPr id="31" name="Group 30"/>
            <p:cNvGrpSpPr/>
            <p:nvPr/>
          </p:nvGrpSpPr>
          <p:grpSpPr>
            <a:xfrm>
              <a:off x="762000" y="5193112"/>
              <a:ext cx="5691752" cy="1140371"/>
              <a:chOff x="-31376" y="4803229"/>
              <a:chExt cx="6411936" cy="1349828"/>
            </a:xfrm>
          </p:grpSpPr>
          <p:sp>
            <p:nvSpPr>
              <p:cNvPr id="34" name="Equal 33"/>
              <p:cNvSpPr/>
              <p:nvPr/>
            </p:nvSpPr>
            <p:spPr>
              <a:xfrm>
                <a:off x="1942985" y="4803229"/>
                <a:ext cx="1601970" cy="1190170"/>
              </a:xfrm>
              <a:prstGeom prst="mathEqual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-31376" y="4803229"/>
                <a:ext cx="1818267" cy="13498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err="1"/>
                  <a:t>int</a:t>
                </a:r>
                <a:endParaRPr lang="en-US" sz="2400" b="1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611720" y="4803229"/>
                <a:ext cx="1936615" cy="1349828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float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720016" y="5557971"/>
                <a:ext cx="660544" cy="5950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b="1" dirty="0"/>
                  <a:t>;</a:t>
                </a:r>
                <a:endParaRPr lang="en-US" sz="2400" b="1" dirty="0"/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6858000" y="5215524"/>
              <a:ext cx="1719096" cy="114037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err="1"/>
                <a:t>int</a:t>
              </a:r>
              <a:endParaRPr lang="en-US" sz="2400" b="1" dirty="0"/>
            </a:p>
          </p:txBody>
        </p:sp>
        <p:sp>
          <p:nvSpPr>
            <p:cNvPr id="33" name="Curved Left Arrow 32"/>
            <p:cNvSpPr/>
            <p:nvPr/>
          </p:nvSpPr>
          <p:spPr>
            <a:xfrm rot="16200000">
              <a:off x="5872287" y="3031606"/>
              <a:ext cx="740719" cy="3364309"/>
            </a:xfrm>
            <a:prstGeom prst="curvedLeftArrow">
              <a:avLst>
                <a:gd name="adj1" fmla="val 25000"/>
                <a:gd name="adj2" fmla="val 91464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3995906" y="5193110"/>
            <a:ext cx="1719096" cy="11403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11.995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858000" y="5215524"/>
            <a:ext cx="1719096" cy="114037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48" name="Snip Single Corner Rectangle 47"/>
          <p:cNvSpPr/>
          <p:nvPr/>
        </p:nvSpPr>
        <p:spPr>
          <a:xfrm>
            <a:off x="9867589" y="3802049"/>
            <a:ext cx="3581400" cy="130800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We will learn detail later</a:t>
            </a:r>
          </a:p>
        </p:txBody>
      </p:sp>
    </p:spTree>
    <p:extLst>
      <p:ext uri="{BB962C8B-B14F-4D97-AF65-F5344CB8AC3E}">
        <p14:creationId xmlns:p14="http://schemas.microsoft.com/office/powerpoint/2010/main" val="266452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9" grpId="0" animBg="1"/>
      <p:bldP spid="46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Cast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3" algn="just">
              <a:buFont typeface="Arial" pitchFamily="34" charset="0"/>
              <a:buChar char="•"/>
            </a:pPr>
            <a:r>
              <a:rPr lang="en-US" sz="2800" dirty="0"/>
              <a:t>To transform the type of a variable temporarily.</a:t>
            </a:r>
          </a:p>
          <a:p>
            <a:pPr algn="just"/>
            <a:r>
              <a:rPr lang="en-US" sz="2800" dirty="0"/>
              <a:t>To do so, the expression </a:t>
            </a:r>
            <a:r>
              <a:rPr lang="en-US" sz="2800" dirty="0">
                <a:solidFill>
                  <a:srgbClr val="FF0000"/>
                </a:solidFill>
              </a:rPr>
              <a:t>must be preceded</a:t>
            </a:r>
            <a:r>
              <a:rPr lang="en-US" sz="2800" dirty="0"/>
              <a:t> by the name of the desired data type, enclosed in parentheses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676400" y="3962400"/>
            <a:ext cx="541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(data type) expression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76400" y="5198316"/>
            <a:ext cx="541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int</a:t>
            </a:r>
            <a:r>
              <a:rPr lang="en-US" sz="2800" dirty="0"/>
              <a:t> number;</a:t>
            </a:r>
          </a:p>
          <a:p>
            <a:pPr algn="ctr"/>
            <a:r>
              <a:rPr lang="en-US" sz="2800" dirty="0"/>
              <a:t>(float) number;</a:t>
            </a:r>
          </a:p>
        </p:txBody>
      </p:sp>
    </p:spTree>
    <p:extLst>
      <p:ext uri="{BB962C8B-B14F-4D97-AF65-F5344CB8AC3E}">
        <p14:creationId xmlns:p14="http://schemas.microsoft.com/office/powerpoint/2010/main" val="284691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Valid or Invalid?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2" action="ppaction://hlinkfile"/>
              </a:rPr>
              <a:t>Type conversion 2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1788" t="43915" r="21924" b="40975"/>
          <a:stretch/>
        </p:blipFill>
        <p:spPr>
          <a:xfrm>
            <a:off x="2203076" y="1251893"/>
            <a:ext cx="5486400" cy="9144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1800" y="2514601"/>
            <a:ext cx="2636706" cy="954107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 err="1"/>
              <a:t>i</a:t>
            </a:r>
            <a:r>
              <a:rPr lang="en-US" sz="2800" dirty="0"/>
              <a:t> = 7;</a:t>
            </a:r>
          </a:p>
          <a:p>
            <a:pPr marL="349250"/>
            <a:r>
              <a:rPr lang="en-US" sz="2800" dirty="0"/>
              <a:t>f = 8.5;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9453" y="4274215"/>
            <a:ext cx="3581400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/>
              <a:t>result = (</a:t>
            </a:r>
            <a:r>
              <a:rPr lang="en-US" sz="2800" dirty="0" err="1"/>
              <a:t>i</a:t>
            </a:r>
            <a:r>
              <a:rPr lang="en-US" sz="2800" dirty="0"/>
              <a:t> + f) % 4;</a:t>
            </a:r>
          </a:p>
        </p:txBody>
      </p:sp>
      <p:sp>
        <p:nvSpPr>
          <p:cNvPr id="9" name="&quot;No&quot; Symbol 8"/>
          <p:cNvSpPr/>
          <p:nvPr/>
        </p:nvSpPr>
        <p:spPr>
          <a:xfrm>
            <a:off x="6629400" y="3733800"/>
            <a:ext cx="2057400" cy="18288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Invalid</a:t>
            </a:r>
          </a:p>
        </p:txBody>
      </p:sp>
    </p:spTree>
    <p:extLst>
      <p:ext uri="{BB962C8B-B14F-4D97-AF65-F5344CB8AC3E}">
        <p14:creationId xmlns:p14="http://schemas.microsoft.com/office/powerpoint/2010/main" val="16384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Valid or Invalid?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752599" y="2209800"/>
            <a:ext cx="3428999" cy="1384995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/>
              <a:t>float </a:t>
            </a:r>
            <a:r>
              <a:rPr lang="en-US" sz="2800" dirty="0" err="1"/>
              <a:t>num</a:t>
            </a:r>
            <a:r>
              <a:rPr lang="en-US" sz="2800" dirty="0"/>
              <a:t> = 10.5;</a:t>
            </a:r>
          </a:p>
          <a:p>
            <a:pPr marL="349250"/>
            <a:endParaRPr lang="en-US" sz="2800" dirty="0"/>
          </a:p>
          <a:p>
            <a:pPr marL="349250"/>
            <a:r>
              <a:rPr lang="en-US" sz="2800" dirty="0" err="1"/>
              <a:t>num</a:t>
            </a:r>
            <a:r>
              <a:rPr lang="en-US" sz="2800" dirty="0"/>
              <a:t> % 2;</a:t>
            </a:r>
          </a:p>
        </p:txBody>
      </p:sp>
      <p:sp>
        <p:nvSpPr>
          <p:cNvPr id="6" name="Multiply 5"/>
          <p:cNvSpPr/>
          <p:nvPr/>
        </p:nvSpPr>
        <p:spPr>
          <a:xfrm>
            <a:off x="5943600" y="2480816"/>
            <a:ext cx="1071563" cy="84296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8056" y="4150052"/>
            <a:ext cx="3473543" cy="1384995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9250"/>
            <a:r>
              <a:rPr lang="en-US" sz="2800" dirty="0"/>
              <a:t>float </a:t>
            </a:r>
            <a:r>
              <a:rPr lang="en-US" sz="2800" dirty="0" err="1"/>
              <a:t>num</a:t>
            </a:r>
            <a:r>
              <a:rPr lang="en-US" sz="2800" dirty="0"/>
              <a:t> = 10.5;</a:t>
            </a:r>
          </a:p>
          <a:p>
            <a:pPr marL="349250"/>
            <a:endParaRPr lang="en-US" sz="2800" dirty="0"/>
          </a:p>
          <a:p>
            <a:pPr marL="349250"/>
            <a:r>
              <a:rPr lang="en-US" sz="2800" dirty="0"/>
              <a:t>((</a:t>
            </a:r>
            <a:r>
              <a:rPr lang="en-US" sz="2800" dirty="0" err="1"/>
              <a:t>int</a:t>
            </a:r>
            <a:r>
              <a:rPr lang="en-US" sz="2800" dirty="0"/>
              <a:t>)</a:t>
            </a:r>
            <a:r>
              <a:rPr lang="en-US" sz="2800" dirty="0" err="1"/>
              <a:t>num</a:t>
            </a:r>
            <a:r>
              <a:rPr lang="en-US" sz="2800" dirty="0"/>
              <a:t>) % 2;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0" t="-158" r="12701"/>
          <a:stretch/>
        </p:blipFill>
        <p:spPr>
          <a:xfrm>
            <a:off x="5715000" y="4260626"/>
            <a:ext cx="1114425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2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 to compare two values.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012551"/>
              </p:ext>
            </p:extLst>
          </p:nvPr>
        </p:nvGraphicFramePr>
        <p:xfrm>
          <a:off x="1524000" y="2457831"/>
          <a:ext cx="60960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is 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is less than or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is</a:t>
                      </a:r>
                      <a:r>
                        <a:rPr lang="en-US" sz="2400" baseline="0" dirty="0"/>
                        <a:t> greater than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is greater than or equal</a:t>
                      </a:r>
                      <a:r>
                        <a:rPr lang="en-US" sz="2400" baseline="0" dirty="0"/>
                        <a:t> to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is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is not equal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763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/>
              <a:t>Relational Operators…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These six operators are used to form logical expressions, which represent conditions that are </a:t>
            </a:r>
            <a:r>
              <a:rPr lang="en-US" sz="2800" dirty="0">
                <a:solidFill>
                  <a:srgbClr val="FF0000"/>
                </a:solidFill>
              </a:rPr>
              <a:t>either true or false</a:t>
            </a:r>
            <a:r>
              <a:rPr lang="en-US" sz="2800" dirty="0"/>
              <a:t>.  </a:t>
            </a:r>
          </a:p>
          <a:p>
            <a:pPr algn="just"/>
            <a:r>
              <a:rPr lang="en-US" sz="2800" dirty="0"/>
              <a:t>The resulting expressions will be of type integer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i="1" dirty="0">
                <a:solidFill>
                  <a:srgbClr val="FF0000"/>
                </a:solidFill>
              </a:rPr>
              <a:t>True</a:t>
            </a:r>
            <a:r>
              <a:rPr lang="en-US" sz="2800" i="1" dirty="0"/>
              <a:t> is represented by the  integer </a:t>
            </a:r>
            <a:r>
              <a:rPr lang="en-US" sz="2800" i="1" dirty="0">
                <a:solidFill>
                  <a:srgbClr val="FF0000"/>
                </a:solidFill>
              </a:rPr>
              <a:t>value 1 </a:t>
            </a:r>
          </a:p>
          <a:p>
            <a:pPr algn="just"/>
            <a:r>
              <a:rPr lang="en-US" sz="2800" i="1" dirty="0">
                <a:solidFill>
                  <a:srgbClr val="FF0000"/>
                </a:solidFill>
              </a:rPr>
              <a:t>False</a:t>
            </a:r>
            <a:r>
              <a:rPr lang="en-US" sz="2800" i="1" dirty="0"/>
              <a:t> is represented by the </a:t>
            </a:r>
            <a:r>
              <a:rPr lang="en-US" sz="2800" i="1" dirty="0">
                <a:solidFill>
                  <a:srgbClr val="FF0000"/>
                </a:solidFill>
              </a:rPr>
              <a:t>value 0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26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35560"/>
              </p:ext>
            </p:extLst>
          </p:nvPr>
        </p:nvGraphicFramePr>
        <p:xfrm>
          <a:off x="914400" y="1905000"/>
          <a:ext cx="75438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 &lt;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True if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 is less than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B </a:t>
                      </a:r>
                      <a:r>
                        <a:rPr lang="en-US" sz="2400" baseline="0" dirty="0"/>
                        <a:t>else False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 &lt;=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True if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 is less than or equal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B </a:t>
                      </a:r>
                      <a:r>
                        <a:rPr lang="en-US" sz="2400" baseline="0" dirty="0"/>
                        <a:t>else False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 &gt;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True if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 is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greater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than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B </a:t>
                      </a:r>
                      <a:r>
                        <a:rPr lang="en-US" sz="2400" baseline="0" dirty="0"/>
                        <a:t>else False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 &gt;=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True if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 is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greater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 than or equal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B </a:t>
                      </a:r>
                      <a:r>
                        <a:rPr lang="en-US" sz="2400" baseline="0" dirty="0"/>
                        <a:t>else False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True if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 is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equals to B </a:t>
                      </a:r>
                      <a:r>
                        <a:rPr lang="en-US" sz="2400" baseline="0" dirty="0"/>
                        <a:t>else False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 !=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400" dirty="0"/>
                        <a:t>True if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A is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 equals to B </a:t>
                      </a:r>
                      <a:r>
                        <a:rPr lang="en-US" sz="2400" baseline="0" dirty="0"/>
                        <a:t>else False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81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 and Operands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848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Arithmetic Operator</a:t>
            </a:r>
          </a:p>
          <a:p>
            <a:r>
              <a:rPr lang="en-US" sz="2800" dirty="0"/>
              <a:t>Relational Operators</a:t>
            </a:r>
          </a:p>
          <a:p>
            <a:r>
              <a:rPr lang="en-US" sz="2800" dirty="0"/>
              <a:t>Logical Operators</a:t>
            </a:r>
          </a:p>
          <a:p>
            <a:r>
              <a:rPr lang="en-US" sz="2800" dirty="0"/>
              <a:t>Assignment Operators and </a:t>
            </a:r>
          </a:p>
          <a:p>
            <a:r>
              <a:rPr lang="en-US" sz="2800" dirty="0"/>
              <a:t>Unary Operators</a:t>
            </a:r>
          </a:p>
          <a:p>
            <a:r>
              <a:rPr lang="en-US" sz="2800" dirty="0"/>
              <a:t>Conditional Operators</a:t>
            </a:r>
          </a:p>
          <a:p>
            <a:r>
              <a:rPr lang="en-US" sz="2800" dirty="0"/>
              <a:t>Bitwise Operators</a:t>
            </a:r>
          </a:p>
          <a:p>
            <a:r>
              <a:rPr lang="en-US" sz="2800" dirty="0"/>
              <a:t>Special Operators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data items that operators act upon, are called </a:t>
            </a:r>
            <a:r>
              <a:rPr lang="en-US" sz="2800" i="1" dirty="0"/>
              <a:t>operands.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752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29" y="274638"/>
            <a:ext cx="8229600" cy="1020762"/>
          </a:xfrm>
        </p:spPr>
        <p:txBody>
          <a:bodyPr/>
          <a:lstStyle/>
          <a:p>
            <a:r>
              <a:rPr lang="en-US" b="1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30306" y="2320528"/>
            <a:ext cx="2667000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46394" y="2320528"/>
            <a:ext cx="2667000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Result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89377" y="2320528"/>
            <a:ext cx="1770529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7200" y="5307106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(j + k) &gt; (</a:t>
            </a:r>
            <a:r>
              <a:rPr lang="en-US" sz="2800" dirty="0" err="1"/>
              <a:t>i</a:t>
            </a:r>
            <a:r>
              <a:rPr lang="en-US" sz="2800" dirty="0"/>
              <a:t> + 5)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673288" y="5307106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916271" y="5307106"/>
            <a:ext cx="177052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57200" y="4217894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(1 + j) &gt;= k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73288" y="4217894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16271" y="4217894"/>
            <a:ext cx="177052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5129" y="3223418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i &lt; j </a:t>
            </a:r>
            <a:endParaRPr lang="en-US" sz="2800" dirty="0"/>
          </a:p>
        </p:txBody>
      </p:sp>
      <p:sp>
        <p:nvSpPr>
          <p:cNvPr id="26" name="Rounded Rectangle 25"/>
          <p:cNvSpPr/>
          <p:nvPr/>
        </p:nvSpPr>
        <p:spPr>
          <a:xfrm>
            <a:off x="3691217" y="3223418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934200" y="3223418"/>
            <a:ext cx="177052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705600" y="280146"/>
            <a:ext cx="2286000" cy="14001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 = 1</a:t>
            </a:r>
          </a:p>
          <a:p>
            <a:pPr algn="ctr"/>
            <a:r>
              <a:rPr lang="en-US" sz="2800" dirty="0"/>
              <a:t>j = 2</a:t>
            </a:r>
          </a:p>
          <a:p>
            <a:pPr algn="ctr"/>
            <a:r>
              <a:rPr lang="en-US" sz="2800" dirty="0"/>
              <a:t>k = 3</a:t>
            </a:r>
          </a:p>
        </p:txBody>
      </p:sp>
    </p:spTree>
    <p:extLst>
      <p:ext uri="{BB962C8B-B14F-4D97-AF65-F5344CB8AC3E}">
        <p14:creationId xmlns:p14="http://schemas.microsoft.com/office/powerpoint/2010/main" val="65230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29" y="274638"/>
            <a:ext cx="8229600" cy="1020762"/>
          </a:xfrm>
        </p:spPr>
        <p:txBody>
          <a:bodyPr/>
          <a:lstStyle/>
          <a:p>
            <a:r>
              <a:rPr lang="en-US" b="1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30306" y="2320528"/>
            <a:ext cx="2667000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46394" y="2320528"/>
            <a:ext cx="2667000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Result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89377" y="2320528"/>
            <a:ext cx="1770529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7200" y="5307106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(j + k) &gt;= (</a:t>
            </a:r>
            <a:r>
              <a:rPr lang="en-US" sz="2800" dirty="0" err="1"/>
              <a:t>i</a:t>
            </a:r>
            <a:r>
              <a:rPr lang="en-US" sz="2800" dirty="0"/>
              <a:t> + 5)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673288" y="5307106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916271" y="5307106"/>
            <a:ext cx="177052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457200" y="4217894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j == 2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673288" y="4217894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16271" y="4217894"/>
            <a:ext cx="177052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75129" y="3223418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 !=  3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91217" y="3223418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934200" y="3223418"/>
            <a:ext cx="177052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705600" y="280146"/>
            <a:ext cx="2286000" cy="14001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 = 1</a:t>
            </a:r>
          </a:p>
          <a:p>
            <a:pPr algn="ctr"/>
            <a:r>
              <a:rPr lang="en-US" sz="2800" dirty="0"/>
              <a:t>j = 2</a:t>
            </a:r>
          </a:p>
          <a:p>
            <a:pPr algn="ctr"/>
            <a:r>
              <a:rPr lang="en-US" sz="2800" dirty="0"/>
              <a:t>k = 3</a:t>
            </a:r>
          </a:p>
        </p:txBody>
      </p:sp>
    </p:spTree>
    <p:extLst>
      <p:ext uri="{BB962C8B-B14F-4D97-AF65-F5344CB8AC3E}">
        <p14:creationId xmlns:p14="http://schemas.microsoft.com/office/powerpoint/2010/main" val="382120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Precedence</a:t>
            </a: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156" y="2209800"/>
            <a:ext cx="8135937" cy="297815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33375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7921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Each One is Complement of Another</a:t>
            </a:r>
          </a:p>
        </p:txBody>
      </p:sp>
      <p:pic>
        <p:nvPicPr>
          <p:cNvPr id="5" name="Picture 9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4889" y="2133600"/>
            <a:ext cx="6450422" cy="31242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10102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Simplified Expression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199" y="1543050"/>
            <a:ext cx="8316543" cy="432435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7982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Logical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There are three kinds of </a:t>
            </a:r>
            <a:r>
              <a:rPr 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logical operators</a:t>
            </a: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94521"/>
              </p:ext>
            </p:extLst>
          </p:nvPr>
        </p:nvGraphicFramePr>
        <p:xfrm>
          <a:off x="1828800" y="2514600"/>
          <a:ext cx="43434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Meaning Logical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/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C:\Users\Tomal\Downloads\2-value_logic_tables.png"/>
          <p:cNvPicPr>
            <a:picLocks noChangeAspect="1" noChangeArrowheads="1"/>
          </p:cNvPicPr>
          <p:nvPr/>
        </p:nvPicPr>
        <p:blipFill>
          <a:blip r:embed="rId2"/>
          <a:srcRect t="10811" b="10811"/>
          <a:stretch>
            <a:fillRect/>
          </a:stretch>
        </p:blipFill>
        <p:spPr bwMode="auto">
          <a:xfrm>
            <a:off x="403412" y="4343400"/>
            <a:ext cx="8574351" cy="2209800"/>
          </a:xfrm>
          <a:prstGeom prst="rect">
            <a:avLst/>
          </a:prstGeom>
          <a:noFill/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/>
          <a:srcRect r="74094" b="20000"/>
          <a:stretch>
            <a:fillRect/>
          </a:stretch>
        </p:blipFill>
        <p:spPr bwMode="auto">
          <a:xfrm>
            <a:off x="6781800" y="2438400"/>
            <a:ext cx="2133600" cy="18288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/>
          <a:srcRect l="29346" r="37563"/>
          <a:stretch>
            <a:fillRect/>
          </a:stretch>
        </p:blipFill>
        <p:spPr bwMode="auto">
          <a:xfrm>
            <a:off x="381000" y="2286000"/>
            <a:ext cx="2895600" cy="2034746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/>
          <a:srcRect l="66909" r="894"/>
          <a:stretch>
            <a:fillRect/>
          </a:stretch>
        </p:blipFill>
        <p:spPr bwMode="auto">
          <a:xfrm>
            <a:off x="3581400" y="2362200"/>
            <a:ext cx="2743200" cy="19812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5977" y="170087"/>
            <a:ext cx="3065646" cy="1981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3892" y="170087"/>
            <a:ext cx="3054350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792162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C00000"/>
                </a:solidFill>
              </a:rPr>
              <a:t>True or False!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257800"/>
          </a:xfrm>
        </p:spPr>
        <p:txBody>
          <a:bodyPr>
            <a:normAutofit/>
          </a:bodyPr>
          <a:lstStyle/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225" y="2144713"/>
            <a:ext cx="7851775" cy="3189287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29" y="274638"/>
            <a:ext cx="8229600" cy="1020762"/>
          </a:xfrm>
        </p:spPr>
        <p:txBody>
          <a:bodyPr/>
          <a:lstStyle/>
          <a:p>
            <a:r>
              <a:rPr lang="en-US" b="1" dirty="0"/>
              <a:t>True or False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430306" y="2320528"/>
            <a:ext cx="2667000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46394" y="2320528"/>
            <a:ext cx="2667000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Result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889377" y="2320528"/>
            <a:ext cx="1770529" cy="6096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Value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28600" y="5307106"/>
            <a:ext cx="2895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(f &lt; 11) &amp;&amp; (</a:t>
            </a:r>
            <a:r>
              <a:rPr lang="en-US" sz="2400" dirty="0" err="1"/>
              <a:t>i</a:t>
            </a:r>
            <a:r>
              <a:rPr lang="en-US" sz="2400" dirty="0"/>
              <a:t> &gt; 100)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673288" y="5307106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false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916271" y="5307106"/>
            <a:ext cx="177052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28600" y="4217894"/>
            <a:ext cx="28956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n-NO" sz="2400" dirty="0"/>
              <a:t>(i &gt;= 6) || (c == 119)</a:t>
            </a:r>
            <a:endParaRPr lang="en-US" sz="2400" dirty="0"/>
          </a:p>
        </p:txBody>
      </p:sp>
      <p:sp>
        <p:nvSpPr>
          <p:cNvPr id="23" name="Rounded Rectangle 22"/>
          <p:cNvSpPr/>
          <p:nvPr/>
        </p:nvSpPr>
        <p:spPr>
          <a:xfrm>
            <a:off x="3673288" y="4217894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16271" y="4217894"/>
            <a:ext cx="177052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28600" y="3204217"/>
            <a:ext cx="291352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 &gt;= 6) &amp;&amp; (c == 'w')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691217" y="3223418"/>
            <a:ext cx="2667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true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934200" y="3223418"/>
            <a:ext cx="1770529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705600" y="280146"/>
            <a:ext cx="2286000" cy="14001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 = 7</a:t>
            </a:r>
          </a:p>
          <a:p>
            <a:pPr algn="ctr"/>
            <a:r>
              <a:rPr lang="en-US" sz="2800" dirty="0"/>
              <a:t>f = 5.5</a:t>
            </a:r>
          </a:p>
          <a:p>
            <a:pPr algn="ctr"/>
            <a:r>
              <a:rPr lang="en-US" sz="2800" dirty="0"/>
              <a:t>c = ‘w’ (119)</a:t>
            </a:r>
          </a:p>
        </p:txBody>
      </p:sp>
    </p:spTree>
    <p:extLst>
      <p:ext uri="{BB962C8B-B14F-4D97-AF65-F5344CB8AC3E}">
        <p14:creationId xmlns:p14="http://schemas.microsoft.com/office/powerpoint/2010/main" val="165475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50838"/>
            <a:ext cx="8610600" cy="79216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Precedence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70791"/>
              </p:ext>
            </p:extLst>
          </p:nvPr>
        </p:nvGraphicFramePr>
        <p:xfrm>
          <a:off x="1600200" y="1905000"/>
          <a:ext cx="6096000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Precedence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Highest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&gt;    &gt;=    &lt;    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==     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Lowest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01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/>
          </a:bodyPr>
          <a:lstStyle/>
          <a:p>
            <a:r>
              <a:rPr lang="en-US" sz="2800" i="1" dirty="0"/>
              <a:t>There are five arithmetic operators in C. They are</a:t>
            </a:r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endParaRPr lang="en-US" sz="2800" i="1" dirty="0"/>
          </a:p>
          <a:p>
            <a:r>
              <a:rPr lang="en-US" sz="2800" i="1" dirty="0"/>
              <a:t>There is no  exponentiation  operator in  C.  </a:t>
            </a:r>
          </a:p>
          <a:p>
            <a:r>
              <a:rPr lang="en-US" sz="2800" i="1" dirty="0"/>
              <a:t>There is a library function (POW) under </a:t>
            </a:r>
            <a:r>
              <a:rPr lang="en-US" sz="2800" i="1" dirty="0" err="1"/>
              <a:t>math.h</a:t>
            </a:r>
            <a:r>
              <a:rPr lang="en-US" sz="2800" i="1" dirty="0"/>
              <a:t> to  carry  out exponentiation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8385"/>
              </p:ext>
            </p:extLst>
          </p:nvPr>
        </p:nvGraphicFramePr>
        <p:xfrm>
          <a:off x="1447800" y="1752600"/>
          <a:ext cx="6934200" cy="297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Reminder</a:t>
                      </a:r>
                      <a:r>
                        <a:rPr lang="en-US" sz="2400" baseline="0" dirty="0"/>
                        <a:t> after integer division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785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29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4800" b="1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382000" cy="5181600"/>
          </a:xfrm>
        </p:spPr>
        <p:txBody>
          <a:bodyPr>
            <a:normAutofit/>
          </a:bodyPr>
          <a:lstStyle/>
          <a:p>
            <a:r>
              <a:rPr lang="en-US" sz="2800" dirty="0"/>
              <a:t>Use to assign the result of an expression to a variable.</a:t>
            </a:r>
          </a:p>
          <a:p>
            <a:r>
              <a:rPr lang="en-US" sz="2800" dirty="0"/>
              <a:t>Most common  “=“</a:t>
            </a:r>
          </a:p>
          <a:p>
            <a:r>
              <a:rPr lang="en-US" sz="2800" dirty="0"/>
              <a:t>Remember: </a:t>
            </a:r>
            <a:r>
              <a:rPr lang="en-US" sz="2800" b="1" dirty="0">
                <a:solidFill>
                  <a:schemeClr val="accent1"/>
                </a:solidFill>
              </a:rPr>
              <a:t>=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chemeClr val="accent1"/>
                </a:solidFill>
              </a:rPr>
              <a:t>==</a:t>
            </a:r>
            <a:r>
              <a:rPr lang="en-US" sz="2800" dirty="0"/>
              <a:t> are </a:t>
            </a:r>
            <a:r>
              <a:rPr lang="en-US" sz="2800" dirty="0">
                <a:solidFill>
                  <a:srgbClr val="FF0000"/>
                </a:solidFill>
              </a:rPr>
              <a:t>not same!</a:t>
            </a:r>
          </a:p>
          <a:p>
            <a:r>
              <a:rPr lang="en-US" sz="2800" dirty="0"/>
              <a:t>Other five are: 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+= 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-=  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*=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/=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%=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730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29" y="274638"/>
            <a:ext cx="8229600" cy="1020762"/>
          </a:xfrm>
        </p:spPr>
        <p:txBody>
          <a:bodyPr/>
          <a:lstStyle/>
          <a:p>
            <a:r>
              <a:rPr lang="en-US" b="1" dirty="0"/>
              <a:t>Shorthand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599"/>
            <a:ext cx="8229600" cy="4114801"/>
          </a:xfrm>
        </p:spPr>
        <p:txBody>
          <a:bodyPr>
            <a:normAutofit/>
          </a:bodyPr>
          <a:lstStyle/>
          <a:p>
            <a:r>
              <a:rPr lang="en-US" sz="2800" dirty="0"/>
              <a:t>If we have an assignment statement as follow-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We can written this as-</a:t>
            </a:r>
          </a:p>
          <a:p>
            <a:endParaRPr lang="en-US" sz="2800" dirty="0"/>
          </a:p>
          <a:p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19200" y="2562359"/>
                <a:ext cx="29718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;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562359"/>
                <a:ext cx="2971800" cy="533400"/>
              </a:xfrm>
              <a:prstGeom prst="rect">
                <a:avLst/>
              </a:prstGeom>
              <a:blipFill rotWithShape="0">
                <a:blip r:embed="rId2"/>
                <a:stretch>
                  <a:fillRect t="-6522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257800" y="2600459"/>
                <a:ext cx="2971800" cy="533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800" dirty="0"/>
                  <a:t>;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600459"/>
                <a:ext cx="2971800" cy="533400"/>
              </a:xfrm>
              <a:prstGeom prst="rect">
                <a:avLst/>
              </a:prstGeom>
              <a:blipFill rotWithShape="0">
                <a:blip r:embed="rId3"/>
                <a:stretch>
                  <a:fillRect t="-769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222420" y="4610100"/>
                <a:ext cx="2971800" cy="5334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𝑒𝑥𝑝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;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420" y="4610100"/>
                <a:ext cx="2971800" cy="533400"/>
              </a:xfrm>
              <a:prstGeom prst="rect">
                <a:avLst/>
              </a:prstGeom>
              <a:blipFill rotWithShape="0">
                <a:blip r:embed="rId4"/>
                <a:stretch>
                  <a:fillRect t="-6522" b="-27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61020" y="4648200"/>
                <a:ext cx="2971800" cy="533400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+= 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800" dirty="0"/>
                  <a:t>;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020" y="4648200"/>
                <a:ext cx="2971800" cy="533400"/>
              </a:xfrm>
              <a:prstGeom prst="rect">
                <a:avLst/>
              </a:prstGeom>
              <a:blipFill rotWithShape="0">
                <a:blip r:embed="rId5"/>
                <a:stretch>
                  <a:fillRect t="-769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6705600" y="3147060"/>
            <a:ext cx="0" cy="1463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3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129" y="274638"/>
            <a:ext cx="8229600" cy="1020762"/>
          </a:xfrm>
        </p:spPr>
        <p:txBody>
          <a:bodyPr/>
          <a:lstStyle/>
          <a:p>
            <a:r>
              <a:rPr lang="en-US" b="1" dirty="0"/>
              <a:t>Shorthand Assignment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826479"/>
                  </p:ext>
                </p:extLst>
              </p:nvPr>
            </p:nvGraphicFramePr>
            <p:xfrm>
              <a:off x="990600" y="2209800"/>
              <a:ext cx="7086600" cy="31213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581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209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Statement with simple assignment operator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Statement with shorthand assignment operator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9685"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vl="0"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+=1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968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−=1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968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∗=(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968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/=(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968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%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%=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5826479"/>
                  </p:ext>
                </p:extLst>
              </p:nvPr>
            </p:nvGraphicFramePr>
            <p:xfrm>
              <a:off x="990600" y="2209800"/>
              <a:ext cx="7086600" cy="312138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505200"/>
                    <a:gridCol w="3581400"/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Statement with simple assignment operator</a:t>
                          </a:r>
                          <a:endParaRPr 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/>
                            <a:t>Statement with shorthand assignment operator</a:t>
                          </a:r>
                          <a:endParaRPr lang="en-US" sz="2400" b="1" dirty="0"/>
                        </a:p>
                      </a:txBody>
                      <a:tcPr/>
                    </a:tc>
                  </a:tr>
                  <a:tr h="4596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4" t="-186842" r="-10278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7959" t="-186842" r="-510" b="-400000"/>
                          </a:stretch>
                        </a:blipFill>
                      </a:tcPr>
                    </a:tc>
                  </a:tr>
                  <a:tr h="4596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4" t="-290667" r="-102783" b="-30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7959" t="-290667" r="-510" b="-305333"/>
                          </a:stretch>
                        </a:blipFill>
                      </a:tcPr>
                    </a:tc>
                  </a:tr>
                  <a:tr h="4596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4" t="-385526" r="-102783" b="-201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7959" t="-385526" r="-510" b="-201316"/>
                          </a:stretch>
                        </a:blipFill>
                      </a:tcPr>
                    </a:tc>
                  </a:tr>
                  <a:tr h="4596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4" t="-492000" r="-102783" b="-10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7959" t="-492000" r="-510" b="-104000"/>
                          </a:stretch>
                        </a:blipFill>
                      </a:tcPr>
                    </a:tc>
                  </a:tr>
                  <a:tr h="4596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74" t="-584211" r="-10278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97959" t="-584211" r="-510" b="-26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44363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028" y="381000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Advantage of Shorthand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657600"/>
          </a:xfrm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800" dirty="0"/>
              <a:t>The use of shorthand assignment operators has three advantages: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appears on the left-hand side need not be repeated, so easier to write.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statement is more concise and easier to read.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statement is more efficient.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9974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Unary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Operators that </a:t>
            </a:r>
            <a:r>
              <a:rPr lang="en-US" sz="2800" b="1" dirty="0">
                <a:solidFill>
                  <a:srgbClr val="FF0000"/>
                </a:solidFill>
              </a:rPr>
              <a:t>act upon a single operand </a:t>
            </a:r>
            <a:r>
              <a:rPr lang="en-US" sz="2800" dirty="0"/>
              <a:t>to produce a new value are Known as unary operators.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50274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Increment and Decrement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++  and  -- </a:t>
            </a:r>
          </a:p>
          <a:p>
            <a:r>
              <a:rPr lang="en-US" sz="2800" dirty="0"/>
              <a:t>The ++ add 1 to the operand and -- subtracts 1.</a:t>
            </a:r>
          </a:p>
          <a:p>
            <a:r>
              <a:rPr lang="en-US" sz="2800" dirty="0"/>
              <a:t>Both are unary operators and takes the form: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362200" y="3352800"/>
            <a:ext cx="38100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++m; or m++;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--m; or m--;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66800" y="4572000"/>
            <a:ext cx="7162800" cy="899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++m; 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is equivalent to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 + 1; (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or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+= 1;)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--m; 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is equivalent to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 - 1; (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or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-= 1;)</a:t>
            </a:r>
          </a:p>
        </p:txBody>
      </p:sp>
    </p:spTree>
    <p:extLst>
      <p:ext uri="{BB962C8B-B14F-4D97-AF65-F5344CB8AC3E}">
        <p14:creationId xmlns:p14="http://schemas.microsoft.com/office/powerpoint/2010/main" val="332022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++m; </a:t>
            </a:r>
            <a:r>
              <a:rPr lang="en-US" b="1" dirty="0" err="1">
                <a:latin typeface="+mn-lt"/>
                <a:cs typeface="Courier New" panose="02070309020205020404" pitchFamily="49" charset="0"/>
              </a:rPr>
              <a:t>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m++;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++m and m++ mean the same thing when they form statements independently.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28700" y="2792567"/>
            <a:ext cx="28575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5;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++m;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2792567"/>
            <a:ext cx="2362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6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267200" y="2981940"/>
            <a:ext cx="1143000" cy="35798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52311" y="5676503"/>
            <a:ext cx="7162800" cy="899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++m; 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is equivalent to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 + 1; (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or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+= 1;)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--m; 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is equivalent to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 - 1; (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or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-= 1;)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2261" y="3853535"/>
            <a:ext cx="28575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5;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m++;</a:t>
            </a:r>
          </a:p>
        </p:txBody>
      </p:sp>
      <p:sp>
        <p:nvSpPr>
          <p:cNvPr id="9" name="Rectangle 8"/>
          <p:cNvSpPr/>
          <p:nvPr/>
        </p:nvSpPr>
        <p:spPr>
          <a:xfrm>
            <a:off x="5556161" y="3853535"/>
            <a:ext cx="2362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6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260761" y="4042908"/>
            <a:ext cx="1143000" cy="35798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2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++m; </a:t>
            </a:r>
            <a:r>
              <a:rPr lang="en-US" b="1" dirty="0" err="1">
                <a:latin typeface="+mn-lt"/>
                <a:cs typeface="Courier New" panose="02070309020205020404" pitchFamily="49" charset="0"/>
              </a:rPr>
              <a:t>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m++;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800" dirty="0"/>
              <a:t>If ++m and m++ used on the right-hand side of an </a:t>
            </a:r>
            <a:r>
              <a:rPr lang="en-US" sz="2800" b="1" dirty="0">
                <a:solidFill>
                  <a:srgbClr val="FF0000"/>
                </a:solidFill>
              </a:rPr>
              <a:t>assignment statement</a:t>
            </a:r>
            <a:r>
              <a:rPr lang="en-US" sz="2800" dirty="0"/>
              <a:t>, they </a:t>
            </a:r>
            <a:r>
              <a:rPr lang="en-US" sz="2800" b="1" dirty="0">
                <a:solidFill>
                  <a:srgbClr val="FF0000"/>
                </a:solidFill>
              </a:rPr>
              <a:t>behave differently.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1028700" y="2792567"/>
            <a:ext cx="28575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5;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++m;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2792567"/>
            <a:ext cx="2362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6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6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267200" y="2981940"/>
            <a:ext cx="1143000" cy="35798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52311" y="5676503"/>
            <a:ext cx="7162800" cy="899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++m; 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is equivalent to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 + 1; (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or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+= 1;)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--m; 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is equivalent to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m - 1; (</a:t>
            </a:r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or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-= 1;)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2261" y="3853535"/>
            <a:ext cx="28575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5;</a:t>
            </a:r>
          </a:p>
          <a:p>
            <a:pPr lvl="1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m++;</a:t>
            </a:r>
          </a:p>
        </p:txBody>
      </p:sp>
      <p:sp>
        <p:nvSpPr>
          <p:cNvPr id="9" name="Rectangle 8"/>
          <p:cNvSpPr/>
          <p:nvPr/>
        </p:nvSpPr>
        <p:spPr>
          <a:xfrm>
            <a:off x="5556161" y="3853535"/>
            <a:ext cx="2362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6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5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4260761" y="4042908"/>
            <a:ext cx="1143000" cy="35798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++m; </a:t>
            </a:r>
            <a:r>
              <a:rPr lang="en-US" b="1" dirty="0" err="1">
                <a:latin typeface="+mn-lt"/>
                <a:cs typeface="Courier New" panose="02070309020205020404" pitchFamily="49" charset="0"/>
              </a:rPr>
              <a:t>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m++;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/>
              <a:t>A prefix operator (++m) first adds 1 to the operand and then the result is assigned to the variable to the variable on left.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A postfix operator first operator first assigns the value to the variable on left and then increments the operand.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50773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44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++m; </a:t>
            </a:r>
            <a:r>
              <a:rPr lang="en-US" b="1" dirty="0" err="1">
                <a:latin typeface="+mn-lt"/>
                <a:cs typeface="Courier New" panose="02070309020205020404" pitchFamily="49" charset="0"/>
              </a:rPr>
              <a:t>vs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m++;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07" y="1905000"/>
            <a:ext cx="8229600" cy="4830763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2" action="ppaction://hlinkfile"/>
              </a:rPr>
              <a:t>Program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55106"/>
            <a:ext cx="7559000" cy="44958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050" y="1269435"/>
            <a:ext cx="3656457" cy="12711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10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Arithmetic Operators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operands acted upon by arithmetic operators </a:t>
            </a:r>
            <a:r>
              <a:rPr lang="en-US" sz="2800" dirty="0">
                <a:solidFill>
                  <a:srgbClr val="FF0000"/>
                </a:solidFill>
              </a:rPr>
              <a:t>must represent numeric values</a:t>
            </a:r>
            <a:r>
              <a:rPr lang="en-US" sz="2800" dirty="0"/>
              <a:t>.  </a:t>
            </a:r>
          </a:p>
          <a:p>
            <a:r>
              <a:rPr lang="en-US" sz="2800" dirty="0"/>
              <a:t>Thus, the operands can be integer  quantities,  floating-point  quantities  or  characters</a:t>
            </a:r>
          </a:p>
          <a:p>
            <a:pPr lvl="2"/>
            <a:r>
              <a:rPr lang="en-US" dirty="0"/>
              <a:t>Character constant represent integer value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4415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Conditional Operators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2209800"/>
            <a:ext cx="42672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exp1 ? exp2 : exp3</a:t>
            </a:r>
          </a:p>
        </p:txBody>
      </p:sp>
      <p:sp>
        <p:nvSpPr>
          <p:cNvPr id="6" name="Frame 5"/>
          <p:cNvSpPr/>
          <p:nvPr/>
        </p:nvSpPr>
        <p:spPr>
          <a:xfrm>
            <a:off x="2133600" y="3962400"/>
            <a:ext cx="4267200" cy="762000"/>
          </a:xfrm>
          <a:prstGeom prst="fram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cs typeface="Courier New" panose="02070309020205020404" pitchFamily="49" charset="0"/>
              </a:rPr>
              <a:t>We will discuss it in slide 5!</a:t>
            </a:r>
          </a:p>
        </p:txBody>
      </p:sp>
    </p:spTree>
    <p:extLst>
      <p:ext uri="{BB962C8B-B14F-4D97-AF65-F5344CB8AC3E}">
        <p14:creationId xmlns:p14="http://schemas.microsoft.com/office/powerpoint/2010/main" val="347197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Bitwise Operator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502954"/>
              </p:ext>
            </p:extLst>
          </p:nvPr>
        </p:nvGraphicFramePr>
        <p:xfrm>
          <a:off x="1447800" y="2286000"/>
          <a:ext cx="6096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AND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OR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exclusive OR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Shift</a:t>
                      </a:r>
                      <a:r>
                        <a:rPr lang="en-US" sz="2400" baseline="0" dirty="0"/>
                        <a:t> left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Shift</a:t>
                      </a:r>
                      <a:r>
                        <a:rPr lang="en-US" sz="2400" baseline="0" dirty="0"/>
                        <a:t> right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loud 4"/>
          <p:cNvSpPr/>
          <p:nvPr/>
        </p:nvSpPr>
        <p:spPr>
          <a:xfrm>
            <a:off x="4700789" y="4419600"/>
            <a:ext cx="3962400" cy="21336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will learn later!</a:t>
            </a:r>
          </a:p>
        </p:txBody>
      </p:sp>
    </p:spTree>
    <p:extLst>
      <p:ext uri="{BB962C8B-B14F-4D97-AF65-F5344CB8AC3E}">
        <p14:creationId xmlns:p14="http://schemas.microsoft.com/office/powerpoint/2010/main" val="95415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Special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307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/>
              <a:t>C supports some special operators of interest</a:t>
            </a:r>
          </a:p>
          <a:p>
            <a:pPr lvl="1" algn="just">
              <a:spcAft>
                <a:spcPts val="600"/>
              </a:spcAft>
            </a:pPr>
            <a:r>
              <a:rPr lang="en-US" sz="2400" dirty="0"/>
              <a:t>Comma operator </a:t>
            </a:r>
            <a:r>
              <a:rPr lang="en-US" sz="2400"/>
              <a:t>( , )</a:t>
            </a:r>
            <a:endParaRPr lang="en-US" sz="2400" dirty="0"/>
          </a:p>
          <a:p>
            <a:pPr lvl="1" algn="just">
              <a:spcAft>
                <a:spcPts val="600"/>
              </a:spcAft>
            </a:pPr>
            <a:r>
              <a:rPr lang="en-US" sz="2400" b="1" dirty="0" err="1"/>
              <a:t>Sizeof</a:t>
            </a:r>
            <a:r>
              <a:rPr lang="en-US" sz="2400" b="1" dirty="0"/>
              <a:t> </a:t>
            </a:r>
            <a:r>
              <a:rPr lang="en-US" sz="2400" dirty="0"/>
              <a:t>operator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  <a:r>
              <a:rPr lang="en-US" sz="2400" dirty="0"/>
              <a:t>)</a:t>
            </a:r>
            <a:endParaRPr lang="en-US" sz="2400" b="1" dirty="0"/>
          </a:p>
          <a:p>
            <a:pPr lvl="1" algn="just">
              <a:spcAft>
                <a:spcPts val="600"/>
              </a:spcAft>
            </a:pPr>
            <a:r>
              <a:rPr lang="en-US" sz="2400" dirty="0"/>
              <a:t>Pointer operators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)</a:t>
            </a:r>
          </a:p>
          <a:p>
            <a:pPr lvl="1" algn="just">
              <a:spcAft>
                <a:spcPts val="600"/>
              </a:spcAft>
            </a:pPr>
            <a:r>
              <a:rPr lang="en-US" sz="2400" dirty="0"/>
              <a:t>Member selection operator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5510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The Comma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5" y="1524000"/>
            <a:ext cx="8229600" cy="48307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/>
              <a:t>The comma operator can be used to link the related expressions together.</a:t>
            </a:r>
          </a:p>
          <a:p>
            <a:pPr algn="just">
              <a:spcAft>
                <a:spcPts val="600"/>
              </a:spcAft>
            </a:pPr>
            <a:endParaRPr lang="en-US" sz="2800" dirty="0"/>
          </a:p>
          <a:p>
            <a:pPr algn="just">
              <a:spcAft>
                <a:spcPts val="600"/>
              </a:spcAft>
            </a:pPr>
            <a:endParaRPr lang="en-US" sz="2800" dirty="0"/>
          </a:p>
          <a:p>
            <a:pPr algn="just">
              <a:spcAft>
                <a:spcPts val="600"/>
              </a:spcAft>
            </a:pPr>
            <a:endParaRPr lang="en-US" sz="2800" dirty="0"/>
          </a:p>
          <a:p>
            <a:pPr algn="just">
              <a:spcAft>
                <a:spcPts val="600"/>
              </a:spcAft>
            </a:pPr>
            <a:r>
              <a:rPr lang="en-US" sz="2800" dirty="0"/>
              <a:t>Evaluated left to right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The value of right-most expression is the value of the combined expression.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20333" y="2767883"/>
            <a:ext cx="2400300" cy="1169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10;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5;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5083" y="2971798"/>
            <a:ext cx="4884849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 = (x=10, y=5,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162301" y="3173808"/>
            <a:ext cx="685800" cy="35798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2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Find the value of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5" y="1524000"/>
            <a:ext cx="8229600" cy="48307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endParaRPr lang="en-US" sz="2800" dirty="0"/>
          </a:p>
          <a:p>
            <a:pPr algn="just">
              <a:spcAft>
                <a:spcPts val="600"/>
              </a:spcAft>
            </a:pPr>
            <a:endParaRPr lang="en-US" sz="2800" dirty="0"/>
          </a:p>
          <a:p>
            <a:pPr algn="just">
              <a:spcAft>
                <a:spcPts val="600"/>
              </a:spcAft>
            </a:pPr>
            <a:endParaRPr lang="en-US" sz="2800" dirty="0"/>
          </a:p>
          <a:p>
            <a:pPr algn="just">
              <a:spcAft>
                <a:spcPts val="600"/>
              </a:spcAft>
            </a:pPr>
            <a:endParaRPr lang="en-US" sz="2800" dirty="0"/>
          </a:p>
          <a:p>
            <a:pPr algn="just">
              <a:spcAft>
                <a:spcPts val="600"/>
              </a:spcAft>
            </a:pPr>
            <a:r>
              <a:rPr lang="en-US" sz="2800" dirty="0"/>
              <a:t>Evaluated left to right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The value of right-most expression is the value of the combined expression.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65920" y="2003973"/>
            <a:ext cx="1558880" cy="11698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</p:txBody>
      </p:sp>
      <p:sp>
        <p:nvSpPr>
          <p:cNvPr id="6" name="Rectangle 5"/>
          <p:cNvSpPr/>
          <p:nvPr/>
        </p:nvSpPr>
        <p:spPr>
          <a:xfrm>
            <a:off x="508716" y="2207889"/>
            <a:ext cx="4721716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= x, t = y, t = z;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86400" y="2409900"/>
            <a:ext cx="685800" cy="357981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The </a:t>
            </a:r>
            <a:r>
              <a:rPr lang="en-US" b="1" dirty="0" err="1">
                <a:solidFill>
                  <a:srgbClr val="0070C0"/>
                </a:solidFill>
                <a:cs typeface="Courier New" panose="02070309020205020404" pitchFamily="49" charset="0"/>
              </a:rPr>
              <a:t>sizeof</a:t>
            </a:r>
            <a:r>
              <a:rPr lang="en-US" b="1" dirty="0">
                <a:cs typeface="Courier New" panose="02070309020205020404" pitchFamily="49" charset="0"/>
              </a:rPr>
              <a:t>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65" y="1524000"/>
            <a:ext cx="8229600" cy="48307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2800" dirty="0"/>
              <a:t>This a compile time unary operator.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Returns the number of bytes the operand occupies.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The operand may be-</a:t>
            </a:r>
          </a:p>
          <a:p>
            <a:pPr lvl="1" algn="just">
              <a:spcBef>
                <a:spcPts val="600"/>
              </a:spcBef>
              <a:spcAft>
                <a:spcPts val="1800"/>
              </a:spcAft>
            </a:pPr>
            <a:r>
              <a:rPr lang="en-US" sz="2400" dirty="0"/>
              <a:t>a variable</a:t>
            </a:r>
          </a:p>
          <a:p>
            <a:pPr lvl="1" algn="just">
              <a:spcBef>
                <a:spcPts val="600"/>
              </a:spcBef>
              <a:spcAft>
                <a:spcPts val="1800"/>
              </a:spcAft>
            </a:pPr>
            <a:r>
              <a:rPr lang="en-US" sz="2400" dirty="0"/>
              <a:t>a constant</a:t>
            </a:r>
          </a:p>
          <a:p>
            <a:pPr lvl="1" algn="just">
              <a:spcBef>
                <a:spcPts val="600"/>
              </a:spcBef>
              <a:spcAft>
                <a:spcPts val="1800"/>
              </a:spcAft>
            </a:pPr>
            <a:r>
              <a:rPr lang="en-US" sz="2400" dirty="0"/>
              <a:t>A data type qualifier</a:t>
            </a:r>
          </a:p>
          <a:p>
            <a:pPr algn="just">
              <a:spcAft>
                <a:spcPts val="600"/>
              </a:spcAft>
            </a:pPr>
            <a:endParaRPr lang="en-US" sz="2800" dirty="0"/>
          </a:p>
          <a:p>
            <a:pPr algn="just">
              <a:spcAft>
                <a:spcPts val="600"/>
              </a:spcAft>
            </a:pPr>
            <a:endParaRPr lang="en-US" sz="2800" dirty="0"/>
          </a:p>
          <a:p>
            <a:pPr marL="0" indent="0" algn="just">
              <a:spcAft>
                <a:spcPts val="600"/>
              </a:spcAft>
              <a:buNone/>
            </a:pP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004568" y="3295409"/>
            <a:ext cx="3459051" cy="518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(sum);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991689" y="3962400"/>
            <a:ext cx="3459051" cy="518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(2358);</a:t>
            </a:r>
          </a:p>
        </p:txBody>
      </p:sp>
      <p:sp>
        <p:nvSpPr>
          <p:cNvPr id="9" name="Rectangle 8"/>
          <p:cNvSpPr/>
          <p:nvPr/>
        </p:nvSpPr>
        <p:spPr>
          <a:xfrm>
            <a:off x="4974466" y="4622045"/>
            <a:ext cx="3741312" cy="518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</a:t>
            </a: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(double);</a:t>
            </a:r>
          </a:p>
        </p:txBody>
      </p:sp>
      <p:sp>
        <p:nvSpPr>
          <p:cNvPr id="4" name="Right Arrow 3"/>
          <p:cNvSpPr/>
          <p:nvPr/>
        </p:nvSpPr>
        <p:spPr>
          <a:xfrm>
            <a:off x="3093183" y="3466365"/>
            <a:ext cx="1752600" cy="16454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039843" y="4102852"/>
            <a:ext cx="1752600" cy="16454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969483" y="4813479"/>
            <a:ext cx="822960" cy="18288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6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  <p:bldP spid="4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33575" y="-228600"/>
            <a:ext cx="13011150" cy="7315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39091" b="62500"/>
          <a:stretch/>
        </p:blipFill>
        <p:spPr>
          <a:xfrm>
            <a:off x="4114800" y="533400"/>
            <a:ext cx="7924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Type Conversion In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7924800" cy="4830763"/>
          </a:xfrm>
        </p:spPr>
        <p:txBody>
          <a:bodyPr>
            <a:normAutofit/>
          </a:bodyPr>
          <a:lstStyle/>
          <a:p>
            <a:pPr algn="just">
              <a:spcAft>
                <a:spcPts val="600"/>
              </a:spcAft>
            </a:pPr>
            <a:endParaRPr lang="en-US" sz="2800" dirty="0"/>
          </a:p>
          <a:p>
            <a:pPr algn="just">
              <a:spcAft>
                <a:spcPts val="600"/>
              </a:spcAft>
            </a:pPr>
            <a:r>
              <a:rPr lang="en-US" sz="2800" dirty="0"/>
              <a:t>Implicit Type Conversion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Explicit Conversion</a:t>
            </a:r>
          </a:p>
        </p:txBody>
      </p:sp>
      <p:sp>
        <p:nvSpPr>
          <p:cNvPr id="4" name="Cloud 3"/>
          <p:cNvSpPr/>
          <p:nvPr/>
        </p:nvSpPr>
        <p:spPr>
          <a:xfrm>
            <a:off x="4114800" y="3352800"/>
            <a:ext cx="3962400" cy="21336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 will learn later!</a:t>
            </a:r>
          </a:p>
        </p:txBody>
      </p:sp>
    </p:spTree>
    <p:extLst>
      <p:ext uri="{BB962C8B-B14F-4D97-AF65-F5344CB8AC3E}">
        <p14:creationId xmlns:p14="http://schemas.microsoft.com/office/powerpoint/2010/main" val="306429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b="1" dirty="0">
                <a:cs typeface="Courier New" panose="02070309020205020404" pitchFamily="49" charset="0"/>
              </a:rPr>
              <a:t>Operator Precedence and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30763"/>
          </a:xfrm>
        </p:spPr>
        <p:txBody>
          <a:bodyPr>
            <a:normAutofit lnSpcReduction="10000"/>
          </a:bodyPr>
          <a:lstStyle/>
          <a:p>
            <a:pPr algn="just">
              <a:spcAft>
                <a:spcPts val="600"/>
              </a:spcAft>
            </a:pPr>
            <a:r>
              <a:rPr lang="en-US" sz="2800" dirty="0"/>
              <a:t>Precedence is used to determine how an expression involving more than one operator is evaluated.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There are distinct levels of precedence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An operator may belong to one of these levels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The operators at higher level of precedence are evaluated first.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The operators of the same precedence are evaluated either from ‘left to right’ or from ‘right to left’.</a:t>
            </a:r>
          </a:p>
          <a:p>
            <a:pPr algn="just">
              <a:spcAft>
                <a:spcPts val="600"/>
              </a:spcAft>
            </a:pPr>
            <a:r>
              <a:rPr lang="en-US" sz="2800" dirty="0"/>
              <a:t>This is known as associativity property of an operator.</a:t>
            </a:r>
          </a:p>
          <a:p>
            <a:pPr algn="just">
              <a:spcAft>
                <a:spcPts val="6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3495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b="1" dirty="0">
                <a:cs typeface="Courier New" panose="02070309020205020404" pitchFamily="49" charset="0"/>
              </a:rPr>
              <a:t>Operators Precedence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659"/>
          <a:stretch/>
        </p:blipFill>
        <p:spPr>
          <a:xfrm>
            <a:off x="914400" y="1143000"/>
            <a:ext cx="7543800" cy="55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1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b="1" dirty="0"/>
              <a:t>Arithmetic Operators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remainder operator </a:t>
            </a:r>
            <a:r>
              <a:rPr lang="en-US" sz="2800" dirty="0"/>
              <a:t>(%) requires that </a:t>
            </a:r>
            <a:r>
              <a:rPr lang="en-US" sz="2800" dirty="0">
                <a:solidFill>
                  <a:srgbClr val="FF0000"/>
                </a:solidFill>
              </a:rPr>
              <a:t>both operands be integers</a:t>
            </a:r>
            <a:r>
              <a:rPr lang="en-US" sz="2800" dirty="0"/>
              <a:t> and the </a:t>
            </a:r>
            <a:r>
              <a:rPr lang="en-US" sz="2800" dirty="0">
                <a:solidFill>
                  <a:srgbClr val="FF0000"/>
                </a:solidFill>
              </a:rPr>
              <a:t>second operand be nonzero.  </a:t>
            </a:r>
          </a:p>
          <a:p>
            <a:r>
              <a:rPr lang="en-US" sz="2800" dirty="0"/>
              <a:t>Similarly, </a:t>
            </a:r>
            <a:r>
              <a:rPr lang="en-US" sz="2800" b="1" dirty="0"/>
              <a:t>the division operator (/) </a:t>
            </a:r>
            <a:r>
              <a:rPr lang="en-US" sz="2800" dirty="0"/>
              <a:t>requires that </a:t>
            </a:r>
            <a:r>
              <a:rPr lang="en-US" sz="2800" dirty="0">
                <a:solidFill>
                  <a:srgbClr val="FF0000"/>
                </a:solidFill>
              </a:rPr>
              <a:t>the second operand be nonzero.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58221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Computational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Computer gives approximate values for real numbers that can cause serious problem.</a:t>
            </a:r>
          </a:p>
          <a:p>
            <a:pPr algn="just"/>
            <a:endParaRPr lang="en-US" sz="2800" dirty="0"/>
          </a:p>
          <a:p>
            <a:r>
              <a:rPr lang="en-US" sz="2800" dirty="0"/>
              <a:t>Another problem is division by zero.</a:t>
            </a:r>
          </a:p>
          <a:p>
            <a:endParaRPr lang="en-US" sz="2800" dirty="0"/>
          </a:p>
          <a:p>
            <a:r>
              <a:rPr lang="en-US" sz="2800" dirty="0"/>
              <a:t>Overflow and Underflow</a:t>
            </a:r>
          </a:p>
        </p:txBody>
      </p:sp>
    </p:spTree>
    <p:extLst>
      <p:ext uri="{BB962C8B-B14F-4D97-AF65-F5344CB8AC3E}">
        <p14:creationId xmlns:p14="http://schemas.microsoft.com/office/powerpoint/2010/main" val="70151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Write your own program using this math functions</a:t>
            </a:r>
            <a:endParaRPr lang="en-US" sz="2400" dirty="0"/>
          </a:p>
          <a:p>
            <a:pPr lvl="1"/>
            <a:r>
              <a:rPr lang="en-US" sz="2400" dirty="0"/>
              <a:t>sin(x)</a:t>
            </a:r>
          </a:p>
          <a:p>
            <a:pPr lvl="1"/>
            <a:r>
              <a:rPr lang="en-US" sz="2400" dirty="0"/>
              <a:t>ceil(x)</a:t>
            </a:r>
          </a:p>
          <a:p>
            <a:pPr lvl="1"/>
            <a:r>
              <a:rPr lang="en-US" sz="2400" dirty="0" err="1"/>
              <a:t>exp</a:t>
            </a:r>
            <a:r>
              <a:rPr lang="en-US" sz="2400" dirty="0"/>
              <a:t>(x)</a:t>
            </a:r>
          </a:p>
          <a:p>
            <a:pPr lvl="1"/>
            <a:r>
              <a:rPr lang="en-US" sz="2400" dirty="0" err="1"/>
              <a:t>fabs</a:t>
            </a:r>
            <a:r>
              <a:rPr lang="en-US" sz="2400" dirty="0"/>
              <a:t>(x)</a:t>
            </a:r>
          </a:p>
          <a:p>
            <a:pPr lvl="1"/>
            <a:r>
              <a:rPr lang="en-US" sz="2400" dirty="0"/>
              <a:t>floor(x)</a:t>
            </a:r>
          </a:p>
          <a:p>
            <a:pPr lvl="1"/>
            <a:r>
              <a:rPr lang="en-US" sz="2400" dirty="0" err="1"/>
              <a:t>fmod</a:t>
            </a:r>
            <a:r>
              <a:rPr lang="en-US" sz="2400" dirty="0"/>
              <a:t>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pow(</a:t>
            </a:r>
            <a:r>
              <a:rPr lang="en-US" sz="2400" dirty="0" err="1"/>
              <a:t>x,y</a:t>
            </a:r>
            <a:r>
              <a:rPr lang="en-US" sz="2400" dirty="0"/>
              <a:t>)</a:t>
            </a:r>
          </a:p>
          <a:p>
            <a:pPr lvl="1"/>
            <a:r>
              <a:rPr lang="en-US" sz="2400" dirty="0" err="1"/>
              <a:t>sqrt</a:t>
            </a:r>
            <a:r>
              <a:rPr lang="en-US" sz="2400" dirty="0"/>
              <a:t>(x)</a:t>
            </a:r>
          </a:p>
          <a:p>
            <a:endParaRPr lang="en-US" sz="2800" dirty="0"/>
          </a:p>
        </p:txBody>
      </p:sp>
      <p:sp>
        <p:nvSpPr>
          <p:cNvPr id="5" name="Cloud 4"/>
          <p:cNvSpPr/>
          <p:nvPr/>
        </p:nvSpPr>
        <p:spPr>
          <a:xfrm>
            <a:off x="4724400" y="4014172"/>
            <a:ext cx="3962400" cy="213360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Or/and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google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it!</a:t>
            </a:r>
          </a:p>
        </p:txBody>
      </p:sp>
    </p:spTree>
    <p:extLst>
      <p:ext uri="{BB962C8B-B14F-4D97-AF65-F5344CB8AC3E}">
        <p14:creationId xmlns:p14="http://schemas.microsoft.com/office/powerpoint/2010/main" val="382273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453452" y="2999919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+ 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1303" t="34375" r="48829" b="29167"/>
          <a:stretch/>
        </p:blipFill>
        <p:spPr>
          <a:xfrm>
            <a:off x="3048000" y="304800"/>
            <a:ext cx="3886200" cy="2133600"/>
          </a:xfrm>
          <a:prstGeom prst="rect">
            <a:avLst/>
          </a:prstGeom>
          <a:ln w="635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53452" y="374398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-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452" y="442978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*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19178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/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5969298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%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2070" y="2999919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72070" y="374398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72070" y="442978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75818" y="519178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5818" y="5969298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447925" y="32766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462212" y="39624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462212" y="47244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438400" y="54864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462212" y="6248400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28458" y="5112603"/>
            <a:ext cx="4186159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Here, the decimal portion of the quotient will be dropped</a:t>
            </a:r>
          </a:p>
        </p:txBody>
      </p:sp>
    </p:spTree>
    <p:extLst>
      <p:ext uri="{BB962C8B-B14F-4D97-AF65-F5344CB8AC3E}">
        <p14:creationId xmlns:p14="http://schemas.microsoft.com/office/powerpoint/2010/main" val="154780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49494" y="3136801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+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9494" y="3880862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-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9494" y="4566662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*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3242" y="5328662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/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3242" y="610618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%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8112" y="3136801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14.5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8112" y="3880862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10.5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8112" y="4566662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25.0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71860" y="5328662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6.25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71860" y="610618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43967" y="3413482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58254" y="4099282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8254" y="4861282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34442" y="5623282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258254" y="6385282"/>
            <a:ext cx="609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23858" y="6106180"/>
            <a:ext cx="26629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 Possible!!!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6617" t="34375" r="34774" b="30208"/>
          <a:stretch/>
        </p:blipFill>
        <p:spPr>
          <a:xfrm>
            <a:off x="1566158" y="152400"/>
            <a:ext cx="6324600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9728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49494" y="3136801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9494" y="3880862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+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9494" y="4566662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+ 1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3242" y="5328662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+ ‘A’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3242" y="610618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+ ‘1’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8499" y="3136801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8499" y="3880862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131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8499" y="4566662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2247" y="5328662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2247" y="610618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114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43967" y="3413482"/>
            <a:ext cx="1251833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58254" y="4099282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8254" y="4861282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34442" y="5623282"/>
            <a:ext cx="1261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58254" y="6370022"/>
            <a:ext cx="12375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4861" t="32292" r="35359" b="31250"/>
          <a:stretch/>
        </p:blipFill>
        <p:spPr>
          <a:xfrm>
            <a:off x="1066800" y="116721"/>
            <a:ext cx="6477001" cy="266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1613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249494" y="3136801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+ 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49494" y="3880862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-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49494" y="4566662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*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3242" y="5328662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/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53242" y="6106180"/>
            <a:ext cx="1857844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 % b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8499" y="3136801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8499" y="3880862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8499" y="4566662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-33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72247" y="5328662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-3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72247" y="6106180"/>
            <a:ext cx="1224822" cy="523220"/>
          </a:xfrm>
          <a:prstGeom prst="rect">
            <a:avLst/>
          </a:prstGeom>
        </p:spPr>
        <p:style>
          <a:lnRef idx="2">
            <a:schemeClr val="accent1"/>
          </a:lnRef>
          <a:fillRef idx="1001">
            <a:schemeClr val="lt2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43967" y="3413482"/>
            <a:ext cx="1251833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258254" y="4099282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58254" y="4861282"/>
            <a:ext cx="1237546" cy="155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34442" y="5623282"/>
            <a:ext cx="12613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258254" y="6370022"/>
            <a:ext cx="123754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23858" y="6106180"/>
            <a:ext cx="266294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Ignore - !!!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07338" y="533400"/>
            <a:ext cx="2916520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857250" lvl="3"/>
            <a:r>
              <a:rPr lang="en-US" sz="2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a, b;</a:t>
            </a:r>
          </a:p>
          <a:p>
            <a:pPr marL="857250" lvl="3"/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857250" lvl="3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= 11;</a:t>
            </a:r>
          </a:p>
          <a:p>
            <a:pPr marL="857250" lvl="3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 = -3;</a:t>
            </a:r>
          </a:p>
        </p:txBody>
      </p:sp>
      <p:sp>
        <p:nvSpPr>
          <p:cNvPr id="35" name="Cloud 34"/>
          <p:cNvSpPr/>
          <p:nvPr/>
        </p:nvSpPr>
        <p:spPr>
          <a:xfrm>
            <a:off x="6773915" y="1539071"/>
            <a:ext cx="1981200" cy="260340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Follow basic rules of algebra</a:t>
            </a:r>
          </a:p>
        </p:txBody>
      </p:sp>
    </p:spTree>
    <p:extLst>
      <p:ext uri="{BB962C8B-B14F-4D97-AF65-F5344CB8AC3E}">
        <p14:creationId xmlns:p14="http://schemas.microsoft.com/office/powerpoint/2010/main" val="145122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3" grpId="0" animBg="1"/>
      <p:bldP spid="3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F0E441C202AB4B915FE70D8EB22329" ma:contentTypeVersion="10" ma:contentTypeDescription="Create a new document." ma:contentTypeScope="" ma:versionID="9837fb59e0d2dd7c7014c897c4cf439a">
  <xsd:schema xmlns:xsd="http://www.w3.org/2001/XMLSchema" xmlns:xs="http://www.w3.org/2001/XMLSchema" xmlns:p="http://schemas.microsoft.com/office/2006/metadata/properties" xmlns:ns2="aa15555a-d4eb-428f-a0f6-53a901894c6c" xmlns:ns3="c0808d1a-1ae9-4e42-8568-d8ac5385ddbe" targetNamespace="http://schemas.microsoft.com/office/2006/metadata/properties" ma:root="true" ma:fieldsID="e3fc3b798aab5cc763b26aa60641c91b" ns2:_="" ns3:_="">
    <xsd:import namespace="aa15555a-d4eb-428f-a0f6-53a901894c6c"/>
    <xsd:import namespace="c0808d1a-1ae9-4e42-8568-d8ac5385d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5555a-d4eb-428f-a0f6-53a901894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808d1a-1ae9-4e42-8568-d8ac5385ddb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0B81A0-E4AA-476E-B30A-F3D5D90AA0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A11D06-AAB4-48CC-B587-8278B4489B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9B262AB-13E1-434F-8ADE-BB420B60EC1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1724</TotalTime>
  <Words>1801</Words>
  <Application>Microsoft Office PowerPoint</Application>
  <PresentationFormat>On-screen Show (4:3)</PresentationFormat>
  <Paragraphs>572</Paragraphs>
  <Slides>51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Operators and Expression</vt:lpstr>
      <vt:lpstr>Operators and Operands</vt:lpstr>
      <vt:lpstr>Arithmetic Operators</vt:lpstr>
      <vt:lpstr>Arithmetic Operators (cont.)</vt:lpstr>
      <vt:lpstr>Arithmetic Operators (cont.)</vt:lpstr>
      <vt:lpstr>PowerPoint Presentation</vt:lpstr>
      <vt:lpstr>PowerPoint Presentation</vt:lpstr>
      <vt:lpstr>PowerPoint Presentation</vt:lpstr>
      <vt:lpstr>PowerPoint Presentation</vt:lpstr>
      <vt:lpstr>Type Convention</vt:lpstr>
      <vt:lpstr>PowerPoint Presentation</vt:lpstr>
      <vt:lpstr>PowerPoint Presentation</vt:lpstr>
      <vt:lpstr>Type Convention</vt:lpstr>
      <vt:lpstr>Type Cast</vt:lpstr>
      <vt:lpstr>Valid or Invalid?</vt:lpstr>
      <vt:lpstr>Valid or Invalid?</vt:lpstr>
      <vt:lpstr>Relational Operators</vt:lpstr>
      <vt:lpstr>Relational Operators…</vt:lpstr>
      <vt:lpstr>Relational Operators</vt:lpstr>
      <vt:lpstr>True or False</vt:lpstr>
      <vt:lpstr>True or False</vt:lpstr>
      <vt:lpstr>Precedence</vt:lpstr>
      <vt:lpstr>Each One is Complement of Another</vt:lpstr>
      <vt:lpstr>Simplified Expression</vt:lpstr>
      <vt:lpstr>Logical Operation</vt:lpstr>
      <vt:lpstr>PowerPoint Presentation</vt:lpstr>
      <vt:lpstr>True or False!</vt:lpstr>
      <vt:lpstr>True or False</vt:lpstr>
      <vt:lpstr>Precedence</vt:lpstr>
      <vt:lpstr>Assignment Operators</vt:lpstr>
      <vt:lpstr>Shorthand Assignment Operator</vt:lpstr>
      <vt:lpstr>Shorthand Assignment Operator</vt:lpstr>
      <vt:lpstr>Advantage of Shorthand Operators</vt:lpstr>
      <vt:lpstr>Unary Operators</vt:lpstr>
      <vt:lpstr>Increment and Decrement Operator</vt:lpstr>
      <vt:lpstr>++m; vs m++;</vt:lpstr>
      <vt:lpstr>++m; vs m++;</vt:lpstr>
      <vt:lpstr>++m; vs m++;</vt:lpstr>
      <vt:lpstr>++m; vs m++;</vt:lpstr>
      <vt:lpstr>Conditional Operators</vt:lpstr>
      <vt:lpstr>Bitwise Operator</vt:lpstr>
      <vt:lpstr>Special Operators</vt:lpstr>
      <vt:lpstr>The Comma Operator</vt:lpstr>
      <vt:lpstr>Find the value of t</vt:lpstr>
      <vt:lpstr>The sizeof Operator</vt:lpstr>
      <vt:lpstr>PowerPoint Presentation</vt:lpstr>
      <vt:lpstr>Type Conversion In Expression</vt:lpstr>
      <vt:lpstr>Operator Precedence and Associativity</vt:lpstr>
      <vt:lpstr>Operators Precedence</vt:lpstr>
      <vt:lpstr>Some Computational Problem</vt:lpstr>
      <vt:lpstr>Home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C’s Program Control Statements</dc:title>
  <dc:creator>Tomal</dc:creator>
  <cp:lastModifiedBy>Md. Muktar Hossain</cp:lastModifiedBy>
  <cp:revision>151</cp:revision>
  <dcterms:created xsi:type="dcterms:W3CDTF">2006-08-16T00:00:00Z</dcterms:created>
  <dcterms:modified xsi:type="dcterms:W3CDTF">2024-03-28T18:40:36Z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0x01010018F0E441C202AB4B915FE70D8EB22329</vt:lpwstr>
  </property>
</Properties>
</file>