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33"/>
  </p:notesMasterIdLst>
  <p:sldIdLst>
    <p:sldId id="256" r:id="rId3"/>
    <p:sldId id="257" r:id="rId4"/>
    <p:sldId id="258" r:id="rId5"/>
    <p:sldId id="320" r:id="rId6"/>
    <p:sldId id="321" r:id="rId7"/>
    <p:sldId id="266" r:id="rId8"/>
    <p:sldId id="304" r:id="rId9"/>
    <p:sldId id="267" r:id="rId10"/>
    <p:sldId id="303" r:id="rId11"/>
    <p:sldId id="305" r:id="rId12"/>
    <p:sldId id="306" r:id="rId13"/>
    <p:sldId id="307" r:id="rId14"/>
    <p:sldId id="308" r:id="rId15"/>
    <p:sldId id="277" r:id="rId16"/>
    <p:sldId id="278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09" r:id="rId25"/>
    <p:sldId id="313" r:id="rId26"/>
    <p:sldId id="314" r:id="rId27"/>
    <p:sldId id="315" r:id="rId28"/>
    <p:sldId id="316" r:id="rId29"/>
    <p:sldId id="317" r:id="rId30"/>
    <p:sldId id="318" r:id="rId31"/>
    <p:sldId id="3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3CF9-5394-4951-A118-EAF4BE4DC47A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03D7-0430-469E-8CDB-B47284BDB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03D7-0430-469E-8CDB-B47284BDB9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Grade Example Page</a:t>
            </a:r>
            <a:r>
              <a:rPr lang="en-US" baseline="0" dirty="0" smtClean="0"/>
              <a:t>-124 (ANSI 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03D7-0430-469E-8CDB-B47284BDB9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8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Grade System Program: A-&gt;Excellent! B-&gt;Good C-&gt;OK</a:t>
            </a:r>
            <a:r>
              <a:rPr lang="en-US" baseline="0" dirty="0" smtClean="0"/>
              <a:t> D-&gt;You just Pass the exam F-&gt;Better try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03D7-0430-469E-8CDB-B47284BDB9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6206-9D15-4F9F-916F-7BCDFADB8D2D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B207-6C62-4E6F-A0D7-0118478C91A7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84B-A84E-475E-9B6A-3A1324FE8EA0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1600200"/>
            <a:ext cx="8534400" cy="4419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4-</a:t>
            </a:r>
            <a:fld id="{821C36A2-9163-41C2-9C58-B38B272FA9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5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6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0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65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769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EF-737B-420D-B994-FF7911A21A3C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70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1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83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A50D-6C27-4998-849E-80BD449BE054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EACE-86E7-4D38-A585-714F328E480F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DED2-27EE-4313-93FE-59514B51B6B8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CE27-2191-4E71-A42A-B030123BA00D}" type="datetime1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45E1-4672-4137-A580-337486A98E23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17D-FAC4-4506-8C24-5A591A948276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7406-D231-4D88-B028-124890E216C8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3B99-E71D-4185-B907-51B7B7C52264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5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C%20Code/Teach%20Yourself%20C/Chapter%20-%202/greater%20number%20-%202/main.c" TargetMode="Externa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hyperlink" Target="greater%20number%20-%202/greater%20number%20-%201.cb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if%20else%20lader/if%20else%20lader.c" TargetMode="External"/><Relationship Id="rId2" Type="http://schemas.openxmlformats.org/officeDocument/2006/relationships/hyperlink" Target="../../../../C%20Code/Teach%20Yourself%20C/Chapter%20-%202/greater%20number%20-%202/main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Page%2095%20-%20switch/Page%2095%20-%20switch.cb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greater%20number%20-%201/greater%20number%20-%201.cb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Introducing C’s Program Control Statements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7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400" dirty="0" smtClean="0"/>
              <a:t>Thanks to </a:t>
            </a:r>
          </a:p>
          <a:p>
            <a:pPr algn="r"/>
            <a:r>
              <a:rPr lang="en-US" sz="1400" dirty="0" err="1" smtClean="0"/>
              <a:t>Nakib</a:t>
            </a:r>
            <a:r>
              <a:rPr lang="en-US" sz="1400" dirty="0" smtClean="0"/>
              <a:t> Hayat Chowdhury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happen?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981200" y="1676400"/>
            <a:ext cx="5638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if(a &lt; b)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(“This line will print.”);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0700" y="3810000"/>
            <a:ext cx="6019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</a:p>
          <a:p>
            <a:pPr algn="ctr"/>
            <a:endParaRPr lang="en-US" sz="1600" dirty="0"/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line will print.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happen?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981200" y="1676400"/>
            <a:ext cx="5638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 a &gt; b)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(“This line will print.”);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0700" y="3810000"/>
            <a:ext cx="6019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</a:p>
          <a:p>
            <a:pPr algn="ctr"/>
            <a:endParaRPr lang="en-US" sz="1600" dirty="0"/>
          </a:p>
          <a:p>
            <a:pPr algn="ctr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0" y="5562600"/>
            <a:ext cx="3581400" cy="793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Nothing!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16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happen?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981200" y="1676400"/>
            <a:ext cx="5638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if( 10 )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(“This line will print.”);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0700" y="3810000"/>
            <a:ext cx="6019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</a:p>
          <a:p>
            <a:pPr algn="ctr"/>
            <a:endParaRPr lang="en-US" sz="1600" dirty="0"/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line will print.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943100" y="1676400"/>
            <a:ext cx="5638800" cy="152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if( 0 ) </a:t>
            </a:r>
          </a:p>
          <a:p>
            <a:pPr marL="0" lvl="3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(“This line will print.”);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2600" y="3810000"/>
            <a:ext cx="6019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</a:p>
          <a:p>
            <a:pPr algn="ctr"/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0" y="5562600"/>
            <a:ext cx="3581400" cy="793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Nothing!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28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will happen?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981200" y="1676400"/>
            <a:ext cx="56388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a=10, b=20;</a:t>
            </a:r>
          </a:p>
          <a:p>
            <a:pPr marL="0" lvl="3">
              <a:spcBef>
                <a:spcPts val="0"/>
              </a:spcBef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3">
              <a:spcBef>
                <a:spcPts val="0"/>
              </a:spcBef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(“%d”, a&lt;=b);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0700" y="3810000"/>
            <a:ext cx="6019800" cy="1066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</a:t>
            </a:r>
          </a:p>
          <a:p>
            <a:pPr algn="ctr"/>
            <a:endParaRPr lang="en-US" sz="1600" dirty="0"/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ADD THE else!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can add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to the if.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if…else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is an extension of the simple if statement.</a:t>
            </a:r>
          </a:p>
          <a:p>
            <a:pPr marL="228600" lvl="2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24075" y="2876546"/>
            <a:ext cx="4972050" cy="3657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(test expression)</a:t>
            </a: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True-block statement(s)</a:t>
            </a: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False-block statement(s)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ADD THE </a:t>
            </a:r>
            <a:r>
              <a:rPr lang="en-US" b="1" dirty="0" smtClean="0">
                <a:solidFill>
                  <a:srgbClr val="0070C0"/>
                </a:solidFill>
              </a:rPr>
              <a:t>else</a:t>
            </a:r>
            <a:r>
              <a:rPr lang="en-US" b="1" dirty="0" smtClean="0">
                <a:solidFill>
                  <a:srgbClr val="C00000"/>
                </a:solidFill>
              </a:rPr>
              <a:t>!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610600" cy="437146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609600" y="5715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4" action="ppaction://hlinkfile"/>
              </a:rPr>
              <a:t>Which number is greater?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74625"/>
            <a:ext cx="8610600" cy="7921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</a:t>
            </a:r>
            <a:r>
              <a:rPr lang="en-US" b="1" dirty="0" smtClean="0">
                <a:solidFill>
                  <a:srgbClr val="0070C0"/>
                </a:solidFill>
              </a:rPr>
              <a:t>lse if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Ladder!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1990724" y="5982959"/>
            <a:ext cx="501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3" action="ppaction://hlinkfile"/>
              </a:rPr>
              <a:t>Which number is greater?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106159"/>
            <a:ext cx="746760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4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670"/>
            <a:ext cx="8610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if…else</a:t>
            </a:r>
            <a:r>
              <a:rPr lang="en-US" b="1" dirty="0" smtClean="0">
                <a:solidFill>
                  <a:srgbClr val="C00000"/>
                </a:solidFill>
              </a:rPr>
              <a:t> Ladder!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880624"/>
            <a:ext cx="7162800" cy="584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14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74625"/>
            <a:ext cx="8610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Nested </a:t>
            </a:r>
            <a:r>
              <a:rPr lang="en-US" b="1" dirty="0" smtClean="0">
                <a:solidFill>
                  <a:srgbClr val="0070C0"/>
                </a:solidFill>
              </a:rPr>
              <a:t>if…else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200150"/>
            <a:ext cx="56388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38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74625"/>
            <a:ext cx="8610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Nested </a:t>
            </a:r>
            <a:r>
              <a:rPr lang="en-US" b="1" dirty="0" smtClean="0">
                <a:solidFill>
                  <a:srgbClr val="0070C0"/>
                </a:solidFill>
              </a:rPr>
              <a:t>if…else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966787"/>
            <a:ext cx="4876800" cy="5597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098" y="1600200"/>
            <a:ext cx="4104102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655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/>
          <a:lstStyle/>
          <a:p>
            <a:r>
              <a:rPr lang="en-US" b="1" dirty="0" smtClean="0"/>
              <a:t>Program Control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statements</a:t>
            </a:r>
            <a:r>
              <a:rPr lang="en-US" dirty="0" smtClean="0"/>
              <a:t> control the flow of execution in a program or function.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There are three kinds of execution flow:</a:t>
            </a:r>
          </a:p>
          <a:p>
            <a:pPr marL="977900" lvl="1" indent="-228600">
              <a:lnSpc>
                <a:spcPct val="90000"/>
              </a:lnSpc>
            </a:pP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Sequence</a:t>
            </a:r>
            <a:r>
              <a:rPr lang="en-US" dirty="0" smtClean="0"/>
              <a:t>: </a:t>
            </a:r>
          </a:p>
          <a:p>
            <a:pPr marL="977900" lvl="2">
              <a:lnSpc>
                <a:spcPct val="90000"/>
              </a:lnSpc>
            </a:pPr>
            <a:r>
              <a:rPr lang="en-US" sz="2800" dirty="0" smtClean="0"/>
              <a:t>the execution of the program is sequential.</a:t>
            </a:r>
          </a:p>
          <a:p>
            <a:pPr marL="977900" lvl="1" indent="-228600">
              <a:lnSpc>
                <a:spcPct val="90000"/>
              </a:lnSpc>
            </a:pP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Selection</a:t>
            </a:r>
            <a:r>
              <a:rPr lang="en-US" dirty="0" smtClean="0"/>
              <a:t>: </a:t>
            </a:r>
          </a:p>
          <a:p>
            <a:pPr marL="977900" lvl="2">
              <a:lnSpc>
                <a:spcPct val="90000"/>
              </a:lnSpc>
            </a:pPr>
            <a:r>
              <a:rPr lang="en-US" sz="2800" dirty="0" smtClean="0"/>
              <a:t>A control structure which chooses alternative to execute.</a:t>
            </a:r>
          </a:p>
          <a:p>
            <a:pPr marL="977900" lvl="1" indent="-228600">
              <a:lnSpc>
                <a:spcPct val="90000"/>
              </a:lnSpc>
            </a:pPr>
            <a:r>
              <a:rPr lang="en-US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Repetition</a:t>
            </a:r>
            <a:r>
              <a:rPr lang="en-US" dirty="0" smtClean="0"/>
              <a:t>:</a:t>
            </a:r>
          </a:p>
          <a:p>
            <a:pPr marL="977900" lvl="2">
              <a:lnSpc>
                <a:spcPct val="90000"/>
              </a:lnSpc>
            </a:pPr>
            <a:r>
              <a:rPr lang="en-US" sz="2800" dirty="0" smtClean="0"/>
              <a:t>A control structure which repeats a group of statements.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038600"/>
            <a:ext cx="8077200" cy="129266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74625"/>
            <a:ext cx="8610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Nested </a:t>
            </a:r>
            <a:r>
              <a:rPr lang="en-US" b="1" dirty="0" smtClean="0">
                <a:solidFill>
                  <a:srgbClr val="0070C0"/>
                </a:solidFill>
              </a:rPr>
              <a:t>if…else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7848600" cy="48006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u="sng" dirty="0" smtClean="0"/>
              <a:t>Problem!</a:t>
            </a:r>
          </a:p>
          <a:p>
            <a:pPr algn="just"/>
            <a:r>
              <a:rPr lang="en-US" sz="2400" dirty="0" smtClean="0"/>
              <a:t>A commercial bank has introduced an incentive policy of giving bonus to all its deposit holders.  The policy is as follows: A bonus of 2  per cent of the balance held on 31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December is given to every one, inspective of their balance, and 5 per cent is given to female account holders if their balance is more than Tk. 50,000.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31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74625"/>
            <a:ext cx="8610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Nested </a:t>
            </a:r>
            <a:r>
              <a:rPr lang="en-US" b="1" dirty="0" smtClean="0">
                <a:solidFill>
                  <a:srgbClr val="0070C0"/>
                </a:solidFill>
              </a:rPr>
              <a:t>if…else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447800"/>
            <a:ext cx="7848600" cy="48006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b="1" u="sng" dirty="0" smtClean="0"/>
              <a:t>Problem!</a:t>
            </a:r>
          </a:p>
          <a:p>
            <a:pPr algn="just"/>
            <a:r>
              <a:rPr lang="en-US" sz="2400" dirty="0" smtClean="0"/>
              <a:t>A commercial bank has introduced an incentive policy of giving bonus to all its deposit holders.  The policy is as follows: </a:t>
            </a:r>
            <a:r>
              <a:rPr lang="en-US" sz="2400" b="1" dirty="0" smtClean="0">
                <a:solidFill>
                  <a:srgbClr val="0070C0"/>
                </a:solidFill>
              </a:rPr>
              <a:t>A bonus of 2  per cent of the balance </a:t>
            </a:r>
            <a:r>
              <a:rPr lang="en-US" sz="2400" dirty="0" smtClean="0"/>
              <a:t>held on 31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December is given </a:t>
            </a:r>
            <a:r>
              <a:rPr lang="en-US" sz="2400" b="1" dirty="0" smtClean="0">
                <a:solidFill>
                  <a:srgbClr val="0070C0"/>
                </a:solidFill>
              </a:rPr>
              <a:t>to every one</a:t>
            </a:r>
            <a:r>
              <a:rPr lang="en-US" sz="2400" dirty="0" smtClean="0"/>
              <a:t>, inspective of their balance, and </a:t>
            </a:r>
            <a:r>
              <a:rPr lang="en-US" sz="2400" b="1" dirty="0" smtClean="0">
                <a:solidFill>
                  <a:srgbClr val="FF0000"/>
                </a:solidFill>
              </a:rPr>
              <a:t>5 per cent is given to female account holders if their balance is more than Tk. 50,000.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Courier New" panose="02070309020205020404" pitchFamily="49" charset="0"/>
              </a:rPr>
              <a:t>Conditional Operators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4267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exp1 ? exp2 : exp3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Conditional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conditional operator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A conditional expression is written in the form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15000" y="1557337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(?  : )</a:t>
            </a:r>
            <a:endParaRPr lang="en-US" sz="28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1447800" y="3727450"/>
            <a:ext cx="7086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 1  ?  expression 2  :  expression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3882231"/>
            <a:ext cx="20574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57350" y="4824412"/>
            <a:ext cx="200025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 or False?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52900" y="4880768"/>
            <a:ext cx="1652588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076700" y="3882231"/>
            <a:ext cx="19431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4905376"/>
            <a:ext cx="1524000" cy="4286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305550" y="3882231"/>
            <a:ext cx="194310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0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Conditional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3873023"/>
            <a:ext cx="5638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(a + b) &gt;= 13  </a:t>
            </a:r>
            <a:r>
              <a:rPr lang="en-US" sz="2800" dirty="0"/>
              <a:t>?  </a:t>
            </a:r>
            <a:r>
              <a:rPr lang="en-US" sz="2800" dirty="0" smtClean="0"/>
              <a:t>a = 100  </a:t>
            </a:r>
            <a:r>
              <a:rPr lang="en-US" sz="2800" dirty="0"/>
              <a:t>:  </a:t>
            </a:r>
            <a:r>
              <a:rPr lang="en-US" sz="2800" dirty="0" smtClean="0"/>
              <a:t>a = 1000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044713" y="4038600"/>
            <a:ext cx="1841487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4953000"/>
            <a:ext cx="200025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 or False?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05907" y="5899547"/>
            <a:ext cx="1652588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279887" y="4038600"/>
            <a:ext cx="1206513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1303" t="34375" r="48829" b="29167"/>
          <a:stretch/>
        </p:blipFill>
        <p:spPr>
          <a:xfrm>
            <a:off x="2895600" y="1315084"/>
            <a:ext cx="38862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Conditional Operator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752600" y="3873023"/>
            <a:ext cx="56388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</a:t>
            </a:r>
            <a:r>
              <a:rPr lang="en-US" sz="2800" dirty="0" smtClean="0"/>
              <a:t> = (</a:t>
            </a:r>
            <a:r>
              <a:rPr lang="en-US" sz="2800" dirty="0" err="1" smtClean="0"/>
              <a:t>a+b</a:t>
            </a:r>
            <a:r>
              <a:rPr lang="en-US" sz="2800" dirty="0" smtClean="0"/>
              <a:t>)&lt;13  </a:t>
            </a:r>
            <a:r>
              <a:rPr lang="en-US" sz="2800" dirty="0"/>
              <a:t>?  </a:t>
            </a:r>
            <a:r>
              <a:rPr lang="en-US" sz="2800" dirty="0" smtClean="0"/>
              <a:t>100  </a:t>
            </a:r>
            <a:r>
              <a:rPr lang="en-US" sz="2800" dirty="0"/>
              <a:t>:  </a:t>
            </a:r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018972" y="4038600"/>
            <a:ext cx="1405232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4953000"/>
            <a:ext cx="2000250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True or False?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905907" y="5899547"/>
            <a:ext cx="1652588" cy="4532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False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799128" y="4025423"/>
            <a:ext cx="906472" cy="6096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1303" t="34375" r="48829" b="29167"/>
          <a:stretch/>
        </p:blipFill>
        <p:spPr>
          <a:xfrm>
            <a:off x="2895600" y="1315084"/>
            <a:ext cx="38862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3" y="517281"/>
            <a:ext cx="7737231" cy="1153257"/>
          </a:xfrm>
        </p:spPr>
        <p:txBody>
          <a:bodyPr>
            <a:normAutofit fontScale="90000"/>
          </a:bodyPr>
          <a:lstStyle/>
          <a:p>
            <a:r>
              <a:rPr lang="en-US" sz="49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ALTERNATIVE WITH THE</a:t>
            </a:r>
            <a:r>
              <a:rPr lang="bn-BD" sz="49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98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  <a:r>
              <a:rPr lang="en-US" sz="49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2022231"/>
            <a:ext cx="7807569" cy="4290646"/>
          </a:xfrm>
        </p:spPr>
        <p:txBody>
          <a:bodyPr>
            <a:normAutofit/>
          </a:bodyPr>
          <a:lstStyle/>
          <a:p>
            <a:pPr>
              <a:spcBef>
                <a:spcPts val="1108"/>
              </a:spcBef>
              <a:spcAft>
                <a:spcPts val="1108"/>
              </a:spcAft>
            </a:pPr>
            <a:r>
              <a:rPr lang="en-US" sz="2585" b="1" dirty="0"/>
              <a:t>If</a:t>
            </a:r>
            <a:r>
              <a:rPr lang="en-US" sz="2585" dirty="0"/>
              <a:t> is good for choosing between two alternatives</a:t>
            </a:r>
          </a:p>
          <a:p>
            <a:pPr>
              <a:spcBef>
                <a:spcPts val="1108"/>
              </a:spcBef>
              <a:spcAft>
                <a:spcPts val="1108"/>
              </a:spcAft>
            </a:pPr>
            <a:r>
              <a:rPr lang="en-US" sz="2585" dirty="0"/>
              <a:t>When several alternatives are needed we should use </a:t>
            </a:r>
            <a:r>
              <a:rPr lang="en-US" sz="2585" b="1" dirty="0"/>
              <a:t>switch </a:t>
            </a:r>
            <a:r>
              <a:rPr lang="en-US" sz="2585" dirty="0"/>
              <a:t>statement</a:t>
            </a:r>
            <a:r>
              <a:rPr lang="en-US" sz="2585" b="1" dirty="0"/>
              <a:t>.</a:t>
            </a:r>
          </a:p>
          <a:p>
            <a:pPr>
              <a:spcBef>
                <a:spcPts val="1108"/>
              </a:spcBef>
              <a:spcAft>
                <a:spcPts val="1108"/>
              </a:spcAft>
            </a:pPr>
            <a:r>
              <a:rPr lang="en-US" sz="2585" b="1" dirty="0"/>
              <a:t>switch</a:t>
            </a:r>
            <a:r>
              <a:rPr lang="en-US" sz="2585" dirty="0"/>
              <a:t> is C’s multiple selection statement.</a:t>
            </a:r>
          </a:p>
          <a:p>
            <a:pPr>
              <a:spcBef>
                <a:spcPts val="1108"/>
              </a:spcBef>
              <a:spcAft>
                <a:spcPts val="1108"/>
              </a:spcAft>
            </a:pPr>
            <a:r>
              <a:rPr lang="en-US" sz="2585" dirty="0"/>
              <a:t>Use to select one of several alternative paths in program execution</a:t>
            </a:r>
          </a:p>
          <a:p>
            <a:endParaRPr lang="en-US" sz="3323" dirty="0"/>
          </a:p>
        </p:txBody>
      </p:sp>
    </p:spTree>
    <p:extLst>
      <p:ext uri="{BB962C8B-B14F-4D97-AF65-F5344CB8AC3E}">
        <p14:creationId xmlns:p14="http://schemas.microsoft.com/office/powerpoint/2010/main" val="36271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3" y="517281"/>
            <a:ext cx="7737231" cy="942242"/>
          </a:xfrm>
        </p:spPr>
        <p:txBody>
          <a:bodyPr>
            <a:normAutofit/>
          </a:bodyPr>
          <a:lstStyle/>
          <a:p>
            <a:r>
              <a:rPr lang="en-US" sz="49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370" y="1600200"/>
            <a:ext cx="3798277" cy="478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5539154" y="1600200"/>
            <a:ext cx="3152043" cy="14375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215" b="1" dirty="0"/>
              <a:t>A </a:t>
            </a:r>
            <a:r>
              <a:rPr lang="en-US" sz="2215" b="1" dirty="0">
                <a:solidFill>
                  <a:srgbClr val="FF0000"/>
                </a:solidFill>
              </a:rPr>
              <a:t>value</a:t>
            </a:r>
            <a:r>
              <a:rPr lang="en-US" sz="2215" b="1" dirty="0"/>
              <a:t> is successively tested against a list of integer or character constants.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39154" y="3378444"/>
            <a:ext cx="3310304" cy="14375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215" b="1" dirty="0"/>
              <a:t>When the match is found, the statement sequence associated with that match is executed.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39154" y="5051182"/>
            <a:ext cx="3152043" cy="143754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ct val="101000"/>
            </a:pPr>
            <a:r>
              <a:rPr lang="en-US" sz="2215" b="1" dirty="0"/>
              <a:t>Statement sequence are not blocks, not use curly braces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941028" y="2083778"/>
            <a:ext cx="2598126" cy="250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35520" y="2083777"/>
            <a:ext cx="2703635" cy="1094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941026" y="2099163"/>
            <a:ext cx="2584944" cy="189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5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1" y="304800"/>
            <a:ext cx="7737231" cy="942242"/>
          </a:xfrm>
        </p:spPr>
        <p:txBody>
          <a:bodyPr>
            <a:normAutofit/>
          </a:bodyPr>
          <a:lstStyle/>
          <a:p>
            <a:endParaRPr lang="en-US" sz="498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38" y="5679831"/>
            <a:ext cx="2110154" cy="8440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15" dirty="0">
                <a:hlinkClick r:id="rId3" action="ppaction://hlinkfile"/>
              </a:rPr>
              <a:t>Example - switch</a:t>
            </a:r>
            <a:endParaRPr lang="en-US" sz="2215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708" y="675199"/>
            <a:ext cx="5908432" cy="578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08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3" y="517281"/>
            <a:ext cx="7737231" cy="942242"/>
          </a:xfrm>
        </p:spPr>
        <p:txBody>
          <a:bodyPr>
            <a:normAutofit/>
          </a:bodyPr>
          <a:lstStyle/>
          <a:p>
            <a:r>
              <a:rPr lang="en-US" sz="49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4985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49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1529862"/>
            <a:ext cx="7807569" cy="4783015"/>
          </a:xfrm>
        </p:spPr>
        <p:txBody>
          <a:bodyPr>
            <a:normAutofit/>
          </a:bodyPr>
          <a:lstStyle/>
          <a:p>
            <a:r>
              <a:rPr lang="en-US" sz="3323" b="1" dirty="0"/>
              <a:t>switch</a:t>
            </a:r>
            <a:r>
              <a:rPr lang="en-US" sz="3323" dirty="0"/>
              <a:t> can only </a:t>
            </a:r>
            <a:r>
              <a:rPr lang="en-US" sz="3323" dirty="0">
                <a:solidFill>
                  <a:srgbClr val="FF0000"/>
                </a:solidFill>
              </a:rPr>
              <a:t>test for equality</a:t>
            </a:r>
            <a:r>
              <a:rPr lang="en-US" sz="3323" dirty="0"/>
              <a:t>, where the </a:t>
            </a:r>
            <a:r>
              <a:rPr lang="en-US" sz="3323" b="1" dirty="0"/>
              <a:t>if</a:t>
            </a:r>
            <a:r>
              <a:rPr lang="en-US" sz="3323" dirty="0"/>
              <a:t> conditional expression can be of </a:t>
            </a:r>
            <a:r>
              <a:rPr lang="en-US" sz="3323" dirty="0">
                <a:solidFill>
                  <a:srgbClr val="FF0000"/>
                </a:solidFill>
              </a:rPr>
              <a:t>any type</a:t>
            </a:r>
          </a:p>
          <a:p>
            <a:r>
              <a:rPr lang="en-US" sz="3323" b="1" dirty="0"/>
              <a:t>switch</a:t>
            </a:r>
            <a:r>
              <a:rPr lang="en-US" sz="3323" dirty="0"/>
              <a:t> will work with </a:t>
            </a:r>
            <a:r>
              <a:rPr lang="en-US" sz="3323" dirty="0">
                <a:solidFill>
                  <a:srgbClr val="FF0000"/>
                </a:solidFill>
              </a:rPr>
              <a:t>only</a:t>
            </a:r>
            <a:r>
              <a:rPr lang="en-US" sz="3323" dirty="0"/>
              <a:t> </a:t>
            </a:r>
            <a:r>
              <a:rPr lang="en-US" sz="3323" b="1" dirty="0" err="1"/>
              <a:t>int</a:t>
            </a:r>
            <a:r>
              <a:rPr lang="en-US" sz="3323" dirty="0"/>
              <a:t> or </a:t>
            </a:r>
            <a:r>
              <a:rPr lang="en-US" sz="3323" b="1" dirty="0"/>
              <a:t>char</a:t>
            </a:r>
            <a:r>
              <a:rPr lang="en-US" sz="3323" dirty="0"/>
              <a:t> types. We can’t use </a:t>
            </a:r>
            <a:r>
              <a:rPr lang="en-US" sz="3323" b="1" dirty="0"/>
              <a:t>float</a:t>
            </a:r>
            <a:r>
              <a:rPr lang="en-US" sz="3323" dirty="0"/>
              <a:t> or others.</a:t>
            </a:r>
          </a:p>
        </p:txBody>
      </p:sp>
    </p:spTree>
    <p:extLst>
      <p:ext uri="{BB962C8B-B14F-4D97-AF65-F5344CB8AC3E}">
        <p14:creationId xmlns:p14="http://schemas.microsoft.com/office/powerpoint/2010/main" val="23039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r>
              <a:rPr lang="en-US" b="1" dirty="0" smtClean="0"/>
              <a:t>Decision Making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3429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Conditional operator statement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181600"/>
            <a:ext cx="7772400" cy="11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also known as control statements.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3" y="517281"/>
            <a:ext cx="7737231" cy="942242"/>
          </a:xfrm>
        </p:spPr>
        <p:txBody>
          <a:bodyPr>
            <a:normAutofit/>
          </a:bodyPr>
          <a:lstStyle/>
          <a:p>
            <a:r>
              <a:rPr lang="en-US" sz="498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switch!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723" y="1529862"/>
            <a:ext cx="7807569" cy="478301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323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785" y="1578221"/>
            <a:ext cx="5205046" cy="475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35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r>
              <a:rPr lang="en-US" b="1" dirty="0" smtClean="0"/>
              <a:t>BECOME FAMILIAR WITH THE </a:t>
            </a:r>
            <a:r>
              <a:rPr lang="en-US" b="1" dirty="0" smtClean="0">
                <a:solidFill>
                  <a:srgbClr val="C00000"/>
                </a:solidFill>
              </a:rPr>
              <a:t>if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410200" cy="47244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its simplest form, the if statement allows our program to conditionally execute a statement.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Its operation is governed by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outcome of a conditional test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evaluates to either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 or false.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C:\Users\Tomal\Downloads\if-State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6852" y="1612324"/>
            <a:ext cx="2978548" cy="41508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671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6225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smtClean="0"/>
              <a:t>Different forms of 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b="1" dirty="0" smtClean="0"/>
              <a:t>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800"/>
            <a:ext cx="6781800" cy="28194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Simple </a:t>
            </a:r>
            <a:r>
              <a:rPr lang="en-US" b="1" dirty="0" smtClean="0">
                <a:solidFill>
                  <a:srgbClr val="0070C0"/>
                </a:solidFill>
              </a:rPr>
              <a:t>if</a:t>
            </a:r>
            <a:r>
              <a:rPr lang="en-US" dirty="0" smtClean="0"/>
              <a:t> statement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if....else</a:t>
            </a:r>
            <a:r>
              <a:rPr lang="en-US" dirty="0" smtClean="0"/>
              <a:t> statement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Nested </a:t>
            </a:r>
            <a:r>
              <a:rPr lang="en-US" b="1" dirty="0" smtClean="0">
                <a:solidFill>
                  <a:srgbClr val="0070C0"/>
                </a:solidFill>
              </a:rPr>
              <a:t>if......else</a:t>
            </a:r>
            <a:r>
              <a:rPr lang="en-US" dirty="0" smtClean="0"/>
              <a:t> statement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else if</a:t>
            </a:r>
            <a:r>
              <a:rPr lang="en-US" dirty="0" smtClean="0"/>
              <a:t> ladder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If….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Simplest form of 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if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single statement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multiple statements</a:t>
            </a:r>
          </a:p>
          <a:p>
            <a:pPr marL="228600" lvl="3">
              <a:spcBef>
                <a:spcPts val="0"/>
              </a:spcBef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3">
              <a:spcBef>
                <a:spcPts val="0"/>
              </a:spcBef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1752600"/>
            <a:ext cx="3962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if(expression)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71800" y="3352800"/>
            <a:ext cx="4114800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if(expression)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 1;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 2;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statement n;</a:t>
            </a:r>
          </a:p>
          <a:p>
            <a:pPr marL="342900" lvl="3"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3848100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5943600"/>
            <a:ext cx="533400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57600" y="4343400"/>
            <a:ext cx="0" cy="148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" y="334963"/>
            <a:ext cx="8610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If….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7825"/>
            <a:ext cx="4648200" cy="4191000"/>
          </a:xfrm>
        </p:spPr>
        <p:txBody>
          <a:bodyPr>
            <a:normAutofit/>
          </a:bodyPr>
          <a:lstStyle/>
          <a:p>
            <a:pPr marL="228600" lvl="3" algn="just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expression may be any valid C expression.</a:t>
            </a:r>
          </a:p>
          <a:p>
            <a:pPr marL="228600" lvl="3" algn="just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expression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evaluated as true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 will be executed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lvl="3" algn="just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statement is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bypassed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line of code following the if is executed. </a:t>
            </a:r>
          </a:p>
          <a:p>
            <a:pPr marL="228600" lvl="3" algn="just">
              <a:spcBef>
                <a:spcPts val="0"/>
              </a:spcBef>
              <a:buFont typeface="Arial" pitchFamily="34" charset="0"/>
              <a:buChar char="•"/>
            </a:pP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3" algn="just">
              <a:spcBef>
                <a:spcPts val="0"/>
              </a:spcBef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676400"/>
            <a:ext cx="3810000" cy="3581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32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r>
              <a:rPr lang="en-US" b="1" dirty="0" smtClean="0"/>
              <a:t>Old Problem!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 the flowchart of a program that reads two numbers and print “First”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number is greater than second.</a:t>
            </a:r>
          </a:p>
          <a:p>
            <a:pPr>
              <a:buClr>
                <a:schemeClr val="tx2"/>
              </a:buClr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The program</a:t>
            </a:r>
            <a:endParaRPr lang="en-US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500" y="3378200"/>
            <a:ext cx="8077200" cy="2733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Home Task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Write a program that will reads a number from terminal and determine whether this number is ‘odd’ or ‘even’ and print the message- NUMBER IS EVEN or NUMBER IS ODD</a:t>
            </a:r>
          </a:p>
          <a:p>
            <a:pPr marL="4572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n-US" sz="2400" dirty="0" smtClean="0"/>
              <a:t>Write a program to determine whether a given number is divisible by 7 and 3 or not.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if....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C, an expression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true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it evaluates to any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nonzero value.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it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evaluate to zero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it is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10" ma:contentTypeDescription="Create a new document." ma:contentTypeScope="" ma:versionID="9837fb59e0d2dd7c7014c897c4cf439a">
  <xsd:schema xmlns:xsd="http://www.w3.org/2001/XMLSchema" xmlns:xs="http://www.w3.org/2001/XMLSchema" xmlns:p="http://schemas.microsoft.com/office/2006/metadata/properties" xmlns:ns2="aa15555a-d4eb-428f-a0f6-53a901894c6c" xmlns:ns3="c0808d1a-1ae9-4e42-8568-d8ac5385ddbe" targetNamespace="http://schemas.microsoft.com/office/2006/metadata/properties" ma:root="true" ma:fieldsID="e3fc3b798aab5cc763b26aa60641c91b" ns2:_="" ns3:_="">
    <xsd:import namespace="aa15555a-d4eb-428f-a0f6-53a901894c6c"/>
    <xsd:import namespace="c0808d1a-1ae9-4e42-8568-d8ac5385d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08d1a-1ae9-4e42-8568-d8ac5385dd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70E254-9713-43A9-9BA0-DB4C4AF9452E}"/>
</file>

<file path=customXml/itemProps2.xml><?xml version="1.0" encoding="utf-8"?>
<ds:datastoreItem xmlns:ds="http://schemas.openxmlformats.org/officeDocument/2006/customXml" ds:itemID="{FDD6C2F9-31E8-4D92-8D5A-7CE0419AFA2F}"/>
</file>

<file path=customXml/itemProps3.xml><?xml version="1.0" encoding="utf-8"?>
<ds:datastoreItem xmlns:ds="http://schemas.openxmlformats.org/officeDocument/2006/customXml" ds:itemID="{AF018BD6-3433-438A-92E8-8984724F9B6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868</Words>
  <Application>Microsoft Office PowerPoint</Application>
  <PresentationFormat>On-screen Show (4:3)</PresentationFormat>
  <Paragraphs>178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Times New Roman</vt:lpstr>
      <vt:lpstr>Vrinda</vt:lpstr>
      <vt:lpstr>Office Theme</vt:lpstr>
      <vt:lpstr>1_Office Theme</vt:lpstr>
      <vt:lpstr>Introducing C’s Program Control Statements</vt:lpstr>
      <vt:lpstr>Program Control Statements</vt:lpstr>
      <vt:lpstr>Decision Making Statement</vt:lpstr>
      <vt:lpstr>BECOME FAMILIAR WITH THE if</vt:lpstr>
      <vt:lpstr>Different forms of if statement </vt:lpstr>
      <vt:lpstr>If….</vt:lpstr>
      <vt:lpstr>If….</vt:lpstr>
      <vt:lpstr>Old Problem!</vt:lpstr>
      <vt:lpstr>if....</vt:lpstr>
      <vt:lpstr>What will happen?</vt:lpstr>
      <vt:lpstr>What will happen?</vt:lpstr>
      <vt:lpstr>What will happen?</vt:lpstr>
      <vt:lpstr>What will happen?</vt:lpstr>
      <vt:lpstr>ADD THE else!</vt:lpstr>
      <vt:lpstr>ADD THE else!</vt:lpstr>
      <vt:lpstr>else if Ladder!</vt:lpstr>
      <vt:lpstr>if…else Ladder!</vt:lpstr>
      <vt:lpstr>Nested if…else</vt:lpstr>
      <vt:lpstr>Nested if…else</vt:lpstr>
      <vt:lpstr>Nested if…else</vt:lpstr>
      <vt:lpstr>Nested if…else</vt:lpstr>
      <vt:lpstr>Conditional Operators</vt:lpstr>
      <vt:lpstr>The Conditional Operator </vt:lpstr>
      <vt:lpstr>The Conditional Operator </vt:lpstr>
      <vt:lpstr>The Conditional Operator </vt:lpstr>
      <vt:lpstr>SELECT ALTERNATIVE WITH THE switch STATEMENT</vt:lpstr>
      <vt:lpstr>How it works?</vt:lpstr>
      <vt:lpstr>PowerPoint Presentation</vt:lpstr>
      <vt:lpstr>if vs switch</vt:lpstr>
      <vt:lpstr>Nested switch!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C’s Program Control Statements</dc:title>
  <dc:creator>Tomal</dc:creator>
  <cp:lastModifiedBy>Muktar</cp:lastModifiedBy>
  <cp:revision>103</cp:revision>
  <dcterms:created xsi:type="dcterms:W3CDTF">2006-08-16T00:00:00Z</dcterms:created>
  <dcterms:modified xsi:type="dcterms:W3CDTF">2023-02-23T03:36:52Z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