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4"/>
  </p:sldMasterIdLst>
  <p:notesMasterIdLst>
    <p:notesMasterId r:id="rId41"/>
  </p:notesMasterIdLst>
  <p:sldIdLst>
    <p:sldId id="256" r:id="rId5"/>
    <p:sldId id="270" r:id="rId6"/>
    <p:sldId id="271" r:id="rId7"/>
    <p:sldId id="262" r:id="rId8"/>
    <p:sldId id="263" r:id="rId9"/>
    <p:sldId id="269" r:id="rId10"/>
    <p:sldId id="265" r:id="rId11"/>
    <p:sldId id="264" r:id="rId12"/>
    <p:sldId id="258" r:id="rId13"/>
    <p:sldId id="272" r:id="rId14"/>
    <p:sldId id="273" r:id="rId15"/>
    <p:sldId id="274" r:id="rId16"/>
    <p:sldId id="275" r:id="rId17"/>
    <p:sldId id="276" r:id="rId18"/>
    <p:sldId id="277" r:id="rId19"/>
    <p:sldId id="267" r:id="rId20"/>
    <p:sldId id="266" r:id="rId21"/>
    <p:sldId id="268" r:id="rId22"/>
    <p:sldId id="282" r:id="rId23"/>
    <p:sldId id="283" r:id="rId24"/>
    <p:sldId id="295" r:id="rId25"/>
    <p:sldId id="297" r:id="rId26"/>
    <p:sldId id="298" r:id="rId27"/>
    <p:sldId id="285" r:id="rId28"/>
    <p:sldId id="299" r:id="rId29"/>
    <p:sldId id="300" r:id="rId30"/>
    <p:sldId id="301" r:id="rId31"/>
    <p:sldId id="303" r:id="rId32"/>
    <p:sldId id="304" r:id="rId33"/>
    <p:sldId id="305" r:id="rId34"/>
    <p:sldId id="306" r:id="rId35"/>
    <p:sldId id="307" r:id="rId36"/>
    <p:sldId id="308" r:id="rId37"/>
    <p:sldId id="310" r:id="rId38"/>
    <p:sldId id="309" r:id="rId39"/>
    <p:sldId id="302" r:id="rId4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4BAB1-D8FE-8C71-0C55-D88A4933968E}" v="4" dt="2024-03-30T20:46:11.547"/>
    <p1510:client id="{ABAEB855-2C83-696E-D090-959903859700}" v="3" dt="2024-03-30T19:21:09.245"/>
    <p1510:client id="{B3BCEAAA-3A8C-114A-5955-5110EBFB78EA}" v="4" dt="2024-03-29T09:00:53.099"/>
    <p1510:client id="{DEFF2950-5B66-1655-ABA9-B58F1536A44C}" v="5" dt="2024-03-31T02:18:12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T ZUBAIDA RAHMAN" userId="S::241311010@vu.edu.bd::db9e7462-b561-4a4c-88f7-9c1a4f8b0b46" providerId="AD" clId="Web-{DEFF2950-5B66-1655-ABA9-B58F1536A44C}"/>
    <pc:docChg chg="modSld">
      <pc:chgData name="MOST ZUBAIDA RAHMAN" userId="S::241311010@vu.edu.bd::db9e7462-b561-4a4c-88f7-9c1a4f8b0b46" providerId="AD" clId="Web-{DEFF2950-5B66-1655-ABA9-B58F1536A44C}" dt="2024-03-31T02:18:12.268" v="4" actId="1076"/>
      <pc:docMkLst>
        <pc:docMk/>
      </pc:docMkLst>
      <pc:sldChg chg="modSp">
        <pc:chgData name="MOST ZUBAIDA RAHMAN" userId="S::241311010@vu.edu.bd::db9e7462-b561-4a4c-88f7-9c1a4f8b0b46" providerId="AD" clId="Web-{DEFF2950-5B66-1655-ABA9-B58F1536A44C}" dt="2024-03-31T02:18:12.268" v="4" actId="1076"/>
        <pc:sldMkLst>
          <pc:docMk/>
          <pc:sldMk cId="2602894806" sldId="268"/>
        </pc:sldMkLst>
        <pc:spChg chg="mod">
          <ac:chgData name="MOST ZUBAIDA RAHMAN" userId="S::241311010@vu.edu.bd::db9e7462-b561-4a4c-88f7-9c1a4f8b0b46" providerId="AD" clId="Web-{DEFF2950-5B66-1655-ABA9-B58F1536A44C}" dt="2024-03-31T02:17:57.798" v="3" actId="1076"/>
          <ac:spMkLst>
            <pc:docMk/>
            <pc:sldMk cId="2602894806" sldId="268"/>
            <ac:spMk id="6" creationId="{00000000-0000-0000-0000-000000000000}"/>
          </ac:spMkLst>
        </pc:spChg>
        <pc:spChg chg="mod">
          <ac:chgData name="MOST ZUBAIDA RAHMAN" userId="S::241311010@vu.edu.bd::db9e7462-b561-4a4c-88f7-9c1a4f8b0b46" providerId="AD" clId="Web-{DEFF2950-5B66-1655-ABA9-B58F1536A44C}" dt="2024-03-31T02:18:12.268" v="4" actId="1076"/>
          <ac:spMkLst>
            <pc:docMk/>
            <pc:sldMk cId="2602894806" sldId="268"/>
            <ac:spMk id="7" creationId="{00000000-0000-0000-0000-000000000000}"/>
          </ac:spMkLst>
        </pc:spChg>
      </pc:sldChg>
    </pc:docChg>
  </pc:docChgLst>
  <pc:docChgLst>
    <pc:chgData name="MOST. AFROSE MOSTARI" userId="S::241311023@vu.edu.bd::6142c247-327d-40f3-848b-0cc705190a97" providerId="AD" clId="Web-{B3BCEAAA-3A8C-114A-5955-5110EBFB78EA}"/>
    <pc:docChg chg="modSld">
      <pc:chgData name="MOST. AFROSE MOSTARI" userId="S::241311023@vu.edu.bd::6142c247-327d-40f3-848b-0cc705190a97" providerId="AD" clId="Web-{B3BCEAAA-3A8C-114A-5955-5110EBFB78EA}" dt="2024-03-29T09:00:53.099" v="3" actId="1076"/>
      <pc:docMkLst>
        <pc:docMk/>
      </pc:docMkLst>
      <pc:sldChg chg="modSp">
        <pc:chgData name="MOST. AFROSE MOSTARI" userId="S::241311023@vu.edu.bd::6142c247-327d-40f3-848b-0cc705190a97" providerId="AD" clId="Web-{B3BCEAAA-3A8C-114A-5955-5110EBFB78EA}" dt="2024-03-29T09:00:19.318" v="2" actId="1076"/>
        <pc:sldMkLst>
          <pc:docMk/>
          <pc:sldMk cId="2623869703" sldId="305"/>
        </pc:sldMkLst>
        <pc:picChg chg="mod">
          <ac:chgData name="MOST. AFROSE MOSTARI" userId="S::241311023@vu.edu.bd::6142c247-327d-40f3-848b-0cc705190a97" providerId="AD" clId="Web-{B3BCEAAA-3A8C-114A-5955-5110EBFB78EA}" dt="2024-03-29T09:00:19.318" v="2" actId="1076"/>
          <ac:picMkLst>
            <pc:docMk/>
            <pc:sldMk cId="2623869703" sldId="305"/>
            <ac:picMk id="6147" creationId="{00000000-0000-0000-0000-000000000000}"/>
          </ac:picMkLst>
        </pc:picChg>
      </pc:sldChg>
      <pc:sldChg chg="modSp">
        <pc:chgData name="MOST. AFROSE MOSTARI" userId="S::241311023@vu.edu.bd::6142c247-327d-40f3-848b-0cc705190a97" providerId="AD" clId="Web-{B3BCEAAA-3A8C-114A-5955-5110EBFB78EA}" dt="2024-03-29T09:00:53.099" v="3" actId="1076"/>
        <pc:sldMkLst>
          <pc:docMk/>
          <pc:sldMk cId="3786993417" sldId="308"/>
        </pc:sldMkLst>
        <pc:picChg chg="mod">
          <ac:chgData name="MOST. AFROSE MOSTARI" userId="S::241311023@vu.edu.bd::6142c247-327d-40f3-848b-0cc705190a97" providerId="AD" clId="Web-{B3BCEAAA-3A8C-114A-5955-5110EBFB78EA}" dt="2024-03-29T09:00:53.099" v="3" actId="1076"/>
          <ac:picMkLst>
            <pc:docMk/>
            <pc:sldMk cId="3786993417" sldId="308"/>
            <ac:picMk id="4" creationId="{00000000-0000-0000-0000-000000000000}"/>
          </ac:picMkLst>
        </pc:picChg>
      </pc:sldChg>
    </pc:docChg>
  </pc:docChgLst>
  <pc:docChgLst>
    <pc:chgData name="ANAM MD. NAHIN" userId="S::241311011@vu.edu.bd::82ca012d-890f-4b3c-9d8c-cdccfa6a5f1b" providerId="AD" clId="Web-{ABAEB855-2C83-696E-D090-959903859700}"/>
    <pc:docChg chg="modSld">
      <pc:chgData name="ANAM MD. NAHIN" userId="S::241311011@vu.edu.bd::82ca012d-890f-4b3c-9d8c-cdccfa6a5f1b" providerId="AD" clId="Web-{ABAEB855-2C83-696E-D090-959903859700}" dt="2024-03-30T19:21:09.245" v="2" actId="1076"/>
      <pc:docMkLst>
        <pc:docMk/>
      </pc:docMkLst>
      <pc:sldChg chg="modSp">
        <pc:chgData name="ANAM MD. NAHIN" userId="S::241311011@vu.edu.bd::82ca012d-890f-4b3c-9d8c-cdccfa6a5f1b" providerId="AD" clId="Web-{ABAEB855-2C83-696E-D090-959903859700}" dt="2024-03-30T19:21:09.245" v="2" actId="1076"/>
        <pc:sldMkLst>
          <pc:docMk/>
          <pc:sldMk cId="767869777" sldId="270"/>
        </pc:sldMkLst>
        <pc:spChg chg="mod">
          <ac:chgData name="ANAM MD. NAHIN" userId="S::241311011@vu.edu.bd::82ca012d-890f-4b3c-9d8c-cdccfa6a5f1b" providerId="AD" clId="Web-{ABAEB855-2C83-696E-D090-959903859700}" dt="2024-03-30T19:21:09.245" v="2" actId="1076"/>
          <ac:spMkLst>
            <pc:docMk/>
            <pc:sldMk cId="767869777" sldId="270"/>
            <ac:spMk id="3" creationId="{00000000-0000-0000-0000-000000000000}"/>
          </ac:spMkLst>
        </pc:spChg>
      </pc:sldChg>
    </pc:docChg>
  </pc:docChgLst>
  <pc:docChgLst>
    <pc:chgData name="MD. TOWFIQUL ISLAM BADHON" userId="54fe0e4b-82d5-4117-a40e-cb766abf27cf" providerId="ADAL" clId="{054AE9A0-3959-4CE9-87AD-DDEA462EDAC0}"/>
    <pc:docChg chg="modSld">
      <pc:chgData name="MD. TOWFIQUL ISLAM BADHON" userId="54fe0e4b-82d5-4117-a40e-cb766abf27cf" providerId="ADAL" clId="{054AE9A0-3959-4CE9-87AD-DDEA462EDAC0}" dt="2024-03-29T09:02:54.094" v="0" actId="20577"/>
      <pc:docMkLst>
        <pc:docMk/>
      </pc:docMkLst>
      <pc:sldChg chg="modSp mod">
        <pc:chgData name="MD. TOWFIQUL ISLAM BADHON" userId="54fe0e4b-82d5-4117-a40e-cb766abf27cf" providerId="ADAL" clId="{054AE9A0-3959-4CE9-87AD-DDEA462EDAC0}" dt="2024-03-29T09:02:54.094" v="0" actId="20577"/>
        <pc:sldMkLst>
          <pc:docMk/>
          <pc:sldMk cId="1220247404" sldId="299"/>
        </pc:sldMkLst>
        <pc:spChg chg="mod">
          <ac:chgData name="MD. TOWFIQUL ISLAM BADHON" userId="54fe0e4b-82d5-4117-a40e-cb766abf27cf" providerId="ADAL" clId="{054AE9A0-3959-4CE9-87AD-DDEA462EDAC0}" dt="2024-03-29T09:02:54.094" v="0" actId="20577"/>
          <ac:spMkLst>
            <pc:docMk/>
            <pc:sldMk cId="1220247404" sldId="299"/>
            <ac:spMk id="3" creationId="{00000000-0000-0000-0000-000000000000}"/>
          </ac:spMkLst>
        </pc:spChg>
      </pc:sldChg>
    </pc:docChg>
  </pc:docChgLst>
  <pc:docChgLst>
    <pc:chgData name="MD. ASIF AL-WOAKIL" userId="S::241311031@vu.edu.bd::6f740b2f-d688-4b08-a0e4-9ba1f93d8d77" providerId="AD" clId="Web-{7274BAB1-D8FE-8C71-0C55-D88A4933968E}"/>
    <pc:docChg chg="addSld delSld modSld">
      <pc:chgData name="MD. ASIF AL-WOAKIL" userId="S::241311031@vu.edu.bd::6f740b2f-d688-4b08-a0e4-9ba1f93d8d77" providerId="AD" clId="Web-{7274BAB1-D8FE-8C71-0C55-D88A4933968E}" dt="2024-03-30T20:46:11.547" v="3" actId="14100"/>
      <pc:docMkLst>
        <pc:docMk/>
      </pc:docMkLst>
      <pc:sldChg chg="modSp">
        <pc:chgData name="MD. ASIF AL-WOAKIL" userId="S::241311031@vu.edu.bd::6f740b2f-d688-4b08-a0e4-9ba1f93d8d77" providerId="AD" clId="Web-{7274BAB1-D8FE-8C71-0C55-D88A4933968E}" dt="2024-03-30T20:46:11.547" v="3" actId="14100"/>
        <pc:sldMkLst>
          <pc:docMk/>
          <pc:sldMk cId="2602894806" sldId="268"/>
        </pc:sldMkLst>
        <pc:spChg chg="mod">
          <ac:chgData name="MD. ASIF AL-WOAKIL" userId="S::241311031@vu.edu.bd::6f740b2f-d688-4b08-a0e4-9ba1f93d8d77" providerId="AD" clId="Web-{7274BAB1-D8FE-8C71-0C55-D88A4933968E}" dt="2024-03-30T20:46:11.547" v="3" actId="14100"/>
          <ac:spMkLst>
            <pc:docMk/>
            <pc:sldMk cId="2602894806" sldId="268"/>
            <ac:spMk id="7" creationId="{00000000-0000-0000-0000-000000000000}"/>
          </ac:spMkLst>
        </pc:spChg>
      </pc:sldChg>
      <pc:sldChg chg="modSp">
        <pc:chgData name="MD. ASIF AL-WOAKIL" userId="S::241311031@vu.edu.bd::6f740b2f-d688-4b08-a0e4-9ba1f93d8d77" providerId="AD" clId="Web-{7274BAB1-D8FE-8C71-0C55-D88A4933968E}" dt="2024-03-30T10:01:12.002" v="0" actId="1076"/>
        <pc:sldMkLst>
          <pc:docMk/>
          <pc:sldMk cId="767869777" sldId="270"/>
        </pc:sldMkLst>
        <pc:spChg chg="mod">
          <ac:chgData name="MD. ASIF AL-WOAKIL" userId="S::241311031@vu.edu.bd::6f740b2f-d688-4b08-a0e4-9ba1f93d8d77" providerId="AD" clId="Web-{7274BAB1-D8FE-8C71-0C55-D88A4933968E}" dt="2024-03-30T10:01:12.002" v="0" actId="1076"/>
          <ac:spMkLst>
            <pc:docMk/>
            <pc:sldMk cId="767869777" sldId="270"/>
            <ac:spMk id="4" creationId="{00000000-0000-0000-0000-000000000000}"/>
          </ac:spMkLst>
        </pc:spChg>
      </pc:sldChg>
      <pc:sldChg chg="new del">
        <pc:chgData name="MD. ASIF AL-WOAKIL" userId="S::241311031@vu.edu.bd::6f740b2f-d688-4b08-a0e4-9ba1f93d8d77" providerId="AD" clId="Web-{7274BAB1-D8FE-8C71-0C55-D88A4933968E}" dt="2024-03-30T20:45:53.140" v="2"/>
        <pc:sldMkLst>
          <pc:docMk/>
          <pc:sldMk cId="2124957666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DB11-30D8-45A3-91C2-2E836747E8F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6D7A0-911F-41B7-AD07-AFA956B4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4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6D7A0-911F-41B7-AD07-AFA956B461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6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5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1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04800"/>
            <a:ext cx="924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0200" y="1600200"/>
            <a:ext cx="92456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30200" y="6248400"/>
            <a:ext cx="4622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©2004 Pearson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12050" y="62484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4-</a:t>
            </a:r>
            <a:fld id="{821C36A2-9163-41C2-9C58-B38B272FA9A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8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5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7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5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9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1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C%20Code/Teach%20Yourself%20C/Chapter%2003%20-%20More%20Control%20Statement/Page%2079/main.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do-while/main.c" TargetMode="External"/><Relationship Id="rId5" Type="http://schemas.openxmlformats.org/officeDocument/2006/relationships/hyperlink" Target="while/main.c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../../../C%20Code/Teach%20Yourself%20C/Chapter%203%20-%20More%20Control%20Statement/page%2089%20-%20break/main.c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Page%2092%20-%20continue/main.c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C%20Code/Teach%20Yourself%20C/Chapter%203%20-%20More%20Control%20Statement/number%20piramid/main.c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192666" cy="2509213"/>
          </a:xfrm>
        </p:spPr>
        <p:txBody>
          <a:bodyPr>
            <a:normAutofit/>
          </a:bodyPr>
          <a:lstStyle/>
          <a:p>
            <a:r>
              <a:rPr lang="en-US" sz="5400" b="1" cap="none" dirty="0"/>
              <a:t>Loop Control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45964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610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initialization;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conditional-test; increment)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5962"/>
            <a:ext cx="8610600" cy="449103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to give an initial value to the variable that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loop.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Loop control variable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initialization section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 only once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before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 begins.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291" b="48734"/>
          <a:stretch/>
        </p:blipFill>
        <p:spPr>
          <a:xfrm>
            <a:off x="856213" y="1066800"/>
            <a:ext cx="8269774" cy="585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7487" y="1128710"/>
            <a:ext cx="1357313" cy="452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610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for(initialization;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conditional-test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; increment)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5962"/>
            <a:ext cx="8610600" cy="449103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conditional-test portion of the loop tests the loop-control variable against a target value.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conditional test evaluates true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loop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it is false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loop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stops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program execution picks up with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next line of code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follows the loop.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291" b="48734"/>
          <a:stretch/>
        </p:blipFill>
        <p:spPr>
          <a:xfrm>
            <a:off x="856213" y="1066800"/>
            <a:ext cx="8269774" cy="585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0525" y="1126330"/>
            <a:ext cx="1957388" cy="452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610600" cy="7921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for(initialization; conditional-test;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increment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5962"/>
            <a:ext cx="8610600" cy="449103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increment portion is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executed at the bottom of the loop.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increment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portion is executed after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block that forms its body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has been executed.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purpose of the increment portion is to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increase (or decrease) the loop-control value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certain amount.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291" b="48734"/>
          <a:stretch/>
        </p:blipFill>
        <p:spPr>
          <a:xfrm>
            <a:off x="856213" y="1066800"/>
            <a:ext cx="8269774" cy="585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75112" y="1133475"/>
            <a:ext cx="2083076" cy="452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18521"/>
            <a:ext cx="8573007" cy="753080"/>
          </a:xfrm>
        </p:spPr>
        <p:txBody>
          <a:bodyPr>
            <a:normAutofit fontScale="90000"/>
          </a:bodyPr>
          <a:lstStyle/>
          <a:p>
            <a:r>
              <a:rPr lang="en-US" sz="4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41" y="2028826"/>
            <a:ext cx="8420609" cy="43719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4" y="1814516"/>
            <a:ext cx="8269774" cy="4514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63650" y="1550197"/>
            <a:ext cx="2151614" cy="7929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Loop control variable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00475" y="2028826"/>
            <a:ext cx="1789667" cy="757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714625" y="3614738"/>
            <a:ext cx="1585913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3983" y="2836071"/>
            <a:ext cx="1789667" cy="757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63650" y="2550318"/>
            <a:ext cx="1965875" cy="621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Initialization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00549" y="3621881"/>
            <a:ext cx="1871664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559907" y="2843215"/>
            <a:ext cx="1789667" cy="757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49574" y="2557461"/>
            <a:ext cx="2069618" cy="621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Condition-test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59424" y="3621881"/>
            <a:ext cx="2098776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518782" y="2664612"/>
            <a:ext cx="525081" cy="935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01415" y="2014537"/>
            <a:ext cx="1717777" cy="621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Increment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621756" y="4039790"/>
            <a:ext cx="4338536" cy="5286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33799" y="4304106"/>
            <a:ext cx="631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72842" y="4039785"/>
            <a:ext cx="1965875" cy="4214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Loop body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909206" y="4504139"/>
            <a:ext cx="7261338" cy="5286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325383" y="5186363"/>
            <a:ext cx="1264759" cy="6215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92276" y="5589997"/>
            <a:ext cx="3695117" cy="5643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line of code after loop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9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7" grpId="0" animBg="1"/>
      <p:bldP spid="27" grpId="1" animBg="1"/>
      <p:bldP spid="29" grpId="0" animBg="1"/>
      <p:bldP spid="29" grpId="1" animBg="1"/>
      <p:bldP spid="32" grpId="0" animBg="1"/>
      <p:bldP spid="32" grpId="1" animBg="1"/>
      <p:bldP spid="34" grpId="0" animBg="1"/>
      <p:bldP spid="3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43" y="189896"/>
            <a:ext cx="2838957" cy="75308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Execution</a:t>
            </a:r>
            <a:endParaRPr lang="en-US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41" y="2028826"/>
            <a:ext cx="8420609" cy="43719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4" y="1814516"/>
            <a:ext cx="8269774" cy="4514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4976" y="314324"/>
            <a:ext cx="842963" cy="44291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num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000495" y="1121564"/>
            <a:ext cx="5743575" cy="150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1 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6262186" y="344979"/>
            <a:ext cx="600075" cy="442913"/>
          </a:xfrm>
          <a:prstGeom prst="mathEqual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6508" y="314324"/>
            <a:ext cx="1490663" cy="442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Unknown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328742" y="2814637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28982" y="314324"/>
            <a:ext cx="1757363" cy="442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Variable(s)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741418" y="314324"/>
            <a:ext cx="1081088" cy="442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385335" y="3686177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714625" y="3614738"/>
            <a:ext cx="1585913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00549" y="3621881"/>
            <a:ext cx="1871664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359424" y="3621881"/>
            <a:ext cx="2098776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59911" y="314323"/>
            <a:ext cx="1490663" cy="4429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95837" y="2986079"/>
            <a:ext cx="1081088" cy="4429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True!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48311" y="4171951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53105" y="318927"/>
            <a:ext cx="1490663" cy="44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6261" y="1557337"/>
            <a:ext cx="285751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48339" y="314159"/>
            <a:ext cx="1490663" cy="442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5224977" y="5786438"/>
            <a:ext cx="4519094" cy="614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Continuing this way</a:t>
            </a:r>
            <a:r>
              <a:rPr lang="en-US" dirty="0"/>
              <a:t>…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057859" y="309387"/>
            <a:ext cx="1490663" cy="442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38803" y="318907"/>
            <a:ext cx="1490663" cy="442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15213" y="1549444"/>
            <a:ext cx="2292990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Terminating</a:t>
            </a:r>
            <a:r>
              <a:rPr lang="en-US" sz="2800" b="1" dirty="0"/>
              <a:t>.</a:t>
            </a:r>
            <a:r>
              <a:rPr lang="en-US" sz="3600" b="1" dirty="0"/>
              <a:t>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618018" y="2908249"/>
            <a:ext cx="1436725" cy="5557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False!!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328742" y="4636304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907171" y="4123444"/>
            <a:ext cx="2801031" cy="3485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Bypassing loop body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10643" y="1550201"/>
            <a:ext cx="2618870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4 5 6 7 8 9 </a:t>
            </a:r>
            <a:r>
              <a:rPr lang="en-US" sz="3200" b="1" dirty="0"/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10106" y="1552572"/>
            <a:ext cx="285751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151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5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2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2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8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32" grpId="0" animBg="1"/>
      <p:bldP spid="29" grpId="0" animBg="1"/>
      <p:bldP spid="30" grpId="0" animBg="1"/>
      <p:bldP spid="31" grpId="0" animBg="1"/>
      <p:bldP spid="25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43" y="189896"/>
            <a:ext cx="2838957" cy="75308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Execution</a:t>
            </a:r>
            <a:endParaRPr lang="en-US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41" y="2028826"/>
            <a:ext cx="8420609" cy="43719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4" y="1814516"/>
            <a:ext cx="8269774" cy="4514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4976" y="314324"/>
            <a:ext cx="842963" cy="44291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num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000495" y="1121564"/>
            <a:ext cx="5743575" cy="150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1 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6262186" y="344979"/>
            <a:ext cx="600075" cy="442913"/>
          </a:xfrm>
          <a:prstGeom prst="mathEqual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6508" y="314324"/>
            <a:ext cx="1490663" cy="442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Unknown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328742" y="2814637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28982" y="314324"/>
            <a:ext cx="1757363" cy="442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Variable(s)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741418" y="314324"/>
            <a:ext cx="1081088" cy="442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385335" y="3686177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714625" y="3614738"/>
            <a:ext cx="1585913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00549" y="3621881"/>
            <a:ext cx="1871664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359424" y="3621881"/>
            <a:ext cx="2098776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59911" y="314323"/>
            <a:ext cx="1490663" cy="4429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95837" y="2986079"/>
            <a:ext cx="1081088" cy="4429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True!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48311" y="4171951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53105" y="318927"/>
            <a:ext cx="1490663" cy="44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6261" y="1557337"/>
            <a:ext cx="285751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48339" y="314159"/>
            <a:ext cx="1490663" cy="442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5224977" y="5786438"/>
            <a:ext cx="4519094" cy="614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Continuing this way</a:t>
            </a:r>
            <a:r>
              <a:rPr lang="en-US" sz="2000" dirty="0"/>
              <a:t>…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057859" y="309387"/>
            <a:ext cx="1490663" cy="442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38803" y="318907"/>
            <a:ext cx="1490663" cy="442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618018" y="2908249"/>
            <a:ext cx="1436725" cy="5557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False!!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328742" y="4636304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907171" y="4123444"/>
            <a:ext cx="2801031" cy="3485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Bypassing loop body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00941" y="1549444"/>
            <a:ext cx="2292990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Terminating</a:t>
            </a:r>
            <a:r>
              <a:rPr lang="en-US" sz="2800" b="1" dirty="0"/>
              <a:t>.</a:t>
            </a:r>
            <a:r>
              <a:rPr lang="en-US" sz="3600" b="1" dirty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10643" y="1550201"/>
            <a:ext cx="2676019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4 5 6 7 8 9 10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10106" y="1552572"/>
            <a:ext cx="285751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84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9000"/>
                            </p:stCondLst>
                            <p:childTnLst>
                              <p:par>
                                <p:cTn id="63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500"/>
                            </p:stCondLst>
                            <p:childTnLst>
                              <p:par>
                                <p:cTn id="76" presetID="16" presetClass="entr" presetSubtype="2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3000"/>
                            </p:stCondLst>
                            <p:childTnLst>
                              <p:par>
                                <p:cTn id="83" presetID="1" presetClass="exit" presetSubtype="0" fill="hold" grpId="6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500"/>
                            </p:stCondLst>
                            <p:childTnLst>
                              <p:par>
                                <p:cTn id="8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4500"/>
                            </p:stCondLst>
                            <p:childTnLst>
                              <p:par>
                                <p:cTn id="91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7000"/>
                            </p:stCondLst>
                            <p:childTnLst>
                              <p:par>
                                <p:cTn id="99" presetID="1" presetClass="exit" presetSubtype="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8500"/>
                            </p:stCondLst>
                            <p:childTnLst>
                              <p:par>
                                <p:cTn id="102" presetID="16" presetClass="entr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500"/>
                            </p:stCondLst>
                            <p:childTnLst>
                              <p:par>
                                <p:cTn id="112" presetID="1" presetClass="exit" presetSubtype="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5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2" presetID="1" presetClass="exit" presetSubtype="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0" presetID="16" presetClass="entr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45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6500"/>
                            </p:stCondLst>
                            <p:childTnLst>
                              <p:par>
                                <p:cTn id="138" presetID="1" presetClass="exit" presetSubtype="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305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4050"/>
                            </p:stCondLst>
                            <p:childTnLst>
                              <p:par>
                                <p:cTn id="156" presetID="16" presetClass="entr" presetSubtype="21" fill="hold" grpId="6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605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7550"/>
                            </p:stCondLst>
                            <p:childTnLst>
                              <p:par>
                                <p:cTn id="166" presetID="1" presetClass="exit" presetSubtype="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9050"/>
                            </p:stCondLst>
                            <p:childTnLst>
                              <p:par>
                                <p:cTn id="169" presetID="16" presetClass="entr" presetSubtype="21" fill="hold" grpId="4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50"/>
                            </p:stCondLst>
                            <p:childTnLst>
                              <p:par>
                                <p:cTn id="173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3050"/>
                            </p:stCondLst>
                            <p:childTnLst>
                              <p:par>
                                <p:cTn id="177" presetID="1" presetClass="exit" presetSubtype="0" fill="hold" grpId="7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455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6550"/>
                            </p:stCondLst>
                            <p:childTnLst>
                              <p:par>
                                <p:cTn id="184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8050"/>
                            </p:stCondLst>
                            <p:childTnLst>
                              <p:par>
                                <p:cTn id="188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8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5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18520"/>
            <a:ext cx="8421116" cy="981680"/>
          </a:xfrm>
        </p:spPr>
        <p:txBody>
          <a:bodyPr>
            <a:normAutofit/>
          </a:bodyPr>
          <a:lstStyle/>
          <a:p>
            <a:r>
              <a:rPr lang="en-US" sz="4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41" y="2028826"/>
            <a:ext cx="8420609" cy="43719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1943101"/>
            <a:ext cx="7095526" cy="4343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62" y="1600200"/>
            <a:ext cx="4000500" cy="1438275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8421881" y="3138488"/>
            <a:ext cx="928687" cy="118586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18520"/>
            <a:ext cx="8421116" cy="1110268"/>
          </a:xfrm>
        </p:spPr>
        <p:txBody>
          <a:bodyPr>
            <a:normAutofit/>
          </a:bodyPr>
          <a:lstStyle/>
          <a:p>
            <a:r>
              <a:rPr lang="en-US" sz="4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41" y="2028826"/>
            <a:ext cx="8420609" cy="43719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Write a C program that will print all numbers between 20 to 30.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Write a C program that will print all odd numbers between 20 to 30.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Write a C program that will print all odd numbers between 20 to 30 and calculate their sum.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709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18520"/>
            <a:ext cx="8421116" cy="111026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Infinity Loop!</a:t>
            </a:r>
            <a:endParaRPr lang="en-US" sz="48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9045" y="1900239"/>
            <a:ext cx="5624768" cy="408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  ;  ;  )</a:t>
            </a:r>
          </a:p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//loop body</a:t>
            </a:r>
          </a:p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58992" y="2052639"/>
            <a:ext cx="5624768" cy="408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 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&lt;10;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--)</a:t>
            </a:r>
          </a:p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//loop body</a:t>
            </a:r>
          </a:p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7694" y="2224063"/>
            <a:ext cx="5562597" cy="402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 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&gt;-1;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//loop body</a:t>
            </a:r>
          </a:p>
          <a:p>
            <a:pPr marL="571500">
              <a:spcBef>
                <a:spcPts val="1200"/>
              </a:spcBef>
              <a:spcAft>
                <a:spcPts val="1200"/>
              </a:spcAft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8" name="Oval 7">
            <a:hlinkClick r:id="rId2" action="ppaction://hlinkfile"/>
          </p:cNvPr>
          <p:cNvSpPr/>
          <p:nvPr/>
        </p:nvSpPr>
        <p:spPr>
          <a:xfrm>
            <a:off x="8158163" y="618520"/>
            <a:ext cx="1485900" cy="1281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loop Variation</a:t>
            </a:r>
          </a:p>
        </p:txBody>
      </p:sp>
    </p:spTree>
    <p:extLst>
      <p:ext uri="{BB962C8B-B14F-4D97-AF65-F5344CB8AC3E}">
        <p14:creationId xmlns:p14="http://schemas.microsoft.com/office/powerpoint/2010/main" val="26028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18520"/>
            <a:ext cx="8421116" cy="1110268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Loop</a:t>
            </a:r>
            <a:endParaRPr lang="en-US" sz="48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41" y="2028826"/>
            <a:ext cx="8420609" cy="437197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General format: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Loop </a:t>
            </a:r>
            <a:r>
              <a:rPr lang="en-US" sz="2800" dirty="0">
                <a:solidFill>
                  <a:srgbClr val="FF0000"/>
                </a:solidFill>
              </a:rPr>
              <a:t>works by repeating</a:t>
            </a:r>
            <a:r>
              <a:rPr lang="en-US" sz="2800" dirty="0"/>
              <a:t> its target as long as the expression is </a:t>
            </a:r>
            <a:r>
              <a:rPr lang="en-US" sz="2800" dirty="0">
                <a:solidFill>
                  <a:srgbClr val="FF0000"/>
                </a:solidFill>
              </a:rPr>
              <a:t>true.</a:t>
            </a:r>
          </a:p>
          <a:p>
            <a:r>
              <a:rPr lang="en-US" sz="2800" dirty="0"/>
              <a:t>When </a:t>
            </a:r>
            <a:r>
              <a:rPr lang="en-US" sz="2800" dirty="0">
                <a:solidFill>
                  <a:srgbClr val="FF0000"/>
                </a:solidFill>
              </a:rPr>
              <a:t>false</a:t>
            </a:r>
            <a:r>
              <a:rPr lang="en-US" sz="2800" dirty="0"/>
              <a:t>, it </a:t>
            </a:r>
            <a:r>
              <a:rPr lang="en-US" sz="2800" dirty="0">
                <a:solidFill>
                  <a:srgbClr val="FF0000"/>
                </a:solidFill>
              </a:rPr>
              <a:t>stop.</a:t>
            </a:r>
          </a:p>
          <a:p>
            <a:r>
              <a:rPr lang="en-US" sz="2800" dirty="0"/>
              <a:t>If the expression is </a:t>
            </a:r>
            <a:r>
              <a:rPr lang="en-US" sz="2800" dirty="0">
                <a:solidFill>
                  <a:srgbClr val="FF0000"/>
                </a:solidFill>
              </a:rPr>
              <a:t>false to begin</a:t>
            </a:r>
            <a:r>
              <a:rPr lang="en-US" sz="2800" dirty="0"/>
              <a:t> with, the loop will </a:t>
            </a:r>
            <a:r>
              <a:rPr lang="en-US" sz="2800" dirty="0">
                <a:solidFill>
                  <a:srgbClr val="FF0000"/>
                </a:solidFill>
              </a:rPr>
              <a:t>not execute even one!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2257426" y="2586032"/>
            <a:ext cx="3943349" cy="13144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/>
            <a:r>
              <a:rPr lang="en-US" sz="2800" dirty="0"/>
              <a:t>while(expression)</a:t>
            </a:r>
          </a:p>
          <a:p>
            <a:pPr marL="457200">
              <a:buNone/>
            </a:pPr>
            <a:r>
              <a:rPr lang="en-US" sz="2800" dirty="0"/>
              <a:t>	statement;</a:t>
            </a:r>
          </a:p>
        </p:txBody>
      </p:sp>
    </p:spTree>
    <p:extLst>
      <p:ext uri="{BB962C8B-B14F-4D97-AF65-F5344CB8AC3E}">
        <p14:creationId xmlns:p14="http://schemas.microsoft.com/office/powerpoint/2010/main" val="129402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18520"/>
            <a:ext cx="8421116" cy="1110268"/>
          </a:xfrm>
        </p:spPr>
        <p:txBody>
          <a:bodyPr>
            <a:normAutofit/>
          </a:bodyPr>
          <a:lstStyle/>
          <a:p>
            <a:r>
              <a:rPr lang="en-US" sz="4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13" y="1987822"/>
            <a:ext cx="8625702" cy="440054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Write a C program that will print numbers 1 through 10 on screen.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Write a C program that will print numbers 1 through 1000 on screen.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2565314" y="3289708"/>
            <a:ext cx="3857625" cy="7429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ysClr val="windowText" lastClr="000000"/>
                </a:solidFill>
              </a:rPr>
              <a:t>printf</a:t>
            </a:r>
            <a:r>
              <a:rPr lang="en-US" sz="2400" dirty="0">
                <a:solidFill>
                  <a:sysClr val="windowText" lastClr="000000"/>
                </a:solidFill>
              </a:rPr>
              <a:t>(“1 2 3 4 5 6 7 8 9 10”);</a:t>
            </a:r>
          </a:p>
        </p:txBody>
      </p:sp>
    </p:spTree>
    <p:extLst>
      <p:ext uri="{BB962C8B-B14F-4D97-AF65-F5344CB8AC3E}">
        <p14:creationId xmlns:p14="http://schemas.microsoft.com/office/powerpoint/2010/main" val="7678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43" y="189896"/>
            <a:ext cx="2838957" cy="75308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Execution</a:t>
            </a:r>
            <a:endParaRPr lang="en-US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41" y="2028826"/>
            <a:ext cx="8420609" cy="43719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4" y="1814516"/>
            <a:ext cx="8269774" cy="4514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4976" y="314324"/>
            <a:ext cx="842963" cy="44291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num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000495" y="1121564"/>
            <a:ext cx="5743575" cy="150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1 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6262186" y="344979"/>
            <a:ext cx="600075" cy="442913"/>
          </a:xfrm>
          <a:prstGeom prst="mathEqual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6508" y="314324"/>
            <a:ext cx="1490663" cy="442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Unknown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328742" y="2814637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28982" y="314324"/>
            <a:ext cx="1757363" cy="442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Variable(s)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741418" y="314324"/>
            <a:ext cx="1081088" cy="442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385335" y="3686177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714625" y="3614738"/>
            <a:ext cx="1585913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00549" y="3621881"/>
            <a:ext cx="1871664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359424" y="3621881"/>
            <a:ext cx="2098776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59911" y="314323"/>
            <a:ext cx="1490663" cy="4429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95837" y="2986079"/>
            <a:ext cx="1081088" cy="4429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True!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48311" y="4171951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53105" y="318927"/>
            <a:ext cx="1490663" cy="44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6261" y="1557337"/>
            <a:ext cx="285751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48339" y="314159"/>
            <a:ext cx="1490663" cy="442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5224977" y="5786438"/>
            <a:ext cx="4519094" cy="614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Continuing this way</a:t>
            </a:r>
            <a:r>
              <a:rPr lang="en-US" sz="2000" dirty="0"/>
              <a:t>…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057859" y="309387"/>
            <a:ext cx="1490663" cy="442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38803" y="318907"/>
            <a:ext cx="1490663" cy="442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618018" y="2908249"/>
            <a:ext cx="1436725" cy="5557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False!!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328742" y="4636304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907171" y="4123444"/>
            <a:ext cx="2801031" cy="3485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Bypassing loop body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00941" y="1549444"/>
            <a:ext cx="2292990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Terminating</a:t>
            </a:r>
            <a:r>
              <a:rPr lang="en-US" sz="2800" b="1" dirty="0"/>
              <a:t>.</a:t>
            </a:r>
            <a:r>
              <a:rPr lang="en-US" sz="3600" b="1" dirty="0"/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10643" y="1550201"/>
            <a:ext cx="2676019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4 5 6 7 8 9 10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10106" y="1552572"/>
            <a:ext cx="285751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94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9000"/>
                            </p:stCondLst>
                            <p:childTnLst>
                              <p:par>
                                <p:cTn id="63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73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500"/>
                            </p:stCondLst>
                            <p:childTnLst>
                              <p:par>
                                <p:cTn id="76" presetID="16" presetClass="entr" presetSubtype="2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3000"/>
                            </p:stCondLst>
                            <p:childTnLst>
                              <p:par>
                                <p:cTn id="83" presetID="1" presetClass="exit" presetSubtype="0" fill="hold" grpId="6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500"/>
                            </p:stCondLst>
                            <p:childTnLst>
                              <p:par>
                                <p:cTn id="8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4500"/>
                            </p:stCondLst>
                            <p:childTnLst>
                              <p:par>
                                <p:cTn id="91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7000"/>
                            </p:stCondLst>
                            <p:childTnLst>
                              <p:par>
                                <p:cTn id="99" presetID="1" presetClass="exit" presetSubtype="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8500"/>
                            </p:stCondLst>
                            <p:childTnLst>
                              <p:par>
                                <p:cTn id="102" presetID="16" presetClass="entr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500"/>
                            </p:stCondLst>
                            <p:childTnLst>
                              <p:par>
                                <p:cTn id="112" presetID="1" presetClass="exit" presetSubtype="0" fill="hold" grpId="3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5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2" presetID="1" presetClass="exit" presetSubtype="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0" presetID="16" presetClass="entr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45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6500"/>
                            </p:stCondLst>
                            <p:childTnLst>
                              <p:par>
                                <p:cTn id="138" presetID="1" presetClass="exit" presetSubtype="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305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4050"/>
                            </p:stCondLst>
                            <p:childTnLst>
                              <p:par>
                                <p:cTn id="156" presetID="16" presetClass="entr" presetSubtype="21" fill="hold" grpId="6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605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7550"/>
                            </p:stCondLst>
                            <p:childTnLst>
                              <p:par>
                                <p:cTn id="166" presetID="1" presetClass="exit" presetSubtype="0" fill="hold" grpId="5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9050"/>
                            </p:stCondLst>
                            <p:childTnLst>
                              <p:par>
                                <p:cTn id="169" presetID="16" presetClass="entr" presetSubtype="21" fill="hold" grpId="4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50"/>
                            </p:stCondLst>
                            <p:childTnLst>
                              <p:par>
                                <p:cTn id="173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3050"/>
                            </p:stCondLst>
                            <p:childTnLst>
                              <p:par>
                                <p:cTn id="177" presetID="1" presetClass="exit" presetSubtype="0" fill="hold" grpId="7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455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6550"/>
                            </p:stCondLst>
                            <p:childTnLst>
                              <p:par>
                                <p:cTn id="184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8050"/>
                            </p:stCondLst>
                            <p:childTnLst>
                              <p:par>
                                <p:cTn id="188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8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5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99" y="1557337"/>
            <a:ext cx="6247714" cy="4995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43" y="189896"/>
            <a:ext cx="2838957" cy="75308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Execution</a:t>
            </a:r>
            <a:endParaRPr lang="en-US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41" y="2028826"/>
            <a:ext cx="8420609" cy="43719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224976" y="314324"/>
            <a:ext cx="842963" cy="44291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num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000495" y="1121564"/>
            <a:ext cx="5743575" cy="1500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OUTPUT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1 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6262186" y="344979"/>
            <a:ext cx="600075" cy="442913"/>
          </a:xfrm>
          <a:prstGeom prst="mathEqual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56508" y="314324"/>
            <a:ext cx="1490663" cy="442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Unknown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186017" y="2364577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28982" y="314324"/>
            <a:ext cx="1757363" cy="442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Variable(s)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741418" y="314324"/>
            <a:ext cx="1081088" cy="442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157441" y="3171817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85674" y="3100389"/>
            <a:ext cx="1784452" cy="3786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962786" y="3464714"/>
            <a:ext cx="1871664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56507" y="311953"/>
            <a:ext cx="1490663" cy="4429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86345" y="3445067"/>
            <a:ext cx="1081088" cy="44291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True!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009521" y="4314826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56506" y="319089"/>
            <a:ext cx="1490663" cy="44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86261" y="1557337"/>
            <a:ext cx="285751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76442" y="318332"/>
            <a:ext cx="1490663" cy="442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5224977" y="5786438"/>
            <a:ext cx="4519094" cy="614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Continuing this way</a:t>
            </a:r>
            <a:r>
              <a:rPr lang="en-US" dirty="0"/>
              <a:t>…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7076442" y="311953"/>
            <a:ext cx="1490663" cy="4429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70014" y="303600"/>
            <a:ext cx="1490663" cy="442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15213" y="1549444"/>
            <a:ext cx="2292990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Terminating</a:t>
            </a:r>
            <a:r>
              <a:rPr lang="en-US" sz="2800" b="1" dirty="0"/>
              <a:t>.</a:t>
            </a:r>
            <a:r>
              <a:rPr lang="en-US" sz="3600" b="1" dirty="0"/>
              <a:t>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984681" y="3380476"/>
            <a:ext cx="1436725" cy="5557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False!!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524819" y="4443413"/>
            <a:ext cx="2801031" cy="3485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Bypassing loop body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10643" y="1550201"/>
            <a:ext cx="2618870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4 5 6 7 8 9 </a:t>
            </a:r>
            <a:r>
              <a:rPr lang="en-US" sz="3200" b="1" dirty="0"/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10106" y="1552572"/>
            <a:ext cx="285751" cy="442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1159859" y="3550438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2009521" y="4700587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1176092" y="5474502"/>
            <a:ext cx="548640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2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8" grpId="0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32" grpId="0" animBg="1"/>
      <p:bldP spid="29" grpId="0" animBg="1"/>
      <p:bldP spid="29" grpId="1" animBg="1"/>
      <p:bldP spid="31" grpId="0" animBg="1"/>
      <p:bldP spid="25" grpId="0" animBg="1"/>
      <p:bldP spid="24" grpId="0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……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/>
              <a:t>do</a:t>
            </a:r>
          </a:p>
          <a:p>
            <a:pPr>
              <a:spcBef>
                <a:spcPts val="0"/>
              </a:spcBef>
              <a:buNone/>
            </a:pPr>
            <a:r>
              <a:rPr lang="en-US" sz="3600" dirty="0"/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sz="3600" dirty="0"/>
              <a:t>		statement;</a:t>
            </a:r>
          </a:p>
          <a:p>
            <a:pPr>
              <a:spcBef>
                <a:spcPts val="0"/>
              </a:spcBef>
              <a:buNone/>
            </a:pPr>
            <a:r>
              <a:rPr lang="en-US" sz="3600" dirty="0"/>
              <a:t>	}while(expression)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3600" dirty="0"/>
          </a:p>
          <a:p>
            <a:pPr>
              <a:spcBef>
                <a:spcPts val="0"/>
              </a:spcBef>
            </a:pPr>
            <a:r>
              <a:rPr lang="en-US" sz="3600" dirty="0"/>
              <a:t>Here the while that ends the </a:t>
            </a:r>
            <a:r>
              <a:rPr lang="en-US" sz="3600" b="1" dirty="0"/>
              <a:t>do </a:t>
            </a:r>
            <a:r>
              <a:rPr lang="en-US" sz="3600" dirty="0"/>
              <a:t>is part of a </a:t>
            </a:r>
            <a:r>
              <a:rPr lang="en-US" sz="3600" b="1" dirty="0"/>
              <a:t>do</a:t>
            </a:r>
            <a:r>
              <a:rPr lang="en-US" sz="3600" dirty="0"/>
              <a:t> loop; not the beginning of a </a:t>
            </a:r>
            <a:r>
              <a:rPr lang="en-US" sz="3600" b="1" dirty="0"/>
              <a:t>while</a:t>
            </a:r>
            <a:r>
              <a:rPr lang="en-US" sz="3600" dirty="0"/>
              <a:t> loop.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48201" y="3124201"/>
            <a:ext cx="337131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072826"/>
            <a:ext cx="3810000" cy="58477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772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……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sz="3600" dirty="0"/>
              <a:t>The do loop </a:t>
            </a:r>
            <a:r>
              <a:rPr lang="en-US" sz="3600" dirty="0">
                <a:solidFill>
                  <a:srgbClr val="C00000"/>
                </a:solidFill>
              </a:rPr>
              <a:t>repeats</a:t>
            </a:r>
            <a:r>
              <a:rPr lang="en-US" sz="3600" dirty="0"/>
              <a:t> the statement or statements while the expression is </a:t>
            </a:r>
            <a:r>
              <a:rPr lang="en-US" sz="3600" dirty="0">
                <a:solidFill>
                  <a:srgbClr val="C00000"/>
                </a:solidFill>
              </a:rPr>
              <a:t>true.</a:t>
            </a:r>
          </a:p>
          <a:p>
            <a:r>
              <a:rPr lang="en-US" sz="3600" dirty="0"/>
              <a:t>It </a:t>
            </a:r>
            <a:r>
              <a:rPr lang="en-US" sz="3600" dirty="0">
                <a:solidFill>
                  <a:srgbClr val="C00000"/>
                </a:solidFill>
              </a:rPr>
              <a:t>stops</a:t>
            </a:r>
            <a:r>
              <a:rPr lang="en-US" sz="3600" dirty="0"/>
              <a:t> when the expression becomes </a:t>
            </a:r>
            <a:r>
              <a:rPr lang="en-US" sz="3600" dirty="0">
                <a:solidFill>
                  <a:srgbClr val="C00000"/>
                </a:solidFill>
              </a:rPr>
              <a:t>false.</a:t>
            </a:r>
          </a:p>
          <a:p>
            <a:r>
              <a:rPr lang="en-US" sz="3600" dirty="0"/>
              <a:t>do loop is unique because it will </a:t>
            </a:r>
            <a:r>
              <a:rPr lang="en-US" sz="3600" dirty="0">
                <a:solidFill>
                  <a:srgbClr val="C00000"/>
                </a:solidFill>
              </a:rPr>
              <a:t>always execute</a:t>
            </a:r>
            <a:r>
              <a:rPr lang="en-US" sz="3600" dirty="0"/>
              <a:t> the code within the loop </a:t>
            </a:r>
            <a:r>
              <a:rPr lang="en-US" sz="3600" dirty="0">
                <a:solidFill>
                  <a:srgbClr val="C00000"/>
                </a:solidFill>
              </a:rPr>
              <a:t>at least once.</a:t>
            </a:r>
          </a:p>
          <a:p>
            <a:pPr lvl="1"/>
            <a:r>
              <a:rPr lang="en-US" dirty="0"/>
              <a:t>Cause the expression controlling the loop is tested at the </a:t>
            </a:r>
            <a:r>
              <a:rPr lang="en-US" dirty="0">
                <a:solidFill>
                  <a:srgbClr val="C00000"/>
                </a:solidFill>
              </a:rPr>
              <a:t>bottom of the loop.</a:t>
            </a:r>
          </a:p>
        </p:txBody>
      </p:sp>
    </p:spTree>
    <p:extLst>
      <p:ext uri="{BB962C8B-B14F-4D97-AF65-F5344CB8AC3E}">
        <p14:creationId xmlns:p14="http://schemas.microsoft.com/office/powerpoint/2010/main" val="953404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18520"/>
            <a:ext cx="8421116" cy="1110268"/>
          </a:xfrm>
        </p:spPr>
        <p:txBody>
          <a:bodyPr>
            <a:normAutofit/>
          </a:bodyPr>
          <a:lstStyle/>
          <a:p>
            <a:endParaRPr lang="en-US" sz="48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41" y="2028826"/>
            <a:ext cx="8420609" cy="43719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62" y="404208"/>
            <a:ext cx="6596576" cy="61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8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sz="3600" dirty="0"/>
              <a:t>In while loop - if the expression is </a:t>
            </a:r>
            <a:r>
              <a:rPr lang="en-US" sz="3600" dirty="0" err="1">
                <a:solidFill>
                  <a:srgbClr val="FF0000"/>
                </a:solidFill>
              </a:rPr>
              <a:t>fals</a:t>
            </a:r>
            <a:r>
              <a:rPr lang="en-US" sz="3600" dirty="0">
                <a:solidFill>
                  <a:srgbClr val="FF0000"/>
                </a:solidFill>
              </a:rPr>
              <a:t> to begin</a:t>
            </a:r>
            <a:r>
              <a:rPr lang="en-US" sz="3600" dirty="0"/>
              <a:t> with, the loop will </a:t>
            </a:r>
            <a:r>
              <a:rPr lang="en-US" sz="3600" dirty="0">
                <a:solidFill>
                  <a:srgbClr val="FF0000"/>
                </a:solidFill>
              </a:rPr>
              <a:t>not execute even one!</a:t>
            </a:r>
          </a:p>
          <a:p>
            <a:r>
              <a:rPr lang="en-US" sz="3600" dirty="0"/>
              <a:t>In do loop - it will </a:t>
            </a:r>
            <a:r>
              <a:rPr lang="en-US" sz="3600" dirty="0">
                <a:solidFill>
                  <a:srgbClr val="C00000"/>
                </a:solidFill>
              </a:rPr>
              <a:t>always execute</a:t>
            </a:r>
            <a:r>
              <a:rPr lang="en-US" sz="3600" dirty="0"/>
              <a:t> the code within the loop </a:t>
            </a:r>
            <a:r>
              <a:rPr lang="en-US" sz="3600" dirty="0">
                <a:solidFill>
                  <a:srgbClr val="C00000"/>
                </a:solidFill>
              </a:rPr>
              <a:t>at least once.</a:t>
            </a:r>
          </a:p>
          <a:p>
            <a:pPr lvl="1"/>
            <a:r>
              <a:rPr lang="en-US" dirty="0"/>
              <a:t>Cause the expression controlling the loop is tested at the </a:t>
            </a:r>
            <a:r>
              <a:rPr lang="en-US" dirty="0">
                <a:solidFill>
                  <a:srgbClr val="C00000"/>
                </a:solidFill>
              </a:rPr>
              <a:t>bottom of the loop.</a:t>
            </a:r>
          </a:p>
          <a:p>
            <a:pPr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0247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do-while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3143" r="2554"/>
          <a:stretch>
            <a:fillRect/>
          </a:stretch>
        </p:blipFill>
        <p:spPr bwMode="auto">
          <a:xfrm>
            <a:off x="410980" y="1371600"/>
            <a:ext cx="4572000" cy="4572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9956" y="1371600"/>
            <a:ext cx="4410075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33602" y="6135470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5" action="ppaction://hlinkfile"/>
              </a:rPr>
              <a:t>while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477001" y="6096001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6" action="ppaction://hlinkfile"/>
              </a:rPr>
              <a:t>do-while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83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do-while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146" y="1524000"/>
            <a:ext cx="8415265" cy="3886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415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break TO EXIT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The break statement allows us to </a:t>
            </a:r>
            <a:r>
              <a:rPr lang="en-US" sz="2800" b="1" dirty="0">
                <a:solidFill>
                  <a:srgbClr val="C00000"/>
                </a:solidFill>
              </a:rPr>
              <a:t>exit a loop</a:t>
            </a:r>
            <a:r>
              <a:rPr lang="en-US" sz="2800" dirty="0"/>
              <a:t> from </a:t>
            </a:r>
            <a:r>
              <a:rPr lang="en-US" sz="2800" dirty="0">
                <a:solidFill>
                  <a:srgbClr val="C00000"/>
                </a:solidFill>
              </a:rPr>
              <a:t>any point</a:t>
            </a:r>
            <a:r>
              <a:rPr lang="en-US" sz="2800" dirty="0"/>
              <a:t> within its body, </a:t>
            </a:r>
            <a:r>
              <a:rPr lang="en-US" sz="2800" b="1" dirty="0">
                <a:solidFill>
                  <a:srgbClr val="C00000"/>
                </a:solidFill>
              </a:rPr>
              <a:t>bypassing</a:t>
            </a:r>
            <a:r>
              <a:rPr lang="en-US" sz="2800" dirty="0"/>
              <a:t> its normal termination expression.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When the break </a:t>
            </a:r>
            <a:r>
              <a:rPr lang="en-US" sz="2800" dirty="0">
                <a:solidFill>
                  <a:srgbClr val="C00000"/>
                </a:solidFill>
              </a:rPr>
              <a:t>statement is encountered </a:t>
            </a:r>
            <a:r>
              <a:rPr lang="en-US" sz="2800" dirty="0"/>
              <a:t>inside a loop, the loop is </a:t>
            </a:r>
            <a:r>
              <a:rPr lang="en-US" sz="2800" dirty="0">
                <a:solidFill>
                  <a:srgbClr val="C00000"/>
                </a:solidFill>
              </a:rPr>
              <a:t>immediately stopped</a:t>
            </a:r>
            <a:r>
              <a:rPr lang="en-US" sz="2800" dirty="0"/>
              <a:t> and program control </a:t>
            </a:r>
            <a:r>
              <a:rPr lang="en-US" sz="2800" dirty="0">
                <a:solidFill>
                  <a:srgbClr val="C00000"/>
                </a:solidFill>
              </a:rPr>
              <a:t>resumes at the next statement following the loop</a:t>
            </a:r>
          </a:p>
        </p:txBody>
      </p:sp>
    </p:spTree>
    <p:extLst>
      <p:ext uri="{BB962C8B-B14F-4D97-AF65-F5344CB8AC3E}">
        <p14:creationId xmlns:p14="http://schemas.microsoft.com/office/powerpoint/2010/main" val="400689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break TO EXIT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Can use with all three of C’s loops.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Can use many break statement in a loop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But too many exit points from a loop tend to destructs our code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Generally best to use the break for special purpose, not as our normal loop exit.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609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18520"/>
            <a:ext cx="8421116" cy="1110268"/>
          </a:xfrm>
        </p:spPr>
        <p:txBody>
          <a:bodyPr>
            <a:normAutofit/>
          </a:bodyPr>
          <a:lstStyle/>
          <a:p>
            <a:r>
              <a:rPr lang="en-US" sz="4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41" y="2028826"/>
            <a:ext cx="8420609" cy="437197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Write a C program that will print following line 10 times on screen.</a:t>
            </a:r>
          </a:p>
          <a:p>
            <a:pPr marL="0" indent="0">
              <a:buNone/>
            </a:pPr>
            <a:r>
              <a:rPr lang="en-US" sz="2800" dirty="0"/>
              <a:t>	“I love C.”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Write a C program that will print following line 100 times on screen.</a:t>
            </a:r>
          </a:p>
          <a:p>
            <a:pPr marL="0" indent="0">
              <a:buNone/>
            </a:pPr>
            <a:r>
              <a:rPr lang="en-US" sz="2800" dirty="0"/>
              <a:t>	“I love C.”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643438" y="2771775"/>
            <a:ext cx="3114675" cy="23145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printf</a:t>
            </a:r>
            <a:r>
              <a:rPr lang="en-US" sz="2400" dirty="0">
                <a:solidFill>
                  <a:sysClr val="windowText" lastClr="000000"/>
                </a:solidFill>
              </a:rPr>
              <a:t>(“I love C.”);</a:t>
            </a:r>
          </a:p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printf</a:t>
            </a:r>
            <a:r>
              <a:rPr lang="en-US" sz="2400" dirty="0">
                <a:solidFill>
                  <a:sysClr val="windowText" lastClr="000000"/>
                </a:solidFill>
              </a:rPr>
              <a:t>(“I love C.”);</a:t>
            </a:r>
          </a:p>
          <a:p>
            <a:pPr marL="285750"/>
            <a:r>
              <a:rPr lang="en-US" sz="2400" dirty="0">
                <a:solidFill>
                  <a:sysClr val="windowText" lastClr="000000"/>
                </a:solidFill>
              </a:rPr>
              <a:t>.</a:t>
            </a:r>
          </a:p>
          <a:p>
            <a:pPr marL="285750"/>
            <a:r>
              <a:rPr lang="en-US" sz="2400" dirty="0">
                <a:solidFill>
                  <a:sysClr val="windowText" lastClr="000000"/>
                </a:solidFill>
              </a:rPr>
              <a:t>.</a:t>
            </a:r>
          </a:p>
          <a:p>
            <a:pPr marL="285750"/>
            <a:r>
              <a:rPr lang="en-US" sz="24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printf</a:t>
            </a:r>
            <a:r>
              <a:rPr lang="en-US" sz="2400" dirty="0">
                <a:solidFill>
                  <a:sysClr val="windowText" lastClr="000000"/>
                </a:solidFill>
              </a:rPr>
              <a:t>(“I love C.”);</a:t>
            </a:r>
          </a:p>
        </p:txBody>
      </p:sp>
    </p:spTree>
    <p:extLst>
      <p:ext uri="{BB962C8B-B14F-4D97-AF65-F5344CB8AC3E}">
        <p14:creationId xmlns:p14="http://schemas.microsoft.com/office/powerpoint/2010/main" val="150545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break TO EXIT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458200" cy="5181600"/>
          </a:xfrm>
        </p:spPr>
        <p:txBody>
          <a:bodyPr>
            <a:normAutofit lnSpcReduction="10000"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>
                <a:hlinkClick r:id="rId2" action="ppaction://hlinkfile"/>
              </a:rPr>
              <a:t>Example: break;</a:t>
            </a:r>
            <a:endParaRPr lang="en-US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097" y="-116090"/>
            <a:ext cx="5029200" cy="439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3869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458200" cy="51816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The continue statement is somewhat the opposite of the </a:t>
            </a:r>
            <a:r>
              <a:rPr lang="en-US" sz="2800" b="1" dirty="0"/>
              <a:t>break </a:t>
            </a:r>
            <a:r>
              <a:rPr lang="en-US" sz="2800" dirty="0"/>
              <a:t>statement.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It </a:t>
            </a:r>
            <a:r>
              <a:rPr lang="en-US" sz="2800" dirty="0">
                <a:solidFill>
                  <a:srgbClr val="FF0000"/>
                </a:solidFill>
              </a:rPr>
              <a:t>forces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next iteration</a:t>
            </a:r>
            <a:r>
              <a:rPr lang="en-US" sz="2800" dirty="0"/>
              <a:t> of the loop to take place, </a:t>
            </a:r>
            <a:r>
              <a:rPr lang="en-US" sz="2800" dirty="0">
                <a:solidFill>
                  <a:srgbClr val="FF0000"/>
                </a:solidFill>
              </a:rPr>
              <a:t>skipping</a:t>
            </a:r>
            <a:r>
              <a:rPr lang="en-US" sz="2800" dirty="0"/>
              <a:t> any code in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between </a:t>
            </a:r>
            <a:r>
              <a:rPr lang="en-US" sz="2800" dirty="0">
                <a:solidFill>
                  <a:srgbClr val="FF0000"/>
                </a:solidFill>
              </a:rPr>
              <a:t>itself and the test condition </a:t>
            </a:r>
            <a:r>
              <a:rPr lang="en-US" sz="2800" dirty="0"/>
              <a:t>of the loop.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Seldom used!</a:t>
            </a:r>
          </a:p>
        </p:txBody>
      </p:sp>
    </p:spTree>
    <p:extLst>
      <p:ext uri="{BB962C8B-B14F-4D97-AF65-F5344CB8AC3E}">
        <p14:creationId xmlns:p14="http://schemas.microsoft.com/office/powerpoint/2010/main" val="3093268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458200" cy="5181600"/>
          </a:xfrm>
        </p:spPr>
        <p:txBody>
          <a:bodyPr>
            <a:normAutofit lnSpcReduction="10000"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>
                <a:hlinkClick r:id="rId2" action="ppaction://hlinkfile"/>
              </a:rPr>
              <a:t>Example: continue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5657"/>
            <a:ext cx="9004041" cy="42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8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458200" cy="51816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A </a:t>
            </a:r>
            <a:r>
              <a:rPr lang="en-US" sz="2800" dirty="0" err="1"/>
              <a:t>goto</a:t>
            </a:r>
            <a:r>
              <a:rPr lang="en-US" sz="2800" dirty="0"/>
              <a:t> statement in C programming language provides an unconditional jump from the </a:t>
            </a:r>
            <a:r>
              <a:rPr lang="en-US" sz="2800" dirty="0" err="1"/>
              <a:t>goto</a:t>
            </a:r>
            <a:r>
              <a:rPr lang="en-US" sz="2800" dirty="0"/>
              <a:t> to a labeled statement in the same 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660" y="3159985"/>
            <a:ext cx="3023397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31686" y="4110037"/>
            <a:ext cx="5043488" cy="22479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Here </a:t>
            </a:r>
            <a:r>
              <a:rPr lang="en-US" sz="2800" b="1" dirty="0"/>
              <a:t>label</a:t>
            </a:r>
            <a:r>
              <a:rPr lang="en-US" sz="2800" dirty="0"/>
              <a:t> can be any plain text except C keyword and it can be set anywhere in the C program above or below to </a:t>
            </a:r>
            <a:r>
              <a:rPr lang="en-US" sz="2800" b="1" dirty="0" err="1"/>
              <a:t>goto</a:t>
            </a:r>
            <a:r>
              <a:rPr lang="en-US" sz="2800" dirty="0"/>
              <a:t> statement.</a:t>
            </a:r>
          </a:p>
        </p:txBody>
      </p:sp>
    </p:spTree>
    <p:extLst>
      <p:ext uri="{BB962C8B-B14F-4D97-AF65-F5344CB8AC3E}">
        <p14:creationId xmlns:p14="http://schemas.microsoft.com/office/powerpoint/2010/main" val="378699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10"/>
            <a:ext cx="83820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095372"/>
            <a:ext cx="4357688" cy="57250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2000"/>
          <a:stretch/>
        </p:blipFill>
        <p:spPr>
          <a:xfrm>
            <a:off x="5562600" y="1552574"/>
            <a:ext cx="4067413" cy="19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Reasons to avoid </a:t>
            </a:r>
            <a:r>
              <a:rPr lang="en-US" b="1" dirty="0" err="1"/>
              <a:t>goto</a:t>
            </a:r>
            <a:r>
              <a:rPr lang="en-US" b="1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458200" cy="51816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Use of </a:t>
            </a:r>
            <a:r>
              <a:rPr lang="en-US" sz="2800" dirty="0" err="1"/>
              <a:t>goto</a:t>
            </a:r>
            <a:r>
              <a:rPr lang="en-US" sz="2800" dirty="0"/>
              <a:t> statement is highly discouraged in any programming language because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it makes difficult to trace the control flow of a program, 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making the program hard to understand and hard to modify. 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Any program that uses a </a:t>
            </a:r>
            <a:r>
              <a:rPr lang="en-US" sz="2400" dirty="0" err="1"/>
              <a:t>goto</a:t>
            </a:r>
            <a:r>
              <a:rPr lang="en-US" sz="2400" dirty="0"/>
              <a:t> can be rewritten so that it doesn't need the </a:t>
            </a:r>
            <a:r>
              <a:rPr lang="en-US" sz="2400" dirty="0" err="1"/>
              <a:t>goto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9419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When the body of one loop contains another loop, then the second loop is said to be nested inside the first.</a:t>
            </a:r>
          </a:p>
          <a:p>
            <a:r>
              <a:rPr lang="en-US" sz="2800" dirty="0"/>
              <a:t>Any of C’s loop may be nested within any other loop.</a:t>
            </a:r>
          </a:p>
          <a:p>
            <a:endParaRPr lang="en-US" sz="1000" dirty="0"/>
          </a:p>
          <a:p>
            <a:pPr>
              <a:buNone/>
            </a:pPr>
            <a:r>
              <a:rPr lang="en-US" sz="3600" dirty="0"/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1679" r="6569"/>
          <a:stretch>
            <a:fillRect/>
          </a:stretch>
        </p:blipFill>
        <p:spPr bwMode="auto">
          <a:xfrm>
            <a:off x="7110413" y="3292929"/>
            <a:ext cx="1524000" cy="242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010400" y="5791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 action="ppaction://hlinkfile"/>
              </a:rPr>
              <a:t>Program</a:t>
            </a:r>
            <a:endParaRPr lang="en-US" sz="2800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1200151" y="3602176"/>
            <a:ext cx="5048249" cy="2700337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for(</a:t>
            </a:r>
            <a:r>
              <a:rPr lang="en-US" sz="2400" b="1" dirty="0" err="1"/>
              <a:t>i</a:t>
            </a:r>
            <a:r>
              <a:rPr lang="en-US" sz="2400" b="1" dirty="0"/>
              <a:t>=0; </a:t>
            </a:r>
            <a:r>
              <a:rPr lang="en-US" sz="2400" b="1" dirty="0" err="1"/>
              <a:t>i</a:t>
            </a:r>
            <a:r>
              <a:rPr lang="en-US" sz="2400" b="1" dirty="0"/>
              <a:t>&lt;10; </a:t>
            </a:r>
            <a:r>
              <a:rPr lang="en-US" sz="2400" b="1" dirty="0" err="1"/>
              <a:t>i</a:t>
            </a:r>
            <a:r>
              <a:rPr lang="en-US" sz="2400" b="1" dirty="0"/>
              <a:t>++)</a:t>
            </a:r>
          </a:p>
          <a:p>
            <a:pPr>
              <a:buNone/>
            </a:pPr>
            <a:r>
              <a:rPr lang="en-US" sz="2400" b="1" dirty="0"/>
              <a:t>{</a:t>
            </a:r>
          </a:p>
          <a:p>
            <a:pPr>
              <a:buNone/>
            </a:pPr>
            <a:r>
              <a:rPr lang="en-US" sz="2400" b="1" dirty="0"/>
              <a:t>	for(j=0; j&lt;=</a:t>
            </a:r>
            <a:r>
              <a:rPr lang="en-US" sz="2400" b="1" dirty="0" err="1"/>
              <a:t>i</a:t>
            </a:r>
            <a:r>
              <a:rPr lang="en-US" sz="2400" b="1" dirty="0"/>
              <a:t>; j++) //nested</a:t>
            </a:r>
          </a:p>
          <a:p>
            <a:pPr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printf</a:t>
            </a:r>
            <a:r>
              <a:rPr lang="en-US" sz="2400" b="1" dirty="0"/>
              <a:t>(“* “);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(“\n”);</a:t>
            </a:r>
          </a:p>
          <a:p>
            <a:pPr>
              <a:buNone/>
            </a:pP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4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610600" cy="1143000"/>
          </a:xfrm>
        </p:spPr>
        <p:txBody>
          <a:bodyPr/>
          <a:lstStyle/>
          <a:p>
            <a:r>
              <a:rPr lang="en-US" b="1" dirty="0"/>
              <a:t>Program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6106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 statements</a:t>
            </a:r>
            <a:r>
              <a:rPr lang="en-US" dirty="0"/>
              <a:t> control the flow of execution in a program or function.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three kinds of execution flow:</a:t>
            </a:r>
          </a:p>
          <a:p>
            <a:pPr marL="977900" lvl="1" indent="-228600">
              <a:lnSpc>
                <a:spcPct val="90000"/>
              </a:lnSpc>
            </a:pPr>
            <a:r>
              <a:rPr 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Sequence</a:t>
            </a:r>
            <a:r>
              <a:rPr lang="en-US" dirty="0"/>
              <a:t>: </a:t>
            </a:r>
          </a:p>
          <a:p>
            <a:pPr marL="977900" lvl="2">
              <a:lnSpc>
                <a:spcPct val="90000"/>
              </a:lnSpc>
            </a:pPr>
            <a:r>
              <a:rPr lang="en-US" sz="2800" dirty="0"/>
              <a:t>the execution of the program is sequential.</a:t>
            </a:r>
          </a:p>
          <a:p>
            <a:pPr marL="977900" lvl="1" indent="-228600">
              <a:lnSpc>
                <a:spcPct val="90000"/>
              </a:lnSpc>
            </a:pPr>
            <a:r>
              <a:rPr 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Selection</a:t>
            </a:r>
            <a:r>
              <a:rPr lang="en-US" dirty="0"/>
              <a:t>: </a:t>
            </a:r>
          </a:p>
          <a:p>
            <a:pPr marL="977900" lvl="2">
              <a:lnSpc>
                <a:spcPct val="90000"/>
              </a:lnSpc>
            </a:pPr>
            <a:r>
              <a:rPr lang="en-US" sz="2800" dirty="0"/>
              <a:t>A control structure which chooses alternative to execute.</a:t>
            </a:r>
          </a:p>
          <a:p>
            <a:pPr marL="977900" lvl="1" indent="-228600">
              <a:lnSpc>
                <a:spcPct val="90000"/>
              </a:lnSpc>
            </a:pPr>
            <a:r>
              <a:rPr 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Repetition</a:t>
            </a:r>
            <a:r>
              <a:rPr lang="en-US" dirty="0"/>
              <a:t>:</a:t>
            </a:r>
          </a:p>
          <a:p>
            <a:pPr marL="977900" lvl="2">
              <a:lnSpc>
                <a:spcPct val="90000"/>
              </a:lnSpc>
            </a:pPr>
            <a:r>
              <a:rPr lang="en-US" sz="2800" dirty="0"/>
              <a:t>A control structure which repeats a group of statements.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5367968"/>
            <a:ext cx="8077200" cy="129266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610600" cy="79216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Loop!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19200"/>
            <a:ext cx="8372475" cy="459581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Loop statement allows one or more statement(s) to be repeated.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 has three loop control statements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loop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while loop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54078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11212"/>
          </a:xfrm>
        </p:spPr>
        <p:txBody>
          <a:bodyPr/>
          <a:lstStyle/>
          <a:p>
            <a:r>
              <a:rPr lang="en-US" b="1" dirty="0"/>
              <a:t>Flowchart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0448" r="19403"/>
          <a:stretch>
            <a:fillRect/>
          </a:stretch>
        </p:blipFill>
        <p:spPr bwMode="auto">
          <a:xfrm>
            <a:off x="3162300" y="1289046"/>
            <a:ext cx="3581400" cy="5358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243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610600" cy="792162"/>
          </a:xfrm>
        </p:spPr>
        <p:txBody>
          <a:bodyPr/>
          <a:lstStyle/>
          <a:p>
            <a:r>
              <a:rPr lang="en-US" b="1" dirty="0"/>
              <a:t>THE</a:t>
            </a:r>
            <a:r>
              <a:rPr lang="en-US" b="1" dirty="0">
                <a:solidFill>
                  <a:srgbClr val="C00000"/>
                </a:solidFill>
              </a:rPr>
              <a:t> for </a:t>
            </a:r>
            <a:r>
              <a:rPr lang="en-US" b="1" dirty="0"/>
              <a:t>LOOP!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19200"/>
            <a:ext cx="8267700" cy="5257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Most flexible loop in C.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Allows a large number of variations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for loop is used to repeat a statement or block of statements a specific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69372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610600" cy="792162"/>
          </a:xfrm>
        </p:spPr>
        <p:txBody>
          <a:bodyPr/>
          <a:lstStyle/>
          <a:p>
            <a:r>
              <a:rPr lang="en-US" b="1" dirty="0"/>
              <a:t>THE</a:t>
            </a:r>
            <a:r>
              <a:rPr lang="en-US" b="1" dirty="0">
                <a:solidFill>
                  <a:srgbClr val="C00000"/>
                </a:solidFill>
              </a:rPr>
              <a:t> for </a:t>
            </a:r>
            <a:r>
              <a:rPr lang="en-US" b="1" dirty="0"/>
              <a:t>LOOP!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8610600" cy="5257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Its general form for single statement-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General form for multiple statements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57311" y="2185988"/>
            <a:ext cx="5872165" cy="10287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for(expression 1; expression 2; expression 3)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	statement;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57311" y="2185988"/>
            <a:ext cx="5872165" cy="10287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conditional-test</a:t>
            </a: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increment</a:t>
            </a: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	statement;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57311" y="4052884"/>
            <a:ext cx="6429377" cy="26407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conditional-test</a:t>
            </a: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increment</a:t>
            </a: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	statement 1;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	statement 2;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	…………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871913" y="4772025"/>
            <a:ext cx="4943471" cy="1557338"/>
            <a:chOff x="3871913" y="4772025"/>
            <a:chExt cx="4943471" cy="1557338"/>
          </a:xfrm>
        </p:grpSpPr>
        <p:sp>
          <p:nvSpPr>
            <p:cNvPr id="7" name="Rectangle 6"/>
            <p:cNvSpPr/>
            <p:nvPr/>
          </p:nvSpPr>
          <p:spPr>
            <a:xfrm>
              <a:off x="6643684" y="5043488"/>
              <a:ext cx="2171700" cy="10001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Loop Body</a:t>
              </a:r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3871913" y="4772025"/>
              <a:ext cx="2671762" cy="1557338"/>
            </a:xfrm>
            <a:prstGeom prst="rightBrace">
              <a:avLst>
                <a:gd name="adj1" fmla="val 8333"/>
                <a:gd name="adj2" fmla="val 5099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91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18521"/>
            <a:ext cx="8573007" cy="753080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Write a C program that will print numbers 1 through 10 on screen.</a:t>
            </a:r>
            <a:endParaRPr lang="en-US" sz="48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41" y="2028826"/>
            <a:ext cx="8420609" cy="43719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4" y="1814516"/>
            <a:ext cx="8269774" cy="4514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663649" y="1550196"/>
            <a:ext cx="2357437" cy="9572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Loop control variable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86125" y="2214563"/>
            <a:ext cx="2377440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F0E441C202AB4B915FE70D8EB22329" ma:contentTypeVersion="10" ma:contentTypeDescription="Create a new document." ma:contentTypeScope="" ma:versionID="9837fb59e0d2dd7c7014c897c4cf439a">
  <xsd:schema xmlns:xsd="http://www.w3.org/2001/XMLSchema" xmlns:xs="http://www.w3.org/2001/XMLSchema" xmlns:p="http://schemas.microsoft.com/office/2006/metadata/properties" xmlns:ns2="aa15555a-d4eb-428f-a0f6-53a901894c6c" xmlns:ns3="c0808d1a-1ae9-4e42-8568-d8ac5385ddbe" targetNamespace="http://schemas.microsoft.com/office/2006/metadata/properties" ma:root="true" ma:fieldsID="e3fc3b798aab5cc763b26aa60641c91b" ns2:_="" ns3:_="">
    <xsd:import namespace="aa15555a-d4eb-428f-a0f6-53a901894c6c"/>
    <xsd:import namespace="c0808d1a-1ae9-4e42-8568-d8ac5385d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5555a-d4eb-428f-a0f6-53a901894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08d1a-1ae9-4e42-8568-d8ac5385dd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B00C3E-10E3-4847-A716-01D09FD10326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a15555a-d4eb-428f-a0f6-53a901894c6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E771776-9627-4382-AFB8-39D451CE8E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87C026-67D9-46F8-88E1-4ECE6A4B223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1313</Words>
  <Application>Microsoft Office PowerPoint</Application>
  <PresentationFormat>A4 Paper (210x297 mm)</PresentationFormat>
  <Paragraphs>311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Loop Control Statements</vt:lpstr>
      <vt:lpstr>Write a Program!</vt:lpstr>
      <vt:lpstr>Write a Program!</vt:lpstr>
      <vt:lpstr>Program Control Statements</vt:lpstr>
      <vt:lpstr>Loop!</vt:lpstr>
      <vt:lpstr>Flowchart</vt:lpstr>
      <vt:lpstr>THE for LOOP!</vt:lpstr>
      <vt:lpstr>THE for LOOP!</vt:lpstr>
      <vt:lpstr>Write a C program that will print numbers 1 through 10 on screen.</vt:lpstr>
      <vt:lpstr>for(initialization; conditional-test; increment)</vt:lpstr>
      <vt:lpstr>for(initialization; conditional-test; increment)</vt:lpstr>
      <vt:lpstr>for(initialization; conditional-test; increment)</vt:lpstr>
      <vt:lpstr>Analyzing the Program</vt:lpstr>
      <vt:lpstr>Execution</vt:lpstr>
      <vt:lpstr>Execution</vt:lpstr>
      <vt:lpstr>Output?</vt:lpstr>
      <vt:lpstr>Program</vt:lpstr>
      <vt:lpstr>Infinity Loop!</vt:lpstr>
      <vt:lpstr>While Loop</vt:lpstr>
      <vt:lpstr>Execution</vt:lpstr>
      <vt:lpstr>Execution</vt:lpstr>
      <vt:lpstr>do …… while</vt:lpstr>
      <vt:lpstr>do …… while</vt:lpstr>
      <vt:lpstr>PowerPoint Presentation</vt:lpstr>
      <vt:lpstr>While vs do-while</vt:lpstr>
      <vt:lpstr>While vs do-while</vt:lpstr>
      <vt:lpstr>While vs do-while</vt:lpstr>
      <vt:lpstr>USE break TO EXIT A LOOP</vt:lpstr>
      <vt:lpstr>USE break TO EXIT A LOOP</vt:lpstr>
      <vt:lpstr>USE break TO EXIT A LOOP</vt:lpstr>
      <vt:lpstr>USE THE continue STATEMENT</vt:lpstr>
      <vt:lpstr>USE THE continue STATEMENT</vt:lpstr>
      <vt:lpstr>USE THE goto STATEMENT</vt:lpstr>
      <vt:lpstr>USE THE goto STATEMENT</vt:lpstr>
      <vt:lpstr>Reasons to avoid goto statement</vt:lpstr>
      <vt:lpstr>Create Nested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Control Statements</dc:title>
  <dc:creator>T-T</dc:creator>
  <cp:lastModifiedBy>MD. TOWFIQUL ISLAM BADHON</cp:lastModifiedBy>
  <cp:revision>84</cp:revision>
  <dcterms:created xsi:type="dcterms:W3CDTF">2013-10-03T17:57:36Z</dcterms:created>
  <dcterms:modified xsi:type="dcterms:W3CDTF">2024-03-31T02:18:15Z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0x01010018F0E441C202AB4B915FE70D8EB22329</vt:lpwstr>
  </property>
</Properties>
</file>