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1"/>
  </p:notesMasterIdLst>
  <p:sldIdLst>
    <p:sldId id="256" r:id="rId2"/>
    <p:sldId id="284" r:id="rId3"/>
    <p:sldId id="257" r:id="rId4"/>
    <p:sldId id="258" r:id="rId5"/>
    <p:sldId id="287" r:id="rId6"/>
    <p:sldId id="259" r:id="rId7"/>
    <p:sldId id="286" r:id="rId8"/>
    <p:sldId id="288" r:id="rId9"/>
    <p:sldId id="260" r:id="rId10"/>
    <p:sldId id="261" r:id="rId11"/>
    <p:sldId id="262" r:id="rId12"/>
    <p:sldId id="298" r:id="rId13"/>
    <p:sldId id="263" r:id="rId14"/>
    <p:sldId id="264" r:id="rId15"/>
    <p:sldId id="265" r:id="rId16"/>
    <p:sldId id="266" r:id="rId17"/>
    <p:sldId id="267" r:id="rId18"/>
    <p:sldId id="289" r:id="rId19"/>
    <p:sldId id="290" r:id="rId20"/>
    <p:sldId id="291" r:id="rId21"/>
    <p:sldId id="292" r:id="rId22"/>
    <p:sldId id="293" r:id="rId23"/>
    <p:sldId id="295" r:id="rId24"/>
    <p:sldId id="296" r:id="rId25"/>
    <p:sldId id="29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6" r:id="rId34"/>
    <p:sldId id="275" r:id="rId35"/>
    <p:sldId id="277" r:id="rId36"/>
    <p:sldId id="278" r:id="rId37"/>
    <p:sldId id="280" r:id="rId38"/>
    <p:sldId id="281" r:id="rId39"/>
    <p:sldId id="28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0FA2-98FC-4889-A4FF-917B5095AE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FCC6D-31E7-44F7-92CC-1C55C42D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FCC6D-31E7-44F7-92CC-1C55C42D400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4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FCC6D-31E7-44F7-92CC-1C55C42D400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2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7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A632-7BCD-459F-A54C-046DAD9893A1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Pointer%20-%20&amp;%20operator/main.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85882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n-US" sz="9600" b="1" smtClean="0"/>
              <a:t>Pointers</a:t>
            </a:r>
            <a:endParaRPr lang="en-US" sz="96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52" t="17773" r="10323" b="4883"/>
          <a:stretch/>
        </p:blipFill>
        <p:spPr>
          <a:xfrm>
            <a:off x="328604" y="1157291"/>
            <a:ext cx="11544301" cy="5657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7328" b="75977"/>
          <a:stretch/>
        </p:blipFill>
        <p:spPr>
          <a:xfrm>
            <a:off x="7738878" y="1610435"/>
            <a:ext cx="3376798" cy="865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862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899" y="-12650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867476"/>
            <a:ext cx="10195031" cy="5976236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When a variable’s value is referenced through a pointer, the process is called </a:t>
            </a:r>
            <a:r>
              <a:rPr lang="en-US" sz="2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indirection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49011"/>
              </p:ext>
            </p:extLst>
          </p:nvPr>
        </p:nvGraphicFramePr>
        <p:xfrm>
          <a:off x="4169999" y="3877649"/>
          <a:ext cx="29400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100 (p)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104 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15530" y="2586029"/>
            <a:ext cx="1571625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 *p, q;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3272" y="4200535"/>
            <a:ext cx="1571625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 = &amp;q;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99112"/>
              </p:ext>
            </p:extLst>
          </p:nvPr>
        </p:nvGraphicFramePr>
        <p:xfrm>
          <a:off x="4200507" y="2260601"/>
          <a:ext cx="294005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100 (p)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104 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Unknown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53552"/>
              </p:ext>
            </p:extLst>
          </p:nvPr>
        </p:nvGraphicFramePr>
        <p:xfrm>
          <a:off x="4180833" y="5515941"/>
          <a:ext cx="294005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7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100 (p)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104 (q)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058394" y="5838827"/>
            <a:ext cx="1571625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*p = 199;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877492" y="2678733"/>
            <a:ext cx="11430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857501" y="4315950"/>
            <a:ext cx="11430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2801476" y="5958731"/>
            <a:ext cx="114300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7129463" y="4373102"/>
            <a:ext cx="928688" cy="457200"/>
            <a:chOff x="7115175" y="4201646"/>
            <a:chExt cx="385763" cy="4572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7115175" y="4201646"/>
              <a:ext cx="3857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500938" y="4201646"/>
              <a:ext cx="0" cy="457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7115175" y="4657725"/>
              <a:ext cx="38576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7167559" y="5968538"/>
            <a:ext cx="928688" cy="457200"/>
            <a:chOff x="7115175" y="4201646"/>
            <a:chExt cx="385763" cy="4572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7115175" y="4201646"/>
              <a:ext cx="38576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7500938" y="4201646"/>
              <a:ext cx="0" cy="45720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H="1">
              <a:off x="7115175" y="4657725"/>
              <a:ext cx="38576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8415335" y="4346756"/>
            <a:ext cx="2371728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 points to q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410569" y="5856470"/>
            <a:ext cx="2371728" cy="52322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 points to 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899" y="-12650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9899" y="1343608"/>
            <a:ext cx="976277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</a:rPr>
              <a:t>Pointers provide direct access to memory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</a:rPr>
              <a:t>Pointers provide a way to return more than one value to the functions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</a:rPr>
              <a:t>Reduces the storage space and complexity of the program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</a:rPr>
              <a:t>Reduces the execution time of the program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</a:rPr>
              <a:t>Provides an alternate way to access array elements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</a:rPr>
              <a:t>Pointers can be used to pass information back and forth between the calling function and called function</a:t>
            </a:r>
            <a:r>
              <a:rPr lang="en-US" sz="2000" dirty="0" smtClean="0">
                <a:latin typeface="Roboto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Roboto"/>
              </a:rPr>
              <a:t>Pointers </a:t>
            </a:r>
            <a:r>
              <a:rPr lang="en-US" sz="2000" dirty="0">
                <a:latin typeface="Roboto"/>
              </a:rPr>
              <a:t>helps us to build complex data structures like linked list, stack, queues, trees, graphs 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latin typeface="Roboto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Roboto"/>
              </a:rPr>
              <a:t>Addresses of objects can be extracted using pointers</a:t>
            </a:r>
            <a:endParaRPr lang="en-US" sz="2000" b="0" i="0" dirty="0">
              <a:effectLst/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6293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type of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5640" y="1297820"/>
            <a:ext cx="10195031" cy="5417308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base type of a pointer is very important.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Though C allow any type of pointer to point anywhere in memory, but the base type determine how the object pointed to will be treated.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C compiler uses the base type to determine how many bytes are in the object pointed to by the pointer.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how the compiler know how many bytes to copy when an indirection assignment is made</a:t>
            </a: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type of a Pointer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8296" y="1581861"/>
            <a:ext cx="698546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Consider this fragment: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syntactically incorrect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wrong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assign address of an integer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this address try hold floating point value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are shorter than doubles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890" t="25781" r="55783" b="41602"/>
          <a:stretch/>
        </p:blipFill>
        <p:spPr>
          <a:xfrm>
            <a:off x="8474943" y="1924189"/>
            <a:ext cx="3171817" cy="30096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5729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If we attempt to use a pointer before it has been assign the address of a variable -  our program probably crash.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53" t="58790" r="62118" b="19921"/>
          <a:stretch/>
        </p:blipFill>
        <p:spPr>
          <a:xfrm>
            <a:off x="4229101" y="3614738"/>
            <a:ext cx="1870257" cy="2122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181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pointer that contains a null value (zero) is assumed to be unused and pointing at nothing.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C, a null is assumed to be an invalid memory address.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7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Restrictions to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/>
              <a:t> In addition to “*” and “&amp;” operators, it supports only four other operators-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We only </a:t>
            </a:r>
            <a:r>
              <a:rPr lang="en-US" sz="3200" dirty="0"/>
              <a:t>can add or subtract </a:t>
            </a:r>
            <a:r>
              <a:rPr lang="en-US" sz="3200" b="1" dirty="0">
                <a:solidFill>
                  <a:srgbClr val="FF0000"/>
                </a:solidFill>
              </a:rPr>
              <a:t>integer quantities</a:t>
            </a:r>
            <a:r>
              <a:rPr lang="en-US" sz="3200" dirty="0"/>
              <a:t>.</a:t>
            </a:r>
          </a:p>
          <a:p>
            <a:pPr marL="0" indent="0">
              <a:buNone/>
            </a:pP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14626" y="2928926"/>
            <a:ext cx="771526" cy="9286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1940" y="2934284"/>
            <a:ext cx="1128712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05296" y="2928926"/>
            <a:ext cx="785814" cy="9286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3164" y="2934284"/>
            <a:ext cx="1000123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81776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63" y="1610435"/>
            <a:ext cx="10810519" cy="5076967"/>
          </a:xfrm>
        </p:spPr>
        <p:txBody>
          <a:bodyPr>
            <a:noAutofit/>
          </a:bodyPr>
          <a:lstStyle/>
          <a:p>
            <a:r>
              <a:rPr lang="en-US" sz="3200" dirty="0"/>
              <a:t> Pointer arithmetic differs from “normal” arithmetic.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It is performed relative to the base type 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63" y="1610435"/>
            <a:ext cx="10810519" cy="507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3291" y="2158265"/>
            <a:ext cx="1905004" cy="3402132"/>
            <a:chOff x="4057649" y="2571750"/>
            <a:chExt cx="2543176" cy="3402132"/>
          </a:xfrm>
        </p:grpSpPr>
        <p:sp>
          <p:nvSpPr>
            <p:cNvPr id="5" name="Rectangle 4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1024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057649" y="2571750"/>
              <a:ext cx="2543176" cy="3402132"/>
              <a:chOff x="4057649" y="2571750"/>
              <a:chExt cx="2543176" cy="340213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RAM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57649" y="5402382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1028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57649" y="4828465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1027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057649" y="4272816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1026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1025</a:t>
                </a: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585912" y="215862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Variable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5911" y="274404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8024461" y="2086406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char *p;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24461" y="2715908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char q;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95918" y="2159117"/>
            <a:ext cx="1905004" cy="3402132"/>
            <a:chOff x="4057649" y="2571750"/>
            <a:chExt cx="2543176" cy="3402132"/>
          </a:xfrm>
        </p:grpSpPr>
        <p:sp>
          <p:nvSpPr>
            <p:cNvPr id="17" name="Rectangle 16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1025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057649" y="2571750"/>
              <a:ext cx="2543176" cy="3402132"/>
              <a:chOff x="4057649" y="2571750"/>
              <a:chExt cx="2543176" cy="34021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Value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057649" y="5402382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057649" y="4828465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057649" y="4272816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8024461" y="3429963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&amp;q;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85911" y="330126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4461" y="4216035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p++;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90784" y="5029485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?;</a:t>
            </a:r>
          </a:p>
        </p:txBody>
      </p:sp>
    </p:spTree>
    <p:extLst>
      <p:ext uri="{BB962C8B-B14F-4D97-AF65-F5344CB8AC3E}">
        <p14:creationId xmlns:p14="http://schemas.microsoft.com/office/powerpoint/2010/main" val="25413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pointer is a variable that </a:t>
            </a:r>
            <a:r>
              <a:rPr lang="en-US" sz="2800" dirty="0">
                <a:solidFill>
                  <a:srgbClr val="FF0000"/>
                </a:solidFill>
              </a:rPr>
              <a:t>holds the memory address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en-US" sz="2800" i="1" dirty="0">
                <a:solidFill>
                  <a:srgbClr val="FF0000"/>
                </a:solidFill>
              </a:rPr>
              <a:t>another object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If a variable called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contains the address of another variable called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then </a:t>
            </a:r>
            <a:r>
              <a:rPr lang="en-US" sz="2800" b="1" dirty="0">
                <a:solidFill>
                  <a:srgbClr val="FF0000"/>
                </a:solidFill>
              </a:rPr>
              <a:t>p</a:t>
            </a:r>
            <a:r>
              <a:rPr lang="en-US" sz="2800" dirty="0">
                <a:solidFill>
                  <a:srgbClr val="FF0000"/>
                </a:solidFill>
              </a:rPr>
              <a:t> is said to point to </a:t>
            </a:r>
            <a:r>
              <a:rPr lang="en-US" sz="2800" b="1" dirty="0">
                <a:solidFill>
                  <a:srgbClr val="FF0000"/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Then if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 at location 100 (say) in memory, then </a:t>
            </a:r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would have the value 100.</a:t>
            </a:r>
          </a:p>
        </p:txBody>
      </p:sp>
    </p:spTree>
    <p:extLst>
      <p:ext uri="{BB962C8B-B14F-4D97-AF65-F5344CB8AC3E}">
        <p14:creationId xmlns:p14="http://schemas.microsoft.com/office/powerpoint/2010/main" val="62087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63" y="1610435"/>
            <a:ext cx="10810519" cy="507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3291" y="2158265"/>
            <a:ext cx="1905004" cy="1714500"/>
            <a:chOff x="4057649" y="2571750"/>
            <a:chExt cx="2543176" cy="1714500"/>
          </a:xfrm>
        </p:grpSpPr>
        <p:sp>
          <p:nvSpPr>
            <p:cNvPr id="5" name="Rectangle 4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1024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057649" y="2571750"/>
              <a:ext cx="2543176" cy="1714500"/>
              <a:chOff x="4057649" y="2571750"/>
              <a:chExt cx="2543176" cy="17145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RAM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1028</a:t>
                </a: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585912" y="215862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Variable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5911" y="274404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8024461" y="2086406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int</a:t>
            </a:r>
            <a:r>
              <a:rPr lang="en-US" sz="2800" dirty="0"/>
              <a:t> *p;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24461" y="2715908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int</a:t>
            </a:r>
            <a:r>
              <a:rPr lang="en-US" sz="2800" dirty="0"/>
              <a:t> q;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95918" y="2159117"/>
            <a:ext cx="1905004" cy="1714500"/>
            <a:chOff x="4057649" y="2571750"/>
            <a:chExt cx="2543176" cy="1714500"/>
          </a:xfrm>
        </p:grpSpPr>
        <p:sp>
          <p:nvSpPr>
            <p:cNvPr id="17" name="Rectangle 16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1028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057649" y="2571750"/>
              <a:ext cx="2543176" cy="1714500"/>
              <a:chOff x="4057649" y="2571750"/>
              <a:chExt cx="2543176" cy="17145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Value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8024461" y="3429963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&amp;q;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85911" y="330126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4461" y="4216035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p++;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90784" y="5029485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?;</a:t>
            </a:r>
          </a:p>
        </p:txBody>
      </p:sp>
    </p:spTree>
    <p:extLst>
      <p:ext uri="{BB962C8B-B14F-4D97-AF65-F5344CB8AC3E}">
        <p14:creationId xmlns:p14="http://schemas.microsoft.com/office/powerpoint/2010/main" val="419227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63" y="1610435"/>
            <a:ext cx="10810519" cy="507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3291" y="2158265"/>
            <a:ext cx="1905004" cy="1714500"/>
            <a:chOff x="4057649" y="2571750"/>
            <a:chExt cx="2543176" cy="1714500"/>
          </a:xfrm>
        </p:grpSpPr>
        <p:sp>
          <p:nvSpPr>
            <p:cNvPr id="5" name="Rectangle 4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1024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057649" y="2571750"/>
              <a:ext cx="2543176" cy="1714500"/>
              <a:chOff x="4057649" y="2571750"/>
              <a:chExt cx="2543176" cy="17145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RAM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1028</a:t>
                </a: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585912" y="215862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Variable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5911" y="274404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8024461" y="2086406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int</a:t>
            </a:r>
            <a:r>
              <a:rPr lang="en-US" sz="2800" dirty="0"/>
              <a:t> *p;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24461" y="2715908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int</a:t>
            </a:r>
            <a:r>
              <a:rPr lang="en-US" sz="2800" dirty="0"/>
              <a:t> q;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95918" y="2159117"/>
            <a:ext cx="1905004" cy="1714500"/>
            <a:chOff x="4057649" y="2571750"/>
            <a:chExt cx="2543176" cy="1714500"/>
          </a:xfrm>
        </p:grpSpPr>
        <p:sp>
          <p:nvSpPr>
            <p:cNvPr id="17" name="Rectangle 16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1028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057649" y="2571750"/>
              <a:ext cx="2543176" cy="1714500"/>
              <a:chOff x="4057649" y="2571750"/>
              <a:chExt cx="2543176" cy="17145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Value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8024461" y="3429963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&amp;q;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85911" y="330126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4461" y="4216035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p + 200;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90784" y="5029485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?;</a:t>
            </a:r>
          </a:p>
        </p:txBody>
      </p:sp>
    </p:spTree>
    <p:extLst>
      <p:ext uri="{BB962C8B-B14F-4D97-AF65-F5344CB8AC3E}">
        <p14:creationId xmlns:p14="http://schemas.microsoft.com/office/powerpoint/2010/main" val="33492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863" y="1610435"/>
            <a:ext cx="10810519" cy="507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 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43291" y="2158265"/>
            <a:ext cx="1905004" cy="1714500"/>
            <a:chOff x="4057649" y="2571750"/>
            <a:chExt cx="2543176" cy="1714500"/>
          </a:xfrm>
        </p:grpSpPr>
        <p:sp>
          <p:nvSpPr>
            <p:cNvPr id="5" name="Rectangle 4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1024</a:t>
              </a:r>
              <a:endParaRPr lang="en-US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057649" y="2571750"/>
              <a:ext cx="2543176" cy="1714500"/>
              <a:chOff x="4057649" y="2571750"/>
              <a:chExt cx="2543176" cy="17145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RAM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1028</a:t>
                </a: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585912" y="215862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Variable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5911" y="274404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</a:t>
            </a:r>
            <a:endParaRPr lang="en-US" sz="2000" b="1" dirty="0"/>
          </a:p>
        </p:txBody>
      </p:sp>
      <p:sp>
        <p:nvSpPr>
          <p:cNvPr id="14" name="Rectangle 13"/>
          <p:cNvSpPr/>
          <p:nvPr/>
        </p:nvSpPr>
        <p:spPr>
          <a:xfrm>
            <a:off x="8024461" y="2086406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int</a:t>
            </a:r>
            <a:r>
              <a:rPr lang="en-US" sz="2800" dirty="0"/>
              <a:t> *p;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24461" y="2715908"/>
            <a:ext cx="3091214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int</a:t>
            </a:r>
            <a:r>
              <a:rPr lang="en-US" sz="2800" dirty="0"/>
              <a:t> q=10, r=100;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495918" y="2159117"/>
            <a:ext cx="1905004" cy="1714500"/>
            <a:chOff x="4057649" y="2571750"/>
            <a:chExt cx="2543176" cy="1714500"/>
          </a:xfrm>
        </p:grpSpPr>
        <p:sp>
          <p:nvSpPr>
            <p:cNvPr id="17" name="Rectangle 16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1028</a:t>
              </a:r>
              <a:endParaRPr lang="en-US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057649" y="2571750"/>
              <a:ext cx="2543176" cy="1714500"/>
              <a:chOff x="4057649" y="2571750"/>
              <a:chExt cx="2543176" cy="1714500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Value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</a:t>
                </a:r>
              </a:p>
            </p:txBody>
          </p:sp>
        </p:grpSp>
      </p:grpSp>
      <p:sp>
        <p:nvSpPr>
          <p:cNvPr id="24" name="Rectangle 23"/>
          <p:cNvSpPr/>
          <p:nvPr/>
        </p:nvSpPr>
        <p:spPr>
          <a:xfrm>
            <a:off x="8024461" y="3429963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&amp;q;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85911" y="330126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024461" y="4216035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*p++;</a:t>
            </a:r>
          </a:p>
        </p:txBody>
      </p:sp>
      <p:sp>
        <p:nvSpPr>
          <p:cNvPr id="27" name="Rectangle 26"/>
          <p:cNvSpPr/>
          <p:nvPr/>
        </p:nvSpPr>
        <p:spPr>
          <a:xfrm>
            <a:off x="8090784" y="5029485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(*p)++;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81143" y="3910873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543291" y="3901821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1032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95918" y="3915682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1703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*p++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++*p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*++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1" y="1610435"/>
            <a:ext cx="10624782" cy="507696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Precedence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prefix ++ and * is 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same. Associativity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both is right to left. </a:t>
            </a:r>
          </a:p>
          <a:p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Precedence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 postfix ++ is higher than both * and prefix ++. Associativity of postfix ++ is left to right.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2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51" y="0"/>
            <a:ext cx="10195031" cy="62700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precedence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366" y="-28194"/>
            <a:ext cx="5102634" cy="688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6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*p++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++*p </a:t>
            </a:r>
            <a:r>
              <a:rPr lang="en-US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*++</a:t>
            </a: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825" y="1610435"/>
            <a:ext cx="11101388" cy="5076967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expression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++*p</a:t>
            </a:r>
            <a:r>
              <a:rPr lang="en-US" sz="2800" dirty="0"/>
              <a:t> has two operators of </a:t>
            </a:r>
            <a:r>
              <a:rPr lang="en-US" sz="2800" dirty="0">
                <a:solidFill>
                  <a:srgbClr val="FF0000"/>
                </a:solidFill>
              </a:rPr>
              <a:t>same precedence</a:t>
            </a:r>
            <a:r>
              <a:rPr lang="en-US" sz="2800" dirty="0"/>
              <a:t>, so compiler looks for </a:t>
            </a:r>
            <a:r>
              <a:rPr lang="en-US" sz="2800" dirty="0" smtClean="0"/>
              <a:t>associativity. Associativity </a:t>
            </a:r>
            <a:r>
              <a:rPr lang="en-US" sz="2800" dirty="0"/>
              <a:t>of operators is </a:t>
            </a:r>
            <a:r>
              <a:rPr lang="en-US" sz="2800" dirty="0">
                <a:solidFill>
                  <a:srgbClr val="FF0000"/>
                </a:solidFill>
              </a:rPr>
              <a:t>right to left</a:t>
            </a:r>
            <a:r>
              <a:rPr lang="en-US" sz="2800" dirty="0"/>
              <a:t>. Therefore the expression is treated </a:t>
            </a:r>
            <a:r>
              <a:rPr lang="en-US" sz="2800" dirty="0" smtClean="0"/>
              <a:t>as ++(*p). </a:t>
            </a:r>
          </a:p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expression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*p++ </a:t>
            </a:r>
            <a:r>
              <a:rPr lang="en-US" sz="2800" dirty="0"/>
              <a:t>is treated as *(p++) as the </a:t>
            </a:r>
            <a:r>
              <a:rPr lang="en-US" sz="2800" dirty="0" smtClean="0"/>
              <a:t>precedence </a:t>
            </a:r>
            <a:r>
              <a:rPr lang="en-US" sz="2800" dirty="0"/>
              <a:t>of </a:t>
            </a:r>
            <a:r>
              <a:rPr lang="en-US" sz="2800" dirty="0">
                <a:solidFill>
                  <a:srgbClr val="FF0000"/>
                </a:solidFill>
              </a:rPr>
              <a:t>postfix ++ is higher than *</a:t>
            </a:r>
            <a:r>
              <a:rPr lang="en-US" sz="2800" dirty="0"/>
              <a:t>. </a:t>
            </a:r>
            <a:endParaRPr lang="en-US" sz="2800" dirty="0" smtClean="0"/>
          </a:p>
          <a:p>
            <a:pPr algn="just">
              <a:spcBef>
                <a:spcPts val="600"/>
              </a:spcBef>
              <a:spcAft>
                <a:spcPts val="180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expression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*++p</a:t>
            </a:r>
            <a:r>
              <a:rPr lang="en-US" sz="2800" dirty="0"/>
              <a:t> has two operators of </a:t>
            </a:r>
            <a:r>
              <a:rPr lang="en-US" sz="2800" dirty="0">
                <a:solidFill>
                  <a:srgbClr val="FF0000"/>
                </a:solidFill>
              </a:rPr>
              <a:t>same precedence</a:t>
            </a:r>
            <a:r>
              <a:rPr lang="en-US" sz="2800" dirty="0"/>
              <a:t>, so compiler looks for </a:t>
            </a:r>
            <a:r>
              <a:rPr lang="en-US" sz="2800" dirty="0" smtClean="0"/>
              <a:t>associativity. </a:t>
            </a:r>
            <a:r>
              <a:rPr lang="en-US" sz="2800" dirty="0"/>
              <a:t>Associativity of operators is </a:t>
            </a:r>
            <a:r>
              <a:rPr lang="en-US" sz="2800" dirty="0">
                <a:solidFill>
                  <a:srgbClr val="FF0000"/>
                </a:solidFill>
              </a:rPr>
              <a:t>right to left</a:t>
            </a:r>
            <a:r>
              <a:rPr lang="en-US" sz="2800" dirty="0"/>
              <a:t>. Therefore the expression is treated as *(++p). </a:t>
            </a:r>
          </a:p>
        </p:txBody>
      </p:sp>
    </p:spTree>
    <p:extLst>
      <p:ext uri="{BB962C8B-B14F-4D97-AF65-F5344CB8AC3E}">
        <p14:creationId xmlns:p14="http://schemas.microsoft.com/office/powerpoint/2010/main" val="26126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Array with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C, pointers and arrays are closely related.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They are often interchangeable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This relationship between the two makes their implementation both unique and powerful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83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Array with Pointer…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/>
              <a:t>When we use an array name </a:t>
            </a:r>
            <a:r>
              <a:rPr lang="en-US" sz="3200" b="1" dirty="0"/>
              <a:t>without an index</a:t>
            </a:r>
            <a:r>
              <a:rPr lang="en-US" sz="3200" dirty="0"/>
              <a:t>, we are generating a pointer to the </a:t>
            </a:r>
            <a:r>
              <a:rPr lang="en-US" sz="3200" b="1" dirty="0"/>
              <a:t>start of the array.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gets(); 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862" t="16601" r="10432" b="10156"/>
          <a:stretch/>
        </p:blipFill>
        <p:spPr>
          <a:xfrm>
            <a:off x="642938" y="1370534"/>
            <a:ext cx="9329738" cy="5357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26464" b="69726"/>
          <a:stretch/>
        </p:blipFill>
        <p:spPr>
          <a:xfrm>
            <a:off x="4770002" y="1610435"/>
            <a:ext cx="5202674" cy="1204203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4452583" y="1338973"/>
            <a:ext cx="7343774" cy="32932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Here what is being passed to gets() is not an array but pointer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Actually we can’t pass an array to a function in C we only pass a pointer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gets() function uses the pointer to load the array it points to with the characters we enter at the keyboard (will see later)</a:t>
            </a:r>
          </a:p>
        </p:txBody>
      </p:sp>
    </p:spTree>
    <p:extLst>
      <p:ext uri="{BB962C8B-B14F-4D97-AF65-F5344CB8AC3E}">
        <p14:creationId xmlns:p14="http://schemas.microsoft.com/office/powerpoint/2010/main" val="1478537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Array with Pointer…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Since the array name </a:t>
            </a:r>
            <a:r>
              <a:rPr lang="en-US" sz="2800" b="1" dirty="0"/>
              <a:t>without an index</a:t>
            </a:r>
            <a:r>
              <a:rPr lang="en-US" sz="2800" dirty="0"/>
              <a:t> is </a:t>
            </a:r>
            <a:r>
              <a:rPr lang="en-US" sz="2800" dirty="0">
                <a:solidFill>
                  <a:srgbClr val="FF0000"/>
                </a:solidFill>
              </a:rPr>
              <a:t>a pointer</a:t>
            </a:r>
            <a:r>
              <a:rPr lang="en-US" sz="2800" dirty="0"/>
              <a:t> to the </a:t>
            </a:r>
            <a:r>
              <a:rPr lang="en-US" sz="2800" b="1" dirty="0"/>
              <a:t>start of the array</a:t>
            </a:r>
            <a:r>
              <a:rPr lang="en-US" sz="2800" dirty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it is possible to </a:t>
            </a:r>
            <a:r>
              <a:rPr lang="en-US" sz="2800" b="1" dirty="0"/>
              <a:t>assign that value to another pointer </a:t>
            </a:r>
            <a:r>
              <a:rPr lang="en-US" sz="2800" dirty="0"/>
              <a:t>and access the array </a:t>
            </a:r>
            <a:r>
              <a:rPr lang="en-US" sz="2800" b="1" dirty="0"/>
              <a:t>using pointer arithmetic.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b="1" dirty="0"/>
              <a:t> </a:t>
            </a:r>
            <a:r>
              <a:rPr lang="en-US" sz="2800" dirty="0"/>
              <a:t>Multidimensional array?</a:t>
            </a:r>
            <a:endParaRPr lang="en-US" sz="2800" b="1" dirty="0"/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27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278" t="15039" r="12080" b="16601"/>
          <a:stretch/>
        </p:blipFill>
        <p:spPr>
          <a:xfrm>
            <a:off x="242895" y="85728"/>
            <a:ext cx="11772900" cy="66891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3514721" y="3000384"/>
            <a:ext cx="421481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Assign p the address of start of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977183" y="3000384"/>
            <a:ext cx="220980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Similar as p = &amp;q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1209" y="4390333"/>
            <a:ext cx="694849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print the first, second and third elements of array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3593" y="5581731"/>
            <a:ext cx="4795845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Print these element using array index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7635" b="81836"/>
          <a:stretch/>
        </p:blipFill>
        <p:spPr>
          <a:xfrm>
            <a:off x="8743954" y="361678"/>
            <a:ext cx="2543168" cy="11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1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505441" y="2166438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and Memory Add.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43291" y="2158265"/>
            <a:ext cx="1905004" cy="3402132"/>
            <a:chOff x="4057649" y="2571750"/>
            <a:chExt cx="2543176" cy="3402132"/>
          </a:xfrm>
        </p:grpSpPr>
        <p:sp>
          <p:nvSpPr>
            <p:cNvPr id="5" name="Rectangle 4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1024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057649" y="2571750"/>
              <a:ext cx="2543176" cy="3402132"/>
              <a:chOff x="4057649" y="2571750"/>
              <a:chExt cx="2543176" cy="34021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RAM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57649" y="5402382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1028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57649" y="4828465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1027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57649" y="4272816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1026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1025</a:t>
                </a: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585912" y="215862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Variable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5911" y="274404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810145" y="1557764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char q;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10145" y="2187266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int</a:t>
            </a:r>
            <a:r>
              <a:rPr lang="en-US" sz="2800" dirty="0"/>
              <a:t> a;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85910" y="3323182"/>
            <a:ext cx="1905003" cy="22055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543291" y="552869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1029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95918" y="2159117"/>
            <a:ext cx="1905004" cy="3402132"/>
            <a:chOff x="4057649" y="2571750"/>
            <a:chExt cx="2543176" cy="3402132"/>
          </a:xfrm>
        </p:grpSpPr>
        <p:sp>
          <p:nvSpPr>
            <p:cNvPr id="20" name="Rectangle 19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unknown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57649" y="2571750"/>
              <a:ext cx="2543176" cy="3402132"/>
              <a:chOff x="4057649" y="2571750"/>
              <a:chExt cx="2543176" cy="34021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Value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57649" y="5402382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57649" y="4828465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57649" y="4272816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5495918" y="5546109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10145" y="2989142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q = ‘A’;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10145" y="3791018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 = 108;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5442" y="2715975"/>
            <a:ext cx="1895480" cy="5715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5505441" y="3320935"/>
            <a:ext cx="1895480" cy="22394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95918" y="3286977"/>
            <a:ext cx="1905003" cy="223946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108</a:t>
            </a:r>
          </a:p>
        </p:txBody>
      </p:sp>
    </p:spTree>
    <p:extLst>
      <p:ext uri="{BB962C8B-B14F-4D97-AF65-F5344CB8AC3E}">
        <p14:creationId xmlns:p14="http://schemas.microsoft.com/office/powerpoint/2010/main" val="279393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27" grpId="0" animBg="1"/>
      <p:bldP spid="28" grpId="0" animBg="1"/>
      <p:bldP spid="29" grpId="0" animBg="1"/>
      <p:bldP spid="30" grpId="0" animBg="1"/>
      <p:bldP spid="33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Here the parentheses in expressions such as *(p+1) are necessary because the * has </a:t>
            </a:r>
            <a:r>
              <a:rPr lang="en-US" sz="2800" dirty="0">
                <a:solidFill>
                  <a:srgbClr val="FF0000"/>
                </a:solidFill>
              </a:rPr>
              <a:t>higher precedence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than the + operator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078" t="49244" r="21438" b="39259"/>
          <a:stretch/>
        </p:blipFill>
        <p:spPr>
          <a:xfrm>
            <a:off x="2120171" y="1610435"/>
            <a:ext cx="8438292" cy="1124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Connector 5"/>
          <p:cNvCxnSpPr/>
          <p:nvPr/>
        </p:nvCxnSpPr>
        <p:spPr>
          <a:xfrm>
            <a:off x="7643810" y="2514600"/>
            <a:ext cx="800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224962" y="2514600"/>
            <a:ext cx="8001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09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Pointer as Array!!!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443" y="1269242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We can index a pointer as if it were an array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330" t="18946" r="35578" b="23438"/>
          <a:stretch/>
        </p:blipFill>
        <p:spPr>
          <a:xfrm>
            <a:off x="1958513" y="1887657"/>
            <a:ext cx="5380491" cy="44585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5564" b="83398"/>
          <a:stretch/>
        </p:blipFill>
        <p:spPr>
          <a:xfrm>
            <a:off x="5540869" y="2055589"/>
            <a:ext cx="3596270" cy="7553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6824" y="3522451"/>
            <a:ext cx="6554349" cy="13849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/>
              <a:t>Keep one point firmly in your mind: </a:t>
            </a:r>
          </a:p>
          <a:p>
            <a:r>
              <a:rPr lang="en-US" sz="2800" dirty="0"/>
              <a:t>We should index a pointer only when that pointer points to an array.</a:t>
            </a:r>
          </a:p>
        </p:txBody>
      </p:sp>
    </p:spTree>
    <p:extLst>
      <p:ext uri="{BB962C8B-B14F-4D97-AF65-F5344CB8AC3E}">
        <p14:creationId xmlns:p14="http://schemas.microsoft.com/office/powerpoint/2010/main" val="37720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We should index a pointer only when that pointer points to an array.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Consider the following fragment-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l="9468" t="22953" r="167" b="665"/>
          <a:stretch/>
        </p:blipFill>
        <p:spPr bwMode="auto">
          <a:xfrm>
            <a:off x="1228727" y="3321480"/>
            <a:ext cx="4714874" cy="353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96824" y="3873756"/>
            <a:ext cx="6554349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Wrong: Since </a:t>
            </a:r>
            <a:r>
              <a:rPr lang="en-US" sz="2800" b="1" i="1" dirty="0" err="1"/>
              <a:t>ch</a:t>
            </a:r>
            <a:r>
              <a:rPr lang="en-US" sz="2800" dirty="0"/>
              <a:t> is not an array. It can't meaningfully indexed. </a:t>
            </a:r>
          </a:p>
        </p:txBody>
      </p:sp>
    </p:spTree>
    <p:extLst>
      <p:ext uri="{BB962C8B-B14F-4D97-AF65-F5344CB8AC3E}">
        <p14:creationId xmlns:p14="http://schemas.microsoft.com/office/powerpoint/2010/main" val="33393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038928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We can use pointer arithmetic rather than array indexing to access elements to the array.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3792" t="19141" r="25036" b="33594"/>
          <a:stretch/>
        </p:blipFill>
        <p:spPr>
          <a:xfrm>
            <a:off x="528639" y="2386005"/>
            <a:ext cx="7760109" cy="40299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53587" b="81250"/>
          <a:stretch/>
        </p:blipFill>
        <p:spPr>
          <a:xfrm>
            <a:off x="3876675" y="2402004"/>
            <a:ext cx="5553076" cy="1261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6849" y="4391218"/>
            <a:ext cx="6554349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Remember! </a:t>
            </a:r>
            <a:r>
              <a:rPr lang="en-US" sz="2800" b="1" dirty="0"/>
              <a:t>We can’t modify the value of the pointer generated by using an array name. </a:t>
            </a:r>
          </a:p>
          <a:p>
            <a:pPr marL="285750" indent="-285750"/>
            <a:endParaRPr lang="en-US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 this example </a:t>
            </a:r>
            <a:r>
              <a:rPr lang="en-US" sz="2800" b="1" dirty="0" err="1"/>
              <a:t>str</a:t>
            </a:r>
            <a:r>
              <a:rPr lang="en-US" sz="2800" b="1" dirty="0"/>
              <a:t>++ is wrong.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46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index or Pointer arithmetic?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7325" y="1610435"/>
            <a:ext cx="10539057" cy="5076967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some case C compiler can generate faster executable code for an expression involving pointers than for a comparable expression array.</a:t>
            </a:r>
          </a:p>
          <a:p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23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Use pointer with String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C allows string constants enclosed between double quotes to be used in a program.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Here the compiler store it in </a:t>
            </a:r>
            <a:r>
              <a:rPr lang="en-US" sz="2800" dirty="0">
                <a:solidFill>
                  <a:srgbClr val="FF0000"/>
                </a:solidFill>
              </a:rPr>
              <a:t>program’s string table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generates a pointer to the string.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1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Use pointer with String…</a:t>
            </a:r>
            <a:endParaRPr lang="en-US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596" t="16016" r="49744" b="33789"/>
          <a:stretch/>
        </p:blipFill>
        <p:spPr>
          <a:xfrm>
            <a:off x="985837" y="1728786"/>
            <a:ext cx="5100638" cy="50224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69510" b="89258"/>
          <a:stretch/>
        </p:blipFill>
        <p:spPr>
          <a:xfrm>
            <a:off x="6673389" y="1660543"/>
            <a:ext cx="3340510" cy="6616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00473" y="3577357"/>
            <a:ext cx="505777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Here we declare a character pointer </a:t>
            </a:r>
            <a:r>
              <a:rPr lang="en-US" sz="2000" b="1" dirty="0"/>
              <a:t>p.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200520" y="4018611"/>
            <a:ext cx="723864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This means that it may point to an array of characters.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0864" y="4537072"/>
            <a:ext cx="6005518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It store the string in the program’s string table and assigns to p the address of the string table.</a:t>
            </a:r>
          </a:p>
        </p:txBody>
      </p:sp>
    </p:spTree>
    <p:extLst>
      <p:ext uri="{BB962C8B-B14F-4D97-AF65-F5344CB8AC3E}">
        <p14:creationId xmlns:p14="http://schemas.microsoft.com/office/powerpoint/2010/main" val="8846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arrays of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*p[2], q, z;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p[0] = &amp;q;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p[1] = &amp;z;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80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When a pointer point to another pointer, it is called </a:t>
            </a:r>
            <a:r>
              <a:rPr lang="en-US" sz="2800" b="1" dirty="0"/>
              <a:t>multiple indirection.</a:t>
            </a:r>
            <a:endParaRPr lang="en-US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When a pointer points to another pointer, the first pointer contain the address of the second pointer, which is containing the location of the object.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/>
              <a:t>To declare a pointer to a pointer, an additional asterisk is placed in front of the pointers name – char **</a:t>
            </a:r>
            <a:r>
              <a:rPr lang="en-US" sz="2800" dirty="0" err="1"/>
              <a:t>mp</a:t>
            </a:r>
            <a:r>
              <a:rPr lang="en-US" sz="2800" dirty="0"/>
              <a:t>;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97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094" y="1381125"/>
            <a:ext cx="5787544" cy="53062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812" y="878219"/>
            <a:ext cx="6888569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declare?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General form: </a:t>
            </a:r>
          </a:p>
          <a:p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Here, type is the </a:t>
            </a:r>
            <a:r>
              <a:rPr lang="en-US" sz="3000" dirty="0">
                <a:solidFill>
                  <a:srgbClr val="FF0000"/>
                </a:solidFill>
              </a:rPr>
              <a:t>base type</a:t>
            </a: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the pointer</a:t>
            </a:r>
          </a:p>
          <a:p>
            <a:pPr lvl="2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It specifies the </a:t>
            </a:r>
            <a:r>
              <a:rPr lang="en-US" sz="2800" dirty="0">
                <a:solidFill>
                  <a:srgbClr val="FF0000"/>
                </a:solidFill>
              </a:rPr>
              <a:t>type of the object that the pointer can point to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lvl="1"/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asterisk (*) tells the computer that a pointer variable is being created.</a:t>
            </a:r>
          </a:p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Example: </a:t>
            </a: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43522" y="1614481"/>
            <a:ext cx="3729037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type *</a:t>
            </a:r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var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-name;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7223" y="5124446"/>
            <a:ext cx="1747828" cy="58477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int</a:t>
            </a: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 *p;</a:t>
            </a:r>
          </a:p>
        </p:txBody>
      </p:sp>
    </p:spTree>
    <p:extLst>
      <p:ext uri="{BB962C8B-B14F-4D97-AF65-F5344CB8AC3E}">
        <p14:creationId xmlns:p14="http://schemas.microsoft.com/office/powerpoint/2010/main" val="20707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505441" y="2166438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and Memory Add.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43291" y="2158265"/>
            <a:ext cx="1905004" cy="3402132"/>
            <a:chOff x="4057649" y="2571750"/>
            <a:chExt cx="2543176" cy="3402132"/>
          </a:xfrm>
        </p:grpSpPr>
        <p:sp>
          <p:nvSpPr>
            <p:cNvPr id="5" name="Rectangle 4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1024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057649" y="2571750"/>
              <a:ext cx="2543176" cy="3402132"/>
              <a:chOff x="4057649" y="2571750"/>
              <a:chExt cx="2543176" cy="34021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RAM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57649" y="5402382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1028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57649" y="4828465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1027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57649" y="4272816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1026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1025</a:t>
                </a: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585912" y="215862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Variable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5911" y="274404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810145" y="1557764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char q;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10145" y="2187266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char *p;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3291" y="552869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1029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95918" y="2159117"/>
            <a:ext cx="1905004" cy="3402132"/>
            <a:chOff x="4057649" y="2571750"/>
            <a:chExt cx="2543176" cy="3402132"/>
          </a:xfrm>
        </p:grpSpPr>
        <p:sp>
          <p:nvSpPr>
            <p:cNvPr id="20" name="Rectangle 19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unknown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57649" y="2571750"/>
              <a:ext cx="2543176" cy="3402132"/>
              <a:chOff x="4057649" y="2571750"/>
              <a:chExt cx="2543176" cy="34021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Value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57649" y="5402382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57649" y="4828465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57649" y="4272816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5495918" y="5546109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10145" y="2989142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q = ‘A’;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5442" y="2715975"/>
            <a:ext cx="1895480" cy="571500"/>
          </a:xfrm>
          <a:prstGeom prst="rect">
            <a:avLst/>
          </a:prstGeom>
        </p:spPr>
        <p:style>
          <a:lnRef idx="2">
            <a:schemeClr val="accent2"/>
          </a:lnRef>
          <a:fillRef idx="1003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5911" y="330126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  <a:endParaRPr lang="en-US" sz="2000" dirty="0"/>
          </a:p>
        </p:txBody>
      </p:sp>
      <p:sp>
        <p:nvSpPr>
          <p:cNvPr id="32" name="Right Arrow 31"/>
          <p:cNvSpPr/>
          <p:nvPr/>
        </p:nvSpPr>
        <p:spPr>
          <a:xfrm rot="1797613">
            <a:off x="4909102" y="3117669"/>
            <a:ext cx="914400" cy="2936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810145" y="3791018"/>
            <a:ext cx="347698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Want, p to point 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C34573-02E8-4CE7-A2EA-6D71C6C5FDCF}"/>
              </a:ext>
            </a:extLst>
          </p:cNvPr>
          <p:cNvSpPr/>
          <p:nvPr/>
        </p:nvSpPr>
        <p:spPr>
          <a:xfrm>
            <a:off x="5510202" y="3310656"/>
            <a:ext cx="1895480" cy="571500"/>
          </a:xfrm>
          <a:prstGeom prst="rect">
            <a:avLst/>
          </a:prstGeom>
        </p:spPr>
        <p:style>
          <a:lnRef idx="2">
            <a:schemeClr val="accent2"/>
          </a:lnRef>
          <a:fillRef idx="1003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02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2" grpId="0" animBg="1"/>
      <p:bldP spid="13" grpId="0" animBg="1"/>
      <p:bldP spid="15" grpId="0" animBg="1"/>
      <p:bldP spid="16" grpId="0" animBg="1"/>
      <p:bldP spid="27" grpId="0" animBg="1"/>
      <p:bldP spid="28" grpId="0" animBg="1"/>
      <p:bldP spid="30" grpId="0" animBg="1"/>
      <p:bldP spid="35" grpId="0" animBg="1"/>
      <p:bldP spid="32" grpId="0" animBg="1"/>
      <p:bldP spid="31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Pointer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contain two special pointer operator</a:t>
            </a:r>
          </a:p>
          <a:p>
            <a:pPr lvl="2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&amp; operator return the address of the variable it precedes.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 can verbalize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2800" dirty="0">
                <a:solidFill>
                  <a:srgbClr val="FF0000"/>
                </a:solidFill>
              </a:rPr>
              <a:t> address of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 * operator returns the value stored at the address that it precedes. 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We can verbalize 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as</a:t>
            </a:r>
            <a:r>
              <a:rPr lang="en-US" sz="2800" dirty="0">
                <a:solidFill>
                  <a:srgbClr val="FF0000"/>
                </a:solidFill>
              </a:rPr>
              <a:t> at address</a:t>
            </a:r>
          </a:p>
          <a:p>
            <a:pPr lvl="1"/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341" t="18555" r="14385" b="15820"/>
          <a:stretch/>
        </p:blipFill>
        <p:spPr>
          <a:xfrm>
            <a:off x="800101" y="1472505"/>
            <a:ext cx="7972426" cy="480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2" name="Rectangle 1"/>
          <p:cNvSpPr/>
          <p:nvPr/>
        </p:nvSpPr>
        <p:spPr>
          <a:xfrm>
            <a:off x="9401174" y="1643063"/>
            <a:ext cx="2657475" cy="7000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3" action="ppaction://hlinkfile"/>
              </a:rPr>
              <a:t>Pointer - &amp;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5505441" y="2166438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 and Memory Add.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543291" y="2158265"/>
            <a:ext cx="1905004" cy="3402132"/>
            <a:chOff x="4057649" y="2571750"/>
            <a:chExt cx="2543176" cy="3402132"/>
          </a:xfrm>
        </p:grpSpPr>
        <p:sp>
          <p:nvSpPr>
            <p:cNvPr id="5" name="Rectangle 4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1024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057649" y="2571750"/>
              <a:ext cx="2543176" cy="3402132"/>
              <a:chOff x="4057649" y="2571750"/>
              <a:chExt cx="2543176" cy="34021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RAM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057649" y="5402382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1028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057649" y="4828465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1027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057649" y="4272816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1026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1025</a:t>
                </a: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1585912" y="215862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Variable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85911" y="2744040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q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7810145" y="1557764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char q;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10145" y="2187266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Char *p;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43291" y="552869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1029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495918" y="2159117"/>
            <a:ext cx="1905004" cy="3402132"/>
            <a:chOff x="4057649" y="2571750"/>
            <a:chExt cx="2543176" cy="3402132"/>
          </a:xfrm>
        </p:grpSpPr>
        <p:sp>
          <p:nvSpPr>
            <p:cNvPr id="20" name="Rectangle 19"/>
            <p:cNvSpPr/>
            <p:nvPr/>
          </p:nvSpPr>
          <p:spPr>
            <a:xfrm>
              <a:off x="4057650" y="3143250"/>
              <a:ext cx="2543175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2">
              <a:schemeClr val="dk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unknown</a:t>
              </a:r>
              <a:endParaRPr lang="en-US" dirty="0"/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057649" y="2571750"/>
              <a:ext cx="2543176" cy="3402132"/>
              <a:chOff x="4057649" y="2571750"/>
              <a:chExt cx="2543176" cy="340213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4057650" y="2571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Value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057649" y="5402382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057649" y="4828465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057649" y="4272816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4057649" y="3714750"/>
                <a:ext cx="2543175" cy="571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unknown</a:t>
                </a:r>
              </a:p>
            </p:txBody>
          </p:sp>
        </p:grpSp>
      </p:grpSp>
      <p:sp>
        <p:nvSpPr>
          <p:cNvPr id="27" name="Rectangle 26"/>
          <p:cNvSpPr/>
          <p:nvPr/>
        </p:nvSpPr>
        <p:spPr>
          <a:xfrm>
            <a:off x="5495918" y="5546109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unknown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10145" y="2901321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q = ‘A’;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10145" y="3559081"/>
            <a:ext cx="2286000" cy="5134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 = &amp;q;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5442" y="2715975"/>
            <a:ext cx="1895480" cy="571500"/>
          </a:xfrm>
          <a:prstGeom prst="rect">
            <a:avLst/>
          </a:prstGeom>
        </p:spPr>
        <p:style>
          <a:lnRef idx="2">
            <a:schemeClr val="accent2"/>
          </a:lnRef>
          <a:fillRef idx="1003">
            <a:schemeClr val="lt2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585911" y="3301265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</a:t>
            </a:r>
            <a:endParaRPr lang="en-US" sz="2000" dirty="0"/>
          </a:p>
        </p:txBody>
      </p:sp>
      <p:sp>
        <p:nvSpPr>
          <p:cNvPr id="36" name="Rectangle 35"/>
          <p:cNvSpPr/>
          <p:nvPr/>
        </p:nvSpPr>
        <p:spPr>
          <a:xfrm>
            <a:off x="5495917" y="3303824"/>
            <a:ext cx="1905003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1024</a:t>
            </a:r>
          </a:p>
        </p:txBody>
      </p:sp>
      <p:sp>
        <p:nvSpPr>
          <p:cNvPr id="32" name="Right Arrow 31"/>
          <p:cNvSpPr/>
          <p:nvPr/>
        </p:nvSpPr>
        <p:spPr>
          <a:xfrm rot="1797613">
            <a:off x="4909102" y="3117669"/>
            <a:ext cx="914400" cy="293614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6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972" t="22657" r="7906" b="11329"/>
          <a:stretch/>
        </p:blipFill>
        <p:spPr>
          <a:xfrm>
            <a:off x="342894" y="1443038"/>
            <a:ext cx="10813904" cy="54149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7987" b="67578"/>
          <a:stretch/>
        </p:blipFill>
        <p:spPr>
          <a:xfrm>
            <a:off x="5805487" y="1828800"/>
            <a:ext cx="5753101" cy="2016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4129088" y="2243136"/>
            <a:ext cx="687228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Defines two variable: </a:t>
            </a:r>
            <a:r>
              <a:rPr lang="en-US" sz="2000" b="1" dirty="0"/>
              <a:t>p</a:t>
            </a:r>
            <a:r>
              <a:rPr lang="en-US" sz="2000" dirty="0"/>
              <a:t> integer </a:t>
            </a:r>
            <a:r>
              <a:rPr lang="en-US" sz="2000" dirty="0">
                <a:solidFill>
                  <a:srgbClr val="FF0000"/>
                </a:solidFill>
              </a:rPr>
              <a:t>pointer </a:t>
            </a:r>
            <a:r>
              <a:rPr lang="en-US" sz="2000" dirty="0"/>
              <a:t>and </a:t>
            </a:r>
            <a:r>
              <a:rPr lang="en-US" sz="2000" b="1" dirty="0"/>
              <a:t>q</a:t>
            </a:r>
            <a:r>
              <a:rPr lang="en-US" sz="2000" dirty="0"/>
              <a:t> is integer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52841" y="2924171"/>
            <a:ext cx="687228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Assign </a:t>
            </a:r>
            <a:r>
              <a:rPr lang="en-US" sz="2000" b="1" dirty="0"/>
              <a:t>q</a:t>
            </a:r>
            <a:r>
              <a:rPr lang="en-US" sz="2000" dirty="0"/>
              <a:t> the value 199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4175" y="3612304"/>
            <a:ext cx="687228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Assign </a:t>
            </a:r>
            <a:r>
              <a:rPr lang="en-US" sz="2000" b="1" dirty="0"/>
              <a:t>p</a:t>
            </a:r>
            <a:r>
              <a:rPr lang="en-US" sz="2000" dirty="0"/>
              <a:t> the address of </a:t>
            </a:r>
            <a:r>
              <a:rPr lang="en-US" sz="2000" b="1" dirty="0"/>
              <a:t>q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8380" y="4660307"/>
            <a:ext cx="687228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Print the value at address </a:t>
            </a:r>
            <a:r>
              <a:rPr lang="en-US" sz="2000" b="1" dirty="0"/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3702" y="5415898"/>
            <a:ext cx="6872287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Print the value of </a:t>
            </a:r>
            <a:r>
              <a:rPr lang="en-US" sz="2000" b="1" dirty="0"/>
              <a:t>p</a:t>
            </a:r>
            <a:r>
              <a:rPr lang="en-US" sz="2000" dirty="0"/>
              <a:t> (it holding the address of </a:t>
            </a:r>
            <a:r>
              <a:rPr lang="en-US" sz="2000" b="1" dirty="0"/>
              <a:t>q</a:t>
            </a:r>
            <a:r>
              <a:rPr lang="en-US" sz="2000" dirty="0"/>
              <a:t>)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57775" y="102330"/>
            <a:ext cx="680085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lvl="1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verbalize &amp; as </a:t>
            </a:r>
            <a:r>
              <a:rPr lang="en-US" sz="3000" dirty="0">
                <a:solidFill>
                  <a:srgbClr val="FF0000"/>
                </a:solidFill>
              </a:rPr>
              <a:t>address of</a:t>
            </a:r>
          </a:p>
          <a:p>
            <a:pPr marL="0" lvl="1"/>
            <a:endParaRPr lang="en-US" sz="1200" dirty="0">
              <a:solidFill>
                <a:srgbClr val="FF0000"/>
              </a:solidFill>
            </a:endParaRPr>
          </a:p>
          <a:p>
            <a:pPr marL="0" lvl="1"/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 can verbalize *  as</a:t>
            </a:r>
            <a:r>
              <a:rPr lang="en-US" sz="3000" dirty="0">
                <a:solidFill>
                  <a:srgbClr val="FF0000"/>
                </a:solidFill>
              </a:rPr>
              <a:t> at address</a:t>
            </a:r>
          </a:p>
        </p:txBody>
      </p:sp>
    </p:spTree>
    <p:extLst>
      <p:ext uri="{BB962C8B-B14F-4D97-AF65-F5344CB8AC3E}">
        <p14:creationId xmlns:p14="http://schemas.microsoft.com/office/powerpoint/2010/main" val="27630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10" ma:contentTypeDescription="Create a new document." ma:contentTypeScope="" ma:versionID="9837fb59e0d2dd7c7014c897c4cf439a">
  <xsd:schema xmlns:xsd="http://www.w3.org/2001/XMLSchema" xmlns:xs="http://www.w3.org/2001/XMLSchema" xmlns:p="http://schemas.microsoft.com/office/2006/metadata/properties" xmlns:ns2="aa15555a-d4eb-428f-a0f6-53a901894c6c" xmlns:ns3="c0808d1a-1ae9-4e42-8568-d8ac5385ddbe" targetNamespace="http://schemas.microsoft.com/office/2006/metadata/properties" ma:root="true" ma:fieldsID="e3fc3b798aab5cc763b26aa60641c91b" ns2:_="" ns3:_="">
    <xsd:import namespace="aa15555a-d4eb-428f-a0f6-53a901894c6c"/>
    <xsd:import namespace="c0808d1a-1ae9-4e42-8568-d8ac5385d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08d1a-1ae9-4e42-8568-d8ac5385dd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815057-B6F9-4E4F-9980-BAC4E2A0DA6E}"/>
</file>

<file path=customXml/itemProps2.xml><?xml version="1.0" encoding="utf-8"?>
<ds:datastoreItem xmlns:ds="http://schemas.openxmlformats.org/officeDocument/2006/customXml" ds:itemID="{5C66E7B7-3CC9-4B27-9A08-68CCE4B64039}"/>
</file>

<file path=customXml/itemProps3.xml><?xml version="1.0" encoding="utf-8"?>
<ds:datastoreItem xmlns:ds="http://schemas.openxmlformats.org/officeDocument/2006/customXml" ds:itemID="{EE1786FB-66D5-46BA-8DE8-ECA55E72D302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1571</TotalTime>
  <Words>1613</Words>
  <Application>Microsoft Office PowerPoint</Application>
  <PresentationFormat>Widescreen</PresentationFormat>
  <Paragraphs>541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Aharoni</vt:lpstr>
      <vt:lpstr>Arial</vt:lpstr>
      <vt:lpstr>Calibri</vt:lpstr>
      <vt:lpstr>Century Gothic</vt:lpstr>
      <vt:lpstr>Roboto</vt:lpstr>
      <vt:lpstr>Wingdings 3</vt:lpstr>
      <vt:lpstr>Wisp</vt:lpstr>
      <vt:lpstr>Pointers</vt:lpstr>
      <vt:lpstr>Pointer Basics</vt:lpstr>
      <vt:lpstr>Variable and Memory Add.</vt:lpstr>
      <vt:lpstr>How to declare?</vt:lpstr>
      <vt:lpstr>Variable and Memory Add.</vt:lpstr>
      <vt:lpstr>Special Pointer Operator</vt:lpstr>
      <vt:lpstr>PowerPoint Presentation</vt:lpstr>
      <vt:lpstr>Variable and Memory Add.</vt:lpstr>
      <vt:lpstr>Example 1</vt:lpstr>
      <vt:lpstr>Example 2</vt:lpstr>
      <vt:lpstr>Indirection</vt:lpstr>
      <vt:lpstr>Importance</vt:lpstr>
      <vt:lpstr>Base type of a Pointer</vt:lpstr>
      <vt:lpstr>Base type of a Pointer …</vt:lpstr>
      <vt:lpstr>Pointer…</vt:lpstr>
      <vt:lpstr>Pointer…</vt:lpstr>
      <vt:lpstr>Restrictions to Pointer</vt:lpstr>
      <vt:lpstr>Pointer Arithmetic</vt:lpstr>
      <vt:lpstr>Pointer Arithmetic</vt:lpstr>
      <vt:lpstr>Pointer Arithmetic</vt:lpstr>
      <vt:lpstr>Pointer Arithmetic</vt:lpstr>
      <vt:lpstr>Pointer Arithmetic</vt:lpstr>
      <vt:lpstr>*p++ vs ++*p vs *++p</vt:lpstr>
      <vt:lpstr>Operator precedence</vt:lpstr>
      <vt:lpstr>*p++ vs ++*p vs *++p</vt:lpstr>
      <vt:lpstr>Use Array with Pointer</vt:lpstr>
      <vt:lpstr>Use Array with Pointer…</vt:lpstr>
      <vt:lpstr>Use Array with Pointer…</vt:lpstr>
      <vt:lpstr>PowerPoint Presentation</vt:lpstr>
      <vt:lpstr>Why?</vt:lpstr>
      <vt:lpstr>Pointer as Array!!!</vt:lpstr>
      <vt:lpstr>PowerPoint Presentation</vt:lpstr>
      <vt:lpstr>PowerPoint Presentation</vt:lpstr>
      <vt:lpstr>Array index or Pointer arithmetic?</vt:lpstr>
      <vt:lpstr>Use pointer with String</vt:lpstr>
      <vt:lpstr>Use pointer with String…</vt:lpstr>
      <vt:lpstr>Create arrays of pointer</vt:lpstr>
      <vt:lpstr>Multiple indirection</vt:lpstr>
      <vt:lpstr>Multiple indirection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Pointer</dc:title>
  <dc:creator>T-T</dc:creator>
  <cp:lastModifiedBy>Md. Muktar Hossain</cp:lastModifiedBy>
  <cp:revision>88</cp:revision>
  <dcterms:created xsi:type="dcterms:W3CDTF">2013-07-23T17:11:36Z</dcterms:created>
  <dcterms:modified xsi:type="dcterms:W3CDTF">2024-05-13T06:34:37Z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