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4"/>
  </p:sldMasterIdLst>
  <p:notesMasterIdLst>
    <p:notesMasterId r:id="rId52"/>
  </p:notesMasterIdLst>
  <p:sldIdLst>
    <p:sldId id="256" r:id="rId5"/>
    <p:sldId id="283" r:id="rId6"/>
    <p:sldId id="284" r:id="rId7"/>
    <p:sldId id="317" r:id="rId8"/>
    <p:sldId id="288" r:id="rId9"/>
    <p:sldId id="330" r:id="rId10"/>
    <p:sldId id="289" r:id="rId11"/>
    <p:sldId id="332" r:id="rId12"/>
    <p:sldId id="334" r:id="rId13"/>
    <p:sldId id="333" r:id="rId14"/>
    <p:sldId id="331" r:id="rId15"/>
    <p:sldId id="286" r:id="rId16"/>
    <p:sldId id="290" r:id="rId17"/>
    <p:sldId id="335" r:id="rId18"/>
    <p:sldId id="318" r:id="rId19"/>
    <p:sldId id="285" r:id="rId20"/>
    <p:sldId id="319" r:id="rId21"/>
    <p:sldId id="294" r:id="rId22"/>
    <p:sldId id="340" r:id="rId23"/>
    <p:sldId id="341" r:id="rId24"/>
    <p:sldId id="342" r:id="rId25"/>
    <p:sldId id="343" r:id="rId26"/>
    <p:sldId id="344" r:id="rId27"/>
    <p:sldId id="345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  <p:sldId id="303" r:id="rId37"/>
    <p:sldId id="304" r:id="rId38"/>
    <p:sldId id="305" r:id="rId39"/>
    <p:sldId id="312" r:id="rId40"/>
    <p:sldId id="313" r:id="rId41"/>
    <p:sldId id="326" r:id="rId42"/>
    <p:sldId id="316" r:id="rId43"/>
    <p:sldId id="321" r:id="rId44"/>
    <p:sldId id="320" r:id="rId45"/>
    <p:sldId id="323" r:id="rId46"/>
    <p:sldId id="324" r:id="rId47"/>
    <p:sldId id="325" r:id="rId48"/>
    <p:sldId id="328" r:id="rId49"/>
    <p:sldId id="329" r:id="rId50"/>
    <p:sldId id="31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54D557-40C3-B10F-84AE-B80585FC8A20}" v="2" dt="2024-05-07T03:43:47.8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microsoft.com/office/2016/11/relationships/changesInfo" Target="changesInfos/changesInfo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OAHADUR RAHMAN EVU" userId="S::241311056@vu.edu.bd::e93ccd2e-b98d-4a63-b81e-50c00e406ce0" providerId="AD" clId="Web-{0254D557-40C3-B10F-84AE-B80585FC8A20}"/>
    <pc:docChg chg="modSld">
      <pc:chgData name="MD. OAHADUR RAHMAN EVU" userId="S::241311056@vu.edu.bd::e93ccd2e-b98d-4a63-b81e-50c00e406ce0" providerId="AD" clId="Web-{0254D557-40C3-B10F-84AE-B80585FC8A20}" dt="2024-05-07T03:43:47.813" v="1" actId="1076"/>
      <pc:docMkLst>
        <pc:docMk/>
      </pc:docMkLst>
      <pc:sldChg chg="modSp">
        <pc:chgData name="MD. OAHADUR RAHMAN EVU" userId="S::241311056@vu.edu.bd::e93ccd2e-b98d-4a63-b81e-50c00e406ce0" providerId="AD" clId="Web-{0254D557-40C3-B10F-84AE-B80585FC8A20}" dt="2024-05-07T03:43:47.813" v="1" actId="1076"/>
        <pc:sldMkLst>
          <pc:docMk/>
          <pc:sldMk cId="3520133809" sldId="319"/>
        </pc:sldMkLst>
        <pc:spChg chg="mod">
          <ac:chgData name="MD. OAHADUR RAHMAN EVU" userId="S::241311056@vu.edu.bd::e93ccd2e-b98d-4a63-b81e-50c00e406ce0" providerId="AD" clId="Web-{0254D557-40C3-B10F-84AE-B80585FC8A20}" dt="2024-05-07T03:43:47.813" v="1" actId="1076"/>
          <ac:spMkLst>
            <pc:docMk/>
            <pc:sldMk cId="3520133809" sldId="319"/>
            <ac:spMk id="1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B0FA2-98FC-4889-A4FF-917B5095AE36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FCC6D-31E7-44F7-92CC-1C55C42D40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34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EFCC6D-31E7-44F7-92CC-1C55C42D400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95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A632-7BCD-459F-A54C-046DAD9893A1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E32C3AD-6A81-42C7-90CF-1940FDF0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050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A632-7BCD-459F-A54C-046DAD9893A1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32C3AD-6A81-42C7-90CF-1940FDF0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31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A632-7BCD-459F-A54C-046DAD9893A1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32C3AD-6A81-42C7-90CF-1940FDF04B0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0623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A632-7BCD-459F-A54C-046DAD9893A1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32C3AD-6A81-42C7-90CF-1940FDF0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788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A632-7BCD-459F-A54C-046DAD9893A1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32C3AD-6A81-42C7-90CF-1940FDF04B0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68174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A632-7BCD-459F-A54C-046DAD9893A1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32C3AD-6A81-42C7-90CF-1940FDF0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32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A632-7BCD-459F-A54C-046DAD9893A1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C3AD-6A81-42C7-90CF-1940FDF0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233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A632-7BCD-459F-A54C-046DAD9893A1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C3AD-6A81-42C7-90CF-1940FDF0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339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A632-7BCD-459F-A54C-046DAD9893A1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C3AD-6A81-42C7-90CF-1940FDF0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99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A632-7BCD-459F-A54C-046DAD9893A1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E32C3AD-6A81-42C7-90CF-1940FDF0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25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A632-7BCD-459F-A54C-046DAD9893A1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E32C3AD-6A81-42C7-90CF-1940FDF0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35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A632-7BCD-459F-A54C-046DAD9893A1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E32C3AD-6A81-42C7-90CF-1940FDF0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0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A632-7BCD-459F-A54C-046DAD9893A1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C3AD-6A81-42C7-90CF-1940FDF0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36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A632-7BCD-459F-A54C-046DAD9893A1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C3AD-6A81-42C7-90CF-1940FDF0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638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A632-7BCD-459F-A54C-046DAD9893A1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32C3AD-6A81-42C7-90CF-1940FDF0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555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2A632-7BCD-459F-A54C-046DAD9893A1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E32C3AD-6A81-42C7-90CF-1940FDF0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87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2A632-7BCD-459F-A54C-046DAD9893A1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E32C3AD-6A81-42C7-90CF-1940FDF04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33" r:id="rId2"/>
    <p:sldLayoutId id="2147483834" r:id="rId3"/>
    <p:sldLayoutId id="2147483835" r:id="rId4"/>
    <p:sldLayoutId id="2147483836" r:id="rId5"/>
    <p:sldLayoutId id="2147483837" r:id="rId6"/>
    <p:sldLayoutId id="2147483838" r:id="rId7"/>
    <p:sldLayoutId id="2147483839" r:id="rId8"/>
    <p:sldLayoutId id="2147483840" r:id="rId9"/>
    <p:sldLayoutId id="2147483841" r:id="rId10"/>
    <p:sldLayoutId id="2147483842" r:id="rId11"/>
    <p:sldLayoutId id="2147483843" r:id="rId12"/>
    <p:sldLayoutId id="2147483844" r:id="rId13"/>
    <p:sldLayoutId id="2147483845" r:id="rId14"/>
    <p:sldLayoutId id="2147483846" r:id="rId15"/>
    <p:sldLayoutId id="214748384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Local%20or%20global/local%20or%20global.c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C%20Code/Teach%20Yourself%20C/Chapter%20-%207%20-%20Function/factorial%20-%20recursion/factorial%20-%20recursion.cbp" TargetMode="External"/><Relationship Id="rId2" Type="http://schemas.openxmlformats.org/officeDocument/2006/relationships/hyperlink" Target="../../../../C%20Code/Teach%20Yourself%20C/Chapter%20-%207%20-%20Function/factorial%20-%20normal/factorial%20-%20normal.cbp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C%20Code/Teach%20Yourself%20C/Chapter%2007%20-%20Function/no%20argument%20no%20return%20value/no%20argument%20no%20return%20value.cbp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../../../../../C%20Code/Teach%20Yourself%20C/Chapter%2007%20-%20Function/no%20argument%20no%20return%20value/no%20argument%20no%20return%20value.cb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Function%20-%201/main.c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../../../../../C%20Code/Teach%20Yourself%20C/Chapter%2007%20-%20Function/arguments%20and%20no%20return%20value/arguments%20and%20no%20return%20value.cbp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hyperlink" Target="../../../../../C%20Code/Teach%20Yourself%20C/Chapter%2007%20-%20Function/arguments%20and%20no%20return%20value/arguments%20and%20no%20return%20value.cbp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../../../../../C%20Code/Teach%20Yourself%20C/Chapter%2007%20-%20Function/arguments%20and%20return%20value/arguments%20and%20return%20value.cbp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../../../../../C%20Code/Teach%20Yourself%20C/Chapter%2007%20-%20Function/arguments%20and%20return%20value/arguments%20and%20return%20value.cbp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../../../../../C%20Code/Teach%20Yourself%20C/Chapter%2007%20-%20Function/no%20argument%20return%20value/no%20argument%20return%20value.cbp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hyperlink" Target="../../../../../C%20Code/Teach%20Yourself%20C/Chapter%2007%20-%20Function/no%20argument%20return%20value/no%20argument%20return%20value.cbp" TargetMode="Externa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1385882"/>
            <a:ext cx="8915399" cy="2262781"/>
          </a:xfrm>
        </p:spPr>
        <p:txBody>
          <a:bodyPr>
            <a:normAutofit/>
          </a:bodyPr>
          <a:lstStyle/>
          <a:p>
            <a:pPr algn="r"/>
            <a:r>
              <a:rPr lang="en-US" sz="9600" b="1"/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22985874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Prototype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026" y="1747837"/>
            <a:ext cx="5624513" cy="318931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869" y="5415751"/>
            <a:ext cx="6222262" cy="58499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09679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of Function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351" y="1610435"/>
            <a:ext cx="10195031" cy="5076967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Declare following attributes associated with a function: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 Its return type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 The name of its parameters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 The type of its parameters</a:t>
            </a: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 The function name</a:t>
            </a:r>
          </a:p>
        </p:txBody>
      </p:sp>
    </p:spTree>
    <p:extLst>
      <p:ext uri="{BB962C8B-B14F-4D97-AF65-F5344CB8AC3E}">
        <p14:creationId xmlns:p14="http://schemas.microsoft.com/office/powerpoint/2010/main" val="3408057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351" y="1610435"/>
            <a:ext cx="10195031" cy="5076967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A function prototype declares a function before it is used and prior to its definition.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Compiler needs to know this information in order for it to properly execute </a:t>
            </a:r>
            <a:r>
              <a:rPr lang="en-US" sz="2800">
                <a:solidFill>
                  <a:srgbClr val="FF0000"/>
                </a:solidFill>
              </a:rPr>
              <a:t>a call to function</a:t>
            </a:r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 main() does not need prototype.</a:t>
            </a: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426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Argument and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351" y="1610435"/>
            <a:ext cx="10195031" cy="5076967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A function’s argument is </a:t>
            </a:r>
            <a:r>
              <a:rPr lang="en-US" sz="2800">
                <a:solidFill>
                  <a:srgbClr val="FF0000"/>
                </a:solidFill>
              </a:rPr>
              <a:t>a value that is passed to the function when the function is called.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 A function can have zero to several argument.</a:t>
            </a:r>
          </a:p>
          <a:p>
            <a:endParaRPr lang="en-US" sz="2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399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Argument and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351" y="1610435"/>
            <a:ext cx="10195031" cy="5076967"/>
          </a:xfrm>
        </p:spPr>
        <p:txBody>
          <a:bodyPr>
            <a:noAutofit/>
          </a:bodyPr>
          <a:lstStyle/>
          <a:p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For function to be able to take arguments, special variables to receive argument values must be declared, called parameter of the function.</a:t>
            </a:r>
          </a:p>
          <a:p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 The parameters are </a:t>
            </a:r>
            <a:r>
              <a:rPr lang="en-US" sz="2800">
                <a:solidFill>
                  <a:srgbClr val="FF0000"/>
                </a:solidFill>
              </a:rPr>
              <a:t>declared between the parentheses that follow the function’s name during function definition.</a:t>
            </a: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2093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351" y="1610435"/>
            <a:ext cx="10195031" cy="5076967"/>
          </a:xfrm>
        </p:spPr>
        <p:txBody>
          <a:bodyPr>
            <a:noAutofit/>
          </a:bodyPr>
          <a:lstStyle/>
          <a:p>
            <a: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</a:rPr>
              <a:t> We can accessed a function by specifying its name, followed by a list of arguments enclosed in parentheses and separated by commas.</a:t>
            </a: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</a:rPr>
              <a:t> If the function call does not require any arguments, an empty pair of parentheses must follow the name of the function. </a:t>
            </a:r>
          </a:p>
        </p:txBody>
      </p:sp>
    </p:spTree>
    <p:extLst>
      <p:ext uri="{BB962C8B-B14F-4D97-AF65-F5344CB8AC3E}">
        <p14:creationId xmlns:p14="http://schemas.microsoft.com/office/powerpoint/2010/main" val="3123283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351" y="1610435"/>
            <a:ext cx="10195031" cy="5076967"/>
          </a:xfrm>
        </p:spPr>
        <p:txBody>
          <a:bodyPr>
            <a:noAutofit/>
          </a:bodyPr>
          <a:lstStyle/>
          <a:p>
            <a: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A function will carry out tis intended action whenever it is accessed (called) from some other portion of the program.</a:t>
            </a:r>
          </a:p>
          <a:p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 Once the function has carried out its intended action (end of that function is reached), control will be returned to the point from which the function was accessed.</a:t>
            </a:r>
          </a:p>
          <a:p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 Traditionally, main function is not called by any other function, but there is no technical restriction.</a:t>
            </a:r>
          </a:p>
        </p:txBody>
      </p:sp>
    </p:spTree>
    <p:extLst>
      <p:ext uri="{BB962C8B-B14F-4D97-AF65-F5344CB8AC3E}">
        <p14:creationId xmlns:p14="http://schemas.microsoft.com/office/powerpoint/2010/main" val="2417938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9485" y="252635"/>
            <a:ext cx="4610018" cy="776065"/>
          </a:xfrm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r"/>
            <a:r>
              <a:rPr lang="en-US" sz="4400" b="1"/>
              <a:t>The function call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44" y="0"/>
            <a:ext cx="5858731" cy="685800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>
          <a:xfrm>
            <a:off x="1000144" y="1585913"/>
            <a:ext cx="328613" cy="3000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>
                <a:solidFill>
                  <a:schemeClr val="tx1"/>
                </a:solidFill>
              </a:rPr>
              <a:t>1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624031" y="2209800"/>
            <a:ext cx="328613" cy="3000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Right Arrow 7"/>
          <p:cNvSpPr/>
          <p:nvPr/>
        </p:nvSpPr>
        <p:spPr>
          <a:xfrm>
            <a:off x="1000144" y="5362575"/>
            <a:ext cx="328613" cy="3000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6</a:t>
            </a:r>
          </a:p>
        </p:txBody>
      </p:sp>
      <p:sp>
        <p:nvSpPr>
          <p:cNvPr id="9" name="Right Arrow 8"/>
          <p:cNvSpPr/>
          <p:nvPr/>
        </p:nvSpPr>
        <p:spPr>
          <a:xfrm>
            <a:off x="1662131" y="3831433"/>
            <a:ext cx="328613" cy="3000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1624032" y="2828924"/>
            <a:ext cx="328613" cy="3000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3</a:t>
            </a:r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1621653" y="3171826"/>
            <a:ext cx="328613" cy="3000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</a:t>
            </a:r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1609744" y="5984081"/>
            <a:ext cx="328613" cy="3000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7</a:t>
            </a:r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964425" y="6284119"/>
            <a:ext cx="328613" cy="3000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8</a:t>
            </a:r>
          </a:p>
        </p:txBody>
      </p:sp>
      <p:sp>
        <p:nvSpPr>
          <p:cNvPr id="14" name="Curved Right Arrow 13"/>
          <p:cNvSpPr/>
          <p:nvPr/>
        </p:nvSpPr>
        <p:spPr>
          <a:xfrm>
            <a:off x="1035863" y="3873103"/>
            <a:ext cx="633411" cy="1807367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Curved Right Arrow 14"/>
          <p:cNvSpPr/>
          <p:nvPr/>
        </p:nvSpPr>
        <p:spPr>
          <a:xfrm rot="11135859">
            <a:off x="1712640" y="4174581"/>
            <a:ext cx="724199" cy="2486963"/>
          </a:xfrm>
          <a:prstGeom prst="curv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1669274" y="4445605"/>
            <a:ext cx="328613" cy="3000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9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714393" y="4758926"/>
            <a:ext cx="626269" cy="31789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/>
              <a:t>10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5543569" y="3951496"/>
            <a:ext cx="2143125" cy="64412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Finish!</a:t>
            </a:r>
          </a:p>
        </p:txBody>
      </p:sp>
      <p:sp>
        <p:nvSpPr>
          <p:cNvPr id="21" name="Oval Callout 20"/>
          <p:cNvSpPr/>
          <p:nvPr/>
        </p:nvSpPr>
        <p:spPr>
          <a:xfrm>
            <a:off x="0" y="3048030"/>
            <a:ext cx="1603793" cy="795335"/>
          </a:xfrm>
          <a:prstGeom prst="wedgeEllipseCallout">
            <a:avLst>
              <a:gd name="adj1" fmla="val 57830"/>
              <a:gd name="adj2" fmla="val 569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Function Call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5259115" y="5276552"/>
            <a:ext cx="4385379" cy="4720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Start the called  function execution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997887" y="6450224"/>
            <a:ext cx="2131201" cy="47208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End of Function</a:t>
            </a:r>
          </a:p>
        </p:txBody>
      </p:sp>
    </p:spTree>
    <p:extLst>
      <p:ext uri="{BB962C8B-B14F-4D97-AF65-F5344CB8AC3E}">
        <p14:creationId xmlns:p14="http://schemas.microsoft.com/office/powerpoint/2010/main" val="3520133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26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9500"/>
                            </p:stCondLst>
                            <p:childTnLst>
                              <p:par>
                                <p:cTn id="42" presetID="17" presetClass="entr" presetSubtype="1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5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6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8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95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1000"/>
                            </p:stCondLst>
                            <p:childTnLst>
                              <p:par>
                                <p:cTn id="62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2000"/>
                            </p:stCondLst>
                            <p:childTnLst>
                              <p:par>
                                <p:cTn id="65" presetID="17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3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6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7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90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3" grpId="0" animBg="1"/>
      <p:bldP spid="2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Declaration </a:t>
            </a:r>
            <a:r>
              <a:rPr lang="en-US" sz="54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  <a:r>
              <a:rPr lang="en-US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351" y="1610435"/>
            <a:ext cx="10195031" cy="5076967"/>
          </a:xfrm>
        </p:spPr>
        <p:txBody>
          <a:bodyPr>
            <a:noAutofit/>
          </a:bodyPr>
          <a:lstStyle/>
          <a:p>
            <a: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</a:rPr>
              <a:t> A declaration specifies the type of an object.</a:t>
            </a:r>
          </a:p>
          <a:p>
            <a: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</a:rPr>
              <a:t> A definition causes storage for an object to be created</a:t>
            </a:r>
          </a:p>
          <a:p>
            <a:endParaRPr lang="en-US" sz="20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</a:rPr>
              <a:t> In function-</a:t>
            </a:r>
          </a:p>
          <a:p>
            <a:pPr lvl="2"/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 prototype is declaration</a:t>
            </a:r>
          </a:p>
          <a:p>
            <a:pPr lvl="2"/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 the function itself, which contain the body of the function is a definition</a:t>
            </a:r>
          </a:p>
          <a:p>
            <a: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</a:rPr>
              <a:t> define a function prior to its first use – </a:t>
            </a:r>
            <a:r>
              <a:rPr lang="en-US" sz="2400" i="1">
                <a:solidFill>
                  <a:schemeClr val="tx1">
                    <a:lumMod val="50000"/>
                    <a:lumOff val="50000"/>
                  </a:schemeClr>
                </a:solidFill>
              </a:rPr>
              <a:t>no prototype</a:t>
            </a:r>
            <a:endParaRPr lang="en-US" sz="3200" i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9286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</a:t>
            </a:r>
            <a:r>
              <a:rPr lang="en-US" sz="54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  <a:r>
              <a:rPr lang="en-US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Global : Def.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5564" y="1596148"/>
            <a:ext cx="10195031" cy="5076967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/>
              <a:t>Variables that are declared inside a function or block are local variables.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/>
              <a:t>Global variables are defined outside of all the functions, usually on top of the program.</a:t>
            </a:r>
            <a:endParaRPr lang="en-US" sz="28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8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8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8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8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8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8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924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Function?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351" y="1610435"/>
            <a:ext cx="10195031" cy="5076967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A function is a self-contained program segment that caries out some specific, well-define task.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 Every C program consists of one(at least) or more functions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 One of these function must be called </a:t>
            </a:r>
            <a:r>
              <a:rPr lang="en-US" sz="2800" b="1">
                <a:solidFill>
                  <a:schemeClr val="tx1">
                    <a:lumMod val="50000"/>
                    <a:lumOff val="50000"/>
                  </a:schemeClr>
                </a:solidFill>
              </a:rPr>
              <a:t>main()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 Execution of a program always begin by carrying out the instructions in </a:t>
            </a:r>
            <a:r>
              <a:rPr lang="en-US" sz="2800" b="1">
                <a:solidFill>
                  <a:schemeClr val="tx1">
                    <a:lumMod val="50000"/>
                    <a:lumOff val="50000"/>
                  </a:schemeClr>
                </a:solidFill>
              </a:rPr>
              <a:t>main()</a:t>
            </a:r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1966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6338" y="187381"/>
            <a:ext cx="7010044" cy="1081861"/>
          </a:xfrm>
        </p:spPr>
        <p:txBody>
          <a:bodyPr>
            <a:noAutofit/>
          </a:bodyPr>
          <a:lstStyle/>
          <a:p>
            <a:pPr algn="ctr"/>
            <a:r>
              <a:rPr lang="en-US" sz="4000" b="1">
                <a:hlinkClick r:id="rId2" action="ppaction://hlinkfile"/>
              </a:rPr>
              <a:t>Local </a:t>
            </a:r>
            <a:r>
              <a:rPr lang="en-US" sz="4000" b="1" err="1">
                <a:hlinkClick r:id="rId2" action="ppaction://hlinkfile"/>
              </a:rPr>
              <a:t>vs</a:t>
            </a:r>
            <a:r>
              <a:rPr lang="en-US" sz="4000" b="1">
                <a:hlinkClick r:id="rId2" action="ppaction://hlinkfile"/>
              </a:rPr>
              <a:t> Global : Example</a:t>
            </a:r>
            <a:endParaRPr lang="en-US" sz="4000" b="1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074"/>
          <a:stretch/>
        </p:blipFill>
        <p:spPr>
          <a:xfrm>
            <a:off x="338136" y="187380"/>
            <a:ext cx="4291013" cy="6574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291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Variable Scope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351" y="1610435"/>
            <a:ext cx="10195031" cy="5076967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/>
              <a:t>Local variables can be used only by statements that are inside that function, for which it is local. 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>
                <a:solidFill>
                  <a:schemeClr val="tx1"/>
                </a:solidFill>
              </a:rPr>
              <a:t>Local variables are created when a function is called and they are destroyed when the function is exited.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/>
              <a:t>Local variables are not known to functions outside their own.</a:t>
            </a:r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6145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Variable Scope…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351" y="1610435"/>
            <a:ext cx="10195031" cy="5076967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>
                <a:solidFill>
                  <a:schemeClr val="tx1"/>
                </a:solidFill>
              </a:rPr>
              <a:t>Local variable of one function have no relation to the local variable in another function.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>
                <a:solidFill>
                  <a:schemeClr val="tx1"/>
                </a:solidFill>
              </a:rPr>
              <a:t>Several functions can have local variables with same name(s) but have no relation with one another.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>
                <a:solidFill>
                  <a:schemeClr val="tx1"/>
                </a:solidFill>
              </a:rPr>
              <a:t>Formal Parameters are also local variable to that function.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3363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 Variable Scope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351" y="1610435"/>
            <a:ext cx="10195031" cy="5076967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>
                <a:solidFill>
                  <a:schemeClr val="tx1"/>
                </a:solidFill>
              </a:rPr>
              <a:t>Global variables are exist the entire time our program is executing.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>
                <a:solidFill>
                  <a:schemeClr val="tx1"/>
                </a:solidFill>
              </a:rPr>
              <a:t>Global variables may be accessed by any function in our program.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>
                <a:solidFill>
                  <a:schemeClr val="tx1"/>
                </a:solidFill>
              </a:rPr>
              <a:t>Hold their value during the entire execution of the program.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sz="2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927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Local </a:t>
            </a:r>
            <a:r>
              <a:rPr lang="en-US" sz="5400" b="1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vs</a:t>
            </a:r>
            <a:r>
              <a:rPr lang="en-US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Global : Initialization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351" y="1438985"/>
            <a:ext cx="10195031" cy="5076967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/>
              <a:t>When a local variable is defined, it is not initialized by the system, you must initialize it yourself.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800"/>
              <a:t>Global variables are initialized automatically by the system when you define them as follows:</a:t>
            </a:r>
            <a:endParaRPr lang="en-US" sz="28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8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8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8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8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8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spcBef>
                <a:spcPts val="1200"/>
              </a:spcBef>
              <a:spcAft>
                <a:spcPts val="1200"/>
              </a:spcAft>
            </a:pPr>
            <a:endParaRPr lang="en-US" sz="28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075" y="3711691"/>
            <a:ext cx="4471988" cy="292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106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Understand Recursion!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351" y="1610435"/>
            <a:ext cx="10195031" cy="5076967"/>
          </a:xfrm>
        </p:spPr>
        <p:txBody>
          <a:bodyPr>
            <a:noAutofit/>
          </a:bodyPr>
          <a:lstStyle/>
          <a:p>
            <a: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</a:rPr>
              <a:t> Recursion is the process by which something is defined in terms of itself.</a:t>
            </a:r>
          </a:p>
          <a:p>
            <a: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</a:rPr>
              <a:t> In function – Recursion is a process by which a function calls itself repeatedly, until some specified condition has been satisfied.</a:t>
            </a:r>
          </a:p>
          <a:p>
            <a: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</a:rPr>
              <a:t> The process is used for repetitive computations in which each action is stated in terms of a previous result.</a:t>
            </a: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18331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Recursion…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351" y="1610435"/>
            <a:ext cx="10195031" cy="5076967"/>
          </a:xfrm>
        </p:spPr>
        <p:txBody>
          <a:bodyPr>
            <a:noAutofit/>
          </a:bodyPr>
          <a:lstStyle/>
          <a:p>
            <a: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</a:rPr>
              <a:t> In order to solve a problem recursively, two conditions must be satisfied.</a:t>
            </a:r>
          </a:p>
          <a:p>
            <a:pPr lvl="1"/>
            <a:r>
              <a:rPr lang="en-US" sz="3000">
                <a:solidFill>
                  <a:schemeClr val="tx1">
                    <a:lumMod val="50000"/>
                    <a:lumOff val="50000"/>
                  </a:schemeClr>
                </a:solidFill>
              </a:rPr>
              <a:t> the problem must be written in a recursive form</a:t>
            </a:r>
          </a:p>
          <a:p>
            <a:pPr lvl="1"/>
            <a:r>
              <a:rPr lang="en-US" sz="3000">
                <a:solidFill>
                  <a:schemeClr val="tx1">
                    <a:lumMod val="50000"/>
                    <a:lumOff val="50000"/>
                  </a:schemeClr>
                </a:solidFill>
              </a:rPr>
              <a:t> the problem include a stopping condition</a:t>
            </a: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2436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- factorial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351" y="1610435"/>
            <a:ext cx="10195031" cy="5076967"/>
          </a:xfrm>
        </p:spPr>
        <p:txBody>
          <a:bodyPr>
            <a:noAutofit/>
          </a:bodyPr>
          <a:lstStyle/>
          <a:p>
            <a: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</a:rPr>
              <a:t> 5! = 5x4x3x2x1 </a:t>
            </a:r>
          </a:p>
          <a:p>
            <a: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</a:rPr>
              <a:t> n! = </a:t>
            </a:r>
            <a:r>
              <a:rPr lang="en-US" sz="3200" err="1">
                <a:solidFill>
                  <a:schemeClr val="tx1">
                    <a:lumMod val="50000"/>
                    <a:lumOff val="50000"/>
                  </a:schemeClr>
                </a:solidFill>
              </a:rPr>
              <a:t>nx</a:t>
            </a:r>
            <a: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</a:rPr>
              <a:t>(n-1)x(n-2)x…..2x1</a:t>
            </a:r>
          </a:p>
          <a:p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  <a:hlinkClick r:id="rId2" action="ppaction://hlinkfile"/>
              </a:rPr>
              <a:t>Using for loop</a:t>
            </a:r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</a:rPr>
              <a:t> again, 5 = 5x4x3x2x1 = 5x(4x3x2x1)</a:t>
            </a:r>
          </a:p>
          <a:p>
            <a:pPr marL="2171700" indent="-2171700">
              <a:buNone/>
            </a:pPr>
            <a: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</a:rPr>
              <a:t>	= 5x4! = 5x4x3! = 5x4x3x2! = 5x4x3x2x1</a:t>
            </a:r>
          </a:p>
          <a:p>
            <a: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</a:rPr>
              <a:t> that is n! = </a:t>
            </a:r>
            <a:r>
              <a:rPr lang="en-US" sz="3200" err="1">
                <a:solidFill>
                  <a:schemeClr val="tx1">
                    <a:lumMod val="50000"/>
                    <a:lumOff val="50000"/>
                  </a:schemeClr>
                </a:solidFill>
              </a:rPr>
              <a:t>nx</a:t>
            </a:r>
            <a: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</a:rPr>
              <a:t>(n-1)! Recursion!!!</a:t>
            </a:r>
          </a:p>
          <a:p>
            <a:endParaRPr 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  <a:hlinkClick r:id="rId3" action="ppaction://hlinkfile"/>
              </a:rPr>
              <a:t>Using recursion</a:t>
            </a:r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33567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Recursion..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351" y="1610435"/>
            <a:ext cx="10195031" cy="5076967"/>
          </a:xfrm>
        </p:spPr>
        <p:txBody>
          <a:bodyPr>
            <a:noAutofit/>
          </a:bodyPr>
          <a:lstStyle/>
          <a:p>
            <a: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</a:rPr>
              <a:t> In recursion, no multiple copies of the recursive function will create. Only one copy exist.</a:t>
            </a:r>
          </a:p>
          <a:p>
            <a: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</a:rPr>
              <a:t> When a function is called, storage for its parameters and local data are allocated on the stack.</a:t>
            </a:r>
          </a:p>
          <a:p>
            <a: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</a:rPr>
              <a:t> Thus, when a function is called recursively, the function begins executing with a new set of parameter and local variables, but the function code remain same.</a:t>
            </a: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98334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How recursion actually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351" y="1610435"/>
            <a:ext cx="10195031" cy="5076967"/>
          </a:xfrm>
        </p:spPr>
        <p:txBody>
          <a:bodyPr>
            <a:noAutofit/>
          </a:bodyPr>
          <a:lstStyle/>
          <a:p>
            <a: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8901" y="1600200"/>
            <a:ext cx="4857750" cy="5232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  <a:latin typeface="Arial Black" panose="020B0A04020102020204" pitchFamily="34" charset="0"/>
              </a:rPr>
              <a:t>return (n*factorial(n-1));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8763" y="2943226"/>
            <a:ext cx="3328987" cy="30469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/>
              <a:t>n!	 =  n*(n-1)!</a:t>
            </a:r>
          </a:p>
          <a:p>
            <a:r>
              <a:rPr lang="en-US" sz="2400" b="1"/>
              <a:t>(n-1)!	 =  (n-1)*(n-2)!</a:t>
            </a:r>
          </a:p>
          <a:p>
            <a:r>
              <a:rPr lang="en-US" sz="2400" b="1"/>
              <a:t>(n-2)!  =  (n-2)*(n-3)!</a:t>
            </a:r>
          </a:p>
          <a:p>
            <a:r>
              <a:rPr lang="en-US" sz="2400" b="1"/>
              <a:t>………………</a:t>
            </a:r>
          </a:p>
          <a:p>
            <a:r>
              <a:rPr lang="en-US" sz="2400" b="1"/>
              <a:t>………………</a:t>
            </a:r>
          </a:p>
          <a:p>
            <a:r>
              <a:rPr lang="en-US" sz="2400" b="1"/>
              <a:t>4! 	= 	4*3!</a:t>
            </a:r>
          </a:p>
          <a:p>
            <a:r>
              <a:rPr lang="en-US" sz="2400" b="1"/>
              <a:t>3! 	= 	3*2!</a:t>
            </a:r>
          </a:p>
          <a:p>
            <a:r>
              <a:rPr lang="en-US" sz="2400" b="1"/>
              <a:t>2! 	= 	2*1</a:t>
            </a:r>
            <a:endParaRPr lang="en-US" b="1"/>
          </a:p>
        </p:txBody>
      </p:sp>
      <p:sp>
        <p:nvSpPr>
          <p:cNvPr id="6" name="TextBox 5"/>
          <p:cNvSpPr txBox="1"/>
          <p:nvPr/>
        </p:nvSpPr>
        <p:spPr>
          <a:xfrm>
            <a:off x="6898866" y="2943226"/>
            <a:ext cx="3328987" cy="30469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/>
              <a:t>2! 	= 	2*1</a:t>
            </a:r>
          </a:p>
          <a:p>
            <a:r>
              <a:rPr lang="en-US" sz="2400" b="1"/>
              <a:t>3!	= 	3*2!</a:t>
            </a:r>
          </a:p>
          <a:p>
            <a:r>
              <a:rPr lang="en-US" sz="2400" b="1"/>
              <a:t>4! 	= 	4*3!</a:t>
            </a:r>
          </a:p>
          <a:p>
            <a:r>
              <a:rPr lang="en-US" sz="2400" b="1"/>
              <a:t>………………</a:t>
            </a:r>
          </a:p>
          <a:p>
            <a:r>
              <a:rPr lang="en-US" sz="2400" b="1"/>
              <a:t>………………</a:t>
            </a:r>
          </a:p>
          <a:p>
            <a:r>
              <a:rPr lang="en-US" sz="2400" b="1"/>
              <a:t>(n-2)!  =  (n-2)*(n-3)!</a:t>
            </a:r>
          </a:p>
          <a:p>
            <a:r>
              <a:rPr lang="en-US" sz="2400" b="1"/>
              <a:t>(n-1)!  =  (n-1)*(n-2)!</a:t>
            </a:r>
          </a:p>
          <a:p>
            <a:r>
              <a:rPr lang="en-US" sz="2400" b="1"/>
              <a:t>n!	 =  n*(n-1)!</a:t>
            </a:r>
          </a:p>
        </p:txBody>
      </p:sp>
    </p:spTree>
    <p:extLst>
      <p:ext uri="{BB962C8B-B14F-4D97-AF65-F5344CB8AC3E}">
        <p14:creationId xmlns:p14="http://schemas.microsoft.com/office/powerpoint/2010/main" val="720374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73077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General 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7048" y="928688"/>
            <a:ext cx="5513849" cy="57435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 #include &lt;header file name&gt;</a:t>
            </a:r>
          </a:p>
          <a:p>
            <a:pPr marL="0" indent="0">
              <a:spcBef>
                <a:spcPts val="0"/>
              </a:spcBef>
              <a:buNone/>
            </a:pPr>
            <a:endParaRPr lang="en-US" sz="8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// function prototype here</a:t>
            </a:r>
          </a:p>
          <a:p>
            <a:pPr marL="0" indent="0">
              <a:spcBef>
                <a:spcPts val="0"/>
              </a:spcBef>
              <a:buNone/>
            </a:pPr>
            <a:endParaRPr lang="en-US" sz="6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 main()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	/*…………*/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6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return-type f1(parameter list)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	/*………*/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6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return-type f2(parameter list)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	/*………*/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....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return-type </a:t>
            </a:r>
            <a:r>
              <a:rPr lang="en-US" err="1">
                <a:solidFill>
                  <a:schemeClr val="tx1">
                    <a:lumMod val="50000"/>
                    <a:lumOff val="50000"/>
                  </a:schemeClr>
                </a:solidFill>
              </a:rPr>
              <a:t>fn</a:t>
            </a: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(parameter list)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	/*………*/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2986088" y="1657350"/>
            <a:ext cx="11887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353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endParaRPr lang="en-US" sz="5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351" y="1610435"/>
            <a:ext cx="10195031" cy="5076967"/>
          </a:xfrm>
        </p:spPr>
        <p:txBody>
          <a:bodyPr>
            <a:noAutofit/>
          </a:bodyPr>
          <a:lstStyle/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5886" t="16016" r="48865" b="14844"/>
          <a:stretch/>
        </p:blipFill>
        <p:spPr>
          <a:xfrm>
            <a:off x="114300" y="0"/>
            <a:ext cx="6229350" cy="6869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-33821" t="-79297" r="33821" b="79297"/>
          <a:stretch/>
        </p:blipFill>
        <p:spPr>
          <a:xfrm>
            <a:off x="-511115" y="-5887113"/>
            <a:ext cx="13011150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57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Home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351" y="1610435"/>
            <a:ext cx="10195031" cy="5076967"/>
          </a:xfrm>
        </p:spPr>
        <p:txBody>
          <a:bodyPr>
            <a:noAutofit/>
          </a:bodyPr>
          <a:lstStyle/>
          <a:p>
            <a: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</a:rPr>
              <a:t> Write a recursive function that will copy a string to another. You can’t use </a:t>
            </a:r>
            <a:r>
              <a:rPr lang="en-US" sz="3200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strcpy</a:t>
            </a:r>
            <a:r>
              <a:rPr lang="en-US" sz="3200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</a:rPr>
              <a:t>function.</a:t>
            </a:r>
            <a:endParaRPr lang="en-US" sz="3200" b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5263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Closer Look at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351" y="1610435"/>
            <a:ext cx="10195031" cy="5076967"/>
          </a:xfrm>
        </p:spPr>
        <p:txBody>
          <a:bodyPr>
            <a:noAutofit/>
          </a:bodyPr>
          <a:lstStyle/>
          <a:p>
            <a: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</a:rPr>
              <a:t> We can pass arguments to functions in two way</a:t>
            </a:r>
          </a:p>
          <a:p>
            <a:pPr lvl="2"/>
            <a:endParaRPr lang="en-US" sz="28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2"/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 Call by value</a:t>
            </a:r>
          </a:p>
          <a:p>
            <a:pPr lvl="2"/>
            <a:r>
              <a:rPr lang="en-US" sz="2800">
                <a:solidFill>
                  <a:schemeClr val="tx1">
                    <a:lumMod val="50000"/>
                    <a:lumOff val="50000"/>
                  </a:schemeClr>
                </a:solidFill>
              </a:rPr>
              <a:t> Call by </a:t>
            </a:r>
            <a:r>
              <a:rPr lang="en-US" sz="280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referance</a:t>
            </a:r>
            <a:endParaRPr lang="en-US" sz="28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4220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 by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351" y="1610435"/>
            <a:ext cx="10195031" cy="5076967"/>
          </a:xfrm>
        </p:spPr>
        <p:txBody>
          <a:bodyPr>
            <a:noAutofit/>
          </a:bodyPr>
          <a:lstStyle/>
          <a:p>
            <a: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</a:rPr>
              <a:t> This method </a:t>
            </a:r>
            <a:r>
              <a:rPr lang="en-US" sz="3200">
                <a:solidFill>
                  <a:srgbClr val="FF0000"/>
                </a:solidFill>
              </a:rPr>
              <a:t>copies the value of an argument </a:t>
            </a:r>
            <a: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</a:rPr>
              <a:t>into the formal parameter of the subroutine (function).</a:t>
            </a:r>
          </a:p>
          <a:p>
            <a: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</a:rPr>
              <a:t> The change made to a parameter of the subroutine </a:t>
            </a:r>
            <a:r>
              <a:rPr lang="en-US" sz="3200">
                <a:solidFill>
                  <a:srgbClr val="FF0000"/>
                </a:solidFill>
              </a:rPr>
              <a:t>have to no effect on the argument</a:t>
            </a:r>
            <a: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</a:rPr>
              <a:t> used to call it.</a:t>
            </a:r>
          </a:p>
          <a:p>
            <a: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</a:rPr>
              <a:t> Default method to call a function</a:t>
            </a: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4710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endParaRPr lang="en-US" sz="5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351" y="1610435"/>
            <a:ext cx="10195031" cy="5076967"/>
          </a:xfrm>
        </p:spPr>
        <p:txBody>
          <a:bodyPr>
            <a:noAutofit/>
          </a:bodyPr>
          <a:lstStyle/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4561" t="18165" r="22621" b="19922"/>
          <a:stretch/>
        </p:blipFill>
        <p:spPr>
          <a:xfrm>
            <a:off x="26578" y="-2"/>
            <a:ext cx="8903110" cy="673748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4561" t="53516" r="50182" b="16211"/>
          <a:stretch/>
        </p:blipFill>
        <p:spPr>
          <a:xfrm>
            <a:off x="6791148" y="187380"/>
            <a:ext cx="4738865" cy="3193585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 rot="18266033" flipV="1">
            <a:off x="2444575" y="2798910"/>
            <a:ext cx="5507565" cy="201834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/>
          <p:cNvSpPr/>
          <p:nvPr/>
        </p:nvSpPr>
        <p:spPr>
          <a:xfrm rot="9311232">
            <a:off x="850166" y="4290055"/>
            <a:ext cx="6181626" cy="21162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56413" b="82326"/>
          <a:stretch/>
        </p:blipFill>
        <p:spPr>
          <a:xfrm>
            <a:off x="4063304" y="3223755"/>
            <a:ext cx="5671123" cy="1292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50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 by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351" y="1610435"/>
            <a:ext cx="10195031" cy="5076967"/>
          </a:xfrm>
        </p:spPr>
        <p:txBody>
          <a:bodyPr>
            <a:noAutofit/>
          </a:bodyPr>
          <a:lstStyle/>
          <a:p>
            <a: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</a:rPr>
              <a:t> In this method, the address of an argument is copied into the parameter.</a:t>
            </a:r>
          </a:p>
          <a:p>
            <a: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</a:rPr>
              <a:t> Should use </a:t>
            </a:r>
            <a:r>
              <a:rPr lang="en-US" sz="3200">
                <a:solidFill>
                  <a:srgbClr val="FF0000"/>
                </a:solidFill>
              </a:rPr>
              <a:t>pointer</a:t>
            </a:r>
          </a:p>
          <a:p>
            <a: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</a:rPr>
              <a:t> Inside the subroutine, the address is used to access the actual argument.</a:t>
            </a:r>
          </a:p>
          <a:p>
            <a: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</a:rPr>
              <a:t> This means the </a:t>
            </a:r>
            <a:r>
              <a:rPr lang="en-US" sz="3200" b="1">
                <a:solidFill>
                  <a:srgbClr val="FF0000"/>
                </a:solidFill>
              </a:rPr>
              <a:t>change made to the parameter will affect the argument</a:t>
            </a:r>
            <a: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96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endParaRPr lang="en-US" sz="5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351" y="1610435"/>
            <a:ext cx="10195031" cy="5076967"/>
          </a:xfrm>
        </p:spPr>
        <p:txBody>
          <a:bodyPr>
            <a:noAutofit/>
          </a:bodyPr>
          <a:lstStyle/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22042" t="13780" r="25883" b="7941"/>
          <a:stretch/>
        </p:blipFill>
        <p:spPr>
          <a:xfrm>
            <a:off x="-1" y="0"/>
            <a:ext cx="8114701" cy="6858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r="66206" b="83145"/>
          <a:stretch/>
        </p:blipFill>
        <p:spPr>
          <a:xfrm>
            <a:off x="6186097" y="377494"/>
            <a:ext cx="5266388" cy="147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75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351" y="1610435"/>
            <a:ext cx="10195031" cy="5076967"/>
          </a:xfrm>
        </p:spPr>
        <p:txBody>
          <a:bodyPr>
            <a:noAutofit/>
          </a:bodyPr>
          <a:lstStyle/>
          <a:p>
            <a:r>
              <a:rPr lang="en-US" sz="320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/>
              <a:t>There are five types of functions and they are:</a:t>
            </a:r>
          </a:p>
          <a:p>
            <a:pPr marL="1198563" lvl="3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/>
              <a:t>Functions with no arguments and no return values.</a:t>
            </a:r>
          </a:p>
          <a:p>
            <a:pPr marL="1198563" lvl="3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/>
              <a:t>Functions with arguments and no return values.</a:t>
            </a:r>
          </a:p>
          <a:p>
            <a:pPr marL="1198563" lvl="3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/>
              <a:t>Functions with arguments and return values.</a:t>
            </a:r>
          </a:p>
          <a:p>
            <a:pPr marL="1198563" lvl="3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/>
              <a:t>Functions that return multiple values.</a:t>
            </a:r>
          </a:p>
          <a:p>
            <a:pPr marL="1198563" lvl="3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600"/>
              <a:t>Functions with no arguments and return values.</a:t>
            </a:r>
          </a:p>
          <a:p>
            <a:pPr marL="1198563" lvl="3" indent="-514350">
              <a:lnSpc>
                <a:spcPct val="150000"/>
              </a:lnSpc>
              <a:buFont typeface="+mj-lt"/>
              <a:buAutoNum type="arabicPeriod"/>
            </a:pPr>
            <a:endParaRPr lang="en-US" sz="26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203"/>
          <a:stretch/>
        </p:blipFill>
        <p:spPr>
          <a:xfrm>
            <a:off x="3579155" y="3510814"/>
            <a:ext cx="8417227" cy="3176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61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711" y="736065"/>
            <a:ext cx="7053264" cy="6121935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Autofit/>
          </a:bodyPr>
          <a:lstStyle/>
          <a:p>
            <a:pPr algn="ctr"/>
            <a:r>
              <a:rPr lang="en-US" sz="3200" b="1">
                <a:hlinkClick r:id="rId3" action="ppaction://hlinkfile"/>
              </a:rPr>
              <a:t>Functions with no arguments and no return values</a:t>
            </a:r>
            <a:endParaRPr lang="en-US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51557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Autofit/>
          </a:bodyPr>
          <a:lstStyle/>
          <a:p>
            <a:pPr algn="ctr"/>
            <a:r>
              <a:rPr lang="en-US" sz="3200" b="1">
                <a:hlinkClick r:id="rId2" action="ppaction://hlinkfile"/>
              </a:rPr>
              <a:t>Functions with no arguments and no return values</a:t>
            </a:r>
            <a:endParaRPr lang="en-US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8275" r="10151" b="5159"/>
          <a:stretch/>
        </p:blipFill>
        <p:spPr>
          <a:xfrm>
            <a:off x="542925" y="2120094"/>
            <a:ext cx="3614737" cy="3151993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777" r="34425" b="9028"/>
          <a:stretch/>
        </p:blipFill>
        <p:spPr>
          <a:xfrm>
            <a:off x="7693960" y="2120094"/>
            <a:ext cx="4140853" cy="3151993"/>
          </a:xfrm>
          <a:prstGeom prst="rect">
            <a:avLst/>
          </a:prstGeom>
          <a:ln w="31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ight Arrow 7"/>
          <p:cNvSpPr/>
          <p:nvPr/>
        </p:nvSpPr>
        <p:spPr>
          <a:xfrm rot="20710141">
            <a:off x="3526383" y="2743790"/>
            <a:ext cx="5715481" cy="54864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No argument passing</a:t>
            </a:r>
          </a:p>
        </p:txBody>
      </p:sp>
      <p:sp>
        <p:nvSpPr>
          <p:cNvPr id="11" name="Left Arrow 10"/>
          <p:cNvSpPr/>
          <p:nvPr/>
        </p:nvSpPr>
        <p:spPr>
          <a:xfrm rot="344153">
            <a:off x="3952043" y="4100111"/>
            <a:ext cx="3757203" cy="548640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               No return value</a:t>
            </a:r>
          </a:p>
        </p:txBody>
      </p:sp>
      <p:sp>
        <p:nvSpPr>
          <p:cNvPr id="14" name="Right Arrow 13"/>
          <p:cNvSpPr/>
          <p:nvPr/>
        </p:nvSpPr>
        <p:spPr>
          <a:xfrm rot="20710141">
            <a:off x="3430057" y="2514250"/>
            <a:ext cx="4264725" cy="548640"/>
          </a:xfrm>
          <a:prstGeom prst="righ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Control Pass</a:t>
            </a:r>
          </a:p>
        </p:txBody>
      </p:sp>
      <p:sp>
        <p:nvSpPr>
          <p:cNvPr id="15" name="Left Arrow 14"/>
          <p:cNvSpPr/>
          <p:nvPr/>
        </p:nvSpPr>
        <p:spPr>
          <a:xfrm rot="313246">
            <a:off x="1583535" y="4481145"/>
            <a:ext cx="6314860" cy="548640"/>
          </a:xfrm>
          <a:prstGeom prst="lef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               Control Pass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143000" y="5655825"/>
            <a:ext cx="2344653" cy="51435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Calling Function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8810625" y="5608589"/>
            <a:ext cx="2344653" cy="51435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Called Function</a:t>
            </a:r>
          </a:p>
        </p:txBody>
      </p:sp>
    </p:spTree>
    <p:extLst>
      <p:ext uri="{BB962C8B-B14F-4D97-AF65-F5344CB8AC3E}">
        <p14:creationId xmlns:p14="http://schemas.microsoft.com/office/powerpoint/2010/main" val="338249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351" y="1610435"/>
            <a:ext cx="10195031" cy="5076967"/>
          </a:xfrm>
        </p:spPr>
        <p:txBody>
          <a:bodyPr>
            <a:noAutofit/>
          </a:bodyPr>
          <a:lstStyle/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706" t="17773" r="22950" b="17383"/>
          <a:stretch/>
        </p:blipFill>
        <p:spPr>
          <a:xfrm>
            <a:off x="1885944" y="1328739"/>
            <a:ext cx="8155236" cy="53721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34700" b="79101"/>
          <a:stretch/>
        </p:blipFill>
        <p:spPr>
          <a:xfrm>
            <a:off x="5592087" y="1258195"/>
            <a:ext cx="5610226" cy="100946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849192" y="5872163"/>
            <a:ext cx="2147190" cy="700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>
                <a:hlinkClick r:id="rId4" action="ppaction://hlinkfile"/>
              </a:rPr>
              <a:t>Program</a:t>
            </a:r>
            <a:endParaRPr lang="en-US" sz="2800"/>
          </a:p>
        </p:txBody>
      </p:sp>
      <p:sp>
        <p:nvSpPr>
          <p:cNvPr id="7" name="Rectangle 6"/>
          <p:cNvSpPr/>
          <p:nvPr/>
        </p:nvSpPr>
        <p:spPr>
          <a:xfrm>
            <a:off x="4943471" y="2343149"/>
            <a:ext cx="2757487" cy="3021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Function Prototype</a:t>
            </a:r>
          </a:p>
        </p:txBody>
      </p:sp>
    </p:spTree>
    <p:extLst>
      <p:ext uri="{BB962C8B-B14F-4D97-AF65-F5344CB8AC3E}">
        <p14:creationId xmlns:p14="http://schemas.microsoft.com/office/powerpoint/2010/main" val="243895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Autofit/>
          </a:bodyPr>
          <a:lstStyle/>
          <a:p>
            <a:pPr algn="ctr"/>
            <a:r>
              <a:rPr lang="en-US" sz="3200" b="1">
                <a:hlinkClick r:id="rId2" action="ppaction://hlinkfile"/>
              </a:rPr>
              <a:t>Functions with arguments and no return values</a:t>
            </a:r>
            <a:endParaRPr lang="en-US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958221"/>
            <a:ext cx="6591300" cy="571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6312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202" y="1269243"/>
            <a:ext cx="4714180" cy="38742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767" y="1269242"/>
            <a:ext cx="4851694" cy="38742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Autofit/>
          </a:bodyPr>
          <a:lstStyle/>
          <a:p>
            <a:pPr algn="ctr"/>
            <a:r>
              <a:rPr lang="en-US" sz="3200" b="1">
                <a:hlinkClick r:id="rId4" action="ppaction://hlinkfile"/>
              </a:rPr>
              <a:t>Functions with arguments and no return values</a:t>
            </a:r>
            <a:endParaRPr lang="en-US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ight Arrow 7"/>
          <p:cNvSpPr/>
          <p:nvPr/>
        </p:nvSpPr>
        <p:spPr>
          <a:xfrm rot="20589527">
            <a:off x="2556190" y="2522915"/>
            <a:ext cx="6267563" cy="639531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	argument passing (</a:t>
            </a:r>
            <a:r>
              <a:rPr lang="en-US" err="1">
                <a:solidFill>
                  <a:srgbClr val="FF0000"/>
                </a:solidFill>
              </a:rPr>
              <a:t>a</a:t>
            </a:r>
            <a:r>
              <a:rPr lang="en-US" err="1"/>
              <a:t>,</a:t>
            </a:r>
            <a:r>
              <a:rPr lang="en-US" err="1">
                <a:solidFill>
                  <a:srgbClr val="FF0000"/>
                </a:solidFill>
              </a:rPr>
              <a:t>b</a:t>
            </a:r>
            <a:r>
              <a:rPr lang="en-US"/>
              <a:t>)</a:t>
            </a:r>
          </a:p>
        </p:txBody>
      </p:sp>
      <p:sp>
        <p:nvSpPr>
          <p:cNvPr id="11" name="Left Arrow 10"/>
          <p:cNvSpPr/>
          <p:nvPr/>
        </p:nvSpPr>
        <p:spPr>
          <a:xfrm rot="173926">
            <a:off x="3952043" y="4100111"/>
            <a:ext cx="3757203" cy="548640"/>
          </a:xfrm>
          <a:prstGeom prst="leftArrow">
            <a:avLst/>
          </a:prstGeom>
          <a:solidFill>
            <a:schemeClr val="bg1">
              <a:lumMod val="85000"/>
            </a:schemeClr>
          </a:solidFill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               No return value</a:t>
            </a:r>
          </a:p>
        </p:txBody>
      </p:sp>
      <p:sp>
        <p:nvSpPr>
          <p:cNvPr id="14" name="Right Arrow 13"/>
          <p:cNvSpPr/>
          <p:nvPr/>
        </p:nvSpPr>
        <p:spPr>
          <a:xfrm rot="20443965">
            <a:off x="1341032" y="2366244"/>
            <a:ext cx="6113499" cy="5486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		Control Pass</a:t>
            </a:r>
          </a:p>
        </p:txBody>
      </p:sp>
      <p:sp>
        <p:nvSpPr>
          <p:cNvPr id="15" name="Left Arrow 14"/>
          <p:cNvSpPr/>
          <p:nvPr/>
        </p:nvSpPr>
        <p:spPr>
          <a:xfrm rot="194379">
            <a:off x="1083463" y="4395417"/>
            <a:ext cx="6314860" cy="548640"/>
          </a:xfrm>
          <a:prstGeom prst="lef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              		 Control Pass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357317" y="5655825"/>
            <a:ext cx="2344653" cy="51435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Calling Function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896353" y="5608589"/>
            <a:ext cx="2344653" cy="51435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Called Function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8686800" y="1371600"/>
            <a:ext cx="2028825" cy="5547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5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4" grpId="0" animBg="1"/>
      <p:bldP spid="15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3562" y="688600"/>
            <a:ext cx="6526213" cy="61694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801351" y="115942"/>
            <a:ext cx="10195031" cy="755594"/>
          </a:xfrm>
        </p:spPr>
        <p:txBody>
          <a:bodyPr>
            <a:noAutofit/>
          </a:bodyPr>
          <a:lstStyle/>
          <a:p>
            <a:pPr algn="ctr"/>
            <a:r>
              <a:rPr lang="en-US" sz="3200" b="1">
                <a:hlinkClick r:id="rId3" action="ppaction://hlinkfile"/>
              </a:rPr>
              <a:t>Functions with arguments and return values</a:t>
            </a:r>
            <a:endParaRPr lang="en-US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01095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011" y="1283530"/>
            <a:ext cx="4718657" cy="39148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188" y="1283530"/>
            <a:ext cx="4850205" cy="38742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ight Arrow 7"/>
          <p:cNvSpPr/>
          <p:nvPr/>
        </p:nvSpPr>
        <p:spPr>
          <a:xfrm rot="20589527">
            <a:off x="3665871" y="2422073"/>
            <a:ext cx="5394960" cy="576136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	argument passing (</a:t>
            </a:r>
            <a:r>
              <a:rPr lang="en-US" err="1">
                <a:solidFill>
                  <a:srgbClr val="FF0000"/>
                </a:solidFill>
              </a:rPr>
              <a:t>a</a:t>
            </a:r>
            <a:r>
              <a:rPr lang="en-US" err="1"/>
              <a:t>,</a:t>
            </a:r>
            <a:r>
              <a:rPr lang="en-US" err="1">
                <a:solidFill>
                  <a:srgbClr val="FF0000"/>
                </a:solidFill>
              </a:rPr>
              <a:t>b</a:t>
            </a:r>
            <a:r>
              <a:rPr lang="en-US"/>
              <a:t>)</a:t>
            </a:r>
          </a:p>
        </p:txBody>
      </p:sp>
      <p:sp>
        <p:nvSpPr>
          <p:cNvPr id="11" name="Left Arrow 10"/>
          <p:cNvSpPr/>
          <p:nvPr/>
        </p:nvSpPr>
        <p:spPr>
          <a:xfrm rot="340862">
            <a:off x="2196752" y="3750079"/>
            <a:ext cx="6018932" cy="548640"/>
          </a:xfrm>
          <a:prstGeom prst="lef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               return value r</a:t>
            </a:r>
          </a:p>
        </p:txBody>
      </p:sp>
      <p:sp>
        <p:nvSpPr>
          <p:cNvPr id="14" name="Right Arrow 13"/>
          <p:cNvSpPr/>
          <p:nvPr/>
        </p:nvSpPr>
        <p:spPr>
          <a:xfrm rot="20515204">
            <a:off x="2170915" y="2349248"/>
            <a:ext cx="5486400" cy="5486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	Control Pass</a:t>
            </a:r>
          </a:p>
        </p:txBody>
      </p:sp>
      <p:sp>
        <p:nvSpPr>
          <p:cNvPr id="15" name="Left Arrow 14"/>
          <p:cNvSpPr/>
          <p:nvPr/>
        </p:nvSpPr>
        <p:spPr>
          <a:xfrm rot="193641">
            <a:off x="1390429" y="3980366"/>
            <a:ext cx="6766560" cy="548640"/>
          </a:xfrm>
          <a:prstGeom prst="lef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              		        Control Pass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357317" y="5655825"/>
            <a:ext cx="2344653" cy="51435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Calling Function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896353" y="5608589"/>
            <a:ext cx="2344653" cy="51435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Called Function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8968538" y="1431146"/>
            <a:ext cx="2661484" cy="5256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Autofit/>
          </a:bodyPr>
          <a:lstStyle/>
          <a:p>
            <a:pPr algn="ctr"/>
            <a:r>
              <a:rPr lang="en-US" sz="3200" b="1">
                <a:hlinkClick r:id="rId4" action="ppaction://hlinkfile"/>
              </a:rPr>
              <a:t>Functions with arguments and return values</a:t>
            </a:r>
            <a:endParaRPr lang="en-US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0002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4" grpId="0" animBg="1"/>
      <p:bldP spid="15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801351" y="187381"/>
            <a:ext cx="10195031" cy="10818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>
                <a:hlinkClick r:id="rId2" action="ppaction://hlinkfile"/>
              </a:rPr>
              <a:t>Functions with no arguments and return values</a:t>
            </a:r>
            <a:endParaRPr lang="en-US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437" y="728311"/>
            <a:ext cx="6499086" cy="612968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600677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702" y="1269240"/>
            <a:ext cx="4693680" cy="39291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931" y="1222676"/>
            <a:ext cx="4865462" cy="39351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ight Arrow 7"/>
          <p:cNvSpPr/>
          <p:nvPr/>
        </p:nvSpPr>
        <p:spPr>
          <a:xfrm rot="20589527">
            <a:off x="3200818" y="2011893"/>
            <a:ext cx="5760720" cy="576136"/>
          </a:xfrm>
          <a:prstGeom prst="rightArrow">
            <a:avLst/>
          </a:prstGeom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	no argument passing</a:t>
            </a:r>
          </a:p>
        </p:txBody>
      </p:sp>
      <p:sp>
        <p:nvSpPr>
          <p:cNvPr id="11" name="Left Arrow 10"/>
          <p:cNvSpPr/>
          <p:nvPr/>
        </p:nvSpPr>
        <p:spPr>
          <a:xfrm rot="742304">
            <a:off x="1805994" y="3675876"/>
            <a:ext cx="6341326" cy="548640"/>
          </a:xfrm>
          <a:prstGeom prst="lef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               return value r</a:t>
            </a:r>
          </a:p>
        </p:txBody>
      </p:sp>
      <p:sp>
        <p:nvSpPr>
          <p:cNvPr id="14" name="Right Arrow 13"/>
          <p:cNvSpPr/>
          <p:nvPr/>
        </p:nvSpPr>
        <p:spPr>
          <a:xfrm rot="20515204">
            <a:off x="2189716" y="1920418"/>
            <a:ext cx="5303520" cy="548640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	Control Pass</a:t>
            </a:r>
          </a:p>
        </p:txBody>
      </p:sp>
      <p:sp>
        <p:nvSpPr>
          <p:cNvPr id="15" name="Left Arrow 14"/>
          <p:cNvSpPr/>
          <p:nvPr/>
        </p:nvSpPr>
        <p:spPr>
          <a:xfrm rot="500796">
            <a:off x="1003153" y="3973036"/>
            <a:ext cx="7040880" cy="548640"/>
          </a:xfrm>
          <a:prstGeom prst="leftArrow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              		        Control Pass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357317" y="5655825"/>
            <a:ext cx="2344653" cy="51435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Calling Function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896353" y="5608589"/>
            <a:ext cx="2344653" cy="51435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Called Function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801351" y="187381"/>
            <a:ext cx="10195031" cy="108186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b="1">
                <a:hlinkClick r:id="rId4" action="ppaction://hlinkfile"/>
              </a:rPr>
              <a:t>Functions with no arguments and return values</a:t>
            </a:r>
            <a:endParaRPr lang="en-US" sz="32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60921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4" grpId="0" animBg="1"/>
      <p:bldP spid="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04640"/>
          </a:xfrm>
        </p:spPr>
        <p:txBody>
          <a:bodyPr/>
          <a:lstStyle/>
          <a:p>
            <a:pPr algn="ctr"/>
            <a:r>
              <a:rPr lang="en-US" b="1"/>
              <a:t>Functions that return multiple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25" y="1428749"/>
            <a:ext cx="9686925" cy="512921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b="1" u="sng"/>
              <a:t>Method 1 : Using Array</a:t>
            </a:r>
            <a:endParaRPr lang="en-US" sz="2800"/>
          </a:p>
          <a:p>
            <a:r>
              <a:rPr lang="en-US" sz="2800"/>
              <a:t>If more than two variables of same type is to be returned then we can use array .</a:t>
            </a:r>
          </a:p>
          <a:p>
            <a:r>
              <a:rPr lang="en-US" sz="2800"/>
              <a:t>Store each and every value to be returned in an array and return base address of that array.</a:t>
            </a:r>
          </a:p>
          <a:p>
            <a:pPr marL="0" indent="0">
              <a:buNone/>
            </a:pPr>
            <a:r>
              <a:rPr lang="en-US" sz="2800" b="1" u="sng"/>
              <a:t>Method 2 : Using Pointer and One Return Statement</a:t>
            </a:r>
            <a:endParaRPr lang="en-US" sz="2800"/>
          </a:p>
          <a:p>
            <a:r>
              <a:rPr lang="en-US" sz="2800"/>
              <a:t>Pointer Variable can updated directly using  Value at ['*'] Operator.</a:t>
            </a:r>
          </a:p>
          <a:p>
            <a:r>
              <a:rPr lang="en-US" sz="2800"/>
              <a:t>Usually Function can return single value.</a:t>
            </a:r>
          </a:p>
          <a:p>
            <a:r>
              <a:rPr lang="en-US" sz="2800"/>
              <a:t>If we need to return more than two variables then update 1 variable directly using pointer and return second variable using ‘</a:t>
            </a:r>
            <a:r>
              <a:rPr lang="en-US" sz="2800" b="1"/>
              <a:t>return Statement</a:t>
            </a:r>
            <a:r>
              <a:rPr lang="en-US" sz="2800"/>
              <a:t>‘. [ Call by Value + Call by Reference ]</a:t>
            </a:r>
          </a:p>
          <a:p>
            <a:pPr marL="0" indent="0">
              <a:buNone/>
            </a:pPr>
            <a:r>
              <a:rPr lang="en-US" sz="2800" b="1" u="sng"/>
              <a:t>Method 3 : Using Structure </a:t>
            </a:r>
            <a:endParaRPr lang="en-US" sz="2800"/>
          </a:p>
          <a:p>
            <a:r>
              <a:rPr lang="en-US" sz="2800"/>
              <a:t>Construct a Structure containing values to be returned and then return the base address of the structure to the calling function.</a:t>
            </a:r>
          </a:p>
          <a:p>
            <a:pPr marL="0" indent="0">
              <a:buNone/>
            </a:pP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2334925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Pass argument to main()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1351" y="1610435"/>
            <a:ext cx="10195031" cy="5076967"/>
          </a:xfrm>
        </p:spPr>
        <p:txBody>
          <a:bodyPr>
            <a:noAutofit/>
          </a:bodyPr>
          <a:lstStyle/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sz="32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857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General Form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0138" y="1814513"/>
            <a:ext cx="9615487" cy="23431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>
                <a:solidFill>
                  <a:schemeClr val="tx1"/>
                </a:solidFill>
                <a:latin typeface="Comic Sans MS" panose="030F0702030302020204" pitchFamily="66" charset="0"/>
              </a:rPr>
              <a:t>return-type fun-name(</a:t>
            </a:r>
            <a:r>
              <a:rPr lang="en-US" sz="2400">
                <a:solidFill>
                  <a:schemeClr val="tx1"/>
                </a:solidFill>
                <a:latin typeface="Comic Sans MS" panose="030F0702030302020204" pitchFamily="66" charset="0"/>
              </a:rPr>
              <a:t>type parameter1, type parameter2</a:t>
            </a:r>
            <a:r>
              <a:rPr lang="en-US" sz="3200">
                <a:solidFill>
                  <a:schemeClr val="tx1"/>
                </a:solidFill>
                <a:latin typeface="Comic Sans MS" panose="030F0702030302020204" pitchFamily="66" charset="0"/>
              </a:rPr>
              <a:t>)</a:t>
            </a:r>
          </a:p>
          <a:p>
            <a:r>
              <a:rPr lang="en-US" sz="3200">
                <a:solidFill>
                  <a:schemeClr val="tx1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lang="en-US" sz="3200">
                <a:solidFill>
                  <a:schemeClr val="tx1"/>
                </a:solidFill>
                <a:latin typeface="Comic Sans MS" panose="030F0702030302020204" pitchFamily="66" charset="0"/>
              </a:rPr>
              <a:t>	/*……function body…*/</a:t>
            </a:r>
          </a:p>
          <a:p>
            <a:r>
              <a:rPr lang="en-US" sz="3200">
                <a:solidFill>
                  <a:schemeClr val="tx1"/>
                </a:solidFill>
                <a:latin typeface="Comic Sans MS" panose="030F0702030302020204" pitchFamily="66" charset="0"/>
              </a:rPr>
              <a:t>}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2857" t="61405" r="31075" b="17383"/>
          <a:stretch/>
        </p:blipFill>
        <p:spPr>
          <a:xfrm>
            <a:off x="3717561" y="4571999"/>
            <a:ext cx="8112834" cy="210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10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General Form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0138" y="1814513"/>
            <a:ext cx="8201025" cy="20002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>
                <a:solidFill>
                  <a:schemeClr val="tx1"/>
                </a:solidFill>
                <a:latin typeface="Comic Sans MS" panose="030F0702030302020204" pitchFamily="66" charset="0"/>
              </a:rPr>
              <a:t>return-type fun-name(</a:t>
            </a:r>
            <a:r>
              <a:rPr lang="en-US" sz="2000">
                <a:solidFill>
                  <a:schemeClr val="tx1"/>
                </a:solidFill>
                <a:latin typeface="Comic Sans MS" panose="030F0702030302020204" pitchFamily="66" charset="0"/>
              </a:rPr>
              <a:t>type parameter1, type parameter2</a:t>
            </a:r>
            <a:r>
              <a:rPr lang="en-US" sz="2800">
                <a:solidFill>
                  <a:schemeClr val="tx1"/>
                </a:solidFill>
                <a:latin typeface="Comic Sans MS" panose="030F0702030302020204" pitchFamily="66" charset="0"/>
              </a:rPr>
              <a:t>)</a:t>
            </a:r>
          </a:p>
          <a:p>
            <a:r>
              <a:rPr lang="en-US" sz="2800">
                <a:solidFill>
                  <a:schemeClr val="tx1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lang="en-US" sz="2800">
                <a:solidFill>
                  <a:schemeClr val="tx1"/>
                </a:solidFill>
                <a:latin typeface="Comic Sans MS" panose="030F0702030302020204" pitchFamily="66" charset="0"/>
              </a:rPr>
              <a:t>	/*……function body…*/</a:t>
            </a:r>
          </a:p>
          <a:p>
            <a:r>
              <a:rPr lang="en-US" sz="2800">
                <a:solidFill>
                  <a:schemeClr val="tx1"/>
                </a:solidFill>
                <a:latin typeface="Comic Sans MS" panose="030F0702030302020204" pitchFamily="66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674" y="3390899"/>
            <a:ext cx="5624513" cy="3189319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53586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Prototype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801351" y="4213109"/>
            <a:ext cx="10195031" cy="71608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Font typeface="Wingdings 3" charset="2"/>
              <a:buNone/>
            </a:pPr>
            <a:r>
              <a:rPr lang="en-US" sz="2800" b="1">
                <a:solidFill>
                  <a:schemeClr val="tx1"/>
                </a:solidFill>
                <a:latin typeface="Comic Sans MS" panose="030F0702030302020204" pitchFamily="66" charset="0"/>
              </a:rPr>
              <a:t>return-type fun-name(</a:t>
            </a:r>
            <a:r>
              <a:rPr lang="en-US" sz="2000" b="1">
                <a:solidFill>
                  <a:schemeClr val="tx1"/>
                </a:solidFill>
                <a:latin typeface="Comic Sans MS" panose="030F0702030302020204" pitchFamily="66" charset="0"/>
              </a:rPr>
              <a:t>type parameter1, type parameter2</a:t>
            </a:r>
            <a:r>
              <a:rPr lang="en-US" sz="2800" b="1">
                <a:solidFill>
                  <a:schemeClr val="tx1"/>
                </a:solidFill>
                <a:latin typeface="Comic Sans MS" panose="030F0702030302020204" pitchFamily="66" charset="0"/>
              </a:rPr>
              <a:t>);</a:t>
            </a:r>
          </a:p>
        </p:txBody>
      </p:sp>
      <p:sp>
        <p:nvSpPr>
          <p:cNvPr id="6" name="Rectangle 5"/>
          <p:cNvSpPr/>
          <p:nvPr/>
        </p:nvSpPr>
        <p:spPr>
          <a:xfrm>
            <a:off x="2671763" y="1741050"/>
            <a:ext cx="8201025" cy="20002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800">
                <a:solidFill>
                  <a:schemeClr val="tx1"/>
                </a:solidFill>
                <a:latin typeface="Comic Sans MS" panose="030F0702030302020204" pitchFamily="66" charset="0"/>
              </a:rPr>
              <a:t>return-type fun-name(</a:t>
            </a:r>
            <a:r>
              <a:rPr lang="en-US" sz="2000">
                <a:solidFill>
                  <a:schemeClr val="tx1"/>
                </a:solidFill>
                <a:latin typeface="Comic Sans MS" panose="030F0702030302020204" pitchFamily="66" charset="0"/>
              </a:rPr>
              <a:t>type parameter1, type parameter2</a:t>
            </a:r>
            <a:r>
              <a:rPr lang="en-US" sz="2800">
                <a:solidFill>
                  <a:schemeClr val="tx1"/>
                </a:solidFill>
                <a:latin typeface="Comic Sans MS" panose="030F0702030302020204" pitchFamily="66" charset="0"/>
              </a:rPr>
              <a:t>)</a:t>
            </a:r>
          </a:p>
          <a:p>
            <a:r>
              <a:rPr lang="en-US" sz="2800">
                <a:solidFill>
                  <a:schemeClr val="tx1"/>
                </a:solidFill>
                <a:latin typeface="Comic Sans MS" panose="030F0702030302020204" pitchFamily="66" charset="0"/>
              </a:rPr>
              <a:t>{</a:t>
            </a:r>
          </a:p>
          <a:p>
            <a:r>
              <a:rPr lang="en-US" sz="2800">
                <a:solidFill>
                  <a:schemeClr val="tx1"/>
                </a:solidFill>
                <a:latin typeface="Comic Sans MS" panose="030F0702030302020204" pitchFamily="66" charset="0"/>
              </a:rPr>
              <a:t>	/*……function body…*/</a:t>
            </a:r>
          </a:p>
          <a:p>
            <a:r>
              <a:rPr lang="en-US" sz="2800">
                <a:solidFill>
                  <a:schemeClr val="tx1"/>
                </a:solidFill>
                <a:latin typeface="Comic Sans MS" panose="030F0702030302020204" pitchFamily="66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5451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Prototype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22857" t="61405" r="31075" b="17383"/>
          <a:stretch/>
        </p:blipFill>
        <p:spPr>
          <a:xfrm>
            <a:off x="1260111" y="1571624"/>
            <a:ext cx="8112834" cy="21002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21706" t="27603" r="55605" b="63774"/>
          <a:stretch/>
        </p:blipFill>
        <p:spPr>
          <a:xfrm>
            <a:off x="6615106" y="4357688"/>
            <a:ext cx="3343281" cy="7143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659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351" y="187381"/>
            <a:ext cx="10195031" cy="1081861"/>
          </a:xfrm>
        </p:spPr>
        <p:txBody>
          <a:bodyPr>
            <a:normAutofit/>
          </a:bodyPr>
          <a:lstStyle/>
          <a:p>
            <a:pPr algn="ctr"/>
            <a:r>
              <a:rPr lang="en-US"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Prototype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1706" t="17773" r="22950" b="17383"/>
          <a:stretch/>
        </p:blipFill>
        <p:spPr>
          <a:xfrm>
            <a:off x="1885944" y="1328739"/>
            <a:ext cx="8155236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83075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F0E441C202AB4B915FE70D8EB22329" ma:contentTypeVersion="10" ma:contentTypeDescription="Create a new document." ma:contentTypeScope="" ma:versionID="9837fb59e0d2dd7c7014c897c4cf439a">
  <xsd:schema xmlns:xsd="http://www.w3.org/2001/XMLSchema" xmlns:xs="http://www.w3.org/2001/XMLSchema" xmlns:p="http://schemas.microsoft.com/office/2006/metadata/properties" xmlns:ns2="aa15555a-d4eb-428f-a0f6-53a901894c6c" xmlns:ns3="c0808d1a-1ae9-4e42-8568-d8ac5385ddbe" targetNamespace="http://schemas.microsoft.com/office/2006/metadata/properties" ma:root="true" ma:fieldsID="e3fc3b798aab5cc763b26aa60641c91b" ns2:_="" ns3:_="">
    <xsd:import namespace="aa15555a-d4eb-428f-a0f6-53a901894c6c"/>
    <xsd:import namespace="c0808d1a-1ae9-4e42-8568-d8ac5385ddb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15555a-d4eb-428f-a0f6-53a901894c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808d1a-1ae9-4e42-8568-d8ac5385ddb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93655A-A6C7-4A7D-B5F3-CD81807A72FB}">
  <ds:schemaRefs>
    <ds:schemaRef ds:uri="aa15555a-d4eb-428f-a0f6-53a901894c6c"/>
    <ds:schemaRef ds:uri="c0808d1a-1ae9-4e42-8568-d8ac5385ddb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CB30508-F5BE-4FA6-9DB6-C8D7552D7EF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48435A4-3203-4075-997A-CC1CE471DF9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Application>Microsoft Office PowerPoint</Application>
  <PresentationFormat>Widescreen</PresentationFormat>
  <Slides>47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Wisp</vt:lpstr>
      <vt:lpstr>Function</vt:lpstr>
      <vt:lpstr>What is Function?</vt:lpstr>
      <vt:lpstr>General Form</vt:lpstr>
      <vt:lpstr>Simple example</vt:lpstr>
      <vt:lpstr>Function General Form</vt:lpstr>
      <vt:lpstr>Function General Form</vt:lpstr>
      <vt:lpstr>Function Prototype</vt:lpstr>
      <vt:lpstr>Function Prototype</vt:lpstr>
      <vt:lpstr>Function Prototype</vt:lpstr>
      <vt:lpstr>Function Prototype</vt:lpstr>
      <vt:lpstr>Function of Function Prototype</vt:lpstr>
      <vt:lpstr>Function Prototype</vt:lpstr>
      <vt:lpstr>Argument and Parameter</vt:lpstr>
      <vt:lpstr>Argument and Parameter</vt:lpstr>
      <vt:lpstr>Function Call</vt:lpstr>
      <vt:lpstr>Function Call</vt:lpstr>
      <vt:lpstr>The function call</vt:lpstr>
      <vt:lpstr>Declaration vs Definition</vt:lpstr>
      <vt:lpstr>Local vs Global : Def.</vt:lpstr>
      <vt:lpstr>Local vs Global : Example</vt:lpstr>
      <vt:lpstr>Local Variable Scope </vt:lpstr>
      <vt:lpstr>Local Variable Scope… </vt:lpstr>
      <vt:lpstr>Global Variable Scope </vt:lpstr>
      <vt:lpstr>Local vs Global : Initialization</vt:lpstr>
      <vt:lpstr>Understand Recursion!</vt:lpstr>
      <vt:lpstr>Recursion…</vt:lpstr>
      <vt:lpstr>Example - factorial</vt:lpstr>
      <vt:lpstr>Recursion..</vt:lpstr>
      <vt:lpstr>How recursion actually work</vt:lpstr>
      <vt:lpstr>PowerPoint Presentation</vt:lpstr>
      <vt:lpstr>Home Task</vt:lpstr>
      <vt:lpstr>A Closer Look at Parameters</vt:lpstr>
      <vt:lpstr>Call by value</vt:lpstr>
      <vt:lpstr>PowerPoint Presentation</vt:lpstr>
      <vt:lpstr>Call by reference</vt:lpstr>
      <vt:lpstr>PowerPoint Presentation</vt:lpstr>
      <vt:lpstr>More!</vt:lpstr>
      <vt:lpstr>Functions with no arguments and no return values</vt:lpstr>
      <vt:lpstr>Functions with no arguments and no return values</vt:lpstr>
      <vt:lpstr>Functions with arguments and no return values</vt:lpstr>
      <vt:lpstr>Functions with arguments and no return values</vt:lpstr>
      <vt:lpstr>Functions with arguments and return values</vt:lpstr>
      <vt:lpstr>Functions with arguments and return values</vt:lpstr>
      <vt:lpstr>PowerPoint Presentation</vt:lpstr>
      <vt:lpstr>PowerPoint Presentation</vt:lpstr>
      <vt:lpstr>Functions that return multiple values</vt:lpstr>
      <vt:lpstr>Pass argument to main()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Pointer</dc:title>
  <dc:creator>T-T</dc:creator>
  <cp:revision>1</cp:revision>
  <dcterms:created xsi:type="dcterms:W3CDTF">2013-07-23T17:11:36Z</dcterms:created>
  <dcterms:modified xsi:type="dcterms:W3CDTF">2024-05-07T03:44:17Z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0x01010018F0E441C202AB4B915FE70D8EB22329</vt:lpwstr>
  </property>
</Properties>
</file>