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35"/>
  </p:notesMasterIdLst>
  <p:handoutMasterIdLst>
    <p:handoutMasterId r:id="rId36"/>
  </p:handoutMasterIdLst>
  <p:sldIdLst>
    <p:sldId id="256" r:id="rId5"/>
    <p:sldId id="284" r:id="rId6"/>
    <p:sldId id="285" r:id="rId7"/>
    <p:sldId id="300" r:id="rId8"/>
    <p:sldId id="259" r:id="rId9"/>
    <p:sldId id="260" r:id="rId10"/>
    <p:sldId id="261" r:id="rId11"/>
    <p:sldId id="262" r:id="rId12"/>
    <p:sldId id="287" r:id="rId13"/>
    <p:sldId id="286" r:id="rId14"/>
    <p:sldId id="268" r:id="rId15"/>
    <p:sldId id="265" r:id="rId16"/>
    <p:sldId id="266" r:id="rId17"/>
    <p:sldId id="267" r:id="rId18"/>
    <p:sldId id="292" r:id="rId19"/>
    <p:sldId id="293" r:id="rId20"/>
    <p:sldId id="294" r:id="rId21"/>
    <p:sldId id="269" r:id="rId22"/>
    <p:sldId id="288" r:id="rId23"/>
    <p:sldId id="289" r:id="rId24"/>
    <p:sldId id="290" r:id="rId25"/>
    <p:sldId id="291" r:id="rId26"/>
    <p:sldId id="295" r:id="rId27"/>
    <p:sldId id="296" r:id="rId28"/>
    <p:sldId id="297" r:id="rId29"/>
    <p:sldId id="301" r:id="rId30"/>
    <p:sldId id="302" r:id="rId31"/>
    <p:sldId id="303" r:id="rId32"/>
    <p:sldId id="304" r:id="rId33"/>
    <p:sldId id="299" r:id="rId34"/>
  </p:sldIdLst>
  <p:sldSz cx="9144000" cy="6858000" type="screen4x3"/>
  <p:notesSz cx="6934200" cy="9220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2" d="100"/>
          <a:sy n="82" d="100"/>
        </p:scale>
        <p:origin x="147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theme" Target="theme/theme1.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notesMaster" Target="notesMasters/notesMaster1.xml"/><Relationship Id="rId8" Type="http://schemas.openxmlformats.org/officeDocument/2006/relationships/slide" Target="slides/slide4.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5138" cy="4603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27475" y="0"/>
            <a:ext cx="3005138" cy="460375"/>
          </a:xfrm>
          <a:prstGeom prst="rect">
            <a:avLst/>
          </a:prstGeom>
        </p:spPr>
        <p:txBody>
          <a:bodyPr vert="horz" lIns="91440" tIns="45720" rIns="91440" bIns="45720" rtlCol="0"/>
          <a:lstStyle>
            <a:lvl1pPr algn="r">
              <a:defRPr sz="1200"/>
            </a:lvl1pPr>
          </a:lstStyle>
          <a:p>
            <a:fld id="{7B40B7FF-D6A9-4A95-BB07-CB9BB2694ECD}" type="datetimeFigureOut">
              <a:rPr lang="en-US" smtClean="0"/>
              <a:pPr/>
              <a:t>5/23/2024</a:t>
            </a:fld>
            <a:endParaRPr lang="en-US"/>
          </a:p>
        </p:txBody>
      </p:sp>
      <p:sp>
        <p:nvSpPr>
          <p:cNvPr id="4" name="Footer Placeholder 3"/>
          <p:cNvSpPr>
            <a:spLocks noGrp="1"/>
          </p:cNvSpPr>
          <p:nvPr>
            <p:ph type="ftr" sz="quarter" idx="2"/>
          </p:nvPr>
        </p:nvSpPr>
        <p:spPr>
          <a:xfrm>
            <a:off x="0" y="8758238"/>
            <a:ext cx="3005138" cy="4603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27475" y="8758238"/>
            <a:ext cx="3005138" cy="460375"/>
          </a:xfrm>
          <a:prstGeom prst="rect">
            <a:avLst/>
          </a:prstGeom>
        </p:spPr>
        <p:txBody>
          <a:bodyPr vert="horz" lIns="91440" tIns="45720" rIns="91440" bIns="45720" rtlCol="0" anchor="b"/>
          <a:lstStyle>
            <a:lvl1pPr algn="r">
              <a:defRPr sz="1200"/>
            </a:lvl1pPr>
          </a:lstStyle>
          <a:p>
            <a:fld id="{3F3492FC-85A6-4EBE-8DDD-6ABAB3776B56}"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04820" cy="461010"/>
          </a:xfrm>
          <a:prstGeom prst="rect">
            <a:avLst/>
          </a:prstGeom>
        </p:spPr>
        <p:txBody>
          <a:bodyPr vert="horz" lIns="92309" tIns="46154" rIns="92309" bIns="46154" rtlCol="0"/>
          <a:lstStyle>
            <a:lvl1pPr algn="l">
              <a:defRPr sz="1200"/>
            </a:lvl1pPr>
          </a:lstStyle>
          <a:p>
            <a:endParaRPr lang="en-US"/>
          </a:p>
        </p:txBody>
      </p:sp>
      <p:sp>
        <p:nvSpPr>
          <p:cNvPr id="3" name="Date Placeholder 2"/>
          <p:cNvSpPr>
            <a:spLocks noGrp="1"/>
          </p:cNvSpPr>
          <p:nvPr>
            <p:ph type="dt" idx="1"/>
          </p:nvPr>
        </p:nvSpPr>
        <p:spPr>
          <a:xfrm>
            <a:off x="3927775" y="0"/>
            <a:ext cx="3004820" cy="461010"/>
          </a:xfrm>
          <a:prstGeom prst="rect">
            <a:avLst/>
          </a:prstGeom>
        </p:spPr>
        <p:txBody>
          <a:bodyPr vert="horz" lIns="92309" tIns="46154" rIns="92309" bIns="46154" rtlCol="0"/>
          <a:lstStyle>
            <a:lvl1pPr algn="r">
              <a:defRPr sz="1200"/>
            </a:lvl1pPr>
          </a:lstStyle>
          <a:p>
            <a:fld id="{B3E3237E-8896-4534-B253-403EA816BFF9}" type="datetimeFigureOut">
              <a:rPr lang="en-US" smtClean="0"/>
              <a:pPr/>
              <a:t>5/23/2024</a:t>
            </a:fld>
            <a:endParaRPr lang="en-US"/>
          </a:p>
        </p:txBody>
      </p:sp>
      <p:sp>
        <p:nvSpPr>
          <p:cNvPr id="4" name="Slide Image Placeholder 3"/>
          <p:cNvSpPr>
            <a:spLocks noGrp="1" noRot="1" noChangeAspect="1"/>
          </p:cNvSpPr>
          <p:nvPr>
            <p:ph type="sldImg" idx="2"/>
          </p:nvPr>
        </p:nvSpPr>
        <p:spPr>
          <a:xfrm>
            <a:off x="1162050" y="692150"/>
            <a:ext cx="4610100" cy="3457575"/>
          </a:xfrm>
          <a:prstGeom prst="rect">
            <a:avLst/>
          </a:prstGeom>
          <a:noFill/>
          <a:ln w="12700">
            <a:solidFill>
              <a:prstClr val="black"/>
            </a:solidFill>
          </a:ln>
        </p:spPr>
        <p:txBody>
          <a:bodyPr vert="horz" lIns="92309" tIns="46154" rIns="92309" bIns="46154" rtlCol="0" anchor="ctr"/>
          <a:lstStyle/>
          <a:p>
            <a:endParaRPr lang="en-US"/>
          </a:p>
        </p:txBody>
      </p:sp>
      <p:sp>
        <p:nvSpPr>
          <p:cNvPr id="5" name="Notes Placeholder 4"/>
          <p:cNvSpPr>
            <a:spLocks noGrp="1"/>
          </p:cNvSpPr>
          <p:nvPr>
            <p:ph type="body" sz="quarter" idx="3"/>
          </p:nvPr>
        </p:nvSpPr>
        <p:spPr>
          <a:xfrm>
            <a:off x="693420" y="4379595"/>
            <a:ext cx="5547360" cy="4149090"/>
          </a:xfrm>
          <a:prstGeom prst="rect">
            <a:avLst/>
          </a:prstGeom>
        </p:spPr>
        <p:txBody>
          <a:bodyPr vert="horz" lIns="92309" tIns="46154" rIns="92309" bIns="4615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57590"/>
            <a:ext cx="3004820" cy="461010"/>
          </a:xfrm>
          <a:prstGeom prst="rect">
            <a:avLst/>
          </a:prstGeom>
        </p:spPr>
        <p:txBody>
          <a:bodyPr vert="horz" lIns="92309" tIns="46154" rIns="92309" bIns="46154" rtlCol="0" anchor="b"/>
          <a:lstStyle>
            <a:lvl1pPr algn="l">
              <a:defRPr sz="1200"/>
            </a:lvl1pPr>
          </a:lstStyle>
          <a:p>
            <a:endParaRPr lang="en-US"/>
          </a:p>
        </p:txBody>
      </p:sp>
      <p:sp>
        <p:nvSpPr>
          <p:cNvPr id="7" name="Slide Number Placeholder 6"/>
          <p:cNvSpPr>
            <a:spLocks noGrp="1"/>
          </p:cNvSpPr>
          <p:nvPr>
            <p:ph type="sldNum" sz="quarter" idx="5"/>
          </p:nvPr>
        </p:nvSpPr>
        <p:spPr>
          <a:xfrm>
            <a:off x="3927775" y="8757590"/>
            <a:ext cx="3004820" cy="461010"/>
          </a:xfrm>
          <a:prstGeom prst="rect">
            <a:avLst/>
          </a:prstGeom>
        </p:spPr>
        <p:txBody>
          <a:bodyPr vert="horz" lIns="92309" tIns="46154" rIns="92309" bIns="46154" rtlCol="0" anchor="b"/>
          <a:lstStyle>
            <a:lvl1pPr algn="r">
              <a:defRPr sz="1200"/>
            </a:lvl1pPr>
          </a:lstStyle>
          <a:p>
            <a:fld id="{24F25EA8-F54F-469C-8FBC-666967BB91C1}"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ounded Rectangle 9"/>
          <p:cNvSpPr/>
          <p:nvPr/>
        </p:nvSpPr>
        <p:spPr>
          <a:xfrm>
            <a:off x="418596" y="434162"/>
            <a:ext cx="8306809" cy="3108960"/>
          </a:xfrm>
          <a:prstGeom prst="roundRect">
            <a:avLst>
              <a:gd name="adj" fmla="val 4578"/>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Title 4"/>
          <p:cNvSpPr>
            <a:spLocks noGrp="1"/>
          </p:cNvSpPr>
          <p:nvPr>
            <p:ph type="ctrTitle"/>
          </p:nvPr>
        </p:nvSpPr>
        <p:spPr>
          <a:xfrm>
            <a:off x="722376" y="1820206"/>
            <a:ext cx="7772400" cy="1828800"/>
          </a:xfrm>
        </p:spPr>
        <p:txBody>
          <a:bodyPr lIns="45720" rIns="45720" bIns="45720"/>
          <a:lstStyle>
            <a:lvl1pPr algn="r">
              <a:defRPr sz="4500" b="1">
                <a:solidFill>
                  <a:schemeClr val="accent1">
                    <a:tint val="88000"/>
                    <a:satMod val="150000"/>
                  </a:schemeClr>
                </a:solidFill>
                <a:effectLst>
                  <a:outerShdw blurRad="53975" dist="22860" dir="5400000" algn="tl" rotWithShape="0">
                    <a:srgbClr val="000000">
                      <a:alpha val="55000"/>
                    </a:srgbClr>
                  </a:outerShdw>
                </a:effectLst>
              </a:defRPr>
            </a:lvl1pPr>
            <a:extLst/>
          </a:lstStyle>
          <a:p>
            <a:r>
              <a:rPr kumimoji="0" lang="en-US"/>
              <a:t>Click to edit Master title style</a:t>
            </a:r>
          </a:p>
        </p:txBody>
      </p:sp>
      <p:sp>
        <p:nvSpPr>
          <p:cNvPr id="20" name="Subtitle 19"/>
          <p:cNvSpPr>
            <a:spLocks noGrp="1"/>
          </p:cNvSpPr>
          <p:nvPr>
            <p:ph type="subTitle" idx="1"/>
          </p:nvPr>
        </p:nvSpPr>
        <p:spPr>
          <a:xfrm>
            <a:off x="722376" y="3685032"/>
            <a:ext cx="7772400" cy="914400"/>
          </a:xfrm>
        </p:spPr>
        <p:txBody>
          <a:bodyPr lIns="182880" tIns="0"/>
          <a:lstStyle>
            <a:lvl1pPr marL="36576" indent="0" algn="r">
              <a:spcBef>
                <a:spcPts val="0"/>
              </a:spcBef>
              <a:buNone/>
              <a:defRPr sz="2000">
                <a:solidFill>
                  <a:schemeClr val="bg2">
                    <a:shade val="2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sp>
        <p:nvSpPr>
          <p:cNvPr id="19" name="Date Placeholder 18"/>
          <p:cNvSpPr>
            <a:spLocks noGrp="1"/>
          </p:cNvSpPr>
          <p:nvPr>
            <p:ph type="dt" sz="half" idx="10"/>
          </p:nvPr>
        </p:nvSpPr>
        <p:spPr/>
        <p:txBody>
          <a:bodyPr/>
          <a:lstStyle/>
          <a:p>
            <a:fld id="{40111CF1-78BD-4F1F-8F50-F28BBAFDBB08}" type="datetime1">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11" name="Slide Number Placeholder 10"/>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Vertical Text Placeholder 2"/>
          <p:cNvSpPr>
            <a:spLocks noGrp="1"/>
          </p:cNvSpPr>
          <p:nvPr>
            <p:ph type="body" orient="vert" idx="1"/>
          </p:nvPr>
        </p:nvSpPr>
        <p:spPr>
          <a:xfrm>
            <a:off x="502920" y="530352"/>
            <a:ext cx="8183880" cy="4187952"/>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E9CA820-A460-42CB-B669-0359E108954B}" type="datetime1">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533404"/>
            <a:ext cx="1981200" cy="5257799"/>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533400" y="533402"/>
            <a:ext cx="5943600" cy="525780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3F2CFCD2-8953-4BE3-96DB-F95DDE93950F}" type="datetime1">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lstStyle/>
          <a:p>
            <a:r>
              <a:rPr kumimoji="0" lang="en-US"/>
              <a:t>Click to edit Master title style</a:t>
            </a:r>
          </a:p>
        </p:txBody>
      </p:sp>
      <p:sp>
        <p:nvSpPr>
          <p:cNvPr id="3" name="Content Placeholder 2"/>
          <p:cNvSpPr>
            <a:spLocks noGrp="1"/>
          </p:cNvSpPr>
          <p:nvPr>
            <p:ph idx="1"/>
          </p:nvPr>
        </p:nvSpPr>
        <p:spPr>
          <a:xfrm>
            <a:off x="502920" y="530352"/>
            <a:ext cx="8183880" cy="418795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CBA20B7-B98F-455F-8795-1AB2C2C3F3AC}" type="datetime1">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ed Rectangle 10"/>
          <p:cNvSpPr/>
          <p:nvPr/>
        </p:nvSpPr>
        <p:spPr>
          <a:xfrm>
            <a:off x="418596" y="434162"/>
            <a:ext cx="8306809" cy="4341329"/>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68344" y="4928616"/>
            <a:ext cx="8183880" cy="676656"/>
          </a:xfrm>
        </p:spPr>
        <p:txBody>
          <a:bodyPr lIns="91440" bIns="0" anchor="b"/>
          <a:lstStyle>
            <a:lvl1pPr algn="l">
              <a:buNone/>
              <a:defRPr sz="3600" b="0" cap="none" baseline="0">
                <a:solidFill>
                  <a:schemeClr val="bg2">
                    <a:shade val="25000"/>
                  </a:schemeClr>
                </a:solidFill>
                <a:effectLst/>
              </a:defRPr>
            </a:lvl1pPr>
            <a:extLst/>
          </a:lstStyle>
          <a:p>
            <a:r>
              <a:rPr kumimoji="0" lang="en-US"/>
              <a:t>Click to edit Master title style</a:t>
            </a:r>
          </a:p>
        </p:txBody>
      </p:sp>
      <p:sp>
        <p:nvSpPr>
          <p:cNvPr id="3" name="Text Placeholder 2"/>
          <p:cNvSpPr>
            <a:spLocks noGrp="1"/>
          </p:cNvSpPr>
          <p:nvPr>
            <p:ph type="body" idx="1"/>
          </p:nvPr>
        </p:nvSpPr>
        <p:spPr>
          <a:xfrm>
            <a:off x="468344" y="5624484"/>
            <a:ext cx="8183880" cy="420624"/>
          </a:xfrm>
        </p:spPr>
        <p:txBody>
          <a:bodyPr lIns="118872" tIns="0" anchor="t"/>
          <a:lstStyle>
            <a:lvl1pPr marL="0" marR="36576" indent="0" algn="l">
              <a:spcBef>
                <a:spcPts val="0"/>
              </a:spcBef>
              <a:spcAft>
                <a:spcPts val="0"/>
              </a:spcAft>
              <a:buNone/>
              <a:defRPr sz="1800" b="0">
                <a:solidFill>
                  <a:schemeClr val="accent1">
                    <a:shade val="50000"/>
                    <a:satMod val="110000"/>
                  </a:schemeClr>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0C8067EF-362E-45CD-B59B-9A292CABE6F2}" type="datetime1">
              <a:rPr lang="en-US" smtClean="0"/>
              <a:pPr/>
              <a:t>5/23/2024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514352"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755360" y="530352"/>
            <a:ext cx="3931920" cy="4389120"/>
          </a:xfrm>
        </p:spPr>
        <p:txBody>
          <a:bodyPr/>
          <a:lstStyle>
            <a:lvl1pPr>
              <a:defRPr sz="2600"/>
            </a:lvl1pPr>
            <a:lvl2pPr>
              <a:defRPr sz="22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BB0599B9-F6C3-49D6-B475-DA8567FA4EC0}"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02920" y="4983480"/>
            <a:ext cx="8183880" cy="1051560"/>
          </a:xfrm>
        </p:spPr>
        <p:txBody>
          <a:bodyPr anchor="b"/>
          <a:lstStyle>
            <a:lvl1pPr>
              <a:defRPr b="1"/>
            </a:lvl1pPr>
            <a:extLst/>
          </a:lstStyle>
          <a:p>
            <a:r>
              <a:rPr kumimoji="0" lang="en-US"/>
              <a:t>Click to edit Master title style</a:t>
            </a:r>
          </a:p>
        </p:txBody>
      </p:sp>
      <p:sp>
        <p:nvSpPr>
          <p:cNvPr id="3" name="Text Placeholder 2"/>
          <p:cNvSpPr>
            <a:spLocks noGrp="1"/>
          </p:cNvSpPr>
          <p:nvPr>
            <p:ph type="body" idx="1"/>
          </p:nvPr>
        </p:nvSpPr>
        <p:spPr>
          <a:xfrm>
            <a:off x="607224" y="579438"/>
            <a:ext cx="3931920" cy="792162"/>
          </a:xfrm>
        </p:spPr>
        <p:txBody>
          <a:bodyPr lIns="146304"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52169" y="579438"/>
            <a:ext cx="3931920" cy="792162"/>
          </a:xfrm>
        </p:spPr>
        <p:txBody>
          <a:bodyPr lIns="137160" anchor="ctr"/>
          <a:lstStyle>
            <a:lvl1pPr marL="0" indent="0" algn="l">
              <a:buNone/>
              <a:defRPr sz="2400" b="1">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7224"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52169" y="1447800"/>
            <a:ext cx="3931920" cy="3489960"/>
          </a:xfrm>
        </p:spPr>
        <p:txBody>
          <a:bodyPr anchor="t"/>
          <a:lstStyle>
            <a:lvl1pPr algn="l">
              <a:defRPr sz="2400"/>
            </a:lvl1pPr>
            <a:lvl2pPr algn="l">
              <a:defRPr sz="2000"/>
            </a:lvl2pPr>
            <a:lvl3pPr algn="l">
              <a:defRPr sz="1800"/>
            </a:lvl3pPr>
            <a:lvl4pPr algn="l">
              <a:defRPr sz="1600"/>
            </a:lvl4pPr>
            <a:lvl5pPr algn="l">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CA3FBB3-0E57-4308-A9D0-26A9A5E5C5AA}" type="datetime1">
              <a:rPr lang="en-US" smtClean="0"/>
              <a:pPr/>
              <a:t>5/23/2024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D8E2599A-DA10-4F9D-94DE-60E544370C3C}" type="datetime1">
              <a:rPr lang="en-US" smtClean="0"/>
              <a:pPr/>
              <a:t>5/23/2024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Date Placeholder 1"/>
          <p:cNvSpPr>
            <a:spLocks noGrp="1"/>
          </p:cNvSpPr>
          <p:nvPr>
            <p:ph type="dt" sz="half" idx="10"/>
          </p:nvPr>
        </p:nvSpPr>
        <p:spPr/>
        <p:txBody>
          <a:bodyPr/>
          <a:lstStyle/>
          <a:p>
            <a:fld id="{69E8FB32-6349-462C-BCE6-5CDDD98A6D55}" type="datetime1">
              <a:rPr lang="en-US" smtClean="0"/>
              <a:pPr/>
              <a:t>5/23/2024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538784" y="533400"/>
            <a:ext cx="2971800" cy="914400"/>
          </a:xfrm>
        </p:spPr>
        <p:txBody>
          <a:bodyPr anchor="b"/>
          <a:lstStyle>
            <a:lvl1pPr algn="l">
              <a:buNone/>
              <a:defRPr sz="2200" b="1">
                <a:solidFill>
                  <a:schemeClr val="accent1"/>
                </a:solidFill>
              </a:defRPr>
            </a:lvl1pPr>
            <a:extLst/>
          </a:lstStyle>
          <a:p>
            <a:r>
              <a:rPr kumimoji="0" lang="en-US"/>
              <a:t>Click to edit Master title style</a:t>
            </a:r>
          </a:p>
        </p:txBody>
      </p:sp>
      <p:sp>
        <p:nvSpPr>
          <p:cNvPr id="3" name="Text Placeholder 2"/>
          <p:cNvSpPr>
            <a:spLocks noGrp="1"/>
          </p:cNvSpPr>
          <p:nvPr>
            <p:ph type="body" idx="2"/>
          </p:nvPr>
        </p:nvSpPr>
        <p:spPr>
          <a:xfrm>
            <a:off x="5538847" y="1447802"/>
            <a:ext cx="2971800" cy="4206112"/>
          </a:xfrm>
        </p:spPr>
        <p:txBody>
          <a:bodyPr lIns="91440"/>
          <a:lstStyle>
            <a:lvl1pPr marL="18288" marR="18288" indent="0">
              <a:spcBef>
                <a:spcPts val="0"/>
              </a:spcBef>
              <a:buNone/>
              <a:defRPr sz="1400">
                <a:solidFill>
                  <a:schemeClr val="tx1"/>
                </a:solidFill>
              </a:defRPr>
            </a:lvl1pPr>
            <a:lvl2pPr>
              <a:buNone/>
              <a:defRPr sz="1200">
                <a:solidFill>
                  <a:schemeClr val="tx1"/>
                </a:solidFill>
              </a:defRPr>
            </a:lvl2pPr>
            <a:lvl3pPr>
              <a:buNone/>
              <a:defRPr sz="1000">
                <a:solidFill>
                  <a:schemeClr val="tx1"/>
                </a:solidFill>
              </a:defRPr>
            </a:lvl3pPr>
            <a:lvl4pPr>
              <a:buNone/>
              <a:defRPr sz="900">
                <a:solidFill>
                  <a:schemeClr val="tx1"/>
                </a:solidFill>
              </a:defRPr>
            </a:lvl4pPr>
            <a:lvl5pPr>
              <a:buNone/>
              <a:defRPr sz="900">
                <a:solidFill>
                  <a:schemeClr val="tx1"/>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1"/>
          </p:nvPr>
        </p:nvSpPr>
        <p:spPr>
          <a:xfrm>
            <a:off x="761372" y="930144"/>
            <a:ext cx="4626159" cy="4724402"/>
          </a:xfrm>
        </p:spPr>
        <p:txBody>
          <a:bodyPr/>
          <a:lstStyle>
            <a:lvl1pPr>
              <a:defRPr sz="2800">
                <a:solidFill>
                  <a:schemeClr val="tx1"/>
                </a:solidFill>
              </a:defRPr>
            </a:lvl1pPr>
            <a:lvl2pPr>
              <a:defRPr sz="2600">
                <a:solidFill>
                  <a:schemeClr val="tx1"/>
                </a:solidFill>
              </a:defRPr>
            </a:lvl2pPr>
            <a:lvl3pPr>
              <a:defRPr sz="2400">
                <a:solidFill>
                  <a:schemeClr val="tx1"/>
                </a:solidFill>
              </a:defRPr>
            </a:lvl3pPr>
            <a:lvl4pPr>
              <a:defRPr sz="2000">
                <a:solidFill>
                  <a:schemeClr val="tx1"/>
                </a:solidFill>
              </a:defRPr>
            </a:lvl4pPr>
            <a:lvl5pPr>
              <a:defRPr sz="2000">
                <a:solidFill>
                  <a:schemeClr val="tx1"/>
                </a:solidFill>
              </a:defRPr>
            </a:lvl5pPr>
            <a:lvl6pPr>
              <a:buNone/>
              <a:defRPr/>
            </a:lvl6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450ED75D-11A6-47BB-944C-9B7EA1F4E18E}"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9E0F2-424A-4CF5-958F-232509D5992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ound Single Corner Rectangle 10"/>
          <p:cNvSpPr/>
          <p:nvPr/>
        </p:nvSpPr>
        <p:spPr>
          <a:xfrm>
            <a:off x="6400800" y="434162"/>
            <a:ext cx="2324605" cy="4343400"/>
          </a:xfrm>
          <a:prstGeom prst="round1Rect">
            <a:avLst>
              <a:gd name="adj" fmla="val 2748"/>
            </a:avLst>
          </a:prstGeom>
          <a:solidFill>
            <a:srgbClr val="1C1C1C"/>
          </a:soli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457200" y="5012056"/>
            <a:ext cx="8229600" cy="1051560"/>
          </a:xfrm>
        </p:spPr>
        <p:txBody>
          <a:bodyPr anchor="t"/>
          <a:lstStyle>
            <a:lvl1pPr algn="l">
              <a:buNone/>
              <a:defRPr sz="3600" b="0">
                <a:solidFill>
                  <a:schemeClr val="bg2">
                    <a:shade val="25000"/>
                  </a:schemeClr>
                </a:solidFill>
                <a:effectLst/>
              </a:defRPr>
            </a:lvl1pPr>
            <a:extLst/>
          </a:lstStyle>
          <a:p>
            <a:r>
              <a:rPr kumimoji="0" lang="en-US"/>
              <a:t>Click to edit Master title style</a:t>
            </a:r>
          </a:p>
        </p:txBody>
      </p:sp>
      <p:sp>
        <p:nvSpPr>
          <p:cNvPr id="4" name="Text Placeholder 3"/>
          <p:cNvSpPr>
            <a:spLocks noGrp="1"/>
          </p:cNvSpPr>
          <p:nvPr>
            <p:ph type="body" sz="half" idx="2"/>
          </p:nvPr>
        </p:nvSpPr>
        <p:spPr bwMode="grayWhite">
          <a:xfrm>
            <a:off x="6462712" y="533400"/>
            <a:ext cx="2240280" cy="4211480"/>
          </a:xfrm>
        </p:spPr>
        <p:txBody>
          <a:bodyPr lIns="91440"/>
          <a:lstStyle>
            <a:lvl1pPr marL="45720" indent="0" algn="l">
              <a:spcBef>
                <a:spcPts val="0"/>
              </a:spcBef>
              <a:buNone/>
              <a:defRPr sz="1400">
                <a:solidFill>
                  <a:srgbClr val="FFFFFF"/>
                </a:solidFill>
              </a:defRPr>
            </a:lvl1pPr>
            <a:lvl2pPr>
              <a:defRPr sz="1200">
                <a:solidFill>
                  <a:srgbClr val="FFFFFF"/>
                </a:solidFill>
              </a:defRPr>
            </a:lvl2pPr>
            <a:lvl3pPr>
              <a:defRPr sz="1000">
                <a:solidFill>
                  <a:srgbClr val="FFFFFF"/>
                </a:solidFill>
              </a:defRPr>
            </a:lvl3pPr>
            <a:lvl4pPr>
              <a:defRPr sz="900">
                <a:solidFill>
                  <a:srgbClr val="FFFFFF"/>
                </a:solidFill>
              </a:defRPr>
            </a:lvl4pPr>
            <a:lvl5pPr>
              <a:defRPr sz="900">
                <a:solidFill>
                  <a:srgbClr val="FFFFFF"/>
                </a:solidFill>
              </a:defRPr>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5F741E1C-8110-411A-A2A6-A09EAEF224A7}" type="datetime1">
              <a:rPr lang="en-US" smtClean="0"/>
              <a:pPr/>
              <a:t>5/23/2024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A89E0F2-424A-4CF5-958F-232509D59923}" type="slidenum">
              <a:rPr lang="en-US" smtClean="0"/>
              <a:pPr/>
              <a:t>‹#›</a:t>
            </a:fld>
            <a:endParaRPr lang="en-US"/>
          </a:p>
        </p:txBody>
      </p:sp>
      <p:sp>
        <p:nvSpPr>
          <p:cNvPr id="3" name="Picture Placeholder 2"/>
          <p:cNvSpPr>
            <a:spLocks noGrp="1"/>
          </p:cNvSpPr>
          <p:nvPr>
            <p:ph type="pic" idx="1"/>
          </p:nvPr>
        </p:nvSpPr>
        <p:spPr>
          <a:xfrm>
            <a:off x="421480" y="435768"/>
            <a:ext cx="5925312" cy="4343400"/>
          </a:xfrm>
          <a:prstGeom prst="snipRoundRect">
            <a:avLst>
              <a:gd name="adj1" fmla="val 1040"/>
              <a:gd name="adj2" fmla="val 0"/>
            </a:avLst>
          </a:prstGeom>
          <a:solidFill>
            <a:schemeClr val="bg2">
              <a:shade val="10000"/>
            </a:schemeClr>
          </a:solidFill>
        </p:spPr>
        <p:txBody>
          <a:bodyPr/>
          <a:lstStyle>
            <a:lvl1pPr marL="0" indent="0">
              <a:buNone/>
              <a:defRPr sz="3200"/>
            </a:lvl1pPr>
            <a:extLst/>
          </a:lstStyle>
          <a:p>
            <a:r>
              <a:rPr kumimoji="0" lang="en-US"/>
              <a:t>Click icon to add picture</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ounded Rectangle 6"/>
          <p:cNvSpPr/>
          <p:nvPr/>
        </p:nvSpPr>
        <p:spPr>
          <a:xfrm>
            <a:off x="304800" y="329184"/>
            <a:ext cx="8532055" cy="6196819"/>
          </a:xfrm>
          <a:prstGeom prst="roundRect">
            <a:avLst>
              <a:gd name="adj" fmla="val 2081"/>
            </a:avLst>
          </a:prstGeom>
          <a:gradFill flip="none" rotWithShape="1">
            <a:gsLst>
              <a:gs pos="0">
                <a:srgbClr val="FFFFFF">
                  <a:shade val="100000"/>
                </a:srgbClr>
              </a:gs>
              <a:gs pos="98000">
                <a:srgbClr val="FFFFFF">
                  <a:shade val="100000"/>
                </a:srgbClr>
              </a:gs>
              <a:gs pos="99055">
                <a:srgbClr val="FFFFFF">
                  <a:shade val="93000"/>
                </a:srgbClr>
              </a:gs>
              <a:gs pos="100000">
                <a:srgbClr val="FFFFFF">
                  <a:shade val="70000"/>
                </a:srgbClr>
              </a:gs>
            </a:gsLst>
            <a:lin ang="5400000" scaled="1"/>
            <a:tileRect/>
          </a:gradFill>
          <a:ln w="2000" cap="rnd" cmpd="sng" algn="ctr">
            <a:solidFill>
              <a:srgbClr val="302F2C">
                <a:tint val="65000"/>
                <a:satMod val="120000"/>
              </a:srgbClr>
            </a:solidFill>
            <a:prstDash val="solid"/>
          </a:ln>
          <a:effectLst>
            <a:outerShdw blurRad="76200" dist="50800" dir="5400000" algn="tl" rotWithShape="0">
              <a:srgbClr val="000000">
                <a:alpha val="25000"/>
              </a:srgb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ounded Rectangle 8"/>
          <p:cNvSpPr/>
          <p:nvPr/>
        </p:nvSpPr>
        <p:spPr>
          <a:xfrm>
            <a:off x="418596" y="434162"/>
            <a:ext cx="8306809" cy="5486400"/>
          </a:xfrm>
          <a:prstGeom prst="roundRect">
            <a:avLst>
              <a:gd name="adj" fmla="val 2127"/>
            </a:avLst>
          </a:prstGeom>
          <a:gradFill rotWithShape="1">
            <a:gsLst>
              <a:gs pos="0">
                <a:schemeClr val="bg1">
                  <a:tint val="75000"/>
                  <a:satMod val="150000"/>
                </a:schemeClr>
              </a:gs>
              <a:gs pos="55000">
                <a:schemeClr val="bg1">
                  <a:shade val="75000"/>
                  <a:satMod val="100000"/>
                </a:schemeClr>
              </a:gs>
              <a:gs pos="100000">
                <a:schemeClr val="bg1">
                  <a:shade val="35000"/>
                  <a:satMod val="100000"/>
                </a:schemeClr>
              </a:gs>
            </a:gsLst>
            <a:path path="circle">
              <a:fillToRect l="50000" t="175000" r="50000" b="-75000"/>
            </a:path>
          </a:gradFill>
          <a:ln w="889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Title Placeholder 12"/>
          <p:cNvSpPr>
            <a:spLocks noGrp="1"/>
          </p:cNvSpPr>
          <p:nvPr>
            <p:ph type="title"/>
          </p:nvPr>
        </p:nvSpPr>
        <p:spPr>
          <a:xfrm>
            <a:off x="502920" y="4985590"/>
            <a:ext cx="8183880" cy="1051560"/>
          </a:xfrm>
          <a:prstGeom prst="rect">
            <a:avLst/>
          </a:prstGeom>
        </p:spPr>
        <p:txBody>
          <a:bodyPr vert="horz" anchor="b">
            <a:normAutofit/>
          </a:bodyPr>
          <a:lstStyle/>
          <a:p>
            <a:r>
              <a:rPr kumimoji="0" lang="en-US"/>
              <a:t>Click to edit Master title style</a:t>
            </a:r>
          </a:p>
        </p:txBody>
      </p:sp>
      <p:sp>
        <p:nvSpPr>
          <p:cNvPr id="4" name="Text Placeholder 3"/>
          <p:cNvSpPr>
            <a:spLocks noGrp="1"/>
          </p:cNvSpPr>
          <p:nvPr>
            <p:ph type="body" idx="1"/>
          </p:nvPr>
        </p:nvSpPr>
        <p:spPr>
          <a:xfrm>
            <a:off x="502920" y="530352"/>
            <a:ext cx="8183880" cy="4187952"/>
          </a:xfrm>
          <a:prstGeom prst="rect">
            <a:avLst/>
          </a:prstGeom>
        </p:spPr>
        <p:txBody>
          <a:bodyPr vert="horz" lIns="182880" tIns="91440">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5" name="Date Placeholder 24"/>
          <p:cNvSpPr>
            <a:spLocks noGrp="1"/>
          </p:cNvSpPr>
          <p:nvPr>
            <p:ph type="dt" sz="half" idx="2"/>
          </p:nvPr>
        </p:nvSpPr>
        <p:spPr>
          <a:xfrm>
            <a:off x="3776328" y="6111875"/>
            <a:ext cx="22860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B342275B-4123-4F90-B807-159F2FEAE623}" type="datetime1">
              <a:rPr lang="en-US" smtClean="0"/>
              <a:pPr/>
              <a:t>5/23/2024</a:t>
            </a:fld>
            <a:endParaRPr lang="en-US"/>
          </a:p>
        </p:txBody>
      </p:sp>
      <p:sp>
        <p:nvSpPr>
          <p:cNvPr id="18" name="Footer Placeholder 17"/>
          <p:cNvSpPr>
            <a:spLocks noGrp="1"/>
          </p:cNvSpPr>
          <p:nvPr>
            <p:ph type="ftr" sz="quarter" idx="3"/>
          </p:nvPr>
        </p:nvSpPr>
        <p:spPr>
          <a:xfrm>
            <a:off x="6062328" y="6111875"/>
            <a:ext cx="2286000" cy="365125"/>
          </a:xfrm>
          <a:prstGeom prst="rect">
            <a:avLst/>
          </a:prstGeom>
        </p:spPr>
        <p:txBody>
          <a:bodyPr vert="horz" anchor="b"/>
          <a:lstStyle>
            <a:lvl1pPr algn="l" eaLnBrk="1" latinLnBrk="0" hangingPunct="1">
              <a:defRPr kumimoji="0" sz="1000">
                <a:solidFill>
                  <a:schemeClr val="bg2">
                    <a:shade val="50000"/>
                  </a:schemeClr>
                </a:solidFill>
              </a:defRPr>
            </a:lvl1pPr>
            <a:extLst/>
          </a:lstStyle>
          <a:p>
            <a:endParaRPr lang="en-US"/>
          </a:p>
        </p:txBody>
      </p:sp>
      <p:sp>
        <p:nvSpPr>
          <p:cNvPr id="5" name="Slide Number Placeholder 4"/>
          <p:cNvSpPr>
            <a:spLocks noGrp="1"/>
          </p:cNvSpPr>
          <p:nvPr>
            <p:ph type="sldNum" sz="quarter" idx="4"/>
          </p:nvPr>
        </p:nvSpPr>
        <p:spPr>
          <a:xfrm>
            <a:off x="8348328" y="6111875"/>
            <a:ext cx="457200" cy="365125"/>
          </a:xfrm>
          <a:prstGeom prst="rect">
            <a:avLst/>
          </a:prstGeom>
        </p:spPr>
        <p:txBody>
          <a:bodyPr vert="horz" anchor="b"/>
          <a:lstStyle>
            <a:lvl1pPr algn="r" eaLnBrk="1" latinLnBrk="0" hangingPunct="1">
              <a:defRPr kumimoji="0" sz="1000">
                <a:solidFill>
                  <a:schemeClr val="bg2">
                    <a:shade val="50000"/>
                  </a:schemeClr>
                </a:solidFill>
              </a:defRPr>
            </a:lvl1pPr>
            <a:extLst/>
          </a:lstStyle>
          <a:p>
            <a:fld id="{2A89E0F2-424A-4CF5-958F-232509D5992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rtl="0" eaLnBrk="1" latinLnBrk="0" hangingPunct="1">
        <a:spcBef>
          <a:spcPct val="0"/>
        </a:spcBef>
        <a:buNone/>
        <a:defRPr kumimoji="0" sz="3600" b="1" kern="1200">
          <a:solidFill>
            <a:schemeClr val="accent1">
              <a:tint val="88000"/>
              <a:satMod val="150000"/>
            </a:schemeClr>
          </a:solidFill>
          <a:effectLst>
            <a:outerShdw blurRad="53975" dist="22860" dir="5400000" algn="tl" rotWithShape="0">
              <a:srgbClr val="000000">
                <a:alpha val="55000"/>
              </a:srgbClr>
            </a:outerShdw>
          </a:effectLst>
          <a:latin typeface="+mj-lt"/>
          <a:ea typeface="+mj-ea"/>
          <a:cs typeface="+mj-cs"/>
        </a:defRPr>
      </a:lvl1pPr>
      <a:extLst/>
    </p:titleStyle>
    <p:bodyStyle>
      <a:lvl1pPr marL="265176" indent="-265176" algn="l" rtl="0" eaLnBrk="1" latinLnBrk="0" hangingPunct="1">
        <a:spcBef>
          <a:spcPts val="250"/>
        </a:spcBef>
        <a:buClr>
          <a:schemeClr val="accent1"/>
        </a:buClr>
        <a:buSzPct val="80000"/>
        <a:buFont typeface="Wingdings 2"/>
        <a:buChar char=""/>
        <a:defRPr kumimoji="0" sz="2800" kern="1200">
          <a:solidFill>
            <a:schemeClr val="tx1"/>
          </a:solidFill>
          <a:effectLst/>
          <a:latin typeface="+mn-lt"/>
          <a:ea typeface="+mn-ea"/>
          <a:cs typeface="+mn-cs"/>
        </a:defRPr>
      </a:lvl1pPr>
      <a:lvl2pPr marL="548640" indent="-201168" algn="l" rtl="0" eaLnBrk="1" latinLnBrk="0" hangingPunct="1">
        <a:spcBef>
          <a:spcPts val="250"/>
        </a:spcBef>
        <a:buClr>
          <a:schemeClr val="accent1"/>
        </a:buClr>
        <a:buSzPct val="100000"/>
        <a:buFont typeface="Verdana"/>
        <a:buChar char="◦"/>
        <a:defRPr kumimoji="0" sz="2400" kern="1200">
          <a:solidFill>
            <a:schemeClr val="tx1"/>
          </a:solidFill>
          <a:latin typeface="+mn-lt"/>
          <a:ea typeface="+mn-ea"/>
          <a:cs typeface="+mn-cs"/>
        </a:defRPr>
      </a:lvl2pPr>
      <a:lvl3pPr marL="786384" indent="-182880" algn="l" rtl="0" eaLnBrk="1" latinLnBrk="0" hangingPunct="1">
        <a:spcBef>
          <a:spcPts val="250"/>
        </a:spcBef>
        <a:buClr>
          <a:schemeClr val="accent2">
            <a:tint val="85000"/>
            <a:satMod val="285000"/>
          </a:schemeClr>
        </a:buClr>
        <a:buSzPct val="100000"/>
        <a:buFont typeface="Wingdings 2"/>
        <a:buChar char=""/>
        <a:defRPr kumimoji="0" sz="2200" kern="1200">
          <a:solidFill>
            <a:schemeClr val="tx1"/>
          </a:solidFill>
          <a:latin typeface="+mn-lt"/>
          <a:ea typeface="+mn-ea"/>
          <a:cs typeface="+mn-cs"/>
        </a:defRPr>
      </a:lvl3pPr>
      <a:lvl4pPr marL="1024128" indent="-182880" algn="l" rtl="0" eaLnBrk="1" latinLnBrk="0" hangingPunct="1">
        <a:spcBef>
          <a:spcPts val="230"/>
        </a:spcBef>
        <a:buClr>
          <a:schemeClr val="accent2">
            <a:tint val="85000"/>
            <a:satMod val="285000"/>
          </a:schemeClr>
        </a:buClr>
        <a:buSzPct val="112000"/>
        <a:buFont typeface="Verdana"/>
        <a:buChar char="◦"/>
        <a:defRPr kumimoji="0" sz="1900" kern="1200">
          <a:solidFill>
            <a:schemeClr val="tx1"/>
          </a:solidFill>
          <a:latin typeface="+mn-lt"/>
          <a:ea typeface="+mn-ea"/>
          <a:cs typeface="+mn-cs"/>
        </a:defRPr>
      </a:lvl4pPr>
      <a:lvl5pPr marL="1280160" indent="-182880" algn="l" rtl="0" eaLnBrk="1" latinLnBrk="0" hangingPunct="1">
        <a:spcBef>
          <a:spcPts val="250"/>
        </a:spcBef>
        <a:buClr>
          <a:schemeClr val="accent3">
            <a:tint val="85000"/>
            <a:satMod val="275000"/>
          </a:schemeClr>
        </a:buClr>
        <a:buSzPct val="100000"/>
        <a:buFont typeface="Wingdings 2"/>
        <a:buChar char=""/>
        <a:defRPr kumimoji="0" sz="1800" kern="1200">
          <a:solidFill>
            <a:schemeClr val="tx1"/>
          </a:solidFill>
          <a:latin typeface="+mn-lt"/>
          <a:ea typeface="+mn-ea"/>
          <a:cs typeface="+mn-cs"/>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89E0F2-424A-4CF5-958F-232509D59923}" type="slidenum">
              <a:rPr lang="en-US" smtClean="0"/>
              <a:pPr/>
              <a:t>1</a:t>
            </a:fld>
            <a:endParaRPr lang="en-US"/>
          </a:p>
        </p:txBody>
      </p:sp>
      <p:sp>
        <p:nvSpPr>
          <p:cNvPr id="6" name="Title 5"/>
          <p:cNvSpPr>
            <a:spLocks noGrp="1"/>
          </p:cNvSpPr>
          <p:nvPr>
            <p:ph type="ctrTitle"/>
          </p:nvPr>
        </p:nvSpPr>
        <p:spPr/>
        <p:txBody>
          <a:bodyPr/>
          <a:lstStyle/>
          <a:p>
            <a:r>
              <a:rPr lang="en-US" sz="4800" dirty="0">
                <a:solidFill>
                  <a:schemeClr val="tx1"/>
                </a:solidFill>
              </a:rPr>
              <a:t>Structures</a:t>
            </a:r>
            <a:br>
              <a:rPr lang="en-US" sz="4800" dirty="0">
                <a:solidFill>
                  <a:schemeClr val="tx1"/>
                </a:solidFill>
              </a:rPr>
            </a:b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83880" cy="1051560"/>
          </a:xfrm>
        </p:spPr>
        <p:txBody>
          <a:bodyPr/>
          <a:lstStyle/>
          <a:p>
            <a:r>
              <a:rPr lang="en-US" dirty="0">
                <a:solidFill>
                  <a:schemeClr val="tx1"/>
                </a:solidFill>
              </a:rPr>
              <a:t>Processing a structure</a:t>
            </a:r>
          </a:p>
        </p:txBody>
      </p:sp>
      <p:sp>
        <p:nvSpPr>
          <p:cNvPr id="3" name="Content Placeholder 2"/>
          <p:cNvSpPr>
            <a:spLocks noGrp="1"/>
          </p:cNvSpPr>
          <p:nvPr>
            <p:ph idx="1"/>
          </p:nvPr>
        </p:nvSpPr>
        <p:spPr>
          <a:xfrm>
            <a:off x="457200" y="1219200"/>
            <a:ext cx="8183880" cy="4187952"/>
          </a:xfrm>
        </p:spPr>
        <p:txBody>
          <a:bodyPr>
            <a:normAutofit fontScale="92500" lnSpcReduction="10000"/>
          </a:bodyPr>
          <a:lstStyle/>
          <a:p>
            <a:pPr>
              <a:buClrTx/>
            </a:pPr>
            <a:r>
              <a:rPr lang="en-US" dirty="0"/>
              <a:t>Members of a structure are usually processed separately</a:t>
            </a:r>
          </a:p>
          <a:p>
            <a:pPr>
              <a:buClrTx/>
            </a:pPr>
            <a:r>
              <a:rPr lang="en-US" dirty="0"/>
              <a:t>Therefore need to access the structure member individually</a:t>
            </a:r>
          </a:p>
          <a:p>
            <a:pPr>
              <a:buClrTx/>
            </a:pPr>
            <a:r>
              <a:rPr lang="en-US" dirty="0"/>
              <a:t>Each member of the structure can be accessed by</a:t>
            </a:r>
          </a:p>
          <a:p>
            <a:pPr algn="ctr">
              <a:buClrTx/>
              <a:buNone/>
            </a:pPr>
            <a:r>
              <a:rPr lang="en-US" i="1" dirty="0" err="1"/>
              <a:t>variable.member</a:t>
            </a:r>
            <a:endParaRPr lang="en-US" i="1" dirty="0"/>
          </a:p>
          <a:p>
            <a:pPr>
              <a:buClrTx/>
            </a:pPr>
            <a:r>
              <a:rPr lang="en-US" dirty="0">
                <a:solidFill>
                  <a:srgbClr val="FF0000"/>
                </a:solidFill>
              </a:rPr>
              <a:t>To access a member of a nested structure;</a:t>
            </a:r>
          </a:p>
          <a:p>
            <a:pPr algn="ctr">
              <a:buClrTx/>
              <a:buNone/>
            </a:pPr>
            <a:r>
              <a:rPr lang="en-US" i="1" dirty="0" err="1">
                <a:solidFill>
                  <a:srgbClr val="FF0000"/>
                </a:solidFill>
              </a:rPr>
              <a:t>variable.member.submember</a:t>
            </a:r>
            <a:endParaRPr lang="en-US" i="1" dirty="0">
              <a:solidFill>
                <a:srgbClr val="FF0000"/>
              </a:solidFill>
            </a:endParaRPr>
          </a:p>
          <a:p>
            <a:pPr>
              <a:buClrTx/>
              <a:buNone/>
            </a:pPr>
            <a:r>
              <a:rPr lang="en-US" dirty="0"/>
              <a:t>	Where member is a structure type.</a:t>
            </a:r>
          </a:p>
          <a:p>
            <a:pPr>
              <a:buClrTx/>
              <a:buNone/>
            </a:pPr>
            <a:endParaRPr lang="en-US" dirty="0"/>
          </a:p>
        </p:txBody>
      </p:sp>
      <p:sp>
        <p:nvSpPr>
          <p:cNvPr id="4" name="Slide Number Placeholder 3"/>
          <p:cNvSpPr>
            <a:spLocks noGrp="1"/>
          </p:cNvSpPr>
          <p:nvPr>
            <p:ph type="sldNum" sz="quarter" idx="12"/>
          </p:nvPr>
        </p:nvSpPr>
        <p:spPr/>
        <p:txBody>
          <a:bodyPr/>
          <a:lstStyle/>
          <a:p>
            <a:fld id="{2A89E0F2-424A-4CF5-958F-232509D59923}" type="slidenum">
              <a:rPr lang="en-US" smtClean="0"/>
              <a:pPr/>
              <a:t>10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04800" y="-60960"/>
            <a:ext cx="8183880" cy="746760"/>
          </a:xfrm>
        </p:spPr>
        <p:txBody>
          <a:bodyPr/>
          <a:lstStyle/>
          <a:p>
            <a:r>
              <a:rPr lang="en-US" dirty="0">
                <a:solidFill>
                  <a:schemeClr val="tx1"/>
                </a:solidFill>
              </a:rPr>
              <a:t>Example</a:t>
            </a:r>
          </a:p>
        </p:txBody>
      </p:sp>
      <p:sp>
        <p:nvSpPr>
          <p:cNvPr id="8" name="Content Placeholder 7"/>
          <p:cNvSpPr>
            <a:spLocks noGrp="1"/>
          </p:cNvSpPr>
          <p:nvPr>
            <p:ph sz="half" idx="1"/>
          </p:nvPr>
        </p:nvSpPr>
        <p:spPr>
          <a:xfrm>
            <a:off x="457200" y="609600"/>
            <a:ext cx="4114800" cy="5105400"/>
          </a:xfrm>
        </p:spPr>
        <p:txBody>
          <a:bodyPr>
            <a:noAutofit/>
          </a:bodyPr>
          <a:lstStyle/>
          <a:p>
            <a:pPr>
              <a:buNone/>
            </a:pPr>
            <a:r>
              <a:rPr lang="en-US" sz="1400" dirty="0"/>
              <a:t>#include &lt;</a:t>
            </a:r>
            <a:r>
              <a:rPr lang="en-US" sz="1400" dirty="0" err="1"/>
              <a:t>stdio.h</a:t>
            </a:r>
            <a:r>
              <a:rPr lang="en-US" sz="1400" dirty="0"/>
              <a:t>&gt;</a:t>
            </a:r>
          </a:p>
          <a:p>
            <a:pPr>
              <a:buNone/>
            </a:pPr>
            <a:r>
              <a:rPr lang="en-US" sz="1400" dirty="0"/>
              <a:t>#include &lt;</a:t>
            </a:r>
            <a:r>
              <a:rPr lang="en-US" sz="1400" dirty="0" err="1"/>
              <a:t>stdlib.h</a:t>
            </a:r>
            <a:r>
              <a:rPr lang="en-US" sz="1400" dirty="0"/>
              <a:t>&gt;</a:t>
            </a:r>
          </a:p>
          <a:p>
            <a:pPr>
              <a:buNone/>
            </a:pPr>
            <a:r>
              <a:rPr lang="en-US" sz="1400" dirty="0"/>
              <a:t>#include &lt;</a:t>
            </a:r>
            <a:r>
              <a:rPr lang="en-US" sz="1400" dirty="0" err="1"/>
              <a:t>string.h</a:t>
            </a:r>
            <a:r>
              <a:rPr lang="en-US" sz="1400" dirty="0"/>
              <a:t>&gt;</a:t>
            </a:r>
          </a:p>
          <a:p>
            <a:pPr>
              <a:buNone/>
            </a:pPr>
            <a:endParaRPr lang="en-US" sz="1400" dirty="0"/>
          </a:p>
          <a:p>
            <a:pPr>
              <a:buNone/>
            </a:pPr>
            <a:r>
              <a:rPr lang="en-US" sz="1400" dirty="0" err="1"/>
              <a:t>int</a:t>
            </a:r>
            <a:r>
              <a:rPr lang="en-US" sz="1400" dirty="0"/>
              <a:t> main()</a:t>
            </a:r>
          </a:p>
          <a:p>
            <a:pPr>
              <a:buNone/>
            </a:pPr>
            <a:r>
              <a:rPr lang="en-US" sz="1400" dirty="0"/>
              <a:t>{</a:t>
            </a:r>
          </a:p>
          <a:p>
            <a:pPr>
              <a:buNone/>
            </a:pPr>
            <a:r>
              <a:rPr lang="en-US" sz="1400" dirty="0"/>
              <a:t>	</a:t>
            </a:r>
            <a:r>
              <a:rPr lang="en-US" sz="1400" dirty="0" err="1"/>
              <a:t>struct</a:t>
            </a:r>
            <a:r>
              <a:rPr lang="en-US" sz="1400" dirty="0"/>
              <a:t> </a:t>
            </a:r>
            <a:r>
              <a:rPr lang="en-US" sz="1400" dirty="0" err="1"/>
              <a:t>cdCollection</a:t>
            </a:r>
            <a:endParaRPr lang="en-US" sz="1400" dirty="0"/>
          </a:p>
          <a:p>
            <a:pPr>
              <a:buNone/>
            </a:pPr>
            <a:r>
              <a:rPr lang="en-US" sz="1400" dirty="0"/>
              <a:t>	{</a:t>
            </a:r>
          </a:p>
          <a:p>
            <a:pPr>
              <a:buNone/>
            </a:pPr>
            <a:r>
              <a:rPr lang="en-US" sz="1400" dirty="0"/>
              <a:t>		char title[25];</a:t>
            </a:r>
          </a:p>
          <a:p>
            <a:pPr>
              <a:buNone/>
            </a:pPr>
            <a:r>
              <a:rPr lang="en-US" sz="1400" dirty="0"/>
              <a:t>		char artist[20];</a:t>
            </a:r>
          </a:p>
          <a:p>
            <a:pPr>
              <a:buNone/>
            </a:pPr>
            <a:r>
              <a:rPr lang="en-US" sz="1400" dirty="0"/>
              <a:t>		</a:t>
            </a:r>
            <a:r>
              <a:rPr lang="en-US" sz="1400" dirty="0" err="1"/>
              <a:t>int</a:t>
            </a:r>
            <a:r>
              <a:rPr lang="en-US" sz="1400" dirty="0"/>
              <a:t> </a:t>
            </a:r>
            <a:r>
              <a:rPr lang="en-US" sz="1400" dirty="0" err="1"/>
              <a:t>numSongs</a:t>
            </a:r>
            <a:r>
              <a:rPr lang="en-US" sz="1400" dirty="0"/>
              <a:t>;</a:t>
            </a:r>
          </a:p>
          <a:p>
            <a:pPr>
              <a:buNone/>
            </a:pPr>
            <a:r>
              <a:rPr lang="en-US" sz="1400" dirty="0"/>
              <a:t>		float price;</a:t>
            </a:r>
          </a:p>
          <a:p>
            <a:pPr>
              <a:buNone/>
            </a:pPr>
            <a:r>
              <a:rPr lang="en-US" sz="1400" dirty="0"/>
              <a:t>		char </a:t>
            </a:r>
            <a:r>
              <a:rPr lang="en-US" sz="1400" dirty="0" err="1"/>
              <a:t>dateBought</a:t>
            </a:r>
            <a:r>
              <a:rPr lang="en-US" sz="1400" dirty="0"/>
              <a:t>[9];</a:t>
            </a:r>
          </a:p>
          <a:p>
            <a:pPr>
              <a:buNone/>
            </a:pPr>
            <a:r>
              <a:rPr lang="en-US" sz="1400" dirty="0"/>
              <a:t>	} cd1;</a:t>
            </a:r>
          </a:p>
          <a:p>
            <a:pPr>
              <a:buNone/>
            </a:pPr>
            <a:endParaRPr lang="en-US" sz="1400" dirty="0"/>
          </a:p>
          <a:p>
            <a:pPr>
              <a:buNone/>
            </a:pPr>
            <a:r>
              <a:rPr lang="en-US" sz="1400" dirty="0"/>
              <a:t>	</a:t>
            </a:r>
            <a:r>
              <a:rPr lang="en-US" sz="1400" dirty="0" err="1"/>
              <a:t>strcpy</a:t>
            </a:r>
            <a:r>
              <a:rPr lang="en-US" sz="1400" dirty="0"/>
              <a:t>(cd1.title, "Red Moon Men");</a:t>
            </a:r>
          </a:p>
          <a:p>
            <a:pPr>
              <a:buNone/>
            </a:pPr>
            <a:r>
              <a:rPr lang="en-US" sz="1400" dirty="0"/>
              <a:t>	</a:t>
            </a:r>
            <a:r>
              <a:rPr lang="en-US" sz="1400" dirty="0" err="1"/>
              <a:t>strcpy</a:t>
            </a:r>
            <a:r>
              <a:rPr lang="en-US" sz="1400" dirty="0"/>
              <a:t>(cd1.artist,"Sam and the </a:t>
            </a:r>
            <a:r>
              <a:rPr lang="en-US" sz="1400" dirty="0" err="1"/>
              <a:t>sneeds</a:t>
            </a:r>
            <a:r>
              <a:rPr lang="en-US" sz="1400" dirty="0"/>
              <a:t>");</a:t>
            </a:r>
          </a:p>
          <a:p>
            <a:pPr>
              <a:buNone/>
            </a:pPr>
            <a:r>
              <a:rPr lang="en-US" sz="1400" dirty="0"/>
              <a:t>	cd1.numSongs = 12;</a:t>
            </a:r>
          </a:p>
          <a:p>
            <a:pPr>
              <a:buNone/>
            </a:pPr>
            <a:r>
              <a:rPr lang="en-US" sz="1400" dirty="0"/>
              <a:t>	cd1.price = 11.95;</a:t>
            </a:r>
          </a:p>
          <a:p>
            <a:pPr>
              <a:buNone/>
            </a:pPr>
            <a:r>
              <a:rPr lang="en-US" sz="1400" dirty="0"/>
              <a:t>	</a:t>
            </a:r>
            <a:r>
              <a:rPr lang="en-US" sz="1400" dirty="0" err="1"/>
              <a:t>strcpy</a:t>
            </a:r>
            <a:r>
              <a:rPr lang="en-US" sz="1400" dirty="0"/>
              <a:t>(cd1.dateBought, "02/02/07");</a:t>
            </a:r>
          </a:p>
          <a:p>
            <a:pPr>
              <a:buNone/>
            </a:pPr>
            <a:endParaRPr lang="en-US" sz="1400" dirty="0"/>
          </a:p>
          <a:p>
            <a:pPr>
              <a:buNone/>
            </a:pPr>
            <a:r>
              <a:rPr lang="en-US" sz="1400" dirty="0"/>
              <a:t>	</a:t>
            </a:r>
          </a:p>
        </p:txBody>
      </p:sp>
      <p:sp>
        <p:nvSpPr>
          <p:cNvPr id="9" name="Content Placeholder 8"/>
          <p:cNvSpPr>
            <a:spLocks noGrp="1"/>
          </p:cNvSpPr>
          <p:nvPr>
            <p:ph sz="half" idx="2"/>
          </p:nvPr>
        </p:nvSpPr>
        <p:spPr>
          <a:xfrm>
            <a:off x="4343400" y="457200"/>
            <a:ext cx="4419600" cy="4389120"/>
          </a:xfrm>
        </p:spPr>
        <p:txBody>
          <a:bodyPr>
            <a:normAutofit/>
          </a:bodyPr>
          <a:lstStyle/>
          <a:p>
            <a:pPr>
              <a:buNone/>
            </a:pPr>
            <a:r>
              <a:rPr lang="en-US" sz="1400" dirty="0"/>
              <a:t>    </a:t>
            </a:r>
            <a:r>
              <a:rPr lang="en-US" sz="1400" dirty="0" err="1"/>
              <a:t>printf</a:t>
            </a:r>
            <a:r>
              <a:rPr lang="en-US" sz="1400" dirty="0"/>
              <a:t>("Here is the CD information: \n\n");</a:t>
            </a:r>
          </a:p>
          <a:p>
            <a:pPr>
              <a:buNone/>
            </a:pPr>
            <a:r>
              <a:rPr lang="en-US" sz="1400" dirty="0"/>
              <a:t>	</a:t>
            </a:r>
            <a:r>
              <a:rPr lang="en-US" sz="1400" dirty="0" err="1"/>
              <a:t>printf</a:t>
            </a:r>
            <a:r>
              <a:rPr lang="en-US" sz="1400" dirty="0"/>
              <a:t>("Title: %s \n", cd1.title);</a:t>
            </a:r>
          </a:p>
          <a:p>
            <a:pPr>
              <a:buNone/>
            </a:pPr>
            <a:r>
              <a:rPr lang="pt-BR" sz="1400" dirty="0"/>
              <a:t>	printf("Artist: %s \n", cd1.artist);</a:t>
            </a:r>
          </a:p>
          <a:p>
            <a:pPr>
              <a:buNone/>
            </a:pPr>
            <a:r>
              <a:rPr lang="nb-NO" sz="1400" dirty="0"/>
              <a:t>	printf("Songs: %d \n", cd1.numSongs);</a:t>
            </a:r>
          </a:p>
          <a:p>
            <a:pPr>
              <a:buNone/>
            </a:pPr>
            <a:r>
              <a:rPr lang="en-US" sz="1400" dirty="0"/>
              <a:t>	</a:t>
            </a:r>
            <a:r>
              <a:rPr lang="en-US" sz="1400" dirty="0" err="1"/>
              <a:t>printf</a:t>
            </a:r>
            <a:r>
              <a:rPr lang="en-US" sz="1400" dirty="0"/>
              <a:t>("Price: %.2f \n",cd1.price);</a:t>
            </a:r>
          </a:p>
          <a:p>
            <a:pPr>
              <a:buNone/>
            </a:pPr>
            <a:r>
              <a:rPr lang="en-US" sz="1400" dirty="0"/>
              <a:t>	</a:t>
            </a:r>
            <a:r>
              <a:rPr lang="en-US" sz="1400" dirty="0" err="1"/>
              <a:t>printf</a:t>
            </a:r>
            <a:r>
              <a:rPr lang="en-US" sz="1400" dirty="0"/>
              <a:t>("Date Bought: %s \n", cd1.dateBought);</a:t>
            </a:r>
          </a:p>
          <a:p>
            <a:pPr>
              <a:buNone/>
            </a:pPr>
            <a:r>
              <a:rPr lang="en-US" sz="1400" dirty="0"/>
              <a:t>	</a:t>
            </a:r>
          </a:p>
          <a:p>
            <a:pPr>
              <a:buNone/>
            </a:pPr>
            <a:r>
              <a:rPr lang="en-US" sz="1400" dirty="0"/>
              <a:t>	</a:t>
            </a:r>
            <a:r>
              <a:rPr lang="en-US" sz="1400" dirty="0" err="1"/>
              <a:t>printf</a:t>
            </a:r>
            <a:r>
              <a:rPr lang="en-US" sz="1400" dirty="0"/>
              <a:t>("\n");</a:t>
            </a:r>
          </a:p>
          <a:p>
            <a:pPr>
              <a:buNone/>
            </a:pPr>
            <a:r>
              <a:rPr lang="en-US" sz="1400" dirty="0"/>
              <a:t>	system("PAUSE");</a:t>
            </a:r>
          </a:p>
          <a:p>
            <a:pPr>
              <a:buNone/>
            </a:pPr>
            <a:r>
              <a:rPr lang="en-US" sz="1400" dirty="0"/>
              <a:t>	return 0;</a:t>
            </a:r>
          </a:p>
          <a:p>
            <a:pPr>
              <a:buNone/>
            </a:pPr>
            <a:r>
              <a:rPr lang="en-US" sz="1400" dirty="0"/>
              <a:t>}</a:t>
            </a:r>
          </a:p>
        </p:txBody>
      </p:sp>
      <p:sp>
        <p:nvSpPr>
          <p:cNvPr id="6" name="Slide Number Placeholder 5"/>
          <p:cNvSpPr>
            <a:spLocks noGrp="1"/>
          </p:cNvSpPr>
          <p:nvPr>
            <p:ph type="sldNum" sz="quarter" idx="12"/>
          </p:nvPr>
        </p:nvSpPr>
        <p:spPr/>
        <p:txBody>
          <a:bodyPr/>
          <a:lstStyle/>
          <a:p>
            <a:fld id="{339C04E3-9FF5-47CA-A3CE-CBD5775D98D1}" type="slidenum">
              <a:rPr lang="en-US"/>
              <a:pPr/>
              <a:t>11</a:t>
            </a:fld>
            <a:endParaRPr lang="en-US"/>
          </a:p>
        </p:txBody>
      </p:sp>
      <p:pic>
        <p:nvPicPr>
          <p:cNvPr id="1028" name="Picture 4"/>
          <p:cNvPicPr>
            <a:picLocks noChangeAspect="1" noChangeArrowheads="1"/>
          </p:cNvPicPr>
          <p:nvPr/>
        </p:nvPicPr>
        <p:blipFill>
          <a:blip r:embed="rId2" cstate="print"/>
          <a:srcRect/>
          <a:stretch>
            <a:fillRect/>
          </a:stretch>
        </p:blipFill>
        <p:spPr bwMode="auto">
          <a:xfrm>
            <a:off x="4724400" y="3733800"/>
            <a:ext cx="4023769" cy="2133600"/>
          </a:xfrm>
          <a:prstGeom prst="rect">
            <a:avLst/>
          </a:prstGeom>
          <a:noFill/>
          <a:ln w="9525">
            <a:solidFill>
              <a:schemeClr val="tx1"/>
            </a:solidFill>
            <a:miter lim="800000"/>
            <a:headEnd/>
            <a:tailEnd/>
          </a:ln>
        </p:spPr>
      </p:pic>
      <p:sp>
        <p:nvSpPr>
          <p:cNvPr id="10" name="Footer Placeholder 9"/>
          <p:cNvSpPr>
            <a:spLocks noGrp="1"/>
          </p:cNvSpPr>
          <p:nvPr>
            <p:ph type="ftr" sz="quarter" idx="11"/>
          </p:nvPr>
        </p:nvSpPr>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8866" name="Rectangle 2"/>
          <p:cNvSpPr>
            <a:spLocks noGrp="1" noChangeArrowheads="1"/>
          </p:cNvSpPr>
          <p:nvPr>
            <p:ph type="title"/>
          </p:nvPr>
        </p:nvSpPr>
        <p:spPr>
          <a:xfrm>
            <a:off x="426720" y="0"/>
            <a:ext cx="8183880" cy="1051560"/>
          </a:xfrm>
        </p:spPr>
        <p:txBody>
          <a:bodyPr>
            <a:normAutofit/>
          </a:bodyPr>
          <a:lstStyle/>
          <a:p>
            <a:r>
              <a:rPr lang="en-US" sz="3600" dirty="0">
                <a:solidFill>
                  <a:schemeClr val="tx1"/>
                </a:solidFill>
              </a:rPr>
              <a:t>Initializing Structure Variables</a:t>
            </a:r>
          </a:p>
        </p:txBody>
      </p:sp>
      <p:sp>
        <p:nvSpPr>
          <p:cNvPr id="8" name="Content Placeholder 7"/>
          <p:cNvSpPr>
            <a:spLocks noGrp="1"/>
          </p:cNvSpPr>
          <p:nvPr>
            <p:ph idx="1"/>
          </p:nvPr>
        </p:nvSpPr>
        <p:spPr>
          <a:xfrm>
            <a:off x="304800" y="1371600"/>
            <a:ext cx="8183880" cy="4187952"/>
          </a:xfrm>
        </p:spPr>
        <p:txBody>
          <a:bodyPr>
            <a:normAutofit fontScale="85000" lnSpcReduction="10000"/>
          </a:bodyPr>
          <a:lstStyle/>
          <a:p>
            <a:pPr>
              <a:spcAft>
                <a:spcPts val="600"/>
              </a:spcAft>
              <a:buClrTx/>
            </a:pPr>
            <a:r>
              <a:rPr lang="en-US" dirty="0"/>
              <a:t>In C it is possible to initialize structure variables at compile time. Compile time initialization of a structure variable requires the following elements:</a:t>
            </a:r>
          </a:p>
          <a:p>
            <a:pPr lvl="1">
              <a:spcAft>
                <a:spcPts val="600"/>
              </a:spcAft>
              <a:buClrTx/>
              <a:buFontTx/>
              <a:buAutoNum type="arabicPeriod"/>
            </a:pPr>
            <a:r>
              <a:rPr lang="en-US" dirty="0"/>
              <a:t>The keyword </a:t>
            </a:r>
            <a:r>
              <a:rPr lang="en-US" i="1" dirty="0" err="1">
                <a:latin typeface="Comic Sans MS" pitchFamily="66" charset="0"/>
              </a:rPr>
              <a:t>struct</a:t>
            </a:r>
            <a:endParaRPr lang="en-US" i="1" dirty="0">
              <a:latin typeface="Comic Sans MS" pitchFamily="66" charset="0"/>
            </a:endParaRPr>
          </a:p>
          <a:p>
            <a:pPr lvl="1">
              <a:spcAft>
                <a:spcPts val="600"/>
              </a:spcAft>
              <a:buClrTx/>
              <a:buFontTx/>
              <a:buAutoNum type="arabicPeriod"/>
            </a:pPr>
            <a:r>
              <a:rPr lang="en-US" dirty="0"/>
              <a:t>The structure type name</a:t>
            </a:r>
          </a:p>
          <a:p>
            <a:pPr lvl="1">
              <a:spcAft>
                <a:spcPts val="600"/>
              </a:spcAft>
              <a:buClrTx/>
              <a:buFontTx/>
              <a:buAutoNum type="arabicPeriod"/>
            </a:pPr>
            <a:r>
              <a:rPr lang="en-US" dirty="0"/>
              <a:t>The name of the structure variable</a:t>
            </a:r>
          </a:p>
          <a:p>
            <a:pPr lvl="1">
              <a:spcAft>
                <a:spcPts val="600"/>
              </a:spcAft>
              <a:buClrTx/>
              <a:buFontTx/>
              <a:buAutoNum type="arabicPeriod"/>
            </a:pPr>
            <a:r>
              <a:rPr lang="en-US" dirty="0"/>
              <a:t>The assignment operator, =</a:t>
            </a:r>
          </a:p>
          <a:p>
            <a:pPr lvl="1">
              <a:spcAft>
                <a:spcPts val="600"/>
              </a:spcAft>
              <a:buClrTx/>
              <a:buFontTx/>
              <a:buAutoNum type="arabicPeriod"/>
            </a:pPr>
            <a:r>
              <a:rPr lang="en-US" dirty="0"/>
              <a:t>A set of values for the members of the structure variable, enclosed in braces, and separated by commas</a:t>
            </a:r>
          </a:p>
          <a:p>
            <a:pPr lvl="1">
              <a:spcAft>
                <a:spcPts val="600"/>
              </a:spcAft>
              <a:buClrTx/>
              <a:buFontTx/>
              <a:buAutoNum type="arabicPeriod"/>
            </a:pPr>
            <a:r>
              <a:rPr lang="en-US" dirty="0"/>
              <a:t>A terminating semicolon</a:t>
            </a:r>
          </a:p>
          <a:p>
            <a:pPr lvl="1">
              <a:spcAft>
                <a:spcPts val="600"/>
              </a:spcAft>
              <a:buClrTx/>
            </a:pPr>
            <a:endParaRPr lang="en-US" dirty="0"/>
          </a:p>
        </p:txBody>
      </p:sp>
      <p:sp>
        <p:nvSpPr>
          <p:cNvPr id="7" name="Slide Number Placeholder 4"/>
          <p:cNvSpPr>
            <a:spLocks noGrp="1"/>
          </p:cNvSpPr>
          <p:nvPr>
            <p:ph type="sldNum" sz="quarter" idx="12"/>
          </p:nvPr>
        </p:nvSpPr>
        <p:spPr/>
        <p:txBody>
          <a:bodyPr/>
          <a:lstStyle/>
          <a:p>
            <a:fld id="{35E49F8C-CA61-4CAB-AD53-57EF50AB4131}" type="slidenum">
              <a:rPr lang="en-US"/>
              <a:pPr/>
              <a:t>12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307" name="Text Box 11"/>
          <p:cNvSpPr txBox="1">
            <a:spLocks noGrp="1" noChangeArrowheads="1"/>
          </p:cNvSpPr>
          <p:nvPr>
            <p:ph type="title"/>
          </p:nvPr>
        </p:nvSpPr>
        <p:spPr>
          <a:xfrm>
            <a:off x="457200" y="-152400"/>
            <a:ext cx="8183880" cy="1051560"/>
          </a:xfrm>
          <a:noFill/>
          <a:ln/>
        </p:spPr>
        <p:txBody>
          <a:bodyPr>
            <a:normAutofit/>
          </a:bodyPr>
          <a:lstStyle/>
          <a:p>
            <a:r>
              <a:rPr lang="en-US" sz="3600" dirty="0">
                <a:solidFill>
                  <a:schemeClr val="tx1"/>
                </a:solidFill>
              </a:rPr>
              <a:t>Example</a:t>
            </a:r>
          </a:p>
        </p:txBody>
      </p:sp>
      <p:sp>
        <p:nvSpPr>
          <p:cNvPr id="6" name="Slide Number Placeholder 5"/>
          <p:cNvSpPr>
            <a:spLocks noGrp="1"/>
          </p:cNvSpPr>
          <p:nvPr>
            <p:ph type="sldNum" sz="quarter" idx="12"/>
          </p:nvPr>
        </p:nvSpPr>
        <p:spPr/>
        <p:txBody>
          <a:bodyPr/>
          <a:lstStyle/>
          <a:p>
            <a:fld id="{A919AAB0-8835-4ADE-B24C-075AA3D53F38}" type="slidenum">
              <a:rPr lang="en-US"/>
              <a:pPr/>
              <a:t>13</a:t>
            </a:fld>
            <a:endParaRPr lang="en-US"/>
          </a:p>
        </p:txBody>
      </p:sp>
      <p:sp>
        <p:nvSpPr>
          <p:cNvPr id="567300" name="Text Box 4"/>
          <p:cNvSpPr txBox="1">
            <a:spLocks noChangeArrowheads="1"/>
          </p:cNvSpPr>
          <p:nvPr/>
        </p:nvSpPr>
        <p:spPr bwMode="auto">
          <a:xfrm>
            <a:off x="533400" y="3581400"/>
            <a:ext cx="8305800" cy="2308324"/>
          </a:xfrm>
          <a:prstGeom prst="rect">
            <a:avLst/>
          </a:prstGeom>
          <a:solidFill>
            <a:srgbClr val="FFFF99"/>
          </a:solidFill>
          <a:ln w="9525">
            <a:noFill/>
            <a:miter lim="800000"/>
            <a:headEnd/>
            <a:tailEnd/>
          </a:ln>
          <a:effectLst/>
        </p:spPr>
        <p:txBody>
          <a:bodyPr wrap="square">
            <a:spAutoFit/>
          </a:bodyPr>
          <a:lstStyle/>
          <a:p>
            <a:r>
              <a:rPr lang="en-US" dirty="0" err="1"/>
              <a:t>struct</a:t>
            </a:r>
            <a:r>
              <a:rPr lang="en-US" dirty="0"/>
              <a:t> </a:t>
            </a:r>
            <a:r>
              <a:rPr lang="en-US" dirty="0" err="1"/>
              <a:t>cdCollection</a:t>
            </a:r>
            <a:r>
              <a:rPr lang="en-US" dirty="0"/>
              <a:t> </a:t>
            </a:r>
          </a:p>
          <a:p>
            <a:r>
              <a:rPr lang="en-US" dirty="0"/>
              <a:t>{</a:t>
            </a:r>
          </a:p>
          <a:p>
            <a:r>
              <a:rPr lang="en-US" dirty="0"/>
              <a:t>	char title[25];</a:t>
            </a:r>
          </a:p>
          <a:p>
            <a:r>
              <a:rPr lang="en-US" dirty="0"/>
              <a:t>	char artist[20];</a:t>
            </a:r>
          </a:p>
          <a:p>
            <a:r>
              <a:rPr lang="en-US" dirty="0"/>
              <a:t>	</a:t>
            </a:r>
            <a:r>
              <a:rPr lang="en-US" dirty="0" err="1"/>
              <a:t>int</a:t>
            </a:r>
            <a:r>
              <a:rPr lang="en-US" dirty="0"/>
              <a:t> </a:t>
            </a:r>
            <a:r>
              <a:rPr lang="en-US" dirty="0" err="1"/>
              <a:t>numSongs</a:t>
            </a:r>
            <a:r>
              <a:rPr lang="en-US" dirty="0"/>
              <a:t>;</a:t>
            </a:r>
          </a:p>
          <a:p>
            <a:r>
              <a:rPr lang="en-US" dirty="0"/>
              <a:t>	float price;</a:t>
            </a:r>
          </a:p>
          <a:p>
            <a:r>
              <a:rPr lang="en-US" dirty="0"/>
              <a:t>	char </a:t>
            </a:r>
            <a:r>
              <a:rPr lang="en-US" dirty="0" err="1"/>
              <a:t>dataBought</a:t>
            </a:r>
            <a:r>
              <a:rPr lang="en-US" dirty="0"/>
              <a:t>[9];</a:t>
            </a:r>
          </a:p>
          <a:p>
            <a:r>
              <a:rPr lang="en-US" dirty="0"/>
              <a:t>} cd1={“Red Men”, “Sam and the </a:t>
            </a:r>
            <a:r>
              <a:rPr lang="en-US" dirty="0" err="1"/>
              <a:t>sneeds</a:t>
            </a:r>
            <a:r>
              <a:rPr lang="en-US" dirty="0"/>
              <a:t>”, 12, 11.95, “02/02/07”};</a:t>
            </a:r>
          </a:p>
        </p:txBody>
      </p:sp>
      <p:sp>
        <p:nvSpPr>
          <p:cNvPr id="567305" name="Text Box 9"/>
          <p:cNvSpPr txBox="1">
            <a:spLocks noChangeArrowheads="1"/>
          </p:cNvSpPr>
          <p:nvPr/>
        </p:nvSpPr>
        <p:spPr bwMode="auto">
          <a:xfrm>
            <a:off x="533400" y="843677"/>
            <a:ext cx="7391400" cy="2585323"/>
          </a:xfrm>
          <a:prstGeom prst="rect">
            <a:avLst/>
          </a:prstGeom>
          <a:solidFill>
            <a:srgbClr val="FFFF99"/>
          </a:solidFill>
          <a:ln w="9525">
            <a:noFill/>
            <a:miter lim="800000"/>
            <a:headEnd/>
            <a:tailEnd/>
          </a:ln>
          <a:effectLst/>
        </p:spPr>
        <p:txBody>
          <a:bodyPr wrap="square">
            <a:spAutoFit/>
          </a:bodyPr>
          <a:lstStyle/>
          <a:p>
            <a:r>
              <a:rPr lang="en-US" dirty="0" err="1"/>
              <a:t>struct</a:t>
            </a:r>
            <a:r>
              <a:rPr lang="en-US" dirty="0"/>
              <a:t> </a:t>
            </a:r>
            <a:r>
              <a:rPr lang="en-US" dirty="0" err="1"/>
              <a:t>faculty_struct</a:t>
            </a:r>
            <a:r>
              <a:rPr lang="en-US" dirty="0"/>
              <a:t> </a:t>
            </a:r>
          </a:p>
          <a:p>
            <a:r>
              <a:rPr lang="en-US" dirty="0"/>
              <a:t>{</a:t>
            </a:r>
          </a:p>
          <a:p>
            <a:r>
              <a:rPr lang="en-US" dirty="0"/>
              <a:t>	</a:t>
            </a:r>
            <a:r>
              <a:rPr lang="en-US" dirty="0" err="1"/>
              <a:t>int</a:t>
            </a:r>
            <a:r>
              <a:rPr lang="en-US" dirty="0"/>
              <a:t> </a:t>
            </a:r>
            <a:r>
              <a:rPr lang="en-US" dirty="0" err="1"/>
              <a:t>faculty_idno</a:t>
            </a:r>
            <a:r>
              <a:rPr lang="en-US" dirty="0"/>
              <a:t>;</a:t>
            </a:r>
          </a:p>
          <a:p>
            <a:r>
              <a:rPr lang="en-US" dirty="0"/>
              <a:t>	char </a:t>
            </a:r>
            <a:r>
              <a:rPr lang="en-US" dirty="0" err="1"/>
              <a:t>faculty_name</a:t>
            </a:r>
            <a:r>
              <a:rPr lang="en-US" dirty="0"/>
              <a:t>;</a:t>
            </a:r>
          </a:p>
          <a:p>
            <a:r>
              <a:rPr lang="en-US" dirty="0"/>
              <a:t>	</a:t>
            </a:r>
            <a:r>
              <a:rPr lang="en-US" dirty="0" err="1"/>
              <a:t>int</a:t>
            </a:r>
            <a:r>
              <a:rPr lang="en-US" dirty="0"/>
              <a:t> age;</a:t>
            </a:r>
          </a:p>
          <a:p>
            <a:r>
              <a:rPr lang="en-US" dirty="0"/>
              <a:t>	char gender;</a:t>
            </a:r>
          </a:p>
          <a:p>
            <a:r>
              <a:rPr lang="en-US" dirty="0"/>
              <a:t>	float salary;</a:t>
            </a:r>
          </a:p>
          <a:p>
            <a:r>
              <a:rPr lang="en-US" dirty="0"/>
              <a:t>} </a:t>
            </a:r>
            <a:r>
              <a:rPr lang="en-US" dirty="0" err="1"/>
              <a:t>faculty_record</a:t>
            </a:r>
            <a:r>
              <a:rPr lang="en-US" dirty="0"/>
              <a:t> = {1200, “</a:t>
            </a:r>
            <a:r>
              <a:rPr lang="en-US" dirty="0" err="1"/>
              <a:t>Farid</a:t>
            </a:r>
            <a:r>
              <a:rPr lang="en-US" dirty="0"/>
              <a:t>”, 30, ‘M’, 7800.00};</a:t>
            </a:r>
          </a:p>
          <a:p>
            <a:endParaRPr lang="en-US" dirty="0"/>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9890" name="Rectangle 2"/>
          <p:cNvSpPr>
            <a:spLocks noGrp="1" noChangeArrowheads="1"/>
          </p:cNvSpPr>
          <p:nvPr>
            <p:ph type="title"/>
          </p:nvPr>
        </p:nvSpPr>
        <p:spPr>
          <a:xfrm>
            <a:off x="502920" y="0"/>
            <a:ext cx="8183880" cy="1051560"/>
          </a:xfrm>
        </p:spPr>
        <p:txBody>
          <a:bodyPr>
            <a:normAutofit/>
          </a:bodyPr>
          <a:lstStyle/>
          <a:p>
            <a:r>
              <a:rPr lang="en-US" sz="3600" dirty="0">
                <a:solidFill>
                  <a:schemeClr val="tx1"/>
                </a:solidFill>
              </a:rPr>
              <a:t>Initialization Rules</a:t>
            </a:r>
          </a:p>
        </p:txBody>
      </p:sp>
      <p:sp>
        <p:nvSpPr>
          <p:cNvPr id="11" name="Content Placeholder 10"/>
          <p:cNvSpPr>
            <a:spLocks noGrp="1"/>
          </p:cNvSpPr>
          <p:nvPr>
            <p:ph idx="1"/>
          </p:nvPr>
        </p:nvSpPr>
        <p:spPr>
          <a:xfrm>
            <a:off x="457200" y="1374648"/>
            <a:ext cx="8183880" cy="4187952"/>
          </a:xfrm>
        </p:spPr>
        <p:txBody>
          <a:bodyPr>
            <a:normAutofit fontScale="92500" lnSpcReduction="10000"/>
          </a:bodyPr>
          <a:lstStyle/>
          <a:p>
            <a:pPr>
              <a:buClrTx/>
              <a:buFontTx/>
              <a:buAutoNum type="arabicPeriod"/>
            </a:pPr>
            <a:r>
              <a:rPr lang="en-US" dirty="0"/>
              <a:t>The order of values for structure variable members enclosed in braces must match the order of members in the structure type declaration.</a:t>
            </a:r>
          </a:p>
          <a:p>
            <a:pPr>
              <a:buClrTx/>
              <a:buFontTx/>
              <a:buAutoNum type="arabicPeriod"/>
            </a:pPr>
            <a:endParaRPr lang="en-US" dirty="0"/>
          </a:p>
          <a:p>
            <a:pPr>
              <a:buClrTx/>
              <a:buFontTx/>
              <a:buAutoNum type="arabicPeriod"/>
            </a:pPr>
            <a:r>
              <a:rPr lang="en-US" dirty="0"/>
              <a:t>It is possible to initialize only a subset of the members of a structure variable at compile time. However, that subset must always begin with the first member and continue until your target member without skipping any.</a:t>
            </a:r>
          </a:p>
          <a:p>
            <a:pPr>
              <a:buClrTx/>
            </a:pPr>
            <a:endParaRPr lang="en-US" dirty="0"/>
          </a:p>
        </p:txBody>
      </p:sp>
      <p:sp>
        <p:nvSpPr>
          <p:cNvPr id="10" name="Slide Number Placeholder 4"/>
          <p:cNvSpPr>
            <a:spLocks noGrp="1"/>
          </p:cNvSpPr>
          <p:nvPr>
            <p:ph type="sldNum" sz="quarter" idx="12"/>
          </p:nvPr>
        </p:nvSpPr>
        <p:spPr/>
        <p:txBody>
          <a:bodyPr/>
          <a:lstStyle/>
          <a:p>
            <a:fld id="{8A456EDA-B806-44CD-80A2-3E99DB289563}" type="slidenum">
              <a:rPr lang="en-US"/>
              <a:pPr/>
              <a:t>14</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normAutofit fontScale="90000"/>
          </a:bodyPr>
          <a:lstStyle/>
          <a:p>
            <a:r>
              <a:rPr lang="en-US" sz="3600" dirty="0">
                <a:solidFill>
                  <a:schemeClr val="tx1"/>
                </a:solidFill>
              </a:rPr>
              <a:t>User-defined Data Types (</a:t>
            </a:r>
            <a:r>
              <a:rPr lang="en-US" sz="3600" dirty="0" err="1">
                <a:solidFill>
                  <a:schemeClr val="tx1"/>
                </a:solidFill>
              </a:rPr>
              <a:t>typedef</a:t>
            </a:r>
            <a:r>
              <a:rPr lang="en-US" sz="3600" dirty="0">
                <a:solidFill>
                  <a:schemeClr val="tx1"/>
                </a:solidFill>
              </a:rPr>
              <a:t>)</a:t>
            </a:r>
          </a:p>
        </p:txBody>
      </p:sp>
      <p:sp>
        <p:nvSpPr>
          <p:cNvPr id="5" name="Content Placeholder 4"/>
          <p:cNvSpPr>
            <a:spLocks noGrp="1"/>
          </p:cNvSpPr>
          <p:nvPr>
            <p:ph idx="1"/>
          </p:nvPr>
        </p:nvSpPr>
        <p:spPr>
          <a:xfrm>
            <a:off x="457200" y="1219200"/>
            <a:ext cx="8183880" cy="4187952"/>
          </a:xfrm>
          <a:noFill/>
          <a:ln>
            <a:noFill/>
          </a:ln>
        </p:spPr>
        <p:txBody>
          <a:bodyPr>
            <a:normAutofit/>
          </a:bodyPr>
          <a:lstStyle/>
          <a:p>
            <a:pPr>
              <a:buClrTx/>
            </a:pPr>
            <a:r>
              <a:rPr lang="en-US" dirty="0"/>
              <a:t>User can defined their own data type by </a:t>
            </a:r>
          </a:p>
          <a:p>
            <a:pPr algn="ctr">
              <a:buClrTx/>
              <a:buNone/>
            </a:pPr>
            <a:r>
              <a:rPr lang="en-US" i="1" dirty="0"/>
              <a:t> </a:t>
            </a:r>
            <a:r>
              <a:rPr lang="en-US" i="1" dirty="0" err="1">
                <a:solidFill>
                  <a:schemeClr val="accent2"/>
                </a:solidFill>
              </a:rPr>
              <a:t>typedef</a:t>
            </a:r>
            <a:r>
              <a:rPr lang="en-US" i="1" dirty="0">
                <a:solidFill>
                  <a:schemeClr val="accent2"/>
                </a:solidFill>
              </a:rPr>
              <a:t> type new-type;</a:t>
            </a:r>
          </a:p>
          <a:p>
            <a:pPr>
              <a:buClrTx/>
              <a:buNone/>
            </a:pPr>
            <a:r>
              <a:rPr lang="en-US" dirty="0"/>
              <a:t>  Example:</a:t>
            </a:r>
          </a:p>
          <a:p>
            <a:pPr algn="ctr">
              <a:buClrTx/>
              <a:buNone/>
            </a:pPr>
            <a:r>
              <a:rPr lang="en-US" dirty="0"/>
              <a:t>	</a:t>
            </a:r>
            <a:r>
              <a:rPr lang="en-US" i="1" dirty="0"/>
              <a:t> </a:t>
            </a:r>
            <a:r>
              <a:rPr lang="en-US" i="1" dirty="0" err="1">
                <a:solidFill>
                  <a:schemeClr val="accent2"/>
                </a:solidFill>
              </a:rPr>
              <a:t>typedef</a:t>
            </a:r>
            <a:r>
              <a:rPr lang="en-US" i="1" dirty="0">
                <a:solidFill>
                  <a:schemeClr val="accent2"/>
                </a:solidFill>
              </a:rPr>
              <a:t> </a:t>
            </a:r>
            <a:r>
              <a:rPr lang="en-US" i="1" dirty="0" err="1">
                <a:solidFill>
                  <a:schemeClr val="accent2"/>
                </a:solidFill>
              </a:rPr>
              <a:t>int</a:t>
            </a:r>
            <a:r>
              <a:rPr lang="en-US" i="1" dirty="0">
                <a:solidFill>
                  <a:schemeClr val="accent2"/>
                </a:solidFill>
              </a:rPr>
              <a:t> age;</a:t>
            </a:r>
            <a:endParaRPr lang="en-US" dirty="0">
              <a:solidFill>
                <a:schemeClr val="accent2"/>
              </a:solidFill>
            </a:endParaRPr>
          </a:p>
          <a:p>
            <a:pPr>
              <a:buClrTx/>
            </a:pPr>
            <a:r>
              <a:rPr lang="en-US" dirty="0" err="1"/>
              <a:t>Typedef</a:t>
            </a:r>
            <a:r>
              <a:rPr lang="en-US" dirty="0"/>
              <a:t> also can be use in structures</a:t>
            </a:r>
          </a:p>
          <a:p>
            <a:pPr>
              <a:buClrTx/>
              <a:buNone/>
            </a:pPr>
            <a:r>
              <a:rPr lang="en-US" dirty="0"/>
              <a:t>   where</a:t>
            </a:r>
          </a:p>
          <a:p>
            <a:pPr algn="ctr">
              <a:buClrTx/>
              <a:buNone/>
            </a:pPr>
            <a:r>
              <a:rPr lang="en-US" i="1" dirty="0"/>
              <a:t> </a:t>
            </a:r>
            <a:r>
              <a:rPr lang="en-US" i="1" dirty="0" err="1">
                <a:solidFill>
                  <a:schemeClr val="accent2"/>
                </a:solidFill>
              </a:rPr>
              <a:t>typedef</a:t>
            </a:r>
            <a:r>
              <a:rPr lang="en-US" i="1" dirty="0">
                <a:solidFill>
                  <a:schemeClr val="accent2"/>
                </a:solidFill>
              </a:rPr>
              <a:t> </a:t>
            </a:r>
            <a:r>
              <a:rPr lang="en-US" i="1" dirty="0" err="1">
                <a:solidFill>
                  <a:schemeClr val="accent2"/>
                </a:solidFill>
              </a:rPr>
              <a:t>struct</a:t>
            </a:r>
            <a:r>
              <a:rPr lang="en-US" i="1" dirty="0">
                <a:solidFill>
                  <a:schemeClr val="accent2"/>
                </a:solidFill>
              </a:rPr>
              <a:t> {…} new-type;  </a:t>
            </a:r>
          </a:p>
        </p:txBody>
      </p:sp>
      <p:sp>
        <p:nvSpPr>
          <p:cNvPr id="4" name="Slide Number Placeholder 3"/>
          <p:cNvSpPr>
            <a:spLocks noGrp="1"/>
          </p:cNvSpPr>
          <p:nvPr>
            <p:ph type="sldNum" sz="quarter" idx="12"/>
          </p:nvPr>
        </p:nvSpPr>
        <p:spPr/>
        <p:txBody>
          <a:bodyPr/>
          <a:lstStyle/>
          <a:p>
            <a:fld id="{2A89E0F2-424A-4CF5-958F-232509D59923}" type="slidenum">
              <a:rPr lang="en-US" smtClean="0"/>
              <a:pPr/>
              <a:t>15</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lstStyle/>
          <a:p>
            <a:r>
              <a:rPr lang="en-US" dirty="0">
                <a:solidFill>
                  <a:schemeClr val="tx1"/>
                </a:solidFill>
              </a:rPr>
              <a:t>Structure and Pointers</a:t>
            </a:r>
          </a:p>
        </p:txBody>
      </p:sp>
      <p:sp>
        <p:nvSpPr>
          <p:cNvPr id="3" name="Content Placeholder 2"/>
          <p:cNvSpPr>
            <a:spLocks noGrp="1"/>
          </p:cNvSpPr>
          <p:nvPr>
            <p:ph idx="1"/>
          </p:nvPr>
        </p:nvSpPr>
        <p:spPr>
          <a:xfrm>
            <a:off x="533400" y="1298448"/>
            <a:ext cx="8077200" cy="4187952"/>
          </a:xfrm>
        </p:spPr>
        <p:txBody>
          <a:bodyPr>
            <a:normAutofit fontScale="85000" lnSpcReduction="20000"/>
          </a:bodyPr>
          <a:lstStyle/>
          <a:p>
            <a:pPr>
              <a:buClrTx/>
            </a:pPr>
            <a:r>
              <a:rPr lang="en-US" dirty="0"/>
              <a:t>If variable represents a structure-type variable, then &amp;variable represent the starting address of that variable</a:t>
            </a:r>
          </a:p>
          <a:p>
            <a:pPr>
              <a:buClrTx/>
              <a:buNone/>
            </a:pPr>
            <a:endParaRPr lang="en-US" dirty="0"/>
          </a:p>
          <a:p>
            <a:pPr>
              <a:buClrTx/>
            </a:pPr>
            <a:r>
              <a:rPr lang="en-US" dirty="0"/>
              <a:t>Therefore a pointer can be declare for that particular structure,</a:t>
            </a:r>
          </a:p>
          <a:p>
            <a:pPr>
              <a:buClrTx/>
              <a:buNone/>
            </a:pPr>
            <a:r>
              <a:rPr lang="en-US" dirty="0"/>
              <a:t>   where</a:t>
            </a:r>
          </a:p>
          <a:p>
            <a:pPr algn="ctr">
              <a:buClrTx/>
              <a:buNone/>
            </a:pPr>
            <a:r>
              <a:rPr lang="en-US" i="1" dirty="0" err="1">
                <a:solidFill>
                  <a:schemeClr val="accent2"/>
                </a:solidFill>
              </a:rPr>
              <a:t>Struct</a:t>
            </a:r>
            <a:r>
              <a:rPr lang="en-US" i="1" dirty="0">
                <a:solidFill>
                  <a:schemeClr val="accent2"/>
                </a:solidFill>
              </a:rPr>
              <a:t> {…} *</a:t>
            </a:r>
            <a:r>
              <a:rPr lang="en-US" i="1" dirty="0" err="1">
                <a:solidFill>
                  <a:schemeClr val="accent2"/>
                </a:solidFill>
              </a:rPr>
              <a:t>ptvar</a:t>
            </a:r>
            <a:r>
              <a:rPr lang="en-US" i="1" dirty="0">
                <a:solidFill>
                  <a:schemeClr val="accent2"/>
                </a:solidFill>
              </a:rPr>
              <a:t>;</a:t>
            </a:r>
          </a:p>
          <a:p>
            <a:pPr algn="ctr">
              <a:buClrTx/>
              <a:buNone/>
            </a:pPr>
            <a:endParaRPr lang="en-US" i="1" dirty="0">
              <a:solidFill>
                <a:schemeClr val="accent2"/>
              </a:solidFill>
            </a:endParaRPr>
          </a:p>
          <a:p>
            <a:pPr>
              <a:buClrTx/>
            </a:pPr>
            <a:r>
              <a:rPr lang="en-US" dirty="0"/>
              <a:t>And the member of the structure can be accessed by</a:t>
            </a:r>
          </a:p>
          <a:p>
            <a:pPr algn="ctr">
              <a:buClrTx/>
              <a:buNone/>
            </a:pPr>
            <a:r>
              <a:rPr lang="en-US" i="1" dirty="0" err="1">
                <a:solidFill>
                  <a:schemeClr val="accent2"/>
                </a:solidFill>
              </a:rPr>
              <a:t>ptvar</a:t>
            </a:r>
            <a:r>
              <a:rPr lang="en-US" i="1" dirty="0">
                <a:solidFill>
                  <a:schemeClr val="accent2"/>
                </a:solidFill>
              </a:rPr>
              <a:t>-&gt;member;</a:t>
            </a:r>
          </a:p>
        </p:txBody>
      </p:sp>
      <p:sp>
        <p:nvSpPr>
          <p:cNvPr id="4" name="Slide Number Placeholder 3"/>
          <p:cNvSpPr>
            <a:spLocks noGrp="1"/>
          </p:cNvSpPr>
          <p:nvPr>
            <p:ph type="sldNum" sz="quarter" idx="12"/>
          </p:nvPr>
        </p:nvSpPr>
        <p:spPr/>
        <p:txBody>
          <a:bodyPr/>
          <a:lstStyle/>
          <a:p>
            <a:fld id="{2A89E0F2-424A-4CF5-958F-232509D59923}" type="slidenum">
              <a:rPr lang="en-US" smtClean="0"/>
              <a:pPr/>
              <a:t>16</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183880" cy="1051560"/>
          </a:xfrm>
        </p:spPr>
        <p:txBody>
          <a:bodyPr/>
          <a:lstStyle/>
          <a:p>
            <a:r>
              <a:rPr lang="en-US" dirty="0">
                <a:solidFill>
                  <a:schemeClr val="tx1"/>
                </a:solidFill>
              </a:rPr>
              <a:t>Example</a:t>
            </a:r>
          </a:p>
        </p:txBody>
      </p:sp>
      <p:sp>
        <p:nvSpPr>
          <p:cNvPr id="4" name="Content Placeholder 3"/>
          <p:cNvSpPr>
            <a:spLocks noGrp="1"/>
          </p:cNvSpPr>
          <p:nvPr>
            <p:ph sz="half" idx="1"/>
          </p:nvPr>
        </p:nvSpPr>
        <p:spPr>
          <a:xfrm>
            <a:off x="533400" y="990600"/>
            <a:ext cx="3931920" cy="4389120"/>
          </a:xfrm>
        </p:spPr>
        <p:txBody>
          <a:bodyPr>
            <a:noAutofit/>
          </a:bodyPr>
          <a:lstStyle/>
          <a:p>
            <a:pPr>
              <a:buNone/>
            </a:pPr>
            <a:r>
              <a:rPr lang="en-US" sz="1400" dirty="0"/>
              <a:t>#include &lt;</a:t>
            </a:r>
            <a:r>
              <a:rPr lang="en-US" sz="1400" dirty="0" err="1"/>
              <a:t>stdio.h</a:t>
            </a:r>
            <a:r>
              <a:rPr lang="en-US" sz="1400" dirty="0"/>
              <a:t>&gt;</a:t>
            </a:r>
          </a:p>
          <a:p>
            <a:pPr>
              <a:buNone/>
            </a:pPr>
            <a:r>
              <a:rPr lang="en-US" sz="1400" dirty="0"/>
              <a:t>#include &lt;</a:t>
            </a:r>
            <a:r>
              <a:rPr lang="en-US" sz="1400" dirty="0" err="1"/>
              <a:t>stdlib.h</a:t>
            </a:r>
            <a:r>
              <a:rPr lang="en-US" sz="1400" dirty="0"/>
              <a:t>&gt;</a:t>
            </a:r>
          </a:p>
          <a:p>
            <a:pPr>
              <a:buNone/>
            </a:pPr>
            <a:r>
              <a:rPr lang="en-US" sz="1400" dirty="0"/>
              <a:t>#include &lt;</a:t>
            </a:r>
            <a:r>
              <a:rPr lang="en-US" sz="1400" dirty="0" err="1"/>
              <a:t>string.h</a:t>
            </a:r>
            <a:r>
              <a:rPr lang="en-US" sz="1400" dirty="0"/>
              <a:t>&gt;</a:t>
            </a:r>
          </a:p>
          <a:p>
            <a:pPr>
              <a:buNone/>
            </a:pPr>
            <a:endParaRPr lang="en-US" sz="1400" dirty="0"/>
          </a:p>
          <a:p>
            <a:pPr>
              <a:buNone/>
            </a:pPr>
            <a:r>
              <a:rPr lang="en-US" sz="1400" dirty="0" err="1"/>
              <a:t>int</a:t>
            </a:r>
            <a:r>
              <a:rPr lang="en-US" sz="1400" dirty="0"/>
              <a:t> main()</a:t>
            </a:r>
          </a:p>
          <a:p>
            <a:pPr>
              <a:buNone/>
            </a:pPr>
            <a:r>
              <a:rPr lang="en-US" sz="1400" dirty="0"/>
              <a:t>{</a:t>
            </a:r>
          </a:p>
          <a:p>
            <a:pPr>
              <a:buNone/>
            </a:pPr>
            <a:r>
              <a:rPr lang="en-US" sz="1400" dirty="0"/>
              <a:t>	</a:t>
            </a:r>
            <a:r>
              <a:rPr lang="en-US" sz="1400" dirty="0" err="1"/>
              <a:t>int</a:t>
            </a:r>
            <a:r>
              <a:rPr lang="en-US" sz="1400" dirty="0"/>
              <a:t> n = 3333;</a:t>
            </a:r>
          </a:p>
          <a:p>
            <a:pPr>
              <a:buNone/>
            </a:pPr>
            <a:r>
              <a:rPr lang="en-US" sz="1400" dirty="0"/>
              <a:t>	char t = 'c';</a:t>
            </a:r>
          </a:p>
          <a:p>
            <a:pPr>
              <a:buNone/>
            </a:pPr>
            <a:r>
              <a:rPr lang="en-US" sz="1400" dirty="0"/>
              <a:t>	double b = 99.99;</a:t>
            </a:r>
          </a:p>
          <a:p>
            <a:pPr>
              <a:buNone/>
            </a:pPr>
            <a:endParaRPr lang="en-US" sz="1400" dirty="0"/>
          </a:p>
          <a:p>
            <a:pPr>
              <a:buNone/>
            </a:pPr>
            <a:r>
              <a:rPr lang="en-US" sz="1400" dirty="0"/>
              <a:t>	</a:t>
            </a:r>
            <a:r>
              <a:rPr lang="en-US" sz="1400" dirty="0" err="1"/>
              <a:t>struct</a:t>
            </a:r>
            <a:r>
              <a:rPr lang="en-US" sz="1400" dirty="0"/>
              <a:t> </a:t>
            </a:r>
          </a:p>
          <a:p>
            <a:pPr>
              <a:buNone/>
            </a:pPr>
            <a:r>
              <a:rPr lang="en-US" sz="1400" dirty="0"/>
              <a:t>   {</a:t>
            </a:r>
          </a:p>
          <a:p>
            <a:pPr>
              <a:buNone/>
            </a:pPr>
            <a:r>
              <a:rPr lang="en-US" sz="1400" dirty="0"/>
              <a:t>		</a:t>
            </a:r>
            <a:r>
              <a:rPr lang="en-US" sz="1400" dirty="0" err="1"/>
              <a:t>int</a:t>
            </a:r>
            <a:r>
              <a:rPr lang="en-US" sz="1400" dirty="0"/>
              <a:t> *</a:t>
            </a:r>
            <a:r>
              <a:rPr lang="en-US" sz="1400" dirty="0" err="1"/>
              <a:t>acct_no</a:t>
            </a:r>
            <a:r>
              <a:rPr lang="en-US" sz="1400" dirty="0"/>
              <a:t>;</a:t>
            </a:r>
          </a:p>
          <a:p>
            <a:pPr>
              <a:buNone/>
            </a:pPr>
            <a:r>
              <a:rPr lang="en-US" sz="1400" dirty="0"/>
              <a:t>		char *</a:t>
            </a:r>
            <a:r>
              <a:rPr lang="en-US" sz="1400" dirty="0" err="1"/>
              <a:t>acct_type</a:t>
            </a:r>
            <a:r>
              <a:rPr lang="en-US" sz="1400" dirty="0"/>
              <a:t>;</a:t>
            </a:r>
          </a:p>
          <a:p>
            <a:pPr>
              <a:buNone/>
            </a:pPr>
            <a:r>
              <a:rPr lang="en-US" sz="1400" dirty="0"/>
              <a:t>		char *name;</a:t>
            </a:r>
          </a:p>
          <a:p>
            <a:pPr>
              <a:buNone/>
            </a:pPr>
            <a:r>
              <a:rPr lang="en-US" sz="1400" dirty="0"/>
              <a:t>		double *balance;</a:t>
            </a:r>
          </a:p>
          <a:p>
            <a:pPr>
              <a:buNone/>
            </a:pPr>
            <a:r>
              <a:rPr lang="en-US" sz="1400" dirty="0"/>
              <a:t>	}customer, *pc = &amp;customer;</a:t>
            </a:r>
          </a:p>
        </p:txBody>
      </p:sp>
      <p:sp>
        <p:nvSpPr>
          <p:cNvPr id="5" name="Content Placeholder 4"/>
          <p:cNvSpPr>
            <a:spLocks noGrp="1"/>
          </p:cNvSpPr>
          <p:nvPr>
            <p:ph sz="half" idx="2"/>
          </p:nvPr>
        </p:nvSpPr>
        <p:spPr>
          <a:xfrm>
            <a:off x="3992880" y="762000"/>
            <a:ext cx="4998720" cy="4389120"/>
          </a:xfrm>
        </p:spPr>
        <p:txBody>
          <a:bodyPr>
            <a:noAutofit/>
          </a:bodyPr>
          <a:lstStyle/>
          <a:p>
            <a:pPr>
              <a:buNone/>
            </a:pPr>
            <a:r>
              <a:rPr lang="en-US" sz="1400" dirty="0"/>
              <a:t>	</a:t>
            </a:r>
            <a:r>
              <a:rPr lang="en-US" sz="1400" dirty="0" err="1"/>
              <a:t>customer.acct_no</a:t>
            </a:r>
            <a:r>
              <a:rPr lang="en-US" sz="1400" dirty="0"/>
              <a:t> = &amp;n;</a:t>
            </a:r>
          </a:p>
          <a:p>
            <a:pPr>
              <a:buNone/>
            </a:pPr>
            <a:r>
              <a:rPr lang="en-US" sz="1400" dirty="0"/>
              <a:t>	</a:t>
            </a:r>
            <a:r>
              <a:rPr lang="en-US" sz="1400" dirty="0" err="1"/>
              <a:t>customer.acct_type</a:t>
            </a:r>
            <a:r>
              <a:rPr lang="en-US" sz="1400" dirty="0"/>
              <a:t> = &amp;t;</a:t>
            </a:r>
          </a:p>
          <a:p>
            <a:pPr>
              <a:buNone/>
            </a:pPr>
            <a:r>
              <a:rPr lang="en-US" sz="1400" dirty="0"/>
              <a:t>	customer.name = "smith";</a:t>
            </a:r>
          </a:p>
          <a:p>
            <a:pPr>
              <a:buNone/>
            </a:pPr>
            <a:r>
              <a:rPr lang="en-US" sz="1400" dirty="0"/>
              <a:t>	</a:t>
            </a:r>
            <a:r>
              <a:rPr lang="en-US" sz="1400" dirty="0" err="1"/>
              <a:t>customer.balance</a:t>
            </a:r>
            <a:r>
              <a:rPr lang="en-US" sz="1400" dirty="0"/>
              <a:t> = &amp;b;</a:t>
            </a:r>
          </a:p>
          <a:p>
            <a:pPr>
              <a:buNone/>
            </a:pPr>
            <a:endParaRPr lang="en-US" sz="1400" dirty="0"/>
          </a:p>
          <a:p>
            <a:pPr>
              <a:buNone/>
            </a:pPr>
            <a:r>
              <a:rPr lang="en-US" sz="1400" dirty="0"/>
              <a:t>	</a:t>
            </a:r>
            <a:r>
              <a:rPr lang="en-US" sz="1400" dirty="0" err="1"/>
              <a:t>printf</a:t>
            </a:r>
            <a:r>
              <a:rPr lang="en-US" sz="1400" dirty="0"/>
              <a:t>("\</a:t>
            </a:r>
            <a:r>
              <a:rPr lang="en-US" sz="1400" dirty="0" err="1"/>
              <a:t>n%d</a:t>
            </a:r>
            <a:r>
              <a:rPr lang="en-US" sz="1400" dirty="0"/>
              <a:t>\</a:t>
            </a:r>
            <a:r>
              <a:rPr lang="en-US" sz="1400" dirty="0" err="1"/>
              <a:t>t%c</a:t>
            </a:r>
            <a:r>
              <a:rPr lang="en-US" sz="1400" dirty="0"/>
              <a:t>\</a:t>
            </a:r>
            <a:r>
              <a:rPr lang="en-US" sz="1400" dirty="0" err="1"/>
              <a:t>t%s</a:t>
            </a:r>
            <a:r>
              <a:rPr lang="en-US" sz="1400" dirty="0"/>
              <a:t>\t%.2f\n", *</a:t>
            </a:r>
            <a:r>
              <a:rPr lang="en-US" sz="1400" dirty="0" err="1"/>
              <a:t>customer.acct_no</a:t>
            </a:r>
            <a:r>
              <a:rPr lang="en-US" sz="1400" dirty="0"/>
              <a:t>, *</a:t>
            </a:r>
            <a:r>
              <a:rPr lang="en-US" sz="1400" dirty="0" err="1"/>
              <a:t>customer.acct_type</a:t>
            </a:r>
            <a:r>
              <a:rPr lang="en-US" sz="1400" dirty="0"/>
              <a:t>, customer.name, *</a:t>
            </a:r>
            <a:r>
              <a:rPr lang="en-US" sz="1400" dirty="0" err="1"/>
              <a:t>customer.balance</a:t>
            </a:r>
            <a:r>
              <a:rPr lang="en-US" sz="1400" dirty="0"/>
              <a:t>);</a:t>
            </a:r>
          </a:p>
          <a:p>
            <a:pPr>
              <a:buNone/>
            </a:pPr>
            <a:r>
              <a:rPr lang="en-US" sz="1400" dirty="0"/>
              <a:t>	</a:t>
            </a:r>
            <a:r>
              <a:rPr lang="en-US" sz="1400" dirty="0" err="1"/>
              <a:t>printf</a:t>
            </a:r>
            <a:r>
              <a:rPr lang="en-US" sz="1400" dirty="0"/>
              <a:t>("\</a:t>
            </a:r>
            <a:r>
              <a:rPr lang="en-US" sz="1400" dirty="0" err="1"/>
              <a:t>n%d</a:t>
            </a:r>
            <a:r>
              <a:rPr lang="en-US" sz="1400" dirty="0"/>
              <a:t>\</a:t>
            </a:r>
            <a:r>
              <a:rPr lang="en-US" sz="1400" dirty="0" err="1"/>
              <a:t>t%c</a:t>
            </a:r>
            <a:r>
              <a:rPr lang="en-US" sz="1400" dirty="0"/>
              <a:t>\</a:t>
            </a:r>
            <a:r>
              <a:rPr lang="en-US" sz="1400" dirty="0" err="1"/>
              <a:t>t%s</a:t>
            </a:r>
            <a:r>
              <a:rPr lang="en-US" sz="1400" dirty="0"/>
              <a:t>\t%.2f\n", *pc-&gt;</a:t>
            </a:r>
            <a:r>
              <a:rPr lang="en-US" sz="1400" dirty="0" err="1"/>
              <a:t>acct_no</a:t>
            </a:r>
            <a:r>
              <a:rPr lang="en-US" sz="1400" dirty="0"/>
              <a:t>, *pc-&gt;</a:t>
            </a:r>
            <a:r>
              <a:rPr lang="en-US" sz="1400" dirty="0" err="1"/>
              <a:t>acct_type</a:t>
            </a:r>
            <a:r>
              <a:rPr lang="en-US" sz="1400" dirty="0"/>
              <a:t>, pc-&gt;name, *pc-&gt;balance);</a:t>
            </a:r>
          </a:p>
          <a:p>
            <a:pPr>
              <a:buNone/>
            </a:pPr>
            <a:r>
              <a:rPr lang="en-US" sz="1400" dirty="0"/>
              <a:t>	</a:t>
            </a:r>
          </a:p>
          <a:p>
            <a:pPr>
              <a:buNone/>
            </a:pPr>
            <a:r>
              <a:rPr lang="en-US" sz="1400" dirty="0"/>
              <a:t>	</a:t>
            </a:r>
            <a:r>
              <a:rPr lang="en-US" sz="1400" dirty="0" err="1"/>
              <a:t>printf</a:t>
            </a:r>
            <a:r>
              <a:rPr lang="en-US" sz="1400" dirty="0"/>
              <a:t>("\n");</a:t>
            </a:r>
          </a:p>
          <a:p>
            <a:pPr>
              <a:buNone/>
            </a:pPr>
            <a:r>
              <a:rPr lang="en-US" sz="1400" dirty="0"/>
              <a:t>	system("PAUSE");</a:t>
            </a:r>
          </a:p>
          <a:p>
            <a:pPr>
              <a:buNone/>
            </a:pPr>
            <a:r>
              <a:rPr lang="en-US" sz="1400" dirty="0"/>
              <a:t>	return 0;</a:t>
            </a:r>
          </a:p>
          <a:p>
            <a:pPr>
              <a:buNone/>
            </a:pPr>
            <a:r>
              <a:rPr lang="en-US" sz="1400" dirty="0"/>
              <a:t>}</a:t>
            </a:r>
          </a:p>
        </p:txBody>
      </p:sp>
      <p:pic>
        <p:nvPicPr>
          <p:cNvPr id="8194" name="Picture 2"/>
          <p:cNvPicPr>
            <a:picLocks noChangeAspect="1" noChangeArrowheads="1"/>
          </p:cNvPicPr>
          <p:nvPr/>
        </p:nvPicPr>
        <p:blipFill>
          <a:blip r:embed="rId2" cstate="print"/>
          <a:srcRect/>
          <a:stretch>
            <a:fillRect/>
          </a:stretch>
        </p:blipFill>
        <p:spPr bwMode="auto">
          <a:xfrm>
            <a:off x="4648200" y="4724400"/>
            <a:ext cx="3782786" cy="1143000"/>
          </a:xfrm>
          <a:prstGeom prst="rect">
            <a:avLst/>
          </a:prstGeom>
          <a:noFill/>
          <a:ln w="9525">
            <a:solidFill>
              <a:schemeClr val="tx1"/>
            </a:solidFill>
            <a:miter lim="800000"/>
            <a:headEnd/>
            <a:tailEnd/>
          </a:ln>
        </p:spPr>
      </p:pic>
      <p:sp>
        <p:nvSpPr>
          <p:cNvPr id="6" name="Slide Number Placeholder 5"/>
          <p:cNvSpPr>
            <a:spLocks noGrp="1"/>
          </p:cNvSpPr>
          <p:nvPr>
            <p:ph type="sldNum" sz="quarter" idx="12"/>
          </p:nvPr>
        </p:nvSpPr>
        <p:spPr/>
        <p:txBody>
          <a:bodyPr/>
          <a:lstStyle/>
          <a:p>
            <a:fld id="{2A89E0F2-424A-4CF5-958F-232509D59923}" type="slidenum">
              <a:rPr lang="en-US" smtClean="0"/>
              <a:pPr/>
              <a:t>17</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0914" name="Rectangle 2"/>
          <p:cNvSpPr>
            <a:spLocks noGrp="1" noChangeArrowheads="1"/>
          </p:cNvSpPr>
          <p:nvPr>
            <p:ph type="title"/>
          </p:nvPr>
        </p:nvSpPr>
        <p:spPr>
          <a:xfrm>
            <a:off x="381000" y="-76200"/>
            <a:ext cx="8183880" cy="1051560"/>
          </a:xfrm>
        </p:spPr>
        <p:txBody>
          <a:bodyPr>
            <a:normAutofit fontScale="90000"/>
          </a:bodyPr>
          <a:lstStyle/>
          <a:p>
            <a:r>
              <a:rPr lang="en-US" sz="3600" dirty="0">
                <a:solidFill>
                  <a:schemeClr val="tx1"/>
                </a:solidFill>
              </a:rPr>
              <a:t>Operations on Structure Variables</a:t>
            </a:r>
          </a:p>
        </p:txBody>
      </p:sp>
      <p:sp>
        <p:nvSpPr>
          <p:cNvPr id="17" name="Content Placeholder 16"/>
          <p:cNvSpPr>
            <a:spLocks noGrp="1"/>
          </p:cNvSpPr>
          <p:nvPr>
            <p:ph idx="1"/>
          </p:nvPr>
        </p:nvSpPr>
        <p:spPr>
          <a:xfrm>
            <a:off x="457200" y="1371600"/>
            <a:ext cx="8183880" cy="4187952"/>
          </a:xfrm>
        </p:spPr>
        <p:txBody>
          <a:bodyPr/>
          <a:lstStyle/>
          <a:p>
            <a:pPr>
              <a:spcAft>
                <a:spcPts val="600"/>
              </a:spcAft>
              <a:buClrTx/>
            </a:pPr>
            <a:r>
              <a:rPr lang="en-US" dirty="0"/>
              <a:t>The following operations are permitted on structure variables:</a:t>
            </a:r>
          </a:p>
          <a:p>
            <a:pPr lvl="1">
              <a:spcAft>
                <a:spcPts val="600"/>
              </a:spcAft>
              <a:buClrTx/>
            </a:pPr>
            <a:r>
              <a:rPr lang="en-US" dirty="0"/>
              <a:t>Copying the content of a structure variable to another structure variable, provided both are of the same structure type. </a:t>
            </a:r>
          </a:p>
          <a:p>
            <a:pPr lvl="1">
              <a:spcAft>
                <a:spcPts val="600"/>
              </a:spcAft>
              <a:buClrTx/>
            </a:pPr>
            <a:r>
              <a:rPr lang="en-US" dirty="0"/>
              <a:t>Passing structure variables or their members to functions.</a:t>
            </a:r>
          </a:p>
          <a:p>
            <a:pPr lvl="1">
              <a:spcAft>
                <a:spcPts val="600"/>
              </a:spcAft>
              <a:buClrTx/>
            </a:pPr>
            <a:endParaRPr lang="en-US" dirty="0"/>
          </a:p>
          <a:p>
            <a:pPr lvl="1">
              <a:spcAft>
                <a:spcPts val="600"/>
              </a:spcAft>
              <a:buClrTx/>
            </a:pPr>
            <a:endParaRPr lang="en-US" dirty="0"/>
          </a:p>
          <a:p>
            <a:pPr>
              <a:spcAft>
                <a:spcPts val="600"/>
              </a:spcAft>
              <a:buClrTx/>
            </a:pPr>
            <a:endParaRPr lang="en-US" dirty="0"/>
          </a:p>
        </p:txBody>
      </p:sp>
      <p:sp>
        <p:nvSpPr>
          <p:cNvPr id="16" name="Slide Number Placeholder 4"/>
          <p:cNvSpPr>
            <a:spLocks noGrp="1"/>
          </p:cNvSpPr>
          <p:nvPr>
            <p:ph type="sldNum" sz="quarter" idx="12"/>
          </p:nvPr>
        </p:nvSpPr>
        <p:spPr/>
        <p:txBody>
          <a:bodyPr/>
          <a:lstStyle/>
          <a:p>
            <a:fld id="{D5F5A9C6-461E-439F-9F22-D12C19A2D68D}" type="slidenum">
              <a:rPr lang="en-US"/>
              <a:pPr/>
              <a:t>18</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8686800" cy="1051560"/>
          </a:xfrm>
        </p:spPr>
        <p:txBody>
          <a:bodyPr>
            <a:normAutofit fontScale="90000"/>
          </a:bodyPr>
          <a:lstStyle/>
          <a:p>
            <a:r>
              <a:rPr lang="en-US" dirty="0">
                <a:solidFill>
                  <a:schemeClr val="tx1"/>
                </a:solidFill>
              </a:rPr>
              <a:t>Copying content between structures</a:t>
            </a:r>
          </a:p>
        </p:txBody>
      </p:sp>
      <p:sp>
        <p:nvSpPr>
          <p:cNvPr id="3" name="Content Placeholder 2"/>
          <p:cNvSpPr>
            <a:spLocks noGrp="1"/>
          </p:cNvSpPr>
          <p:nvPr>
            <p:ph idx="1"/>
          </p:nvPr>
        </p:nvSpPr>
        <p:spPr>
          <a:xfrm>
            <a:off x="457200" y="1295400"/>
            <a:ext cx="8183880" cy="4187952"/>
          </a:xfrm>
        </p:spPr>
        <p:txBody>
          <a:bodyPr/>
          <a:lstStyle/>
          <a:p>
            <a:pPr>
              <a:spcAft>
                <a:spcPts val="600"/>
              </a:spcAft>
              <a:buClrTx/>
            </a:pPr>
            <a:r>
              <a:rPr lang="en-US" dirty="0"/>
              <a:t>When you have two or more same structure type, where</a:t>
            </a:r>
          </a:p>
          <a:p>
            <a:pPr>
              <a:spcAft>
                <a:spcPts val="600"/>
              </a:spcAft>
              <a:buClrTx/>
              <a:buNone/>
            </a:pPr>
            <a:r>
              <a:rPr lang="en-US" dirty="0"/>
              <a:t>		</a:t>
            </a:r>
            <a:r>
              <a:rPr lang="en-US" i="1" dirty="0" err="1"/>
              <a:t>struct</a:t>
            </a:r>
            <a:r>
              <a:rPr lang="en-US" i="1" dirty="0"/>
              <a:t> tag1{…} variable1, variable2;</a:t>
            </a:r>
            <a:endParaRPr lang="en-US" dirty="0"/>
          </a:p>
          <a:p>
            <a:pPr>
              <a:spcAft>
                <a:spcPts val="600"/>
              </a:spcAft>
              <a:buClrTx/>
            </a:pPr>
            <a:r>
              <a:rPr lang="en-US" dirty="0"/>
              <a:t>Then</a:t>
            </a:r>
          </a:p>
          <a:p>
            <a:pPr algn="ctr">
              <a:spcAft>
                <a:spcPts val="600"/>
              </a:spcAft>
              <a:buClrTx/>
              <a:buNone/>
            </a:pPr>
            <a:r>
              <a:rPr lang="en-US" i="1" dirty="0"/>
              <a:t>variable1 = variable2;</a:t>
            </a:r>
          </a:p>
          <a:p>
            <a:pPr>
              <a:spcAft>
                <a:spcPts val="600"/>
              </a:spcAft>
              <a:buClrTx/>
              <a:buNone/>
            </a:pPr>
            <a:r>
              <a:rPr lang="en-US" dirty="0"/>
              <a:t>	is a valid operation</a:t>
            </a:r>
          </a:p>
        </p:txBody>
      </p:sp>
      <p:sp>
        <p:nvSpPr>
          <p:cNvPr id="4" name="Slide Number Placeholder 3"/>
          <p:cNvSpPr>
            <a:spLocks noGrp="1"/>
          </p:cNvSpPr>
          <p:nvPr>
            <p:ph type="sldNum" sz="quarter" idx="12"/>
          </p:nvPr>
        </p:nvSpPr>
        <p:spPr/>
        <p:txBody>
          <a:bodyPr/>
          <a:lstStyle/>
          <a:p>
            <a:fld id="{2A89E0F2-424A-4CF5-958F-232509D59923}" type="slidenum">
              <a:rPr lang="en-US" smtClean="0"/>
              <a:pPr/>
              <a:t>19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83880" cy="1051560"/>
          </a:xfrm>
        </p:spPr>
        <p:txBody>
          <a:bodyPr/>
          <a:lstStyle/>
          <a:p>
            <a:r>
              <a:rPr lang="en-US" dirty="0">
                <a:solidFill>
                  <a:schemeClr val="tx1"/>
                </a:solidFill>
              </a:rPr>
              <a:t>Objectives</a:t>
            </a:r>
          </a:p>
        </p:txBody>
      </p:sp>
      <p:sp>
        <p:nvSpPr>
          <p:cNvPr id="3" name="Content Placeholder 2"/>
          <p:cNvSpPr>
            <a:spLocks noGrp="1"/>
          </p:cNvSpPr>
          <p:nvPr>
            <p:ph idx="1"/>
          </p:nvPr>
        </p:nvSpPr>
        <p:spPr>
          <a:xfrm>
            <a:off x="457200" y="1219200"/>
            <a:ext cx="8183880" cy="4187952"/>
          </a:xfrm>
        </p:spPr>
        <p:txBody>
          <a:bodyPr/>
          <a:lstStyle/>
          <a:p>
            <a:pPr lvl="1">
              <a:lnSpc>
                <a:spcPct val="150000"/>
              </a:lnSpc>
              <a:buClrTx/>
              <a:buSzPct val="150000"/>
              <a:buFont typeface="Arial" pitchFamily="34" charset="0"/>
              <a:buChar char="•"/>
            </a:pPr>
            <a:r>
              <a:rPr lang="en-US" b="1" dirty="0"/>
              <a:t>Introduction to Structures</a:t>
            </a:r>
          </a:p>
          <a:p>
            <a:pPr lvl="1">
              <a:lnSpc>
                <a:spcPct val="150000"/>
              </a:lnSpc>
              <a:buClrTx/>
              <a:buSzPct val="150000"/>
              <a:buFont typeface="Arial" pitchFamily="34" charset="0"/>
              <a:buChar char="•"/>
            </a:pPr>
            <a:r>
              <a:rPr lang="en-US" b="1" dirty="0"/>
              <a:t>Defining Structures</a:t>
            </a:r>
          </a:p>
          <a:p>
            <a:pPr lvl="1">
              <a:lnSpc>
                <a:spcPct val="150000"/>
              </a:lnSpc>
              <a:buClrTx/>
              <a:buSzPct val="150000"/>
              <a:buFont typeface="Arial" pitchFamily="34" charset="0"/>
              <a:buChar char="•"/>
            </a:pPr>
            <a:r>
              <a:rPr lang="en-US" b="1" dirty="0"/>
              <a:t>Processing a structure</a:t>
            </a:r>
          </a:p>
          <a:p>
            <a:pPr lvl="1">
              <a:lnSpc>
                <a:spcPct val="150000"/>
              </a:lnSpc>
              <a:buClrTx/>
              <a:buSzPct val="150000"/>
              <a:buFont typeface="Arial" pitchFamily="34" charset="0"/>
              <a:buChar char="•"/>
            </a:pPr>
            <a:r>
              <a:rPr lang="en-US" b="1" dirty="0"/>
              <a:t>User-defined Data types</a:t>
            </a:r>
          </a:p>
          <a:p>
            <a:pPr lvl="1">
              <a:lnSpc>
                <a:spcPct val="150000"/>
              </a:lnSpc>
              <a:buClrTx/>
              <a:buSzPct val="150000"/>
              <a:buFont typeface="Arial" pitchFamily="34" charset="0"/>
              <a:buChar char="•"/>
            </a:pPr>
            <a:r>
              <a:rPr lang="en-US" b="1" dirty="0"/>
              <a:t>Passing structures to Functions</a:t>
            </a:r>
          </a:p>
          <a:p>
            <a:pPr lvl="1">
              <a:lnSpc>
                <a:spcPct val="150000"/>
              </a:lnSpc>
              <a:buClrTx/>
              <a:buSzPct val="150000"/>
              <a:buFont typeface="Arial" pitchFamily="34" charset="0"/>
              <a:buChar char="•"/>
            </a:pPr>
            <a:r>
              <a:rPr lang="en-US" b="1" dirty="0"/>
              <a:t>Self-referential Structures</a:t>
            </a:r>
          </a:p>
        </p:txBody>
      </p:sp>
      <p:sp>
        <p:nvSpPr>
          <p:cNvPr id="4" name="Slide Number Placeholder 3"/>
          <p:cNvSpPr>
            <a:spLocks noGrp="1"/>
          </p:cNvSpPr>
          <p:nvPr>
            <p:ph type="sldNum" sz="quarter" idx="12"/>
          </p:nvPr>
        </p:nvSpPr>
        <p:spPr/>
        <p:txBody>
          <a:bodyPr/>
          <a:lstStyle/>
          <a:p>
            <a:fld id="{2A89E0F2-424A-4CF5-958F-232509D59923}" type="slidenum">
              <a:rPr lang="en-US" smtClean="0"/>
              <a:pPr/>
              <a:t>2</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183880" cy="1051560"/>
          </a:xfrm>
        </p:spPr>
        <p:txBody>
          <a:bodyPr/>
          <a:lstStyle/>
          <a:p>
            <a:r>
              <a:rPr lang="en-US" dirty="0">
                <a:solidFill>
                  <a:schemeClr val="tx1"/>
                </a:solidFill>
              </a:rPr>
              <a:t>Passing structure to Functions</a:t>
            </a:r>
          </a:p>
        </p:txBody>
      </p:sp>
      <p:sp>
        <p:nvSpPr>
          <p:cNvPr id="3" name="Content Placeholder 2"/>
          <p:cNvSpPr>
            <a:spLocks noGrp="1"/>
          </p:cNvSpPr>
          <p:nvPr>
            <p:ph idx="1"/>
          </p:nvPr>
        </p:nvSpPr>
        <p:spPr>
          <a:xfrm>
            <a:off x="457200" y="1143000"/>
            <a:ext cx="8183880" cy="4187952"/>
          </a:xfrm>
        </p:spPr>
        <p:txBody>
          <a:bodyPr/>
          <a:lstStyle/>
          <a:p>
            <a:pPr>
              <a:spcAft>
                <a:spcPts val="600"/>
              </a:spcAft>
              <a:buClrTx/>
            </a:pPr>
            <a:r>
              <a:rPr lang="en-US" dirty="0"/>
              <a:t>There are several ways to pass structure-type information to or from a function</a:t>
            </a:r>
          </a:p>
          <a:p>
            <a:pPr>
              <a:buClrTx/>
            </a:pPr>
            <a:r>
              <a:rPr lang="en-US" dirty="0"/>
              <a:t>Data can be pass o function by individual member or the entire structures</a:t>
            </a:r>
          </a:p>
          <a:p>
            <a:pPr>
              <a:buClrTx/>
            </a:pPr>
            <a:r>
              <a:rPr lang="en-US" dirty="0"/>
              <a:t>Individual structure members treated as ordinary single valued variable and can be passed to a function as arguments in the function call</a:t>
            </a:r>
          </a:p>
        </p:txBody>
      </p:sp>
      <p:sp>
        <p:nvSpPr>
          <p:cNvPr id="4" name="Slide Number Placeholder 3"/>
          <p:cNvSpPr>
            <a:spLocks noGrp="1"/>
          </p:cNvSpPr>
          <p:nvPr>
            <p:ph type="sldNum" sz="quarter" idx="12"/>
          </p:nvPr>
        </p:nvSpPr>
        <p:spPr/>
        <p:txBody>
          <a:bodyPr/>
          <a:lstStyle/>
          <a:p>
            <a:fld id="{2A89E0F2-424A-4CF5-958F-232509D59923}" type="slidenum">
              <a:rPr lang="en-US" smtClean="0"/>
              <a:pPr/>
              <a:t>20</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33400"/>
            <a:ext cx="9296400" cy="1051560"/>
          </a:xfrm>
        </p:spPr>
        <p:txBody>
          <a:bodyPr>
            <a:normAutofit/>
          </a:bodyPr>
          <a:lstStyle/>
          <a:p>
            <a:r>
              <a:rPr lang="en-US" sz="3000" dirty="0">
                <a:solidFill>
                  <a:schemeClr val="tx1"/>
                </a:solidFill>
              </a:rPr>
              <a:t>Example of passing individual member</a:t>
            </a:r>
          </a:p>
        </p:txBody>
      </p:sp>
      <p:sp>
        <p:nvSpPr>
          <p:cNvPr id="4" name="Content Placeholder 3"/>
          <p:cNvSpPr>
            <a:spLocks noGrp="1"/>
          </p:cNvSpPr>
          <p:nvPr>
            <p:ph sz="half" idx="1"/>
          </p:nvPr>
        </p:nvSpPr>
        <p:spPr>
          <a:xfrm>
            <a:off x="457200" y="427037"/>
            <a:ext cx="4038600" cy="4525963"/>
          </a:xfrm>
        </p:spPr>
        <p:txBody>
          <a:bodyPr>
            <a:noAutofit/>
          </a:bodyPr>
          <a:lstStyle/>
          <a:p>
            <a:pPr>
              <a:buNone/>
            </a:pPr>
            <a:r>
              <a:rPr lang="en-US" sz="1400" dirty="0"/>
              <a:t>#include &lt;</a:t>
            </a:r>
            <a:r>
              <a:rPr lang="en-US" sz="1400" dirty="0" err="1"/>
              <a:t>stdio.h</a:t>
            </a:r>
            <a:r>
              <a:rPr lang="en-US" sz="1400" dirty="0"/>
              <a:t>&gt;</a:t>
            </a:r>
          </a:p>
          <a:p>
            <a:pPr>
              <a:buNone/>
            </a:pPr>
            <a:r>
              <a:rPr lang="en-US" sz="1400" dirty="0"/>
              <a:t>#include &lt;</a:t>
            </a:r>
            <a:r>
              <a:rPr lang="en-US" sz="1400" dirty="0" err="1"/>
              <a:t>stdlib.h</a:t>
            </a:r>
            <a:r>
              <a:rPr lang="en-US" sz="1400" dirty="0"/>
              <a:t>&gt;</a:t>
            </a:r>
          </a:p>
          <a:p>
            <a:pPr>
              <a:buNone/>
            </a:pPr>
            <a:r>
              <a:rPr lang="en-US" sz="1400" dirty="0"/>
              <a:t>#include &lt;</a:t>
            </a:r>
            <a:r>
              <a:rPr lang="en-US" sz="1400" dirty="0" err="1"/>
              <a:t>string.h</a:t>
            </a:r>
            <a:r>
              <a:rPr lang="en-US" sz="1400" dirty="0"/>
              <a:t>&gt;</a:t>
            </a:r>
          </a:p>
          <a:p>
            <a:pPr>
              <a:buNone/>
            </a:pPr>
            <a:endParaRPr lang="en-US" sz="1400" dirty="0"/>
          </a:p>
          <a:p>
            <a:pPr>
              <a:buNone/>
            </a:pPr>
            <a:r>
              <a:rPr lang="en-US" sz="1400" dirty="0" err="1"/>
              <a:t>struct</a:t>
            </a:r>
            <a:r>
              <a:rPr lang="en-US" sz="1400" dirty="0"/>
              <a:t> record{</a:t>
            </a:r>
          </a:p>
          <a:p>
            <a:pPr>
              <a:buNone/>
            </a:pPr>
            <a:r>
              <a:rPr lang="en-US" sz="1400" dirty="0"/>
              <a:t>	char *name;</a:t>
            </a:r>
          </a:p>
          <a:p>
            <a:pPr>
              <a:buNone/>
            </a:pPr>
            <a:r>
              <a:rPr lang="en-US" sz="1400" dirty="0"/>
              <a:t>	</a:t>
            </a:r>
            <a:r>
              <a:rPr lang="en-US" sz="1400" dirty="0" err="1"/>
              <a:t>int</a:t>
            </a:r>
            <a:r>
              <a:rPr lang="en-US" sz="1400" dirty="0"/>
              <a:t> </a:t>
            </a:r>
            <a:r>
              <a:rPr lang="en-US" sz="1400" dirty="0" err="1"/>
              <a:t>acct_no</a:t>
            </a:r>
            <a:r>
              <a:rPr lang="en-US" sz="1400" dirty="0"/>
              <a:t>;</a:t>
            </a:r>
          </a:p>
          <a:p>
            <a:pPr>
              <a:buNone/>
            </a:pPr>
            <a:r>
              <a:rPr lang="en-US" sz="1400" dirty="0"/>
              <a:t>	char </a:t>
            </a:r>
            <a:r>
              <a:rPr lang="en-US" sz="1400" dirty="0" err="1"/>
              <a:t>acct_type</a:t>
            </a:r>
            <a:r>
              <a:rPr lang="en-US" sz="1400" dirty="0"/>
              <a:t>;</a:t>
            </a:r>
          </a:p>
          <a:p>
            <a:pPr>
              <a:buNone/>
            </a:pPr>
            <a:r>
              <a:rPr lang="en-US" sz="1400" dirty="0"/>
              <a:t>	float balance;</a:t>
            </a:r>
          </a:p>
          <a:p>
            <a:pPr>
              <a:buNone/>
            </a:pPr>
            <a:r>
              <a:rPr lang="en-US" sz="1400" dirty="0"/>
              <a:t>};</a:t>
            </a:r>
          </a:p>
          <a:p>
            <a:pPr>
              <a:buNone/>
            </a:pPr>
            <a:endParaRPr lang="en-US" sz="1400" dirty="0"/>
          </a:p>
          <a:p>
            <a:pPr>
              <a:buNone/>
            </a:pPr>
            <a:r>
              <a:rPr lang="en-US" sz="1400" dirty="0" err="1"/>
              <a:t>int</a:t>
            </a:r>
            <a:r>
              <a:rPr lang="en-US" sz="1400" dirty="0"/>
              <a:t> main()</a:t>
            </a:r>
          </a:p>
          <a:p>
            <a:pPr>
              <a:buNone/>
            </a:pPr>
            <a:r>
              <a:rPr lang="en-US" sz="1400" dirty="0"/>
              <a:t>{</a:t>
            </a:r>
          </a:p>
          <a:p>
            <a:pPr>
              <a:buNone/>
            </a:pPr>
            <a:r>
              <a:rPr lang="en-US" sz="1400" dirty="0"/>
              <a:t>	float adjust(char *name, </a:t>
            </a:r>
            <a:r>
              <a:rPr lang="en-US" sz="1400" dirty="0" err="1"/>
              <a:t>int</a:t>
            </a:r>
            <a:r>
              <a:rPr lang="en-US" sz="1400" dirty="0"/>
              <a:t> </a:t>
            </a:r>
            <a:r>
              <a:rPr lang="en-US" sz="1400" dirty="0" err="1"/>
              <a:t>acct_no</a:t>
            </a:r>
            <a:r>
              <a:rPr lang="en-US" sz="1400" dirty="0"/>
              <a:t>, float balance);</a:t>
            </a:r>
          </a:p>
          <a:p>
            <a:pPr>
              <a:buNone/>
            </a:pPr>
            <a:r>
              <a:rPr lang="en-US" sz="1400" dirty="0"/>
              <a:t>	</a:t>
            </a:r>
          </a:p>
          <a:p>
            <a:pPr>
              <a:buNone/>
            </a:pPr>
            <a:r>
              <a:rPr lang="en-US" sz="1400" dirty="0"/>
              <a:t>	static record customer ={"Smith",333,'C',33.33};</a:t>
            </a:r>
          </a:p>
          <a:p>
            <a:pPr>
              <a:buNone/>
            </a:pPr>
            <a:endParaRPr lang="en-US" sz="1400" dirty="0"/>
          </a:p>
          <a:p>
            <a:pPr>
              <a:buNone/>
            </a:pPr>
            <a:r>
              <a:rPr lang="en-US" sz="1400" dirty="0"/>
              <a:t>	</a:t>
            </a:r>
            <a:r>
              <a:rPr lang="en-US" sz="1400" dirty="0" err="1"/>
              <a:t>printf</a:t>
            </a:r>
            <a:r>
              <a:rPr lang="en-US" sz="1400" dirty="0"/>
              <a:t>("\</a:t>
            </a:r>
            <a:r>
              <a:rPr lang="en-US" sz="1400" dirty="0" err="1"/>
              <a:t>nRecord</a:t>
            </a:r>
            <a:r>
              <a:rPr lang="en-US" sz="1400" dirty="0"/>
              <a:t> before adjustment using individual pass");</a:t>
            </a:r>
          </a:p>
          <a:p>
            <a:pPr>
              <a:buNone/>
            </a:pPr>
            <a:r>
              <a:rPr lang="en-US" sz="1400" dirty="0"/>
              <a:t>	</a:t>
            </a:r>
            <a:r>
              <a:rPr lang="en-US" sz="1400" dirty="0" err="1"/>
              <a:t>printf</a:t>
            </a:r>
            <a:r>
              <a:rPr lang="en-US" sz="1400" dirty="0"/>
              <a:t>("\</a:t>
            </a:r>
            <a:r>
              <a:rPr lang="en-US" sz="1400" dirty="0" err="1"/>
              <a:t>n%s</a:t>
            </a:r>
            <a:r>
              <a:rPr lang="en-US" sz="1400" dirty="0"/>
              <a:t>\t %d\</a:t>
            </a:r>
            <a:r>
              <a:rPr lang="en-US" sz="1400" dirty="0" err="1"/>
              <a:t>t%c</a:t>
            </a:r>
            <a:r>
              <a:rPr lang="en-US" sz="1400" dirty="0"/>
              <a:t>\t%.2f\n", customer.name, </a:t>
            </a:r>
            <a:r>
              <a:rPr lang="en-US" sz="1400" dirty="0" err="1"/>
              <a:t>customer.acct_no</a:t>
            </a:r>
            <a:r>
              <a:rPr lang="en-US" sz="1400" dirty="0"/>
              <a:t>, </a:t>
            </a:r>
            <a:r>
              <a:rPr lang="en-US" sz="1400" dirty="0" err="1"/>
              <a:t>customer.acct_type</a:t>
            </a:r>
            <a:r>
              <a:rPr lang="en-US" sz="1400" dirty="0"/>
              <a:t>, </a:t>
            </a:r>
            <a:r>
              <a:rPr lang="en-US" sz="1400" dirty="0" err="1"/>
              <a:t>customer.balance</a:t>
            </a:r>
            <a:r>
              <a:rPr lang="en-US" sz="1400" dirty="0"/>
              <a:t>);</a:t>
            </a:r>
          </a:p>
        </p:txBody>
      </p:sp>
      <p:sp>
        <p:nvSpPr>
          <p:cNvPr id="5" name="Content Placeholder 4"/>
          <p:cNvSpPr>
            <a:spLocks noGrp="1"/>
          </p:cNvSpPr>
          <p:nvPr>
            <p:ph sz="half" idx="2"/>
          </p:nvPr>
        </p:nvSpPr>
        <p:spPr>
          <a:xfrm>
            <a:off x="4343400" y="533400"/>
            <a:ext cx="4419600" cy="4525963"/>
          </a:xfrm>
        </p:spPr>
        <p:txBody>
          <a:bodyPr>
            <a:noAutofit/>
          </a:bodyPr>
          <a:lstStyle/>
          <a:p>
            <a:pPr>
              <a:buNone/>
            </a:pPr>
            <a:r>
              <a:rPr lang="en-US" sz="1400" dirty="0"/>
              <a:t>	</a:t>
            </a:r>
            <a:r>
              <a:rPr lang="en-US" sz="1400" dirty="0" err="1"/>
              <a:t>customer.balance</a:t>
            </a:r>
            <a:r>
              <a:rPr lang="en-US" sz="1400" dirty="0"/>
              <a:t> = adjust(customer.name, </a:t>
            </a:r>
            <a:r>
              <a:rPr lang="en-US" sz="1400" dirty="0" err="1"/>
              <a:t>customer.acct_no</a:t>
            </a:r>
            <a:r>
              <a:rPr lang="en-US" sz="1400" dirty="0"/>
              <a:t>, </a:t>
            </a:r>
            <a:r>
              <a:rPr lang="en-US" sz="1400" dirty="0" err="1"/>
              <a:t>customer.balance</a:t>
            </a:r>
            <a:r>
              <a:rPr lang="en-US" sz="1400" dirty="0"/>
              <a:t>);</a:t>
            </a:r>
          </a:p>
          <a:p>
            <a:pPr>
              <a:buNone/>
            </a:pPr>
            <a:endParaRPr lang="en-US" sz="1400" dirty="0"/>
          </a:p>
          <a:p>
            <a:pPr>
              <a:buNone/>
            </a:pPr>
            <a:r>
              <a:rPr lang="en-US" sz="1400" dirty="0"/>
              <a:t>	</a:t>
            </a:r>
            <a:r>
              <a:rPr lang="en-US" sz="1400" dirty="0" err="1"/>
              <a:t>printf</a:t>
            </a:r>
            <a:r>
              <a:rPr lang="en-US" sz="1400" dirty="0"/>
              <a:t>("\</a:t>
            </a:r>
            <a:r>
              <a:rPr lang="en-US" sz="1400" dirty="0" err="1"/>
              <a:t>nRecord</a:t>
            </a:r>
            <a:r>
              <a:rPr lang="en-US" sz="1400" dirty="0"/>
              <a:t> after adjustment using individual pass");</a:t>
            </a:r>
          </a:p>
          <a:p>
            <a:pPr>
              <a:buNone/>
            </a:pPr>
            <a:r>
              <a:rPr lang="en-US" sz="1400" dirty="0"/>
              <a:t>	</a:t>
            </a:r>
            <a:r>
              <a:rPr lang="en-US" sz="1400" dirty="0" err="1"/>
              <a:t>printf</a:t>
            </a:r>
            <a:r>
              <a:rPr lang="en-US" sz="1400" dirty="0"/>
              <a:t>("\</a:t>
            </a:r>
            <a:r>
              <a:rPr lang="en-US" sz="1400" dirty="0" err="1"/>
              <a:t>n%s</a:t>
            </a:r>
            <a:r>
              <a:rPr lang="en-US" sz="1400" dirty="0"/>
              <a:t>\t %d\</a:t>
            </a:r>
            <a:r>
              <a:rPr lang="en-US" sz="1400" dirty="0" err="1"/>
              <a:t>t%c</a:t>
            </a:r>
            <a:r>
              <a:rPr lang="en-US" sz="1400" dirty="0"/>
              <a:t>\t%.2f\n", customer.name, </a:t>
            </a:r>
            <a:r>
              <a:rPr lang="en-US" sz="1400" dirty="0" err="1"/>
              <a:t>customer.acct_no</a:t>
            </a:r>
            <a:r>
              <a:rPr lang="en-US" sz="1400" dirty="0"/>
              <a:t>, </a:t>
            </a:r>
            <a:r>
              <a:rPr lang="en-US" sz="1400" dirty="0" err="1"/>
              <a:t>customer.acct_type</a:t>
            </a:r>
            <a:r>
              <a:rPr lang="en-US" sz="1400" dirty="0"/>
              <a:t>, </a:t>
            </a:r>
            <a:r>
              <a:rPr lang="en-US" sz="1400" dirty="0" err="1"/>
              <a:t>customer.balance</a:t>
            </a:r>
            <a:r>
              <a:rPr lang="en-US" sz="1400" dirty="0"/>
              <a:t>);</a:t>
            </a:r>
          </a:p>
          <a:p>
            <a:pPr>
              <a:buNone/>
            </a:pPr>
            <a:endParaRPr lang="en-US" sz="1400" dirty="0"/>
          </a:p>
          <a:p>
            <a:pPr>
              <a:buNone/>
            </a:pPr>
            <a:r>
              <a:rPr lang="en-US" sz="1400" dirty="0"/>
              <a:t>	</a:t>
            </a:r>
            <a:r>
              <a:rPr lang="en-US" sz="1400" dirty="0" err="1"/>
              <a:t>printf</a:t>
            </a:r>
            <a:r>
              <a:rPr lang="en-US" sz="1400" dirty="0"/>
              <a:t>("\n");</a:t>
            </a:r>
          </a:p>
          <a:p>
            <a:pPr>
              <a:buNone/>
            </a:pPr>
            <a:r>
              <a:rPr lang="en-US" sz="1400" dirty="0"/>
              <a:t>	system("PAUSE");</a:t>
            </a:r>
          </a:p>
          <a:p>
            <a:pPr>
              <a:buNone/>
            </a:pPr>
            <a:r>
              <a:rPr lang="en-US" sz="1400" dirty="0"/>
              <a:t>	return 0;</a:t>
            </a:r>
          </a:p>
          <a:p>
            <a:pPr>
              <a:buNone/>
            </a:pPr>
            <a:r>
              <a:rPr lang="en-US" sz="1400" dirty="0"/>
              <a:t>}</a:t>
            </a:r>
          </a:p>
          <a:p>
            <a:pPr>
              <a:buNone/>
            </a:pPr>
            <a:r>
              <a:rPr lang="en-US" sz="1400" dirty="0"/>
              <a:t>float adjust(char *name, </a:t>
            </a:r>
            <a:r>
              <a:rPr lang="en-US" sz="1400" dirty="0" err="1"/>
              <a:t>int</a:t>
            </a:r>
            <a:r>
              <a:rPr lang="en-US" sz="1400" dirty="0"/>
              <a:t> </a:t>
            </a:r>
            <a:r>
              <a:rPr lang="en-US" sz="1400" dirty="0" err="1"/>
              <a:t>acct_no</a:t>
            </a:r>
            <a:r>
              <a:rPr lang="en-US" sz="1400" dirty="0"/>
              <a:t>, float balance)</a:t>
            </a:r>
          </a:p>
          <a:p>
            <a:pPr>
              <a:buNone/>
            </a:pPr>
            <a:r>
              <a:rPr lang="en-US" sz="1400" dirty="0"/>
              <a:t>{</a:t>
            </a:r>
          </a:p>
          <a:p>
            <a:pPr>
              <a:buNone/>
            </a:pPr>
            <a:r>
              <a:rPr lang="en-US" sz="1400" dirty="0"/>
              <a:t>	float </a:t>
            </a:r>
            <a:r>
              <a:rPr lang="en-US" sz="1400" dirty="0" err="1"/>
              <a:t>newbalance</a:t>
            </a:r>
            <a:r>
              <a:rPr lang="en-US" sz="1400" dirty="0"/>
              <a:t> = 30.02;</a:t>
            </a:r>
          </a:p>
          <a:p>
            <a:pPr>
              <a:buNone/>
            </a:pPr>
            <a:r>
              <a:rPr lang="en-US" sz="1400" dirty="0"/>
              <a:t>	return (</a:t>
            </a:r>
            <a:r>
              <a:rPr lang="en-US" sz="1400" dirty="0" err="1"/>
              <a:t>newbalance</a:t>
            </a:r>
            <a:r>
              <a:rPr lang="en-US" sz="1400" dirty="0"/>
              <a:t>);</a:t>
            </a:r>
          </a:p>
          <a:p>
            <a:pPr>
              <a:buNone/>
            </a:pPr>
            <a:r>
              <a:rPr lang="en-US" sz="1400" dirty="0"/>
              <a:t>}</a:t>
            </a:r>
          </a:p>
          <a:p>
            <a:pPr>
              <a:buNone/>
            </a:pPr>
            <a:endParaRPr lang="en-US" sz="1400" dirty="0"/>
          </a:p>
        </p:txBody>
      </p:sp>
      <p:pic>
        <p:nvPicPr>
          <p:cNvPr id="6146" name="Picture 2"/>
          <p:cNvPicPr>
            <a:picLocks noChangeAspect="1" noChangeArrowheads="1"/>
          </p:cNvPicPr>
          <p:nvPr/>
        </p:nvPicPr>
        <p:blipFill>
          <a:blip r:embed="rId2" cstate="print"/>
          <a:srcRect/>
          <a:stretch>
            <a:fillRect/>
          </a:stretch>
        </p:blipFill>
        <p:spPr bwMode="auto">
          <a:xfrm>
            <a:off x="4644189" y="5486400"/>
            <a:ext cx="4499811" cy="1371600"/>
          </a:xfrm>
          <a:prstGeom prst="rect">
            <a:avLst/>
          </a:prstGeom>
          <a:noFill/>
          <a:ln w="9525">
            <a:solidFill>
              <a:schemeClr val="tx1"/>
            </a:solidFill>
            <a:miter lim="800000"/>
            <a:headEnd/>
            <a:tailEnd/>
          </a:ln>
        </p:spPr>
      </p:pic>
      <p:sp>
        <p:nvSpPr>
          <p:cNvPr id="6" name="Slide Number Placeholder 5"/>
          <p:cNvSpPr>
            <a:spLocks noGrp="1"/>
          </p:cNvSpPr>
          <p:nvPr>
            <p:ph type="sldNum" sz="quarter" idx="12"/>
          </p:nvPr>
        </p:nvSpPr>
        <p:spPr/>
        <p:txBody>
          <a:bodyPr/>
          <a:lstStyle/>
          <a:p>
            <a:fld id="{2A89E0F2-424A-4CF5-958F-232509D59923}" type="slidenum">
              <a:rPr lang="en-US" smtClean="0"/>
              <a:pPr/>
              <a:t>21</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81000"/>
            <a:ext cx="9906000" cy="1051560"/>
          </a:xfrm>
        </p:spPr>
        <p:txBody>
          <a:bodyPr>
            <a:normAutofit/>
          </a:bodyPr>
          <a:lstStyle/>
          <a:p>
            <a:r>
              <a:rPr lang="en-US" sz="3100" dirty="0">
                <a:solidFill>
                  <a:schemeClr val="tx1"/>
                </a:solidFill>
              </a:rPr>
              <a:t>Example of Passing the whole Structure</a:t>
            </a:r>
          </a:p>
        </p:txBody>
      </p:sp>
      <p:sp>
        <p:nvSpPr>
          <p:cNvPr id="3" name="Content Placeholder 2"/>
          <p:cNvSpPr>
            <a:spLocks noGrp="1"/>
          </p:cNvSpPr>
          <p:nvPr>
            <p:ph sz="half" idx="1"/>
          </p:nvPr>
        </p:nvSpPr>
        <p:spPr>
          <a:xfrm>
            <a:off x="381000" y="762000"/>
            <a:ext cx="4038600" cy="4525963"/>
          </a:xfrm>
        </p:spPr>
        <p:txBody>
          <a:bodyPr>
            <a:noAutofit/>
          </a:bodyPr>
          <a:lstStyle/>
          <a:p>
            <a:pPr>
              <a:buNone/>
            </a:pPr>
            <a:r>
              <a:rPr lang="en-US" sz="1200" dirty="0"/>
              <a:t>#include &lt;</a:t>
            </a:r>
            <a:r>
              <a:rPr lang="en-US" sz="1200" dirty="0" err="1"/>
              <a:t>stdio.h</a:t>
            </a:r>
            <a:r>
              <a:rPr lang="en-US" sz="1200" dirty="0"/>
              <a:t>&gt;</a:t>
            </a:r>
          </a:p>
          <a:p>
            <a:pPr>
              <a:buNone/>
            </a:pPr>
            <a:r>
              <a:rPr lang="en-US" sz="1200" dirty="0"/>
              <a:t>#include &lt;</a:t>
            </a:r>
            <a:r>
              <a:rPr lang="en-US" sz="1200" dirty="0" err="1"/>
              <a:t>stdlib.h</a:t>
            </a:r>
            <a:r>
              <a:rPr lang="en-US" sz="1200" dirty="0"/>
              <a:t>&gt;</a:t>
            </a:r>
          </a:p>
          <a:p>
            <a:pPr>
              <a:buNone/>
            </a:pPr>
            <a:r>
              <a:rPr lang="en-US" sz="1200" dirty="0"/>
              <a:t>#include &lt;</a:t>
            </a:r>
            <a:r>
              <a:rPr lang="en-US" sz="1200" dirty="0" err="1"/>
              <a:t>string.h</a:t>
            </a:r>
            <a:r>
              <a:rPr lang="en-US" sz="1200" dirty="0"/>
              <a:t>&gt;</a:t>
            </a:r>
          </a:p>
          <a:p>
            <a:pPr>
              <a:buNone/>
            </a:pPr>
            <a:endParaRPr lang="en-US" sz="1200" dirty="0"/>
          </a:p>
          <a:p>
            <a:pPr>
              <a:buNone/>
            </a:pPr>
            <a:r>
              <a:rPr lang="en-US" sz="1200" dirty="0" err="1"/>
              <a:t>typedef</a:t>
            </a:r>
            <a:r>
              <a:rPr lang="en-US" sz="1200" dirty="0"/>
              <a:t> </a:t>
            </a:r>
            <a:r>
              <a:rPr lang="en-US" sz="1200" dirty="0" err="1"/>
              <a:t>struct</a:t>
            </a:r>
            <a:r>
              <a:rPr lang="en-US" sz="1200" dirty="0"/>
              <a:t> {</a:t>
            </a:r>
          </a:p>
          <a:p>
            <a:pPr>
              <a:buNone/>
            </a:pPr>
            <a:r>
              <a:rPr lang="en-US" sz="1200" dirty="0"/>
              <a:t>	char *name;</a:t>
            </a:r>
          </a:p>
          <a:p>
            <a:pPr>
              <a:buNone/>
            </a:pPr>
            <a:r>
              <a:rPr lang="en-US" sz="1200" dirty="0"/>
              <a:t>	</a:t>
            </a:r>
            <a:r>
              <a:rPr lang="en-US" sz="1200" dirty="0" err="1"/>
              <a:t>int</a:t>
            </a:r>
            <a:r>
              <a:rPr lang="en-US" sz="1200" dirty="0"/>
              <a:t> </a:t>
            </a:r>
            <a:r>
              <a:rPr lang="en-US" sz="1200" dirty="0" err="1"/>
              <a:t>acct_no</a:t>
            </a:r>
            <a:r>
              <a:rPr lang="en-US" sz="1200" dirty="0"/>
              <a:t>;</a:t>
            </a:r>
          </a:p>
          <a:p>
            <a:pPr>
              <a:buNone/>
            </a:pPr>
            <a:r>
              <a:rPr lang="en-US" sz="1200" dirty="0"/>
              <a:t>	char </a:t>
            </a:r>
            <a:r>
              <a:rPr lang="en-US" sz="1200" dirty="0" err="1"/>
              <a:t>acct_type</a:t>
            </a:r>
            <a:r>
              <a:rPr lang="en-US" sz="1200" dirty="0"/>
              <a:t>;</a:t>
            </a:r>
          </a:p>
          <a:p>
            <a:pPr>
              <a:buNone/>
            </a:pPr>
            <a:r>
              <a:rPr lang="en-US" sz="1200" dirty="0"/>
              <a:t>	double balance;</a:t>
            </a:r>
          </a:p>
          <a:p>
            <a:pPr>
              <a:buNone/>
            </a:pPr>
            <a:r>
              <a:rPr lang="en-US" sz="1200" dirty="0"/>
              <a:t>}record;</a:t>
            </a:r>
          </a:p>
          <a:p>
            <a:pPr>
              <a:buNone/>
            </a:pPr>
            <a:endParaRPr lang="en-US" sz="1200" dirty="0"/>
          </a:p>
          <a:p>
            <a:pPr>
              <a:buNone/>
            </a:pPr>
            <a:r>
              <a:rPr lang="en-US" sz="1200" dirty="0" err="1"/>
              <a:t>int</a:t>
            </a:r>
            <a:r>
              <a:rPr lang="en-US" sz="1200" dirty="0"/>
              <a:t> main()</a:t>
            </a:r>
          </a:p>
          <a:p>
            <a:pPr>
              <a:buNone/>
            </a:pPr>
            <a:r>
              <a:rPr lang="en-US" sz="1200" dirty="0"/>
              <a:t>{</a:t>
            </a:r>
          </a:p>
          <a:p>
            <a:pPr>
              <a:buNone/>
            </a:pPr>
            <a:r>
              <a:rPr lang="en-US" sz="1200" dirty="0"/>
              <a:t>	void adjust(record *pt);</a:t>
            </a:r>
          </a:p>
          <a:p>
            <a:pPr>
              <a:buNone/>
            </a:pPr>
            <a:r>
              <a:rPr lang="en-US" sz="1200" dirty="0"/>
              <a:t>	</a:t>
            </a:r>
          </a:p>
          <a:p>
            <a:pPr>
              <a:buNone/>
            </a:pPr>
            <a:r>
              <a:rPr lang="en-US" sz="1200" dirty="0"/>
              <a:t>	static record customer ={"Smith",333,'C',33.33};</a:t>
            </a:r>
          </a:p>
          <a:p>
            <a:pPr>
              <a:buNone/>
            </a:pPr>
            <a:endParaRPr lang="en-US" sz="1200" dirty="0"/>
          </a:p>
          <a:p>
            <a:pPr>
              <a:buNone/>
            </a:pPr>
            <a:r>
              <a:rPr lang="en-US" sz="1200" dirty="0"/>
              <a:t>	</a:t>
            </a:r>
            <a:r>
              <a:rPr lang="en-US" sz="1200" dirty="0" err="1"/>
              <a:t>printf</a:t>
            </a:r>
            <a:r>
              <a:rPr lang="en-US" sz="1200" dirty="0"/>
              <a:t>("\</a:t>
            </a:r>
            <a:r>
              <a:rPr lang="en-US" sz="1200" dirty="0" err="1"/>
              <a:t>nRecord</a:t>
            </a:r>
            <a:r>
              <a:rPr lang="en-US" sz="1200" dirty="0"/>
              <a:t> before adjustment to function");</a:t>
            </a:r>
          </a:p>
          <a:p>
            <a:pPr>
              <a:buNone/>
            </a:pPr>
            <a:r>
              <a:rPr lang="en-US" sz="1200" dirty="0"/>
              <a:t>	</a:t>
            </a:r>
            <a:r>
              <a:rPr lang="en-US" sz="1200" dirty="0" err="1"/>
              <a:t>printf</a:t>
            </a:r>
            <a:r>
              <a:rPr lang="en-US" sz="1200" dirty="0"/>
              <a:t>("\</a:t>
            </a:r>
            <a:r>
              <a:rPr lang="en-US" sz="1200" dirty="0" err="1"/>
              <a:t>n%s</a:t>
            </a:r>
            <a:r>
              <a:rPr lang="en-US" sz="1200" dirty="0"/>
              <a:t>\t %d\</a:t>
            </a:r>
            <a:r>
              <a:rPr lang="en-US" sz="1200" dirty="0" err="1"/>
              <a:t>t%c</a:t>
            </a:r>
            <a:r>
              <a:rPr lang="en-US" sz="1200" dirty="0"/>
              <a:t>\t%.2f\n", customer.name, </a:t>
            </a:r>
            <a:r>
              <a:rPr lang="en-US" sz="1200" dirty="0" err="1"/>
              <a:t>customer.acct_no</a:t>
            </a:r>
            <a:r>
              <a:rPr lang="en-US" sz="1200" dirty="0"/>
              <a:t>, </a:t>
            </a:r>
            <a:r>
              <a:rPr lang="en-US" sz="1200" dirty="0" err="1"/>
              <a:t>customer.acct_type</a:t>
            </a:r>
            <a:r>
              <a:rPr lang="en-US" sz="1200" dirty="0"/>
              <a:t>, </a:t>
            </a:r>
            <a:r>
              <a:rPr lang="en-US" sz="1200" dirty="0" err="1"/>
              <a:t>customer.balance</a:t>
            </a:r>
            <a:r>
              <a:rPr lang="en-US" sz="1200" dirty="0"/>
              <a:t>);</a:t>
            </a:r>
          </a:p>
          <a:p>
            <a:pPr>
              <a:buNone/>
            </a:pPr>
            <a:endParaRPr lang="en-US" sz="1200" dirty="0"/>
          </a:p>
          <a:p>
            <a:pPr>
              <a:buNone/>
            </a:pPr>
            <a:r>
              <a:rPr lang="en-US" sz="1200" dirty="0"/>
              <a:t>	adjust(&amp;customer);</a:t>
            </a:r>
          </a:p>
          <a:p>
            <a:pPr>
              <a:buNone/>
            </a:pPr>
            <a:endParaRPr lang="en-US" sz="1200" dirty="0"/>
          </a:p>
        </p:txBody>
      </p:sp>
      <p:sp>
        <p:nvSpPr>
          <p:cNvPr id="4" name="Content Placeholder 3"/>
          <p:cNvSpPr>
            <a:spLocks noGrp="1"/>
          </p:cNvSpPr>
          <p:nvPr>
            <p:ph sz="half" idx="2"/>
          </p:nvPr>
        </p:nvSpPr>
        <p:spPr>
          <a:xfrm>
            <a:off x="4343400" y="838200"/>
            <a:ext cx="4038600" cy="4525963"/>
          </a:xfrm>
        </p:spPr>
        <p:txBody>
          <a:bodyPr>
            <a:normAutofit/>
          </a:bodyPr>
          <a:lstStyle/>
          <a:p>
            <a:pPr>
              <a:buNone/>
            </a:pPr>
            <a:r>
              <a:rPr lang="en-US" sz="1200" dirty="0"/>
              <a:t>	</a:t>
            </a:r>
            <a:r>
              <a:rPr lang="en-US" sz="1200" dirty="0" err="1"/>
              <a:t>printf</a:t>
            </a:r>
            <a:r>
              <a:rPr lang="en-US" sz="1200" dirty="0"/>
              <a:t>("\</a:t>
            </a:r>
            <a:r>
              <a:rPr lang="en-US" sz="1200" dirty="0" err="1"/>
              <a:t>nRecord</a:t>
            </a:r>
            <a:r>
              <a:rPr lang="en-US" sz="1200" dirty="0"/>
              <a:t> after adjustment passing to function");</a:t>
            </a:r>
          </a:p>
          <a:p>
            <a:pPr>
              <a:buNone/>
            </a:pPr>
            <a:r>
              <a:rPr lang="en-US" sz="1200" dirty="0"/>
              <a:t>	</a:t>
            </a:r>
            <a:r>
              <a:rPr lang="en-US" sz="1200" dirty="0" err="1"/>
              <a:t>printf</a:t>
            </a:r>
            <a:r>
              <a:rPr lang="en-US" sz="1200" dirty="0"/>
              <a:t>("\</a:t>
            </a:r>
            <a:r>
              <a:rPr lang="en-US" sz="1200" dirty="0" err="1"/>
              <a:t>n%s</a:t>
            </a:r>
            <a:r>
              <a:rPr lang="en-US" sz="1200" dirty="0"/>
              <a:t>\t %d\</a:t>
            </a:r>
            <a:r>
              <a:rPr lang="en-US" sz="1200" dirty="0" err="1"/>
              <a:t>t%c</a:t>
            </a:r>
            <a:r>
              <a:rPr lang="en-US" sz="1200" dirty="0"/>
              <a:t>\t%.2f\n", customer.name, </a:t>
            </a:r>
            <a:r>
              <a:rPr lang="en-US" sz="1200" dirty="0" err="1"/>
              <a:t>customer.acct_no</a:t>
            </a:r>
            <a:r>
              <a:rPr lang="en-US" sz="1200" dirty="0"/>
              <a:t>, </a:t>
            </a:r>
            <a:r>
              <a:rPr lang="en-US" sz="1200" dirty="0" err="1"/>
              <a:t>customer.acct_type</a:t>
            </a:r>
            <a:r>
              <a:rPr lang="en-US" sz="1200" dirty="0"/>
              <a:t>, </a:t>
            </a:r>
            <a:r>
              <a:rPr lang="en-US" sz="1200" dirty="0" err="1"/>
              <a:t>customer.balance</a:t>
            </a:r>
            <a:r>
              <a:rPr lang="en-US" sz="1200" dirty="0"/>
              <a:t>);</a:t>
            </a:r>
          </a:p>
          <a:p>
            <a:pPr>
              <a:buNone/>
            </a:pPr>
            <a:endParaRPr lang="en-US" sz="1200" dirty="0"/>
          </a:p>
          <a:p>
            <a:pPr>
              <a:buNone/>
            </a:pPr>
            <a:r>
              <a:rPr lang="en-US" sz="1200" dirty="0"/>
              <a:t>	</a:t>
            </a:r>
            <a:r>
              <a:rPr lang="en-US" sz="1200" dirty="0" err="1"/>
              <a:t>printf</a:t>
            </a:r>
            <a:r>
              <a:rPr lang="en-US" sz="1200" dirty="0"/>
              <a:t>("\n");</a:t>
            </a:r>
          </a:p>
          <a:p>
            <a:pPr>
              <a:buNone/>
            </a:pPr>
            <a:r>
              <a:rPr lang="en-US" sz="1200" dirty="0"/>
              <a:t>	system("PAUSE");</a:t>
            </a:r>
          </a:p>
          <a:p>
            <a:pPr>
              <a:buNone/>
            </a:pPr>
            <a:r>
              <a:rPr lang="en-US" sz="1200" dirty="0"/>
              <a:t>	return 0;</a:t>
            </a:r>
          </a:p>
          <a:p>
            <a:pPr>
              <a:buNone/>
            </a:pPr>
            <a:r>
              <a:rPr lang="en-US" sz="1200" dirty="0"/>
              <a:t>}</a:t>
            </a:r>
          </a:p>
          <a:p>
            <a:pPr>
              <a:buNone/>
            </a:pPr>
            <a:endParaRPr lang="en-US" sz="1200" dirty="0"/>
          </a:p>
          <a:p>
            <a:pPr>
              <a:buNone/>
            </a:pPr>
            <a:r>
              <a:rPr lang="en-US" sz="1200" dirty="0"/>
              <a:t>void adjust(record *pt){</a:t>
            </a:r>
          </a:p>
          <a:p>
            <a:pPr>
              <a:buNone/>
            </a:pPr>
            <a:r>
              <a:rPr lang="en-US" sz="1200" dirty="0"/>
              <a:t>	pt-&gt;name = "Jones";</a:t>
            </a:r>
          </a:p>
          <a:p>
            <a:pPr>
              <a:buNone/>
            </a:pPr>
            <a:r>
              <a:rPr lang="en-US" sz="1200" dirty="0"/>
              <a:t>	pt-&gt;</a:t>
            </a:r>
            <a:r>
              <a:rPr lang="en-US" sz="1200" dirty="0" err="1"/>
              <a:t>acct_no</a:t>
            </a:r>
            <a:r>
              <a:rPr lang="en-US" sz="1200" dirty="0"/>
              <a:t> = 9999;</a:t>
            </a:r>
          </a:p>
          <a:p>
            <a:pPr>
              <a:buNone/>
            </a:pPr>
            <a:r>
              <a:rPr lang="en-US" sz="1200" dirty="0"/>
              <a:t>	pt-&gt;</a:t>
            </a:r>
            <a:r>
              <a:rPr lang="en-US" sz="1200" dirty="0" err="1"/>
              <a:t>acct_type</a:t>
            </a:r>
            <a:r>
              <a:rPr lang="en-US" sz="1200" dirty="0"/>
              <a:t> = 'R';</a:t>
            </a:r>
          </a:p>
          <a:p>
            <a:pPr>
              <a:buNone/>
            </a:pPr>
            <a:r>
              <a:rPr lang="en-US" sz="1200" dirty="0"/>
              <a:t>	pt-&gt;balance = 99.99;</a:t>
            </a:r>
          </a:p>
          <a:p>
            <a:pPr>
              <a:buNone/>
            </a:pPr>
            <a:r>
              <a:rPr lang="en-US" sz="1200" dirty="0"/>
              <a:t>	return;</a:t>
            </a:r>
          </a:p>
          <a:p>
            <a:pPr>
              <a:buNone/>
            </a:pPr>
            <a:r>
              <a:rPr lang="en-US" sz="1200" dirty="0"/>
              <a:t>}</a:t>
            </a:r>
          </a:p>
          <a:p>
            <a:endParaRPr lang="en-US" sz="1200" dirty="0"/>
          </a:p>
        </p:txBody>
      </p:sp>
      <p:pic>
        <p:nvPicPr>
          <p:cNvPr id="7170" name="Picture 2"/>
          <p:cNvPicPr>
            <a:picLocks noChangeAspect="1" noChangeArrowheads="1"/>
          </p:cNvPicPr>
          <p:nvPr/>
        </p:nvPicPr>
        <p:blipFill>
          <a:blip r:embed="rId2" cstate="print"/>
          <a:srcRect/>
          <a:stretch>
            <a:fillRect/>
          </a:stretch>
        </p:blipFill>
        <p:spPr bwMode="auto">
          <a:xfrm>
            <a:off x="4495800" y="5105400"/>
            <a:ext cx="4191000" cy="1452563"/>
          </a:xfrm>
          <a:prstGeom prst="rect">
            <a:avLst/>
          </a:prstGeom>
          <a:noFill/>
          <a:ln w="9525">
            <a:solidFill>
              <a:schemeClr val="tx1"/>
            </a:solidFill>
            <a:miter lim="800000"/>
            <a:headEnd/>
            <a:tailEnd/>
          </a:ln>
        </p:spPr>
      </p:pic>
      <p:sp>
        <p:nvSpPr>
          <p:cNvPr id="6" name="Slide Number Placeholder 5"/>
          <p:cNvSpPr>
            <a:spLocks noGrp="1"/>
          </p:cNvSpPr>
          <p:nvPr>
            <p:ph type="sldNum" sz="quarter" idx="12"/>
          </p:nvPr>
        </p:nvSpPr>
        <p:spPr/>
        <p:txBody>
          <a:bodyPr/>
          <a:lstStyle/>
          <a:p>
            <a:fld id="{2A89E0F2-424A-4CF5-958F-232509D59923}" type="slidenum">
              <a:rPr lang="en-US" smtClean="0"/>
              <a:pPr/>
              <a:t>22</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183880" cy="1051560"/>
          </a:xfrm>
        </p:spPr>
        <p:txBody>
          <a:bodyPr>
            <a:normAutofit fontScale="90000"/>
          </a:bodyPr>
          <a:lstStyle/>
          <a:p>
            <a:r>
              <a:rPr lang="en-US" dirty="0">
                <a:solidFill>
                  <a:schemeClr val="tx1"/>
                </a:solidFill>
              </a:rPr>
              <a:t>Multiple block data in structures</a:t>
            </a:r>
          </a:p>
        </p:txBody>
      </p:sp>
      <p:sp>
        <p:nvSpPr>
          <p:cNvPr id="5" name="Content Placeholder 4"/>
          <p:cNvSpPr>
            <a:spLocks noGrp="1"/>
          </p:cNvSpPr>
          <p:nvPr>
            <p:ph idx="1"/>
          </p:nvPr>
        </p:nvSpPr>
        <p:spPr>
          <a:xfrm>
            <a:off x="457200" y="1371600"/>
            <a:ext cx="8183880" cy="4187952"/>
          </a:xfrm>
        </p:spPr>
        <p:txBody>
          <a:bodyPr>
            <a:normAutofit fontScale="92500" lnSpcReduction="10000"/>
          </a:bodyPr>
          <a:lstStyle/>
          <a:p>
            <a:pPr>
              <a:buClrTx/>
            </a:pPr>
            <a:r>
              <a:rPr lang="en-US" dirty="0"/>
              <a:t>One structure only can store one particular block of data as in one array.</a:t>
            </a:r>
          </a:p>
          <a:p>
            <a:pPr>
              <a:buClrTx/>
            </a:pPr>
            <a:r>
              <a:rPr lang="en-US" dirty="0"/>
              <a:t>How about multiple block of data?</a:t>
            </a:r>
          </a:p>
          <a:p>
            <a:pPr>
              <a:buClrTx/>
            </a:pPr>
            <a:r>
              <a:rPr lang="en-US" dirty="0"/>
              <a:t>In array, we can have multidimensional array.</a:t>
            </a:r>
          </a:p>
          <a:p>
            <a:pPr>
              <a:buClrTx/>
            </a:pPr>
            <a:r>
              <a:rPr lang="en-US" dirty="0"/>
              <a:t>In structure, we can use structure array or structure of data that linked to each other through a pointer.</a:t>
            </a:r>
          </a:p>
          <a:p>
            <a:pPr>
              <a:buClrTx/>
            </a:pPr>
            <a:r>
              <a:rPr lang="en-US" dirty="0"/>
              <a:t>Structure of data that linked to each other through a pointer also known as self-referential structures or linked list</a:t>
            </a:r>
          </a:p>
        </p:txBody>
      </p:sp>
      <p:sp>
        <p:nvSpPr>
          <p:cNvPr id="4" name="Slide Number Placeholder 3"/>
          <p:cNvSpPr>
            <a:spLocks noGrp="1"/>
          </p:cNvSpPr>
          <p:nvPr>
            <p:ph type="sldNum" sz="quarter" idx="12"/>
          </p:nvPr>
        </p:nvSpPr>
        <p:spPr/>
        <p:txBody>
          <a:bodyPr/>
          <a:lstStyle/>
          <a:p>
            <a:fld id="{2A89E0F2-424A-4CF5-958F-232509D59923}" type="slidenum">
              <a:rPr lang="en-US" smtClean="0"/>
              <a:pPr/>
              <a:t>23</a:t>
            </a:fld>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213360"/>
            <a:ext cx="8183880" cy="1051560"/>
          </a:xfrm>
        </p:spPr>
        <p:txBody>
          <a:bodyPr/>
          <a:lstStyle/>
          <a:p>
            <a:r>
              <a:rPr lang="en-US" dirty="0">
                <a:solidFill>
                  <a:schemeClr val="tx1"/>
                </a:solidFill>
              </a:rPr>
              <a:t>Structure array</a:t>
            </a:r>
          </a:p>
        </p:txBody>
      </p:sp>
      <p:sp>
        <p:nvSpPr>
          <p:cNvPr id="4" name="Content Placeholder 3"/>
          <p:cNvSpPr>
            <a:spLocks noGrp="1"/>
          </p:cNvSpPr>
          <p:nvPr>
            <p:ph sz="half" idx="1"/>
          </p:nvPr>
        </p:nvSpPr>
        <p:spPr>
          <a:xfrm>
            <a:off x="533400" y="990600"/>
            <a:ext cx="3931920" cy="4389120"/>
          </a:xfrm>
        </p:spPr>
        <p:txBody>
          <a:bodyPr>
            <a:noAutofit/>
          </a:bodyPr>
          <a:lstStyle/>
          <a:p>
            <a:pPr>
              <a:buNone/>
            </a:pPr>
            <a:r>
              <a:rPr lang="en-US" sz="1400" dirty="0"/>
              <a:t>#include &lt;</a:t>
            </a:r>
            <a:r>
              <a:rPr lang="en-US" sz="1400" dirty="0" err="1"/>
              <a:t>stdio.h</a:t>
            </a:r>
            <a:r>
              <a:rPr lang="en-US" sz="1400" dirty="0"/>
              <a:t>&gt;</a:t>
            </a:r>
          </a:p>
          <a:p>
            <a:pPr>
              <a:buNone/>
            </a:pPr>
            <a:r>
              <a:rPr lang="en-US" sz="1400" dirty="0"/>
              <a:t>#include &lt;</a:t>
            </a:r>
            <a:r>
              <a:rPr lang="en-US" sz="1400" dirty="0" err="1"/>
              <a:t>stdlib.h</a:t>
            </a:r>
            <a:r>
              <a:rPr lang="en-US" sz="1400" dirty="0"/>
              <a:t>&gt;</a:t>
            </a:r>
          </a:p>
          <a:p>
            <a:pPr>
              <a:buNone/>
            </a:pPr>
            <a:r>
              <a:rPr lang="en-US" sz="1400" dirty="0"/>
              <a:t>#include &lt;</a:t>
            </a:r>
            <a:r>
              <a:rPr lang="en-US" sz="1400" dirty="0" err="1"/>
              <a:t>string.h</a:t>
            </a:r>
            <a:r>
              <a:rPr lang="en-US" sz="1400" dirty="0"/>
              <a:t>&gt;</a:t>
            </a:r>
          </a:p>
          <a:p>
            <a:pPr>
              <a:buNone/>
            </a:pPr>
            <a:endParaRPr lang="en-US" sz="1400" dirty="0"/>
          </a:p>
          <a:p>
            <a:pPr>
              <a:buNone/>
            </a:pPr>
            <a:r>
              <a:rPr lang="en-US" sz="1400" dirty="0" err="1"/>
              <a:t>typedef</a:t>
            </a:r>
            <a:r>
              <a:rPr lang="en-US" sz="1400" dirty="0"/>
              <a:t> </a:t>
            </a:r>
            <a:r>
              <a:rPr lang="en-US" sz="1400" dirty="0" err="1"/>
              <a:t>struct</a:t>
            </a:r>
            <a:r>
              <a:rPr lang="en-US" sz="1400" dirty="0"/>
              <a:t>{</a:t>
            </a:r>
          </a:p>
          <a:p>
            <a:pPr>
              <a:buNone/>
            </a:pPr>
            <a:r>
              <a:rPr lang="en-US" sz="1400" dirty="0"/>
              <a:t>	char *name;</a:t>
            </a:r>
          </a:p>
          <a:p>
            <a:pPr>
              <a:buNone/>
            </a:pPr>
            <a:r>
              <a:rPr lang="en-US" sz="1400" dirty="0"/>
              <a:t>	</a:t>
            </a:r>
            <a:r>
              <a:rPr lang="en-US" sz="1400" dirty="0" err="1"/>
              <a:t>int</a:t>
            </a:r>
            <a:r>
              <a:rPr lang="en-US" sz="1400" dirty="0"/>
              <a:t> </a:t>
            </a:r>
            <a:r>
              <a:rPr lang="en-US" sz="1400" dirty="0" err="1"/>
              <a:t>acct_no</a:t>
            </a:r>
            <a:r>
              <a:rPr lang="en-US" sz="1400" dirty="0"/>
              <a:t>;</a:t>
            </a:r>
          </a:p>
          <a:p>
            <a:pPr>
              <a:buNone/>
            </a:pPr>
            <a:r>
              <a:rPr lang="en-US" sz="1400" dirty="0"/>
              <a:t>	char </a:t>
            </a:r>
            <a:r>
              <a:rPr lang="en-US" sz="1400" dirty="0" err="1"/>
              <a:t>acct_type</a:t>
            </a:r>
            <a:r>
              <a:rPr lang="en-US" sz="1400" dirty="0"/>
              <a:t>;</a:t>
            </a:r>
          </a:p>
          <a:p>
            <a:pPr>
              <a:buNone/>
            </a:pPr>
            <a:r>
              <a:rPr lang="en-US" sz="1400" dirty="0"/>
              <a:t>	double balance;</a:t>
            </a:r>
          </a:p>
          <a:p>
            <a:pPr>
              <a:buNone/>
            </a:pPr>
            <a:r>
              <a:rPr lang="en-US" sz="1400" dirty="0"/>
              <a:t>} record;</a:t>
            </a:r>
          </a:p>
          <a:p>
            <a:pPr>
              <a:buNone/>
            </a:pPr>
            <a:endParaRPr lang="en-US" sz="1400" dirty="0"/>
          </a:p>
          <a:p>
            <a:pPr>
              <a:buNone/>
            </a:pPr>
            <a:endParaRPr lang="en-US" sz="1400" dirty="0"/>
          </a:p>
          <a:p>
            <a:pPr>
              <a:buNone/>
            </a:pPr>
            <a:r>
              <a:rPr lang="en-US" sz="1400" dirty="0" err="1"/>
              <a:t>int</a:t>
            </a:r>
            <a:r>
              <a:rPr lang="en-US" sz="1400" dirty="0"/>
              <a:t> main()</a:t>
            </a:r>
          </a:p>
          <a:p>
            <a:pPr>
              <a:buNone/>
            </a:pPr>
            <a:r>
              <a:rPr lang="en-US" sz="1400" dirty="0"/>
              <a:t>{</a:t>
            </a:r>
          </a:p>
          <a:p>
            <a:pPr>
              <a:buNone/>
            </a:pPr>
            <a:r>
              <a:rPr lang="en-US" sz="1400" dirty="0"/>
              <a:t>	static record customer[3] ={</a:t>
            </a:r>
          </a:p>
          <a:p>
            <a:pPr>
              <a:buNone/>
            </a:pPr>
            <a:r>
              <a:rPr lang="en-US" sz="1400" dirty="0"/>
              <a:t>		{"Smith",333,'C',33.33},</a:t>
            </a:r>
          </a:p>
          <a:p>
            <a:pPr>
              <a:buNone/>
            </a:pPr>
            <a:r>
              <a:rPr lang="en-US" sz="1400" dirty="0"/>
              <a:t>		{"Jones",666,'C',66.66},</a:t>
            </a:r>
          </a:p>
          <a:p>
            <a:pPr>
              <a:buNone/>
            </a:pPr>
            <a:r>
              <a:rPr lang="en-US" sz="1400" dirty="0"/>
              <a:t>		{"Brown",999,'C',99.99}</a:t>
            </a:r>
          </a:p>
          <a:p>
            <a:pPr>
              <a:buNone/>
            </a:pPr>
            <a:r>
              <a:rPr lang="en-US" sz="1400" dirty="0"/>
              <a:t>		};</a:t>
            </a:r>
          </a:p>
          <a:p>
            <a:pPr>
              <a:buNone/>
            </a:pPr>
            <a:endParaRPr lang="en-US" sz="1400" dirty="0"/>
          </a:p>
          <a:p>
            <a:pPr>
              <a:buNone/>
            </a:pPr>
            <a:r>
              <a:rPr lang="en-US" sz="1400" dirty="0"/>
              <a:t>	</a:t>
            </a:r>
          </a:p>
        </p:txBody>
      </p:sp>
      <p:sp>
        <p:nvSpPr>
          <p:cNvPr id="5" name="Content Placeholder 4"/>
          <p:cNvSpPr>
            <a:spLocks noGrp="1"/>
          </p:cNvSpPr>
          <p:nvPr>
            <p:ph sz="half" idx="2"/>
          </p:nvPr>
        </p:nvSpPr>
        <p:spPr>
          <a:xfrm>
            <a:off x="4648200" y="762000"/>
            <a:ext cx="4267200" cy="4389120"/>
          </a:xfrm>
        </p:spPr>
        <p:txBody>
          <a:bodyPr>
            <a:normAutofit fontScale="55000" lnSpcReduction="20000"/>
          </a:bodyPr>
          <a:lstStyle/>
          <a:p>
            <a:pPr>
              <a:buNone/>
            </a:pPr>
            <a:r>
              <a:rPr lang="en-US" dirty="0" err="1"/>
              <a:t>int</a:t>
            </a:r>
            <a:r>
              <a:rPr lang="en-US" dirty="0"/>
              <a:t> </a:t>
            </a:r>
            <a:r>
              <a:rPr lang="en-US" dirty="0" err="1"/>
              <a:t>acctn</a:t>
            </a:r>
            <a:r>
              <a:rPr lang="en-US" dirty="0"/>
              <a:t>;</a:t>
            </a:r>
          </a:p>
          <a:p>
            <a:pPr>
              <a:buNone/>
            </a:pPr>
            <a:r>
              <a:rPr lang="en-US" dirty="0"/>
              <a:t>record *pt;</a:t>
            </a:r>
          </a:p>
          <a:p>
            <a:pPr>
              <a:buNone/>
            </a:pPr>
            <a:endParaRPr lang="en-US" dirty="0"/>
          </a:p>
          <a:p>
            <a:pPr>
              <a:buNone/>
            </a:pPr>
            <a:r>
              <a:rPr lang="en-US" dirty="0" err="1"/>
              <a:t>printf</a:t>
            </a:r>
            <a:r>
              <a:rPr lang="en-US" dirty="0"/>
              <a:t>("\</a:t>
            </a:r>
            <a:r>
              <a:rPr lang="en-US" dirty="0" err="1"/>
              <a:t>nAccount</a:t>
            </a:r>
            <a:r>
              <a:rPr lang="en-US" dirty="0"/>
              <a:t> Record");</a:t>
            </a:r>
          </a:p>
          <a:p>
            <a:pPr>
              <a:buNone/>
            </a:pPr>
            <a:r>
              <a:rPr lang="en-US" dirty="0" err="1"/>
              <a:t>printf</a:t>
            </a:r>
            <a:r>
              <a:rPr lang="en-US" dirty="0"/>
              <a:t>("\n--------------");</a:t>
            </a:r>
          </a:p>
          <a:p>
            <a:pPr>
              <a:buNone/>
            </a:pPr>
            <a:r>
              <a:rPr lang="en-US" dirty="0"/>
              <a:t>	</a:t>
            </a:r>
          </a:p>
          <a:p>
            <a:pPr>
              <a:buNone/>
            </a:pPr>
            <a:r>
              <a:rPr lang="en-US" dirty="0"/>
              <a:t>for (</a:t>
            </a:r>
            <a:r>
              <a:rPr lang="en-US" dirty="0" err="1"/>
              <a:t>acctn</a:t>
            </a:r>
            <a:r>
              <a:rPr lang="en-US" dirty="0"/>
              <a:t> = 0; </a:t>
            </a:r>
            <a:r>
              <a:rPr lang="en-US" dirty="0" err="1"/>
              <a:t>acctn</a:t>
            </a:r>
            <a:r>
              <a:rPr lang="en-US" dirty="0"/>
              <a:t> &lt;3; ++</a:t>
            </a:r>
            <a:r>
              <a:rPr lang="en-US" dirty="0" err="1"/>
              <a:t>acctn</a:t>
            </a:r>
            <a:r>
              <a:rPr lang="en-US" dirty="0"/>
              <a:t>)</a:t>
            </a:r>
          </a:p>
          <a:p>
            <a:pPr>
              <a:buNone/>
            </a:pPr>
            <a:r>
              <a:rPr lang="en-US" dirty="0"/>
              <a:t>{</a:t>
            </a:r>
          </a:p>
          <a:p>
            <a:pPr>
              <a:buNone/>
            </a:pPr>
            <a:r>
              <a:rPr lang="en-US" dirty="0"/>
              <a:t>   pt = &amp;customer[</a:t>
            </a:r>
            <a:r>
              <a:rPr lang="en-US" dirty="0" err="1"/>
              <a:t>acctn</a:t>
            </a:r>
            <a:r>
              <a:rPr lang="en-US" dirty="0"/>
              <a:t>];</a:t>
            </a:r>
          </a:p>
          <a:p>
            <a:pPr>
              <a:buNone/>
            </a:pPr>
            <a:r>
              <a:rPr lang="en-US" dirty="0"/>
              <a:t>	</a:t>
            </a:r>
          </a:p>
          <a:p>
            <a:pPr>
              <a:buNone/>
            </a:pPr>
            <a:r>
              <a:rPr lang="en-US" dirty="0" err="1"/>
              <a:t>printf</a:t>
            </a:r>
            <a:r>
              <a:rPr lang="en-US" dirty="0"/>
              <a:t>("\</a:t>
            </a:r>
            <a:r>
              <a:rPr lang="en-US" dirty="0" err="1"/>
              <a:t>n%s</a:t>
            </a:r>
            <a:r>
              <a:rPr lang="en-US" dirty="0"/>
              <a:t>\</a:t>
            </a:r>
            <a:r>
              <a:rPr lang="en-US" dirty="0" err="1"/>
              <a:t>t%d</a:t>
            </a:r>
            <a:r>
              <a:rPr lang="en-US" dirty="0"/>
              <a:t>\</a:t>
            </a:r>
            <a:r>
              <a:rPr lang="en-US" dirty="0" err="1"/>
              <a:t>t%c</a:t>
            </a:r>
            <a:r>
              <a:rPr lang="en-US" dirty="0"/>
              <a:t>\t%.2f", pt-&gt;name, pt-&gt;</a:t>
            </a:r>
            <a:r>
              <a:rPr lang="en-US" dirty="0" err="1"/>
              <a:t>acct_no</a:t>
            </a:r>
            <a:r>
              <a:rPr lang="en-US" dirty="0"/>
              <a:t>, pt-&gt;</a:t>
            </a:r>
            <a:r>
              <a:rPr lang="en-US" dirty="0" err="1"/>
              <a:t>acct_type</a:t>
            </a:r>
            <a:r>
              <a:rPr lang="en-US" dirty="0"/>
              <a:t>, pt-&gt;balance);</a:t>
            </a:r>
          </a:p>
          <a:p>
            <a:pPr>
              <a:buNone/>
            </a:pPr>
            <a:r>
              <a:rPr lang="en-US" dirty="0"/>
              <a:t>	}</a:t>
            </a:r>
          </a:p>
          <a:p>
            <a:pPr>
              <a:buNone/>
            </a:pPr>
            <a:endParaRPr lang="en-US" dirty="0"/>
          </a:p>
          <a:p>
            <a:pPr>
              <a:buNone/>
            </a:pPr>
            <a:r>
              <a:rPr lang="en-US" dirty="0"/>
              <a:t>	</a:t>
            </a:r>
            <a:r>
              <a:rPr lang="en-US" dirty="0" err="1"/>
              <a:t>printf</a:t>
            </a:r>
            <a:r>
              <a:rPr lang="en-US" dirty="0"/>
              <a:t>("\n");</a:t>
            </a:r>
          </a:p>
          <a:p>
            <a:pPr>
              <a:buNone/>
            </a:pPr>
            <a:r>
              <a:rPr lang="en-US" dirty="0"/>
              <a:t>	system("PAUSE");</a:t>
            </a:r>
          </a:p>
          <a:p>
            <a:pPr>
              <a:buNone/>
            </a:pPr>
            <a:r>
              <a:rPr lang="en-US" dirty="0"/>
              <a:t>	return 0;</a:t>
            </a:r>
          </a:p>
          <a:p>
            <a:pPr>
              <a:buNone/>
            </a:pPr>
            <a:r>
              <a:rPr lang="en-US" dirty="0"/>
              <a:t>}</a:t>
            </a:r>
          </a:p>
        </p:txBody>
      </p:sp>
      <p:pic>
        <p:nvPicPr>
          <p:cNvPr id="9219" name="Picture 3"/>
          <p:cNvPicPr>
            <a:picLocks noChangeAspect="1" noChangeArrowheads="1"/>
          </p:cNvPicPr>
          <p:nvPr/>
        </p:nvPicPr>
        <p:blipFill>
          <a:blip r:embed="rId2" cstate="print"/>
          <a:srcRect/>
          <a:stretch>
            <a:fillRect/>
          </a:stretch>
        </p:blipFill>
        <p:spPr bwMode="auto">
          <a:xfrm>
            <a:off x="4495800" y="5181600"/>
            <a:ext cx="4232495" cy="1676400"/>
          </a:xfrm>
          <a:prstGeom prst="rect">
            <a:avLst/>
          </a:prstGeom>
          <a:noFill/>
          <a:ln w="9525">
            <a:solidFill>
              <a:schemeClr val="tx1"/>
            </a:solidFill>
            <a:miter lim="800000"/>
            <a:headEnd/>
            <a:tailEnd/>
          </a:ln>
        </p:spPr>
      </p:pic>
      <p:sp>
        <p:nvSpPr>
          <p:cNvPr id="6" name="Slide Number Placeholder 5"/>
          <p:cNvSpPr>
            <a:spLocks noGrp="1"/>
          </p:cNvSpPr>
          <p:nvPr>
            <p:ph type="sldNum" sz="quarter" idx="12"/>
          </p:nvPr>
        </p:nvSpPr>
        <p:spPr/>
        <p:txBody>
          <a:bodyPr/>
          <a:lstStyle/>
          <a:p>
            <a:fld id="{2A89E0F2-424A-4CF5-958F-232509D59923}" type="slidenum">
              <a:rPr lang="en-US" smtClean="0"/>
              <a:pPr/>
              <a:t>24</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457200"/>
            <a:ext cx="8183880" cy="1051560"/>
          </a:xfrm>
        </p:spPr>
        <p:txBody>
          <a:bodyPr/>
          <a:lstStyle/>
          <a:p>
            <a:r>
              <a:rPr lang="en-US" dirty="0">
                <a:solidFill>
                  <a:schemeClr val="tx1"/>
                </a:solidFill>
              </a:rPr>
              <a:t>Self-referential structures</a:t>
            </a:r>
          </a:p>
        </p:txBody>
      </p:sp>
      <p:sp>
        <p:nvSpPr>
          <p:cNvPr id="5" name="Content Placeholder 4"/>
          <p:cNvSpPr>
            <a:spLocks noGrp="1"/>
          </p:cNvSpPr>
          <p:nvPr>
            <p:ph idx="1"/>
          </p:nvPr>
        </p:nvSpPr>
        <p:spPr>
          <a:xfrm>
            <a:off x="381000" y="685800"/>
            <a:ext cx="8183880" cy="4187952"/>
          </a:xfrm>
        </p:spPr>
        <p:txBody>
          <a:bodyPr>
            <a:normAutofit lnSpcReduction="10000"/>
          </a:bodyPr>
          <a:lstStyle/>
          <a:p>
            <a:pPr>
              <a:buClrTx/>
            </a:pPr>
            <a:r>
              <a:rPr lang="en-US" dirty="0"/>
              <a:t>A structures that has a links (pointer) to the next data that have same structure </a:t>
            </a:r>
          </a:p>
          <a:p>
            <a:pPr>
              <a:buClrTx/>
            </a:pPr>
            <a:r>
              <a:rPr lang="en-US" dirty="0"/>
              <a:t>Or a structure that have a member that has the same structure as it owns.</a:t>
            </a:r>
          </a:p>
          <a:p>
            <a:pPr>
              <a:buClrTx/>
            </a:pPr>
            <a:r>
              <a:rPr lang="en-US" dirty="0"/>
              <a:t>Example</a:t>
            </a:r>
          </a:p>
          <a:p>
            <a:pPr>
              <a:buClrTx/>
              <a:buNone/>
            </a:pPr>
            <a:r>
              <a:rPr lang="en-US" dirty="0"/>
              <a:t>		</a:t>
            </a:r>
            <a:r>
              <a:rPr lang="en-US" sz="2200" dirty="0" err="1"/>
              <a:t>struct</a:t>
            </a:r>
            <a:r>
              <a:rPr lang="en-US" sz="2200" dirty="0"/>
              <a:t> tag </a:t>
            </a:r>
          </a:p>
          <a:p>
            <a:pPr>
              <a:buClrTx/>
              <a:buNone/>
            </a:pPr>
            <a:r>
              <a:rPr lang="en-US" sz="2200" dirty="0"/>
              <a:t>        {</a:t>
            </a:r>
          </a:p>
          <a:p>
            <a:pPr>
              <a:buClrTx/>
              <a:buNone/>
            </a:pPr>
            <a:r>
              <a:rPr lang="en-US" sz="2200" dirty="0"/>
              <a:t>			</a:t>
            </a:r>
            <a:r>
              <a:rPr lang="en-US" sz="2200" dirty="0" err="1"/>
              <a:t>datatype</a:t>
            </a:r>
            <a:r>
              <a:rPr lang="en-US" sz="2200" dirty="0"/>
              <a:t> member1;</a:t>
            </a:r>
          </a:p>
          <a:p>
            <a:pPr>
              <a:buClrTx/>
              <a:buNone/>
            </a:pPr>
            <a:r>
              <a:rPr lang="en-US" sz="2200" dirty="0"/>
              <a:t>			</a:t>
            </a:r>
            <a:r>
              <a:rPr lang="en-US" sz="2200" dirty="0" err="1"/>
              <a:t>struct</a:t>
            </a:r>
            <a:r>
              <a:rPr lang="en-US" sz="2200" dirty="0"/>
              <a:t> tag *</a:t>
            </a:r>
            <a:r>
              <a:rPr lang="en-US" sz="2200" dirty="0" err="1"/>
              <a:t>ptvar</a:t>
            </a:r>
            <a:r>
              <a:rPr lang="en-US" sz="2200" dirty="0"/>
              <a:t>;</a:t>
            </a:r>
          </a:p>
          <a:p>
            <a:pPr>
              <a:buClrTx/>
              <a:buNone/>
            </a:pPr>
            <a:r>
              <a:rPr lang="en-US" sz="2200" dirty="0"/>
              <a:t>		}</a:t>
            </a:r>
          </a:p>
        </p:txBody>
      </p:sp>
      <p:sp>
        <p:nvSpPr>
          <p:cNvPr id="6" name="TextBox 5"/>
          <p:cNvSpPr txBox="1"/>
          <p:nvPr/>
        </p:nvSpPr>
        <p:spPr>
          <a:xfrm>
            <a:off x="1295400" y="4800600"/>
            <a:ext cx="5105400" cy="1785104"/>
          </a:xfrm>
          <a:prstGeom prst="rect">
            <a:avLst/>
          </a:prstGeom>
          <a:noFill/>
          <a:ln>
            <a:solidFill>
              <a:schemeClr val="tx1"/>
            </a:solidFill>
          </a:ln>
        </p:spPr>
        <p:txBody>
          <a:bodyPr wrap="square" rtlCol="0">
            <a:spAutoFit/>
          </a:bodyPr>
          <a:lstStyle/>
          <a:p>
            <a:pPr>
              <a:buNone/>
            </a:pPr>
            <a:r>
              <a:rPr lang="en-US" sz="2200" dirty="0" err="1"/>
              <a:t>struct</a:t>
            </a:r>
            <a:r>
              <a:rPr lang="en-US" sz="2200" dirty="0"/>
              <a:t> </a:t>
            </a:r>
            <a:r>
              <a:rPr lang="en-US" sz="2200" dirty="0" err="1"/>
              <a:t>list_element</a:t>
            </a:r>
            <a:endParaRPr lang="en-US" sz="2200" dirty="0"/>
          </a:p>
          <a:p>
            <a:pPr>
              <a:buNone/>
            </a:pPr>
            <a:r>
              <a:rPr lang="en-US" sz="2200" dirty="0"/>
              <a:t>{</a:t>
            </a:r>
          </a:p>
          <a:p>
            <a:pPr>
              <a:buNone/>
            </a:pPr>
            <a:r>
              <a:rPr lang="en-US" sz="2200" dirty="0"/>
              <a:t>     char *item;</a:t>
            </a:r>
          </a:p>
          <a:p>
            <a:pPr>
              <a:buNone/>
            </a:pPr>
            <a:r>
              <a:rPr lang="en-US" sz="2200" dirty="0"/>
              <a:t>     </a:t>
            </a:r>
            <a:r>
              <a:rPr lang="en-US" sz="2200" dirty="0" err="1"/>
              <a:t>struct</a:t>
            </a:r>
            <a:r>
              <a:rPr lang="en-US" sz="2200" dirty="0"/>
              <a:t> </a:t>
            </a:r>
            <a:r>
              <a:rPr lang="en-US" sz="2200" dirty="0" err="1"/>
              <a:t>list_element</a:t>
            </a:r>
            <a:r>
              <a:rPr lang="en-US" sz="2200" dirty="0"/>
              <a:t> *next;</a:t>
            </a:r>
          </a:p>
          <a:p>
            <a:pPr>
              <a:buNone/>
            </a:pPr>
            <a:r>
              <a:rPr lang="en-US" sz="2200" dirty="0"/>
              <a:t>}</a:t>
            </a:r>
          </a:p>
        </p:txBody>
      </p:sp>
      <p:sp>
        <p:nvSpPr>
          <p:cNvPr id="7" name="Slide Number Placeholder 6"/>
          <p:cNvSpPr>
            <a:spLocks noGrp="1"/>
          </p:cNvSpPr>
          <p:nvPr>
            <p:ph type="sldNum" sz="quarter" idx="12"/>
          </p:nvPr>
        </p:nvSpPr>
        <p:spPr/>
        <p:txBody>
          <a:bodyPr/>
          <a:lstStyle/>
          <a:p>
            <a:fld id="{2A89E0F2-424A-4CF5-958F-232509D59923}" type="slidenum">
              <a:rPr lang="en-US" smtClean="0"/>
              <a:pPr/>
              <a:t>25</a:t>
            </a:fld>
            <a:endParaRPr lang="en-US"/>
          </a:p>
        </p:txBody>
      </p:sp>
      <p:sp>
        <p:nvSpPr>
          <p:cNvPr id="8" name="Footer Placeholder 7"/>
          <p:cNvSpPr>
            <a:spLocks noGrp="1"/>
          </p:cNvSpPr>
          <p:nvPr>
            <p:ph type="ftr" sz="quarter" idx="11"/>
          </p:nvPr>
        </p:nvSpPr>
        <p:spPr/>
        <p:txBody>
          <a:bodyPr/>
          <a:lstStyle/>
          <a:p>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1219200"/>
            <a:ext cx="7467600" cy="2057400"/>
          </a:xfrm>
        </p:spPr>
        <p:txBody>
          <a:bodyPr>
            <a:normAutofit/>
          </a:bodyPr>
          <a:lstStyle/>
          <a:p>
            <a:pPr algn="just">
              <a:buClrTx/>
              <a:buNone/>
            </a:pPr>
            <a:r>
              <a:rPr lang="en-US" sz="2400" dirty="0"/>
              <a:t>Defined as similar way as structure. The only difference is that the union creates only one memory space. The size of the memory computed by the maximum size of its data members.</a:t>
            </a:r>
          </a:p>
        </p:txBody>
      </p:sp>
      <p:sp>
        <p:nvSpPr>
          <p:cNvPr id="4" name="Slide Number Placeholder 3"/>
          <p:cNvSpPr>
            <a:spLocks noGrp="1"/>
          </p:cNvSpPr>
          <p:nvPr>
            <p:ph type="sldNum" sz="quarter" idx="12"/>
          </p:nvPr>
        </p:nvSpPr>
        <p:spPr/>
        <p:txBody>
          <a:bodyPr/>
          <a:lstStyle/>
          <a:p>
            <a:fld id="{2A89E0F2-424A-4CF5-958F-232509D59923}" type="slidenum">
              <a:rPr lang="en-US" smtClean="0"/>
              <a:pPr/>
              <a:t>26</a:t>
            </a:fld>
            <a:endParaRPr lang="en-US"/>
          </a:p>
        </p:txBody>
      </p:sp>
      <p:sp>
        <p:nvSpPr>
          <p:cNvPr id="5" name="Footer Placeholder 4"/>
          <p:cNvSpPr>
            <a:spLocks noGrp="1"/>
          </p:cNvSpPr>
          <p:nvPr>
            <p:ph type="ftr" sz="quarter" idx="11"/>
          </p:nvPr>
        </p:nvSpPr>
        <p:spPr/>
        <p:txBody>
          <a:bodyPr/>
          <a:lstStyle/>
          <a:p>
            <a:endParaRPr lang="en-US"/>
          </a:p>
        </p:txBody>
      </p:sp>
      <p:sp>
        <p:nvSpPr>
          <p:cNvPr id="6" name="TextBox 5"/>
          <p:cNvSpPr txBox="1"/>
          <p:nvPr/>
        </p:nvSpPr>
        <p:spPr>
          <a:xfrm>
            <a:off x="3124200" y="533400"/>
            <a:ext cx="1691489" cy="646331"/>
          </a:xfrm>
          <a:prstGeom prst="rect">
            <a:avLst/>
          </a:prstGeom>
          <a:noFill/>
        </p:spPr>
        <p:txBody>
          <a:bodyPr wrap="none" rtlCol="0">
            <a:spAutoFit/>
          </a:bodyPr>
          <a:lstStyle/>
          <a:p>
            <a:r>
              <a:rPr lang="en-US" sz="3600" b="1" dirty="0"/>
              <a:t>Union</a:t>
            </a:r>
          </a:p>
        </p:txBody>
      </p:sp>
      <p:sp>
        <p:nvSpPr>
          <p:cNvPr id="7" name="TextBox 6"/>
          <p:cNvSpPr txBox="1"/>
          <p:nvPr/>
        </p:nvSpPr>
        <p:spPr>
          <a:xfrm>
            <a:off x="2971800" y="3200400"/>
            <a:ext cx="2185214" cy="1477328"/>
          </a:xfrm>
          <a:prstGeom prst="rect">
            <a:avLst/>
          </a:prstGeom>
          <a:solidFill>
            <a:srgbClr val="92D050"/>
          </a:solidFill>
        </p:spPr>
        <p:txBody>
          <a:bodyPr wrap="none" rtlCol="0">
            <a:spAutoFit/>
          </a:bodyPr>
          <a:lstStyle/>
          <a:p>
            <a:r>
              <a:rPr lang="en-US" dirty="0"/>
              <a:t>union student{</a:t>
            </a:r>
          </a:p>
          <a:p>
            <a:r>
              <a:rPr lang="en-US" dirty="0"/>
              <a:t>  </a:t>
            </a:r>
            <a:r>
              <a:rPr lang="en-US" dirty="0" err="1"/>
              <a:t>int</a:t>
            </a:r>
            <a:r>
              <a:rPr lang="en-US" dirty="0"/>
              <a:t> id;</a:t>
            </a:r>
          </a:p>
          <a:p>
            <a:r>
              <a:rPr lang="en-US" dirty="0"/>
              <a:t>  char name[10];</a:t>
            </a:r>
          </a:p>
          <a:p>
            <a:r>
              <a:rPr lang="en-US" dirty="0"/>
              <a:t>  float </a:t>
            </a:r>
            <a:r>
              <a:rPr lang="en-US" dirty="0" err="1"/>
              <a:t>gpa</a:t>
            </a:r>
            <a:r>
              <a:rPr lang="en-US" dirty="0"/>
              <a:t>;</a:t>
            </a:r>
          </a:p>
          <a:p>
            <a:r>
              <a:rPr lang="en-US" dirty="0"/>
              <a:t>}u1;</a:t>
            </a:r>
          </a:p>
        </p:txBody>
      </p:sp>
      <p:sp>
        <p:nvSpPr>
          <p:cNvPr id="8" name="TextBox 7"/>
          <p:cNvSpPr txBox="1"/>
          <p:nvPr/>
        </p:nvSpPr>
        <p:spPr>
          <a:xfrm>
            <a:off x="990600" y="5029200"/>
            <a:ext cx="6650603" cy="646331"/>
          </a:xfrm>
          <a:prstGeom prst="rect">
            <a:avLst/>
          </a:prstGeom>
          <a:noFill/>
        </p:spPr>
        <p:txBody>
          <a:bodyPr wrap="none" rtlCol="0">
            <a:spAutoFit/>
          </a:bodyPr>
          <a:lstStyle/>
          <a:p>
            <a:r>
              <a:rPr lang="en-US" dirty="0">
                <a:solidFill>
                  <a:srgbClr val="C00000"/>
                </a:solidFill>
              </a:rPr>
              <a:t>Creates memory space of 10 bytes only </a:t>
            </a:r>
          </a:p>
          <a:p>
            <a:r>
              <a:rPr lang="en-US" dirty="0">
                <a:solidFill>
                  <a:srgbClr val="C00000"/>
                </a:solidFill>
              </a:rPr>
              <a:t>but similar structure creates memory space of 16 bytes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89E0F2-424A-4CF5-958F-232509D59923}" type="slidenum">
              <a:rPr lang="en-US" smtClean="0"/>
              <a:pPr/>
              <a:t>27</a:t>
            </a:fld>
            <a:endParaRPr lang="en-US"/>
          </a:p>
        </p:txBody>
      </p:sp>
      <p:sp>
        <p:nvSpPr>
          <p:cNvPr id="5" name="Footer Placeholder 4"/>
          <p:cNvSpPr>
            <a:spLocks noGrp="1"/>
          </p:cNvSpPr>
          <p:nvPr>
            <p:ph type="ftr" sz="quarter" idx="11"/>
          </p:nvPr>
        </p:nvSpPr>
        <p:spPr/>
        <p:txBody>
          <a:bodyPr/>
          <a:lstStyle/>
          <a:p>
            <a:endParaRPr lang="en-US"/>
          </a:p>
        </p:txBody>
      </p:sp>
      <p:sp>
        <p:nvSpPr>
          <p:cNvPr id="6" name="TextBox 5"/>
          <p:cNvSpPr txBox="1"/>
          <p:nvPr/>
        </p:nvSpPr>
        <p:spPr>
          <a:xfrm>
            <a:off x="3124200" y="533400"/>
            <a:ext cx="2392001" cy="646331"/>
          </a:xfrm>
          <a:prstGeom prst="rect">
            <a:avLst/>
          </a:prstGeom>
          <a:noFill/>
        </p:spPr>
        <p:txBody>
          <a:bodyPr wrap="none" rtlCol="0">
            <a:spAutoFit/>
          </a:bodyPr>
          <a:lstStyle/>
          <a:p>
            <a:r>
              <a:rPr lang="en-US" sz="3600" b="1" dirty="0"/>
              <a:t>Example</a:t>
            </a:r>
          </a:p>
        </p:txBody>
      </p:sp>
      <p:sp>
        <p:nvSpPr>
          <p:cNvPr id="7" name="TextBox 6"/>
          <p:cNvSpPr txBox="1"/>
          <p:nvPr/>
        </p:nvSpPr>
        <p:spPr>
          <a:xfrm>
            <a:off x="1295400" y="1447800"/>
            <a:ext cx="3670813" cy="1200329"/>
          </a:xfrm>
          <a:prstGeom prst="rect">
            <a:avLst/>
          </a:prstGeom>
          <a:solidFill>
            <a:srgbClr val="92D050"/>
          </a:solidFill>
        </p:spPr>
        <p:txBody>
          <a:bodyPr wrap="none" rtlCol="0">
            <a:spAutoFit/>
          </a:bodyPr>
          <a:lstStyle/>
          <a:p>
            <a:r>
              <a:rPr lang="en-US" dirty="0"/>
              <a:t>u1.id=100;</a:t>
            </a:r>
          </a:p>
          <a:p>
            <a:r>
              <a:rPr lang="en-US" dirty="0"/>
              <a:t>u1.gpa=3.75;</a:t>
            </a:r>
          </a:p>
          <a:p>
            <a:r>
              <a:rPr lang="en-US" dirty="0" err="1"/>
              <a:t>Printf</a:t>
            </a:r>
            <a:r>
              <a:rPr lang="en-US" dirty="0"/>
              <a:t>(“%d %f”,u1.id,u1.gpa);</a:t>
            </a:r>
          </a:p>
          <a:p>
            <a:endParaRPr lang="en-US" dirty="0"/>
          </a:p>
        </p:txBody>
      </p:sp>
      <p:sp>
        <p:nvSpPr>
          <p:cNvPr id="8" name="TextBox 7"/>
          <p:cNvSpPr txBox="1"/>
          <p:nvPr/>
        </p:nvSpPr>
        <p:spPr>
          <a:xfrm>
            <a:off x="838200" y="3733800"/>
            <a:ext cx="7000314" cy="369332"/>
          </a:xfrm>
          <a:prstGeom prst="rect">
            <a:avLst/>
          </a:prstGeom>
          <a:noFill/>
        </p:spPr>
        <p:txBody>
          <a:bodyPr wrap="none" rtlCol="0">
            <a:spAutoFit/>
          </a:bodyPr>
          <a:lstStyle/>
          <a:p>
            <a:r>
              <a:rPr lang="en-US" dirty="0">
                <a:solidFill>
                  <a:srgbClr val="C00000"/>
                </a:solidFill>
              </a:rPr>
              <a:t>Union variable saves the latest assignment of its members</a:t>
            </a:r>
          </a:p>
        </p:txBody>
      </p:sp>
      <p:sp>
        <p:nvSpPr>
          <p:cNvPr id="10" name="TextBox 9"/>
          <p:cNvSpPr txBox="1"/>
          <p:nvPr/>
        </p:nvSpPr>
        <p:spPr>
          <a:xfrm>
            <a:off x="1524000" y="2971800"/>
            <a:ext cx="3881512" cy="369332"/>
          </a:xfrm>
          <a:prstGeom prst="rect">
            <a:avLst/>
          </a:prstGeom>
          <a:noFill/>
        </p:spPr>
        <p:txBody>
          <a:bodyPr wrap="none" rtlCol="0">
            <a:spAutoFit/>
          </a:bodyPr>
          <a:lstStyle/>
          <a:p>
            <a:r>
              <a:rPr lang="en-US" dirty="0"/>
              <a:t>Output: &lt;</a:t>
            </a:r>
            <a:r>
              <a:rPr lang="en-US" dirty="0">
                <a:solidFill>
                  <a:srgbClr val="FF0000"/>
                </a:solidFill>
              </a:rPr>
              <a:t>garbage value</a:t>
            </a:r>
            <a:r>
              <a:rPr lang="en-US" dirty="0"/>
              <a:t>&gt;  3.75</a:t>
            </a:r>
          </a:p>
        </p:txBody>
      </p:sp>
      <p:sp>
        <p:nvSpPr>
          <p:cNvPr id="11" name="Rectangle 10"/>
          <p:cNvSpPr/>
          <p:nvPr/>
        </p:nvSpPr>
        <p:spPr>
          <a:xfrm>
            <a:off x="5867400" y="14478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100</a:t>
            </a:r>
          </a:p>
        </p:txBody>
      </p:sp>
      <p:cxnSp>
        <p:nvCxnSpPr>
          <p:cNvPr id="13" name="Straight Arrow Connector 12"/>
          <p:cNvCxnSpPr/>
          <p:nvPr/>
        </p:nvCxnSpPr>
        <p:spPr>
          <a:xfrm>
            <a:off x="2895600" y="1676400"/>
            <a:ext cx="2971800" cy="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867400" y="1905000"/>
            <a:ext cx="2410660" cy="369332"/>
          </a:xfrm>
          <a:prstGeom prst="rect">
            <a:avLst/>
          </a:prstGeom>
          <a:noFill/>
        </p:spPr>
        <p:txBody>
          <a:bodyPr wrap="none" rtlCol="0">
            <a:spAutoFit/>
          </a:bodyPr>
          <a:lstStyle/>
          <a:p>
            <a:r>
              <a:rPr lang="en-US" dirty="0"/>
              <a:t>Memory (10 bytes)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89E0F2-424A-4CF5-958F-232509D59923}" type="slidenum">
              <a:rPr lang="en-US" smtClean="0"/>
              <a:pPr/>
              <a:t>28</a:t>
            </a:fld>
            <a:endParaRPr lang="en-US"/>
          </a:p>
        </p:txBody>
      </p:sp>
      <p:sp>
        <p:nvSpPr>
          <p:cNvPr id="5" name="Footer Placeholder 4"/>
          <p:cNvSpPr>
            <a:spLocks noGrp="1"/>
          </p:cNvSpPr>
          <p:nvPr>
            <p:ph type="ftr" sz="quarter" idx="11"/>
          </p:nvPr>
        </p:nvSpPr>
        <p:spPr/>
        <p:txBody>
          <a:bodyPr/>
          <a:lstStyle/>
          <a:p>
            <a:endParaRPr lang="en-US"/>
          </a:p>
        </p:txBody>
      </p:sp>
      <p:sp>
        <p:nvSpPr>
          <p:cNvPr id="6" name="TextBox 5"/>
          <p:cNvSpPr txBox="1"/>
          <p:nvPr/>
        </p:nvSpPr>
        <p:spPr>
          <a:xfrm>
            <a:off x="3124200" y="533400"/>
            <a:ext cx="2392001" cy="646331"/>
          </a:xfrm>
          <a:prstGeom prst="rect">
            <a:avLst/>
          </a:prstGeom>
          <a:noFill/>
        </p:spPr>
        <p:txBody>
          <a:bodyPr wrap="none" rtlCol="0">
            <a:spAutoFit/>
          </a:bodyPr>
          <a:lstStyle/>
          <a:p>
            <a:r>
              <a:rPr lang="en-US" sz="3600" b="1" dirty="0"/>
              <a:t>Example</a:t>
            </a:r>
          </a:p>
        </p:txBody>
      </p:sp>
      <p:sp>
        <p:nvSpPr>
          <p:cNvPr id="7" name="TextBox 6"/>
          <p:cNvSpPr txBox="1"/>
          <p:nvPr/>
        </p:nvSpPr>
        <p:spPr>
          <a:xfrm>
            <a:off x="1295400" y="1447800"/>
            <a:ext cx="3670813" cy="1200329"/>
          </a:xfrm>
          <a:prstGeom prst="rect">
            <a:avLst/>
          </a:prstGeom>
          <a:solidFill>
            <a:srgbClr val="92D050"/>
          </a:solidFill>
        </p:spPr>
        <p:txBody>
          <a:bodyPr wrap="none" rtlCol="0">
            <a:spAutoFit/>
          </a:bodyPr>
          <a:lstStyle/>
          <a:p>
            <a:r>
              <a:rPr lang="en-US" dirty="0"/>
              <a:t>u1.id=100;</a:t>
            </a:r>
          </a:p>
          <a:p>
            <a:r>
              <a:rPr lang="en-US" dirty="0"/>
              <a:t>u1.gpa=3.75;</a:t>
            </a:r>
          </a:p>
          <a:p>
            <a:r>
              <a:rPr lang="en-US" dirty="0" err="1"/>
              <a:t>printf</a:t>
            </a:r>
            <a:r>
              <a:rPr lang="en-US" dirty="0"/>
              <a:t>(“%d %f”,u1.id,u1.gpa);</a:t>
            </a:r>
          </a:p>
          <a:p>
            <a:endParaRPr lang="en-US" dirty="0"/>
          </a:p>
        </p:txBody>
      </p:sp>
      <p:sp>
        <p:nvSpPr>
          <p:cNvPr id="8" name="TextBox 7"/>
          <p:cNvSpPr txBox="1"/>
          <p:nvPr/>
        </p:nvSpPr>
        <p:spPr>
          <a:xfrm>
            <a:off x="838200" y="3733800"/>
            <a:ext cx="7000314" cy="369332"/>
          </a:xfrm>
          <a:prstGeom prst="rect">
            <a:avLst/>
          </a:prstGeom>
          <a:noFill/>
        </p:spPr>
        <p:txBody>
          <a:bodyPr wrap="none" rtlCol="0">
            <a:spAutoFit/>
          </a:bodyPr>
          <a:lstStyle/>
          <a:p>
            <a:r>
              <a:rPr lang="en-US" dirty="0">
                <a:solidFill>
                  <a:srgbClr val="C00000"/>
                </a:solidFill>
              </a:rPr>
              <a:t>Union variable saves the latest assignment of its members</a:t>
            </a:r>
          </a:p>
        </p:txBody>
      </p:sp>
      <p:sp>
        <p:nvSpPr>
          <p:cNvPr id="10" name="TextBox 9"/>
          <p:cNvSpPr txBox="1"/>
          <p:nvPr/>
        </p:nvSpPr>
        <p:spPr>
          <a:xfrm>
            <a:off x="1524000" y="2971800"/>
            <a:ext cx="3881512" cy="369332"/>
          </a:xfrm>
          <a:prstGeom prst="rect">
            <a:avLst/>
          </a:prstGeom>
          <a:noFill/>
        </p:spPr>
        <p:txBody>
          <a:bodyPr wrap="none" rtlCol="0">
            <a:spAutoFit/>
          </a:bodyPr>
          <a:lstStyle/>
          <a:p>
            <a:r>
              <a:rPr lang="en-US" dirty="0"/>
              <a:t>Output: &lt;</a:t>
            </a:r>
            <a:r>
              <a:rPr lang="en-US" dirty="0">
                <a:solidFill>
                  <a:srgbClr val="FF0000"/>
                </a:solidFill>
              </a:rPr>
              <a:t>garbage value</a:t>
            </a:r>
            <a:r>
              <a:rPr lang="en-US" dirty="0"/>
              <a:t>&gt;  3.75</a:t>
            </a:r>
          </a:p>
        </p:txBody>
      </p:sp>
      <p:sp>
        <p:nvSpPr>
          <p:cNvPr id="11" name="Rectangle 10"/>
          <p:cNvSpPr/>
          <p:nvPr/>
        </p:nvSpPr>
        <p:spPr>
          <a:xfrm>
            <a:off x="5867400" y="14478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3.75</a:t>
            </a:r>
          </a:p>
        </p:txBody>
      </p:sp>
      <p:sp>
        <p:nvSpPr>
          <p:cNvPr id="14" name="TextBox 13"/>
          <p:cNvSpPr txBox="1"/>
          <p:nvPr/>
        </p:nvSpPr>
        <p:spPr>
          <a:xfrm>
            <a:off x="5867400" y="1905000"/>
            <a:ext cx="2410660" cy="369332"/>
          </a:xfrm>
          <a:prstGeom prst="rect">
            <a:avLst/>
          </a:prstGeom>
          <a:noFill/>
        </p:spPr>
        <p:txBody>
          <a:bodyPr wrap="none" rtlCol="0">
            <a:spAutoFit/>
          </a:bodyPr>
          <a:lstStyle/>
          <a:p>
            <a:r>
              <a:rPr lang="en-US" dirty="0"/>
              <a:t>Memory (10 bytes)</a:t>
            </a:r>
          </a:p>
        </p:txBody>
      </p:sp>
      <p:cxnSp>
        <p:nvCxnSpPr>
          <p:cNvPr id="15" name="Elbow Connector 14"/>
          <p:cNvCxnSpPr>
            <a:endCxn id="11" idx="1"/>
          </p:cNvCxnSpPr>
          <p:nvPr/>
        </p:nvCxnSpPr>
        <p:spPr>
          <a:xfrm flipV="1">
            <a:off x="3048000" y="1638300"/>
            <a:ext cx="2819400" cy="266700"/>
          </a:xfrm>
          <a:prstGeom prst="bentConnector3">
            <a:avLst>
              <a:gd name="adj1" fmla="val 50000"/>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A89E0F2-424A-4CF5-958F-232509D59923}" type="slidenum">
              <a:rPr lang="en-US" smtClean="0"/>
              <a:pPr/>
              <a:t>29</a:t>
            </a:fld>
            <a:endParaRPr lang="en-US"/>
          </a:p>
        </p:txBody>
      </p:sp>
      <p:sp>
        <p:nvSpPr>
          <p:cNvPr id="5" name="Footer Placeholder 4"/>
          <p:cNvSpPr>
            <a:spLocks noGrp="1"/>
          </p:cNvSpPr>
          <p:nvPr>
            <p:ph type="ftr" sz="quarter" idx="11"/>
          </p:nvPr>
        </p:nvSpPr>
        <p:spPr/>
        <p:txBody>
          <a:bodyPr/>
          <a:lstStyle/>
          <a:p>
            <a:endParaRPr lang="en-US"/>
          </a:p>
        </p:txBody>
      </p:sp>
      <p:sp>
        <p:nvSpPr>
          <p:cNvPr id="6" name="TextBox 5"/>
          <p:cNvSpPr txBox="1"/>
          <p:nvPr/>
        </p:nvSpPr>
        <p:spPr>
          <a:xfrm>
            <a:off x="3124200" y="533400"/>
            <a:ext cx="2392001" cy="646331"/>
          </a:xfrm>
          <a:prstGeom prst="rect">
            <a:avLst/>
          </a:prstGeom>
          <a:noFill/>
        </p:spPr>
        <p:txBody>
          <a:bodyPr wrap="none" rtlCol="0">
            <a:spAutoFit/>
          </a:bodyPr>
          <a:lstStyle/>
          <a:p>
            <a:r>
              <a:rPr lang="en-US" sz="3600" b="1" dirty="0"/>
              <a:t>Example</a:t>
            </a:r>
          </a:p>
        </p:txBody>
      </p:sp>
      <p:sp>
        <p:nvSpPr>
          <p:cNvPr id="7" name="TextBox 6"/>
          <p:cNvSpPr txBox="1"/>
          <p:nvPr/>
        </p:nvSpPr>
        <p:spPr>
          <a:xfrm>
            <a:off x="1295400" y="1447800"/>
            <a:ext cx="3670813" cy="1200329"/>
          </a:xfrm>
          <a:prstGeom prst="rect">
            <a:avLst/>
          </a:prstGeom>
          <a:solidFill>
            <a:srgbClr val="92D050"/>
          </a:solidFill>
        </p:spPr>
        <p:txBody>
          <a:bodyPr wrap="none" rtlCol="0">
            <a:spAutoFit/>
          </a:bodyPr>
          <a:lstStyle/>
          <a:p>
            <a:r>
              <a:rPr lang="en-US" dirty="0"/>
              <a:t>u1.id=100;</a:t>
            </a:r>
          </a:p>
          <a:p>
            <a:r>
              <a:rPr lang="en-US" dirty="0"/>
              <a:t>u1.gpa=3.75;</a:t>
            </a:r>
          </a:p>
          <a:p>
            <a:r>
              <a:rPr lang="en-US" dirty="0" err="1"/>
              <a:t>printf</a:t>
            </a:r>
            <a:r>
              <a:rPr lang="en-US" dirty="0"/>
              <a:t>(“%d %f”,u1.id,u1.gpa);</a:t>
            </a:r>
          </a:p>
          <a:p>
            <a:endParaRPr lang="en-US" dirty="0"/>
          </a:p>
        </p:txBody>
      </p:sp>
      <p:sp>
        <p:nvSpPr>
          <p:cNvPr id="8" name="TextBox 7"/>
          <p:cNvSpPr txBox="1"/>
          <p:nvPr/>
        </p:nvSpPr>
        <p:spPr>
          <a:xfrm>
            <a:off x="838200" y="3733800"/>
            <a:ext cx="7000314" cy="369332"/>
          </a:xfrm>
          <a:prstGeom prst="rect">
            <a:avLst/>
          </a:prstGeom>
          <a:noFill/>
        </p:spPr>
        <p:txBody>
          <a:bodyPr wrap="none" rtlCol="0">
            <a:spAutoFit/>
          </a:bodyPr>
          <a:lstStyle/>
          <a:p>
            <a:r>
              <a:rPr lang="en-US" dirty="0">
                <a:solidFill>
                  <a:srgbClr val="C00000"/>
                </a:solidFill>
              </a:rPr>
              <a:t>Union variable saves the latest assignment of its members</a:t>
            </a:r>
          </a:p>
        </p:txBody>
      </p:sp>
      <p:sp>
        <p:nvSpPr>
          <p:cNvPr id="10" name="TextBox 9"/>
          <p:cNvSpPr txBox="1"/>
          <p:nvPr/>
        </p:nvSpPr>
        <p:spPr>
          <a:xfrm>
            <a:off x="1524000" y="2971800"/>
            <a:ext cx="3881512" cy="369332"/>
          </a:xfrm>
          <a:prstGeom prst="rect">
            <a:avLst/>
          </a:prstGeom>
          <a:noFill/>
        </p:spPr>
        <p:txBody>
          <a:bodyPr wrap="none" rtlCol="0">
            <a:spAutoFit/>
          </a:bodyPr>
          <a:lstStyle/>
          <a:p>
            <a:r>
              <a:rPr lang="en-US" dirty="0"/>
              <a:t>Output: &lt;</a:t>
            </a:r>
            <a:r>
              <a:rPr lang="en-US" dirty="0">
                <a:solidFill>
                  <a:schemeClr val="accent3">
                    <a:lumMod val="60000"/>
                    <a:lumOff val="40000"/>
                  </a:schemeClr>
                </a:solidFill>
              </a:rPr>
              <a:t>garbage value</a:t>
            </a:r>
            <a:r>
              <a:rPr lang="en-US" dirty="0"/>
              <a:t>&gt;  3.75</a:t>
            </a:r>
          </a:p>
        </p:txBody>
      </p:sp>
      <p:sp>
        <p:nvSpPr>
          <p:cNvPr id="11" name="Rectangle 10"/>
          <p:cNvSpPr/>
          <p:nvPr/>
        </p:nvSpPr>
        <p:spPr>
          <a:xfrm>
            <a:off x="5867400" y="1447800"/>
            <a:ext cx="21336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3.75</a:t>
            </a:r>
          </a:p>
        </p:txBody>
      </p:sp>
      <p:sp>
        <p:nvSpPr>
          <p:cNvPr id="14" name="TextBox 13"/>
          <p:cNvSpPr txBox="1"/>
          <p:nvPr/>
        </p:nvSpPr>
        <p:spPr>
          <a:xfrm>
            <a:off x="5867400" y="1905000"/>
            <a:ext cx="2410660" cy="369332"/>
          </a:xfrm>
          <a:prstGeom prst="rect">
            <a:avLst/>
          </a:prstGeom>
          <a:noFill/>
        </p:spPr>
        <p:txBody>
          <a:bodyPr wrap="none" rtlCol="0">
            <a:spAutoFit/>
          </a:bodyPr>
          <a:lstStyle/>
          <a:p>
            <a:r>
              <a:rPr lang="en-US" dirty="0"/>
              <a:t>Memory (10 bytes)</a:t>
            </a:r>
          </a:p>
        </p:txBody>
      </p:sp>
      <p:cxnSp>
        <p:nvCxnSpPr>
          <p:cNvPr id="13" name="Straight Arrow Connector 12"/>
          <p:cNvCxnSpPr/>
          <p:nvPr/>
        </p:nvCxnSpPr>
        <p:spPr>
          <a:xfrm>
            <a:off x="3429000" y="2362200"/>
            <a:ext cx="0" cy="762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4191000" y="2286000"/>
            <a:ext cx="685800" cy="762000"/>
          </a:xfrm>
          <a:prstGeom prst="straightConnector1">
            <a:avLst/>
          </a:prstGeom>
          <a:ln w="3810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r>
              <a:rPr lang="en-US" dirty="0">
                <a:solidFill>
                  <a:schemeClr val="tx1"/>
                </a:solidFill>
              </a:rPr>
              <a:t>Introduction</a:t>
            </a:r>
          </a:p>
        </p:txBody>
      </p:sp>
      <p:sp>
        <p:nvSpPr>
          <p:cNvPr id="3" name="Content Placeholder 2"/>
          <p:cNvSpPr>
            <a:spLocks noGrp="1"/>
          </p:cNvSpPr>
          <p:nvPr>
            <p:ph idx="1"/>
          </p:nvPr>
        </p:nvSpPr>
        <p:spPr>
          <a:xfrm>
            <a:off x="457200" y="1371600"/>
            <a:ext cx="8001000" cy="4187952"/>
          </a:xfrm>
        </p:spPr>
        <p:txBody>
          <a:bodyPr/>
          <a:lstStyle/>
          <a:p>
            <a:pPr>
              <a:spcAft>
                <a:spcPts val="1200"/>
              </a:spcAft>
              <a:buClrTx/>
            </a:pPr>
            <a:r>
              <a:rPr lang="en-US" dirty="0"/>
              <a:t>Array is a data type to store multiple values in the same data type.</a:t>
            </a:r>
          </a:p>
          <a:p>
            <a:pPr>
              <a:spcAft>
                <a:spcPts val="1200"/>
              </a:spcAft>
              <a:buClrTx/>
            </a:pPr>
            <a:r>
              <a:rPr lang="en-US" dirty="0"/>
              <a:t>Structure in another way </a:t>
            </a:r>
            <a:r>
              <a:rPr lang="en-US" b="1" u="sng" dirty="0"/>
              <a:t>is like array </a:t>
            </a:r>
            <a:r>
              <a:rPr lang="en-US" dirty="0"/>
              <a:t>but can store </a:t>
            </a:r>
            <a:r>
              <a:rPr lang="en-US" b="1" u="sng" dirty="0"/>
              <a:t>value from different data type</a:t>
            </a:r>
          </a:p>
          <a:p>
            <a:pPr>
              <a:spcAft>
                <a:spcPts val="1200"/>
              </a:spcAft>
              <a:buClrTx/>
            </a:pPr>
            <a:r>
              <a:rPr lang="en-US" dirty="0"/>
              <a:t>An individual structure elements are referred as </a:t>
            </a:r>
            <a:r>
              <a:rPr lang="en-US" b="1" i="1" dirty="0"/>
              <a:t>member</a:t>
            </a:r>
          </a:p>
        </p:txBody>
      </p:sp>
      <p:sp>
        <p:nvSpPr>
          <p:cNvPr id="4" name="Slide Number Placeholder 3"/>
          <p:cNvSpPr>
            <a:spLocks noGrp="1"/>
          </p:cNvSpPr>
          <p:nvPr>
            <p:ph type="sldNum" sz="quarter" idx="12"/>
          </p:nvPr>
        </p:nvSpPr>
        <p:spPr/>
        <p:txBody>
          <a:bodyPr/>
          <a:lstStyle/>
          <a:p>
            <a:fld id="{2A89E0F2-424A-4CF5-958F-232509D59923}" type="slidenum">
              <a:rPr lang="en-US" smtClean="0"/>
              <a:pPr/>
              <a:t>3</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pPr algn="ctr"/>
            <a:r>
              <a:rPr lang="en-US" dirty="0">
                <a:solidFill>
                  <a:schemeClr val="tx1"/>
                </a:solidFill>
              </a:rPr>
              <a:t>END</a:t>
            </a:r>
          </a:p>
        </p:txBody>
      </p:sp>
      <p:sp>
        <p:nvSpPr>
          <p:cNvPr id="5" name="Subtitle 4"/>
          <p:cNvSpPr>
            <a:spLocks noGrp="1"/>
          </p:cNvSpPr>
          <p:nvPr>
            <p:ph type="subTitle" idx="1"/>
          </p:nvPr>
        </p:nvSpPr>
        <p:spPr/>
        <p:txBody>
          <a:bodyPr/>
          <a:lstStyle/>
          <a:p>
            <a:endParaRPr lang="en-US"/>
          </a:p>
        </p:txBody>
      </p:sp>
      <p:sp>
        <p:nvSpPr>
          <p:cNvPr id="6" name="Slide Number Placeholder 5"/>
          <p:cNvSpPr>
            <a:spLocks noGrp="1"/>
          </p:cNvSpPr>
          <p:nvPr>
            <p:ph type="sldNum" sz="quarter" idx="12"/>
          </p:nvPr>
        </p:nvSpPr>
        <p:spPr/>
        <p:txBody>
          <a:bodyPr/>
          <a:lstStyle/>
          <a:p>
            <a:fld id="{2A89E0F2-424A-4CF5-958F-232509D59923}" type="slidenum">
              <a:rPr lang="en-US" smtClean="0"/>
              <a:pPr/>
              <a:t>30</a:t>
            </a:fld>
            <a:endParaRPr lang="en-US"/>
          </a:p>
        </p:txBody>
      </p: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183880" cy="1051560"/>
          </a:xfrm>
        </p:spPr>
        <p:txBody>
          <a:bodyPr/>
          <a:lstStyle/>
          <a:p>
            <a:r>
              <a:rPr lang="en-US" dirty="0">
                <a:solidFill>
                  <a:schemeClr val="tx1"/>
                </a:solidFill>
              </a:rPr>
              <a:t>Introduction</a:t>
            </a:r>
          </a:p>
        </p:txBody>
      </p:sp>
      <p:sp>
        <p:nvSpPr>
          <p:cNvPr id="3" name="Content Placeholder 2"/>
          <p:cNvSpPr>
            <a:spLocks noGrp="1"/>
          </p:cNvSpPr>
          <p:nvPr>
            <p:ph idx="1"/>
          </p:nvPr>
        </p:nvSpPr>
        <p:spPr>
          <a:xfrm>
            <a:off x="457200" y="1371600"/>
            <a:ext cx="8001000" cy="3581400"/>
          </a:xfrm>
        </p:spPr>
        <p:txBody>
          <a:bodyPr/>
          <a:lstStyle/>
          <a:p>
            <a:pPr>
              <a:spcAft>
                <a:spcPts val="1200"/>
              </a:spcAft>
              <a:buClrTx/>
            </a:pPr>
            <a:r>
              <a:rPr lang="en-US" dirty="0"/>
              <a:t>Array is a data type to store multiple values in the same data type.</a:t>
            </a:r>
          </a:p>
          <a:p>
            <a:pPr>
              <a:spcAft>
                <a:spcPts val="1200"/>
              </a:spcAft>
              <a:buClrTx/>
            </a:pPr>
            <a:r>
              <a:rPr lang="en-US" dirty="0"/>
              <a:t>Structure in another way </a:t>
            </a:r>
            <a:r>
              <a:rPr lang="en-US" b="1" u="sng" dirty="0"/>
              <a:t>is like array </a:t>
            </a:r>
            <a:r>
              <a:rPr lang="en-US" dirty="0"/>
              <a:t>but can store </a:t>
            </a:r>
            <a:r>
              <a:rPr lang="en-US" b="1" u="sng" dirty="0"/>
              <a:t>value from different data type</a:t>
            </a:r>
          </a:p>
          <a:p>
            <a:pPr>
              <a:spcAft>
                <a:spcPts val="1200"/>
              </a:spcAft>
              <a:buClrTx/>
            </a:pPr>
            <a:r>
              <a:rPr lang="en-US" dirty="0"/>
              <a:t>An individual structure elements are referred as </a:t>
            </a:r>
            <a:r>
              <a:rPr lang="en-US" b="1" i="1" dirty="0"/>
              <a:t>member</a:t>
            </a:r>
          </a:p>
        </p:txBody>
      </p:sp>
      <p:sp>
        <p:nvSpPr>
          <p:cNvPr id="4" name="Slide Number Placeholder 3"/>
          <p:cNvSpPr>
            <a:spLocks noGrp="1"/>
          </p:cNvSpPr>
          <p:nvPr>
            <p:ph type="sldNum" sz="quarter" idx="12"/>
          </p:nvPr>
        </p:nvSpPr>
        <p:spPr/>
        <p:txBody>
          <a:bodyPr/>
          <a:lstStyle/>
          <a:p>
            <a:fld id="{2A89E0F2-424A-4CF5-958F-232509D59923}" type="slidenum">
              <a:rPr lang="en-US" smtClean="0"/>
              <a:pPr/>
              <a:t>4</a:t>
            </a:fld>
            <a:endParaRPr lang="en-US"/>
          </a:p>
        </p:txBody>
      </p:sp>
      <p:sp>
        <p:nvSpPr>
          <p:cNvPr id="5" name="Footer Placeholder 4"/>
          <p:cNvSpPr>
            <a:spLocks noGrp="1"/>
          </p:cNvSpPr>
          <p:nvPr>
            <p:ph type="ftr" sz="quarter" idx="11"/>
          </p:nvPr>
        </p:nvSpPr>
        <p:spPr/>
        <p:txBody>
          <a:bodyPr/>
          <a:lstStyle/>
          <a:p>
            <a:endParaRPr lang="en-US"/>
          </a:p>
        </p:txBody>
      </p:sp>
      <p:graphicFrame>
        <p:nvGraphicFramePr>
          <p:cNvPr id="6" name="Table 5"/>
          <p:cNvGraphicFramePr>
            <a:graphicFrameLocks noGrp="1"/>
          </p:cNvGraphicFramePr>
          <p:nvPr/>
        </p:nvGraphicFramePr>
        <p:xfrm>
          <a:off x="1447800" y="5029200"/>
          <a:ext cx="7010400" cy="74168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286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gridCol w="1219200">
                  <a:extLst>
                    <a:ext uri="{9D8B030D-6E8A-4147-A177-3AD203B41FA5}">
                      <a16:colId xmlns:a16="http://schemas.microsoft.com/office/drawing/2014/main" val="20003"/>
                    </a:ext>
                  </a:extLst>
                </a:gridCol>
              </a:tblGrid>
              <a:tr h="370840">
                <a:tc>
                  <a:txBody>
                    <a:bodyPr/>
                    <a:lstStyle/>
                    <a:p>
                      <a:r>
                        <a:rPr lang="en-US" dirty="0"/>
                        <a:t>ID NO</a:t>
                      </a:r>
                    </a:p>
                  </a:txBody>
                  <a:tcPr/>
                </a:tc>
                <a:tc>
                  <a:txBody>
                    <a:bodyPr/>
                    <a:lstStyle/>
                    <a:p>
                      <a:r>
                        <a:rPr lang="en-US" dirty="0"/>
                        <a:t>Name</a:t>
                      </a:r>
                    </a:p>
                  </a:txBody>
                  <a:tcPr/>
                </a:tc>
                <a:tc>
                  <a:txBody>
                    <a:bodyPr/>
                    <a:lstStyle/>
                    <a:p>
                      <a:r>
                        <a:rPr lang="en-US" dirty="0"/>
                        <a:t>Address</a:t>
                      </a:r>
                    </a:p>
                  </a:txBody>
                  <a:tcPr/>
                </a:tc>
                <a:tc>
                  <a:txBody>
                    <a:bodyPr/>
                    <a:lstStyle/>
                    <a:p>
                      <a:r>
                        <a:rPr lang="en-US" dirty="0"/>
                        <a:t>GPA</a:t>
                      </a:r>
                    </a:p>
                  </a:txBody>
                  <a:tcPr/>
                </a:tc>
                <a:extLst>
                  <a:ext uri="{0D108BD9-81ED-4DB2-BD59-A6C34878D82A}">
                    <a16:rowId xmlns:a16="http://schemas.microsoft.com/office/drawing/2014/main" val="10000"/>
                  </a:ext>
                </a:extLst>
              </a:tr>
              <a:tr h="370840">
                <a:tc>
                  <a:txBody>
                    <a:bodyPr/>
                    <a:lstStyle/>
                    <a:p>
                      <a:r>
                        <a:rPr lang="en-US" dirty="0"/>
                        <a:t>1123</a:t>
                      </a:r>
                    </a:p>
                  </a:txBody>
                  <a:tcPr/>
                </a:tc>
                <a:tc>
                  <a:txBody>
                    <a:bodyPr/>
                    <a:lstStyle/>
                    <a:p>
                      <a:r>
                        <a:rPr lang="en-US" dirty="0"/>
                        <a:t>John Li</a:t>
                      </a:r>
                    </a:p>
                  </a:txBody>
                  <a:tcPr/>
                </a:tc>
                <a:tc>
                  <a:txBody>
                    <a:bodyPr/>
                    <a:lstStyle/>
                    <a:p>
                      <a:r>
                        <a:rPr lang="en-US" dirty="0"/>
                        <a:t>121, </a:t>
                      </a:r>
                      <a:r>
                        <a:rPr lang="en-US" dirty="0" err="1"/>
                        <a:t>Jalan</a:t>
                      </a:r>
                      <a:r>
                        <a:rPr lang="en-US" baseline="0" dirty="0"/>
                        <a:t> Blue</a:t>
                      </a:r>
                      <a:endParaRPr lang="en-US" dirty="0"/>
                    </a:p>
                  </a:txBody>
                  <a:tcPr/>
                </a:tc>
                <a:tc>
                  <a:txBody>
                    <a:bodyPr/>
                    <a:lstStyle/>
                    <a:p>
                      <a:r>
                        <a:rPr lang="en-US" dirty="0"/>
                        <a:t>3.78</a:t>
                      </a:r>
                    </a:p>
                  </a:txBody>
                  <a:tcPr/>
                </a:tc>
                <a:extLst>
                  <a:ext uri="{0D108BD9-81ED-4DB2-BD59-A6C34878D82A}">
                    <a16:rowId xmlns:a16="http://schemas.microsoft.com/office/drawing/2014/main" val="10001"/>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2"/>
          <p:cNvSpPr>
            <a:spLocks noGrp="1" noChangeArrowheads="1"/>
          </p:cNvSpPr>
          <p:nvPr>
            <p:ph type="title"/>
          </p:nvPr>
        </p:nvSpPr>
        <p:spPr>
          <a:xfrm>
            <a:off x="502920" y="0"/>
            <a:ext cx="8183880" cy="1051560"/>
          </a:xfrm>
        </p:spPr>
        <p:txBody>
          <a:bodyPr>
            <a:normAutofit/>
          </a:bodyPr>
          <a:lstStyle/>
          <a:p>
            <a:r>
              <a:rPr lang="en-US" sz="3600" dirty="0">
                <a:solidFill>
                  <a:schemeClr val="tx1"/>
                </a:solidFill>
              </a:rPr>
              <a:t>How Structure look like?</a:t>
            </a:r>
          </a:p>
        </p:txBody>
      </p:sp>
      <p:sp>
        <p:nvSpPr>
          <p:cNvPr id="14" name="Slide Number Placeholder 5"/>
          <p:cNvSpPr>
            <a:spLocks noGrp="1"/>
          </p:cNvSpPr>
          <p:nvPr>
            <p:ph type="sldNum" sz="quarter" idx="12"/>
          </p:nvPr>
        </p:nvSpPr>
        <p:spPr/>
        <p:txBody>
          <a:bodyPr/>
          <a:lstStyle/>
          <a:p>
            <a:fld id="{ED60EA72-08EE-4B88-87C2-11A0A7074573}" type="slidenum">
              <a:rPr lang="en-US"/>
              <a:pPr/>
              <a:t>5</a:t>
            </a:fld>
            <a:endParaRPr lang="en-US"/>
          </a:p>
        </p:txBody>
      </p:sp>
      <p:sp>
        <p:nvSpPr>
          <p:cNvPr id="158749" name="Text Box 29"/>
          <p:cNvSpPr txBox="1">
            <a:spLocks noChangeArrowheads="1"/>
          </p:cNvSpPr>
          <p:nvPr/>
        </p:nvSpPr>
        <p:spPr bwMode="auto">
          <a:xfrm>
            <a:off x="762000" y="1143000"/>
            <a:ext cx="1828800" cy="369332"/>
          </a:xfrm>
          <a:prstGeom prst="rect">
            <a:avLst/>
          </a:prstGeom>
          <a:noFill/>
          <a:ln w="9525">
            <a:noFill/>
            <a:miter lim="800000"/>
            <a:headEnd/>
            <a:tailEnd/>
          </a:ln>
          <a:effectLst/>
        </p:spPr>
        <p:txBody>
          <a:bodyPr>
            <a:spAutoFit/>
          </a:bodyPr>
          <a:lstStyle/>
          <a:p>
            <a:r>
              <a:rPr lang="en-US" b="1" dirty="0">
                <a:solidFill>
                  <a:schemeClr val="accent4">
                    <a:lumMod val="75000"/>
                  </a:schemeClr>
                </a:solidFill>
              </a:rPr>
              <a:t>Syntax</a:t>
            </a:r>
          </a:p>
        </p:txBody>
      </p:sp>
      <p:sp>
        <p:nvSpPr>
          <p:cNvPr id="158750" name="Text Box 30"/>
          <p:cNvSpPr txBox="1">
            <a:spLocks noChangeArrowheads="1"/>
          </p:cNvSpPr>
          <p:nvPr/>
        </p:nvSpPr>
        <p:spPr bwMode="auto">
          <a:xfrm>
            <a:off x="1981200" y="1936750"/>
            <a:ext cx="5029200" cy="1200329"/>
          </a:xfrm>
          <a:prstGeom prst="rect">
            <a:avLst/>
          </a:prstGeom>
          <a:solidFill>
            <a:srgbClr val="FFFF99"/>
          </a:solidFill>
          <a:ln w="9525">
            <a:noFill/>
            <a:miter lim="800000"/>
            <a:headEnd/>
            <a:tailEnd/>
          </a:ln>
          <a:effectLst/>
        </p:spPr>
        <p:txBody>
          <a:bodyPr>
            <a:spAutoFit/>
          </a:bodyPr>
          <a:lstStyle/>
          <a:p>
            <a:r>
              <a:rPr lang="en-US" dirty="0" err="1">
                <a:solidFill>
                  <a:srgbClr val="FF0000"/>
                </a:solidFill>
              </a:rPr>
              <a:t>struct</a:t>
            </a:r>
            <a:r>
              <a:rPr lang="en-US" i="1" dirty="0">
                <a:latin typeface="Comic Sans MS" pitchFamily="66" charset="0"/>
              </a:rPr>
              <a:t> </a:t>
            </a:r>
            <a:r>
              <a:rPr lang="en-US" i="1" dirty="0" err="1">
                <a:latin typeface="Comic Sans MS" pitchFamily="66" charset="0"/>
              </a:rPr>
              <a:t>StructureTypeName</a:t>
            </a:r>
            <a:endParaRPr lang="en-US" i="1" dirty="0">
              <a:latin typeface="Comic Sans MS" pitchFamily="66" charset="0"/>
            </a:endParaRPr>
          </a:p>
          <a:p>
            <a:r>
              <a:rPr lang="en-US" i="1" dirty="0">
                <a:latin typeface="Comic Sans MS" pitchFamily="66" charset="0"/>
              </a:rPr>
              <a:t> {</a:t>
            </a:r>
          </a:p>
          <a:p>
            <a:r>
              <a:rPr lang="en-US" i="1" dirty="0">
                <a:latin typeface="Comic Sans MS" pitchFamily="66" charset="0"/>
              </a:rPr>
              <a:t>	 </a:t>
            </a:r>
            <a:r>
              <a:rPr lang="en-US" i="1" dirty="0" err="1">
                <a:latin typeface="Comic Sans MS" pitchFamily="66" charset="0"/>
              </a:rPr>
              <a:t>StructureMemberDeclarationsList</a:t>
            </a:r>
            <a:endParaRPr lang="en-US" i="1" dirty="0">
              <a:latin typeface="Comic Sans MS" pitchFamily="66" charset="0"/>
            </a:endParaRPr>
          </a:p>
          <a:p>
            <a:r>
              <a:rPr lang="en-US" i="1" dirty="0">
                <a:latin typeface="Comic Sans MS" pitchFamily="66" charset="0"/>
              </a:rPr>
              <a:t>};	/*</a:t>
            </a:r>
            <a:r>
              <a:rPr lang="en-US" dirty="0"/>
              <a:t>end </a:t>
            </a:r>
            <a:r>
              <a:rPr lang="en-US" dirty="0" err="1"/>
              <a:t>struct</a:t>
            </a:r>
            <a:r>
              <a:rPr lang="en-US" i="1" dirty="0">
                <a:latin typeface="Comic Sans MS" pitchFamily="66" charset="0"/>
              </a:rPr>
              <a:t>*/</a:t>
            </a:r>
            <a:endParaRPr lang="en-US" dirty="0">
              <a:latin typeface="Comic Sans MS" pitchFamily="66" charset="0"/>
            </a:endParaRPr>
          </a:p>
        </p:txBody>
      </p:sp>
      <p:sp>
        <p:nvSpPr>
          <p:cNvPr id="158751" name="Text Box 31"/>
          <p:cNvSpPr txBox="1">
            <a:spLocks noChangeArrowheads="1"/>
          </p:cNvSpPr>
          <p:nvPr/>
        </p:nvSpPr>
        <p:spPr bwMode="auto">
          <a:xfrm>
            <a:off x="4572000" y="1327150"/>
            <a:ext cx="1752600" cy="336550"/>
          </a:xfrm>
          <a:prstGeom prst="rect">
            <a:avLst/>
          </a:prstGeom>
          <a:noFill/>
          <a:ln w="9525">
            <a:noFill/>
            <a:miter lim="800000"/>
            <a:headEnd/>
            <a:tailEnd/>
          </a:ln>
          <a:effectLst/>
        </p:spPr>
        <p:txBody>
          <a:bodyPr>
            <a:spAutoFit/>
          </a:bodyPr>
          <a:lstStyle/>
          <a:p>
            <a:r>
              <a:rPr lang="en-US" b="1">
                <a:solidFill>
                  <a:srgbClr val="800080"/>
                </a:solidFill>
              </a:rPr>
              <a:t>structure tag</a:t>
            </a:r>
          </a:p>
        </p:txBody>
      </p:sp>
      <p:sp>
        <p:nvSpPr>
          <p:cNvPr id="158752" name="Line 32"/>
          <p:cNvSpPr>
            <a:spLocks noChangeShapeType="1"/>
          </p:cNvSpPr>
          <p:nvPr/>
        </p:nvSpPr>
        <p:spPr bwMode="auto">
          <a:xfrm flipH="1">
            <a:off x="3886200" y="1555750"/>
            <a:ext cx="685800" cy="457200"/>
          </a:xfrm>
          <a:prstGeom prst="line">
            <a:avLst/>
          </a:prstGeom>
          <a:noFill/>
          <a:ln w="9525">
            <a:solidFill>
              <a:srgbClr val="339966"/>
            </a:solidFill>
            <a:round/>
            <a:headEnd/>
            <a:tailEnd type="triangle" w="med" len="med"/>
          </a:ln>
          <a:effectLst/>
        </p:spPr>
        <p:txBody>
          <a:bodyPr anchor="ctr">
            <a:spAutoFit/>
          </a:bodyPr>
          <a:lstStyle/>
          <a:p>
            <a:endParaRPr lang="en-US"/>
          </a:p>
        </p:txBody>
      </p:sp>
      <p:sp>
        <p:nvSpPr>
          <p:cNvPr id="158753" name="Text Box 33"/>
          <p:cNvSpPr txBox="1">
            <a:spLocks noChangeArrowheads="1"/>
          </p:cNvSpPr>
          <p:nvPr/>
        </p:nvSpPr>
        <p:spPr bwMode="auto">
          <a:xfrm>
            <a:off x="5562600" y="3200400"/>
            <a:ext cx="2590800" cy="923330"/>
          </a:xfrm>
          <a:prstGeom prst="rect">
            <a:avLst/>
          </a:prstGeom>
          <a:noFill/>
          <a:ln w="9525">
            <a:noFill/>
            <a:miter lim="800000"/>
            <a:headEnd/>
            <a:tailEnd/>
          </a:ln>
          <a:effectLst/>
        </p:spPr>
        <p:txBody>
          <a:bodyPr wrap="square">
            <a:spAutoFit/>
          </a:bodyPr>
          <a:lstStyle/>
          <a:p>
            <a:pPr algn="ctr"/>
            <a:r>
              <a:rPr lang="en-US" b="1" dirty="0">
                <a:solidFill>
                  <a:srgbClr val="800080"/>
                </a:solidFill>
              </a:rPr>
              <a:t>List of declarations of its members</a:t>
            </a:r>
          </a:p>
        </p:txBody>
      </p:sp>
      <p:sp>
        <p:nvSpPr>
          <p:cNvPr id="158755" name="Text Box 35"/>
          <p:cNvSpPr txBox="1">
            <a:spLocks noChangeArrowheads="1"/>
          </p:cNvSpPr>
          <p:nvPr/>
        </p:nvSpPr>
        <p:spPr bwMode="auto">
          <a:xfrm>
            <a:off x="838200" y="3276600"/>
            <a:ext cx="1287532" cy="369332"/>
          </a:xfrm>
          <a:prstGeom prst="rect">
            <a:avLst/>
          </a:prstGeom>
          <a:noFill/>
          <a:ln w="9525">
            <a:noFill/>
            <a:miter lim="800000"/>
            <a:headEnd/>
            <a:tailEnd/>
          </a:ln>
          <a:effectLst/>
        </p:spPr>
        <p:txBody>
          <a:bodyPr wrap="none">
            <a:spAutoFit/>
          </a:bodyPr>
          <a:lstStyle/>
          <a:p>
            <a:r>
              <a:rPr lang="en-US" b="1" dirty="0">
                <a:solidFill>
                  <a:schemeClr val="accent4">
                    <a:lumMod val="75000"/>
                  </a:schemeClr>
                </a:solidFill>
              </a:rPr>
              <a:t>Example</a:t>
            </a:r>
          </a:p>
        </p:txBody>
      </p:sp>
      <p:sp>
        <p:nvSpPr>
          <p:cNvPr id="158756" name="Text Box 36"/>
          <p:cNvSpPr txBox="1">
            <a:spLocks noChangeArrowheads="1"/>
          </p:cNvSpPr>
          <p:nvPr/>
        </p:nvSpPr>
        <p:spPr bwMode="auto">
          <a:xfrm>
            <a:off x="1600200" y="3606800"/>
            <a:ext cx="3886200" cy="2308324"/>
          </a:xfrm>
          <a:prstGeom prst="rect">
            <a:avLst/>
          </a:prstGeom>
          <a:solidFill>
            <a:srgbClr val="FFFF99"/>
          </a:solidFill>
          <a:ln w="9525">
            <a:noFill/>
            <a:miter lim="800000"/>
            <a:headEnd/>
            <a:tailEnd/>
          </a:ln>
          <a:effectLst/>
        </p:spPr>
        <p:txBody>
          <a:bodyPr wrap="square">
            <a:spAutoFit/>
          </a:bodyPr>
          <a:lstStyle/>
          <a:p>
            <a:r>
              <a:rPr lang="en-US" dirty="0" err="1">
                <a:solidFill>
                  <a:srgbClr val="FF0000"/>
                </a:solidFill>
              </a:rPr>
              <a:t>struct</a:t>
            </a:r>
            <a:r>
              <a:rPr lang="en-US" dirty="0"/>
              <a:t> </a:t>
            </a:r>
            <a:r>
              <a:rPr lang="en-US" dirty="0" err="1"/>
              <a:t>faculty_struct</a:t>
            </a:r>
            <a:r>
              <a:rPr lang="en-US" dirty="0"/>
              <a:t> </a:t>
            </a:r>
          </a:p>
          <a:p>
            <a:r>
              <a:rPr lang="en-US" dirty="0"/>
              <a:t>{</a:t>
            </a:r>
          </a:p>
          <a:p>
            <a:r>
              <a:rPr lang="en-US" dirty="0"/>
              <a:t>	</a:t>
            </a:r>
            <a:r>
              <a:rPr lang="en-US" dirty="0" err="1"/>
              <a:t>int</a:t>
            </a:r>
            <a:r>
              <a:rPr lang="en-US" dirty="0"/>
              <a:t> </a:t>
            </a:r>
            <a:r>
              <a:rPr lang="en-US" dirty="0" err="1"/>
              <a:t>faculty_idno</a:t>
            </a:r>
            <a:r>
              <a:rPr lang="en-US" dirty="0"/>
              <a:t>;</a:t>
            </a:r>
          </a:p>
          <a:p>
            <a:r>
              <a:rPr lang="en-US" dirty="0"/>
              <a:t>	char </a:t>
            </a:r>
            <a:r>
              <a:rPr lang="en-US" dirty="0" err="1"/>
              <a:t>faculty_name</a:t>
            </a:r>
            <a:r>
              <a:rPr lang="en-US" dirty="0"/>
              <a:t>[20];</a:t>
            </a:r>
          </a:p>
          <a:p>
            <a:r>
              <a:rPr lang="en-US" dirty="0"/>
              <a:t>	</a:t>
            </a:r>
            <a:r>
              <a:rPr lang="en-US" dirty="0" err="1"/>
              <a:t>int</a:t>
            </a:r>
            <a:r>
              <a:rPr lang="en-US" dirty="0"/>
              <a:t> age;</a:t>
            </a:r>
          </a:p>
          <a:p>
            <a:r>
              <a:rPr lang="en-US" dirty="0"/>
              <a:t>	char gender;</a:t>
            </a:r>
          </a:p>
          <a:p>
            <a:r>
              <a:rPr lang="en-US" dirty="0"/>
              <a:t>	float GPA;</a:t>
            </a:r>
          </a:p>
          <a:p>
            <a:r>
              <a:rPr lang="en-US" dirty="0"/>
              <a:t>};	/*end </a:t>
            </a:r>
            <a:r>
              <a:rPr lang="en-US" dirty="0" err="1"/>
              <a:t>faculty_struct</a:t>
            </a:r>
            <a:r>
              <a:rPr lang="en-US" dirty="0"/>
              <a:t>*/</a:t>
            </a:r>
          </a:p>
        </p:txBody>
      </p:sp>
      <p:sp>
        <p:nvSpPr>
          <p:cNvPr id="13" name="Footer Placeholder 12"/>
          <p:cNvSpPr>
            <a:spLocks noGrp="1"/>
          </p:cNvSpPr>
          <p:nvPr>
            <p:ph type="ftr" sz="quarter" idx="11"/>
          </p:nvPr>
        </p:nvSpPr>
        <p:spPr/>
        <p:txBody>
          <a:bodyPr/>
          <a:lstStyle/>
          <a:p>
            <a:endParaRPr lang="en-US"/>
          </a:p>
        </p:txBody>
      </p:sp>
      <p:sp>
        <p:nvSpPr>
          <p:cNvPr id="158754" name="Line 34"/>
          <p:cNvSpPr>
            <a:spLocks noChangeShapeType="1"/>
          </p:cNvSpPr>
          <p:nvPr/>
        </p:nvSpPr>
        <p:spPr bwMode="auto">
          <a:xfrm flipH="1" flipV="1">
            <a:off x="4953000" y="2819400"/>
            <a:ext cx="1371600" cy="457200"/>
          </a:xfrm>
          <a:prstGeom prst="line">
            <a:avLst/>
          </a:prstGeom>
          <a:noFill/>
          <a:ln w="9525">
            <a:solidFill>
              <a:srgbClr val="339966"/>
            </a:solidFill>
            <a:round/>
            <a:headEnd/>
            <a:tailEnd type="triangle" w="med" len="med"/>
          </a:ln>
          <a:effectLst/>
        </p:spPr>
        <p:txBody>
          <a:bodyPr wrap="square" anchor="ctr">
            <a:spAutoFit/>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22" name="Rectangle 2"/>
          <p:cNvSpPr>
            <a:spLocks noGrp="1" noChangeArrowheads="1"/>
          </p:cNvSpPr>
          <p:nvPr>
            <p:ph type="title"/>
          </p:nvPr>
        </p:nvSpPr>
        <p:spPr>
          <a:xfrm>
            <a:off x="502920" y="0"/>
            <a:ext cx="8183880" cy="990600"/>
          </a:xfrm>
        </p:spPr>
        <p:txBody>
          <a:bodyPr>
            <a:normAutofit/>
          </a:bodyPr>
          <a:lstStyle/>
          <a:p>
            <a:r>
              <a:rPr lang="en-US" sz="3600" dirty="0">
                <a:solidFill>
                  <a:schemeClr val="tx1"/>
                </a:solidFill>
              </a:rPr>
              <a:t>Declaring Structure Variables</a:t>
            </a:r>
          </a:p>
        </p:txBody>
      </p:sp>
      <p:sp>
        <p:nvSpPr>
          <p:cNvPr id="13" name="Content Placeholder 12"/>
          <p:cNvSpPr>
            <a:spLocks noGrp="1"/>
          </p:cNvSpPr>
          <p:nvPr>
            <p:ph idx="1"/>
          </p:nvPr>
        </p:nvSpPr>
        <p:spPr>
          <a:xfrm>
            <a:off x="533400" y="1066800"/>
            <a:ext cx="8001000" cy="4187952"/>
          </a:xfrm>
        </p:spPr>
        <p:txBody>
          <a:bodyPr>
            <a:normAutofit fontScale="92500" lnSpcReduction="20000"/>
          </a:bodyPr>
          <a:lstStyle/>
          <a:p>
            <a:pPr>
              <a:spcBef>
                <a:spcPts val="600"/>
              </a:spcBef>
              <a:spcAft>
                <a:spcPts val="600"/>
              </a:spcAft>
              <a:buClrTx/>
            </a:pPr>
            <a:r>
              <a:rPr lang="en-US" sz="2000" dirty="0"/>
              <a:t>After declaring a structure type, we may declare </a:t>
            </a:r>
            <a:r>
              <a:rPr lang="en-US" sz="2000" b="1" dirty="0"/>
              <a:t>variables</a:t>
            </a:r>
            <a:r>
              <a:rPr lang="en-US" sz="2000" dirty="0"/>
              <a:t> that are of that type. A structure variable declaration requires these elements:</a:t>
            </a:r>
          </a:p>
          <a:p>
            <a:pPr lvl="1">
              <a:spcAft>
                <a:spcPts val="600"/>
              </a:spcAft>
              <a:buClrTx/>
              <a:buFontTx/>
              <a:buAutoNum type="arabicPeriod"/>
            </a:pPr>
            <a:r>
              <a:rPr lang="en-US" sz="2000" dirty="0"/>
              <a:t>The keyword </a:t>
            </a:r>
            <a:r>
              <a:rPr lang="en-US" sz="2000" i="1" dirty="0" err="1">
                <a:latin typeface="Comic Sans MS" pitchFamily="66" charset="0"/>
              </a:rPr>
              <a:t>struct</a:t>
            </a:r>
            <a:endParaRPr lang="en-US" sz="2000" i="1" dirty="0">
              <a:latin typeface="Comic Sans MS" pitchFamily="66" charset="0"/>
            </a:endParaRPr>
          </a:p>
          <a:p>
            <a:pPr lvl="1">
              <a:spcAft>
                <a:spcPts val="600"/>
              </a:spcAft>
              <a:buClrTx/>
              <a:buFontTx/>
              <a:buAutoNum type="arabicPeriod"/>
            </a:pPr>
            <a:r>
              <a:rPr lang="en-US" sz="2000" dirty="0"/>
              <a:t>The structure type name</a:t>
            </a:r>
          </a:p>
          <a:p>
            <a:pPr lvl="1">
              <a:spcAft>
                <a:spcPts val="600"/>
              </a:spcAft>
              <a:buClrTx/>
              <a:buFontTx/>
              <a:buAutoNum type="arabicPeriod"/>
            </a:pPr>
            <a:r>
              <a:rPr lang="en-US" sz="2000" dirty="0"/>
              <a:t>A list of variable names separated by commas</a:t>
            </a:r>
          </a:p>
          <a:p>
            <a:pPr lvl="1">
              <a:spcAft>
                <a:spcPts val="600"/>
              </a:spcAft>
              <a:buClrTx/>
              <a:buFontTx/>
              <a:buAutoNum type="arabicPeriod"/>
            </a:pPr>
            <a:r>
              <a:rPr lang="en-US" sz="2000" dirty="0"/>
              <a:t>A concluding semicolon</a:t>
            </a:r>
          </a:p>
          <a:p>
            <a:pPr>
              <a:spcAft>
                <a:spcPts val="600"/>
              </a:spcAft>
              <a:buClrTx/>
              <a:buNone/>
            </a:pPr>
            <a:r>
              <a:rPr lang="en-US" dirty="0"/>
              <a:t>		</a:t>
            </a:r>
            <a:r>
              <a:rPr lang="en-US" sz="2000" dirty="0" err="1">
                <a:solidFill>
                  <a:schemeClr val="accent2"/>
                </a:solidFill>
              </a:rPr>
              <a:t>struct</a:t>
            </a:r>
            <a:r>
              <a:rPr lang="en-US" sz="2000" dirty="0">
                <a:solidFill>
                  <a:schemeClr val="accent2"/>
                </a:solidFill>
              </a:rPr>
              <a:t> tag {</a:t>
            </a:r>
          </a:p>
          <a:p>
            <a:pPr>
              <a:spcAft>
                <a:spcPts val="600"/>
              </a:spcAft>
              <a:buClrTx/>
              <a:buNone/>
            </a:pPr>
            <a:r>
              <a:rPr lang="en-US" sz="2000" dirty="0">
                <a:solidFill>
                  <a:schemeClr val="accent2"/>
                </a:solidFill>
              </a:rPr>
              <a:t>			</a:t>
            </a:r>
            <a:r>
              <a:rPr lang="en-US" sz="2000" dirty="0" err="1">
                <a:solidFill>
                  <a:schemeClr val="accent2"/>
                </a:solidFill>
              </a:rPr>
              <a:t>datatype</a:t>
            </a:r>
            <a:r>
              <a:rPr lang="en-US" sz="2000" dirty="0">
                <a:solidFill>
                  <a:schemeClr val="accent2"/>
                </a:solidFill>
              </a:rPr>
              <a:t> member1;</a:t>
            </a:r>
          </a:p>
          <a:p>
            <a:pPr>
              <a:spcAft>
                <a:spcPts val="600"/>
              </a:spcAft>
              <a:buClrTx/>
              <a:buNone/>
            </a:pPr>
            <a:r>
              <a:rPr lang="en-US" sz="2000" dirty="0">
                <a:solidFill>
                  <a:schemeClr val="accent2"/>
                </a:solidFill>
              </a:rPr>
              <a:t>			</a:t>
            </a:r>
            <a:r>
              <a:rPr lang="en-US" sz="2000" dirty="0" err="1">
                <a:solidFill>
                  <a:schemeClr val="accent2"/>
                </a:solidFill>
              </a:rPr>
              <a:t>datatype</a:t>
            </a:r>
            <a:r>
              <a:rPr lang="en-US" sz="2000" dirty="0">
                <a:solidFill>
                  <a:schemeClr val="accent2"/>
                </a:solidFill>
              </a:rPr>
              <a:t> member2;</a:t>
            </a:r>
          </a:p>
          <a:p>
            <a:pPr>
              <a:spcAft>
                <a:spcPts val="600"/>
              </a:spcAft>
              <a:buClrTx/>
              <a:buNone/>
            </a:pPr>
            <a:r>
              <a:rPr lang="en-US" sz="2000" dirty="0">
                <a:solidFill>
                  <a:schemeClr val="accent2"/>
                </a:solidFill>
              </a:rPr>
              <a:t>			</a:t>
            </a:r>
            <a:r>
              <a:rPr lang="en-US" sz="2000" dirty="0" err="1">
                <a:solidFill>
                  <a:schemeClr val="accent2"/>
                </a:solidFill>
              </a:rPr>
              <a:t>datatype</a:t>
            </a:r>
            <a:r>
              <a:rPr lang="en-US" sz="2000" dirty="0">
                <a:solidFill>
                  <a:schemeClr val="accent2"/>
                </a:solidFill>
              </a:rPr>
              <a:t> member3;</a:t>
            </a:r>
          </a:p>
          <a:p>
            <a:pPr>
              <a:spcAft>
                <a:spcPts val="600"/>
              </a:spcAft>
              <a:buClrTx/>
              <a:buNone/>
            </a:pPr>
            <a:r>
              <a:rPr lang="en-US" sz="2000" dirty="0">
                <a:solidFill>
                  <a:schemeClr val="accent2"/>
                </a:solidFill>
              </a:rPr>
              <a:t>		};</a:t>
            </a:r>
            <a:endParaRPr lang="en-US" dirty="0">
              <a:solidFill>
                <a:schemeClr val="accent2"/>
              </a:solidFill>
            </a:endParaRPr>
          </a:p>
          <a:p>
            <a:pPr>
              <a:spcAft>
                <a:spcPts val="600"/>
              </a:spcAft>
              <a:buClrTx/>
            </a:pPr>
            <a:endParaRPr lang="en-US" dirty="0"/>
          </a:p>
        </p:txBody>
      </p:sp>
      <p:sp>
        <p:nvSpPr>
          <p:cNvPr id="12" name="Slide Number Placeholder 4"/>
          <p:cNvSpPr>
            <a:spLocks noGrp="1"/>
          </p:cNvSpPr>
          <p:nvPr>
            <p:ph type="sldNum" sz="quarter" idx="12"/>
          </p:nvPr>
        </p:nvSpPr>
        <p:spPr/>
        <p:txBody>
          <a:bodyPr/>
          <a:lstStyle/>
          <a:p>
            <a:fld id="{B808C30F-3959-47DE-9645-38E7E45D2F77}" type="slidenum">
              <a:rPr lang="en-US"/>
              <a:pPr/>
              <a:t>6</a:t>
            </a:fld>
            <a:endParaRPr lang="en-US"/>
          </a:p>
        </p:txBody>
      </p:sp>
      <p:sp>
        <p:nvSpPr>
          <p:cNvPr id="14" name="Rectangle 13"/>
          <p:cNvSpPr/>
          <p:nvPr/>
        </p:nvSpPr>
        <p:spPr>
          <a:xfrm>
            <a:off x="5029200" y="4724400"/>
            <a:ext cx="3276600" cy="14478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IMPORTANT:</a:t>
            </a:r>
          </a:p>
          <a:p>
            <a:pPr algn="ctr"/>
            <a:r>
              <a:rPr lang="en-US" dirty="0"/>
              <a:t>Remember to put the “;” at the end of structure declaration</a:t>
            </a:r>
          </a:p>
        </p:txBody>
      </p:sp>
      <p:cxnSp>
        <p:nvCxnSpPr>
          <p:cNvPr id="16" name="Straight Arrow Connector 15"/>
          <p:cNvCxnSpPr>
            <a:stCxn id="14" idx="1"/>
          </p:cNvCxnSpPr>
          <p:nvPr/>
        </p:nvCxnSpPr>
        <p:spPr>
          <a:xfrm rot="10800000">
            <a:off x="1905000" y="4953000"/>
            <a:ext cx="3124200" cy="495300"/>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 name="Footer Placeholder 6"/>
          <p:cNvSpPr>
            <a:spLocks noGrp="1"/>
          </p:cNvSpPr>
          <p:nvPr>
            <p:ph type="ftr" sz="quarter" idx="11"/>
          </p:nvPr>
        </p:nvSpPr>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3746" name="Rectangle 2"/>
          <p:cNvSpPr>
            <a:spLocks noGrp="1" noChangeArrowheads="1"/>
          </p:cNvSpPr>
          <p:nvPr>
            <p:ph type="title"/>
          </p:nvPr>
        </p:nvSpPr>
        <p:spPr>
          <a:xfrm>
            <a:off x="381000" y="0"/>
            <a:ext cx="8183880" cy="1051560"/>
          </a:xfrm>
        </p:spPr>
        <p:txBody>
          <a:bodyPr>
            <a:normAutofit/>
          </a:bodyPr>
          <a:lstStyle/>
          <a:p>
            <a:r>
              <a:rPr lang="en-US" sz="3600" dirty="0">
                <a:solidFill>
                  <a:schemeClr val="tx1"/>
                </a:solidFill>
              </a:rPr>
              <a:t>Structures</a:t>
            </a:r>
          </a:p>
        </p:txBody>
      </p:sp>
      <p:sp>
        <p:nvSpPr>
          <p:cNvPr id="8" name="Content Placeholder 7"/>
          <p:cNvSpPr>
            <a:spLocks noGrp="1"/>
          </p:cNvSpPr>
          <p:nvPr>
            <p:ph idx="1"/>
          </p:nvPr>
        </p:nvSpPr>
        <p:spPr>
          <a:xfrm>
            <a:off x="533400" y="990600"/>
            <a:ext cx="8183880" cy="4187952"/>
          </a:xfrm>
        </p:spPr>
        <p:txBody>
          <a:bodyPr/>
          <a:lstStyle/>
          <a:p>
            <a:r>
              <a:rPr lang="en-US" sz="2400" dirty="0"/>
              <a:t>It is possible to combine the declarations of a structure type and a structure variable by including the name of the variable at the end of the structure type declaration.</a:t>
            </a:r>
          </a:p>
          <a:p>
            <a:endParaRPr lang="en-US" dirty="0"/>
          </a:p>
        </p:txBody>
      </p:sp>
      <p:sp>
        <p:nvSpPr>
          <p:cNvPr id="7" name="Slide Number Placeholder 4"/>
          <p:cNvSpPr>
            <a:spLocks noGrp="1"/>
          </p:cNvSpPr>
          <p:nvPr>
            <p:ph type="sldNum" sz="quarter" idx="12"/>
          </p:nvPr>
        </p:nvSpPr>
        <p:spPr/>
        <p:txBody>
          <a:bodyPr/>
          <a:lstStyle/>
          <a:p>
            <a:fld id="{90DB5748-107D-462A-8338-8C11F6A54FDF}" type="slidenum">
              <a:rPr lang="en-US"/>
              <a:pPr/>
              <a:t>7</a:t>
            </a:fld>
            <a:endParaRPr lang="en-US"/>
          </a:p>
        </p:txBody>
      </p:sp>
      <p:sp>
        <p:nvSpPr>
          <p:cNvPr id="543749" name="Text Box 5"/>
          <p:cNvSpPr txBox="1">
            <a:spLocks noChangeArrowheads="1"/>
          </p:cNvSpPr>
          <p:nvPr/>
        </p:nvSpPr>
        <p:spPr bwMode="auto">
          <a:xfrm>
            <a:off x="2057400" y="2971800"/>
            <a:ext cx="5791200" cy="2031325"/>
          </a:xfrm>
          <a:prstGeom prst="rect">
            <a:avLst/>
          </a:prstGeom>
          <a:solidFill>
            <a:srgbClr val="FFFF99"/>
          </a:solidFill>
          <a:ln w="9525">
            <a:noFill/>
            <a:miter lim="800000"/>
            <a:headEnd/>
            <a:tailEnd/>
          </a:ln>
          <a:effectLst/>
        </p:spPr>
        <p:txBody>
          <a:bodyPr wrap="square">
            <a:spAutoFit/>
          </a:bodyPr>
          <a:lstStyle/>
          <a:p>
            <a:r>
              <a:rPr lang="en-US" dirty="0" err="1"/>
              <a:t>struct</a:t>
            </a:r>
            <a:r>
              <a:rPr lang="en-US" dirty="0"/>
              <a:t> </a:t>
            </a:r>
            <a:r>
              <a:rPr lang="en-US" dirty="0" err="1"/>
              <a:t>faculty_struct</a:t>
            </a:r>
            <a:r>
              <a:rPr lang="en-US" dirty="0"/>
              <a:t> {</a:t>
            </a:r>
          </a:p>
          <a:p>
            <a:r>
              <a:rPr lang="en-US" dirty="0"/>
              <a:t>	</a:t>
            </a:r>
            <a:r>
              <a:rPr lang="en-US" dirty="0" err="1"/>
              <a:t>int</a:t>
            </a:r>
            <a:r>
              <a:rPr lang="en-US" dirty="0"/>
              <a:t> </a:t>
            </a:r>
            <a:r>
              <a:rPr lang="en-US" dirty="0" err="1"/>
              <a:t>faculty_idno</a:t>
            </a:r>
            <a:r>
              <a:rPr lang="en-US" dirty="0"/>
              <a:t>;</a:t>
            </a:r>
          </a:p>
          <a:p>
            <a:r>
              <a:rPr lang="en-US" dirty="0"/>
              <a:t>	char </a:t>
            </a:r>
            <a:r>
              <a:rPr lang="en-US" dirty="0" err="1"/>
              <a:t>faculty_name</a:t>
            </a:r>
            <a:r>
              <a:rPr lang="en-US" dirty="0"/>
              <a:t>;</a:t>
            </a:r>
          </a:p>
          <a:p>
            <a:r>
              <a:rPr lang="en-US" dirty="0"/>
              <a:t>	</a:t>
            </a:r>
            <a:r>
              <a:rPr lang="en-US" dirty="0" err="1"/>
              <a:t>int</a:t>
            </a:r>
            <a:r>
              <a:rPr lang="en-US" dirty="0"/>
              <a:t> age;</a:t>
            </a:r>
          </a:p>
          <a:p>
            <a:r>
              <a:rPr lang="en-US" dirty="0"/>
              <a:t>	char gender;</a:t>
            </a:r>
          </a:p>
          <a:p>
            <a:r>
              <a:rPr lang="en-US" dirty="0"/>
              <a:t>	float salary;</a:t>
            </a:r>
          </a:p>
          <a:p>
            <a:r>
              <a:rPr lang="en-US" dirty="0"/>
              <a:t>} </a:t>
            </a:r>
            <a:r>
              <a:rPr lang="en-US" dirty="0" err="1"/>
              <a:t>faculty_record</a:t>
            </a:r>
            <a:r>
              <a:rPr lang="en-US" dirty="0"/>
              <a:t>;	/*end </a:t>
            </a:r>
            <a:r>
              <a:rPr lang="en-US" dirty="0" err="1"/>
              <a:t>faculty_struct</a:t>
            </a:r>
            <a:r>
              <a:rPr lang="en-US" dirty="0"/>
              <a:t>*/</a:t>
            </a:r>
          </a:p>
        </p:txBody>
      </p:sp>
      <p:sp>
        <p:nvSpPr>
          <p:cNvPr id="9" name="Rectangle 8"/>
          <p:cNvSpPr/>
          <p:nvPr/>
        </p:nvSpPr>
        <p:spPr>
          <a:xfrm>
            <a:off x="5562600" y="5105400"/>
            <a:ext cx="3276600" cy="990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Faculty_record</a:t>
            </a:r>
            <a:r>
              <a:rPr lang="en-US" dirty="0"/>
              <a:t> in this case is also called structure variables</a:t>
            </a:r>
          </a:p>
        </p:txBody>
      </p:sp>
      <p:cxnSp>
        <p:nvCxnSpPr>
          <p:cNvPr id="10" name="Straight Arrow Connector 9"/>
          <p:cNvCxnSpPr>
            <a:stCxn id="9" idx="1"/>
          </p:cNvCxnSpPr>
          <p:nvPr/>
        </p:nvCxnSpPr>
        <p:spPr>
          <a:xfrm rot="10800000">
            <a:off x="3810000" y="4953000"/>
            <a:ext cx="1752600" cy="647700"/>
          </a:xfrm>
          <a:prstGeom prst="straightConnector1">
            <a:avLst/>
          </a:prstGeom>
          <a:ln w="825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1" name="Footer Placeholder 10"/>
          <p:cNvSpPr>
            <a:spLocks noGrp="1"/>
          </p:cNvSpPr>
          <p:nvPr>
            <p:ph type="ftr" sz="quarter" idx="1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6275" name="Rectangle 1027"/>
          <p:cNvSpPr>
            <a:spLocks noGrp="1" noChangeArrowheads="1"/>
          </p:cNvSpPr>
          <p:nvPr>
            <p:ph idx="1"/>
          </p:nvPr>
        </p:nvSpPr>
        <p:spPr>
          <a:xfrm>
            <a:off x="914400" y="3581400"/>
            <a:ext cx="7391400" cy="2544763"/>
          </a:xfrm>
        </p:spPr>
        <p:txBody>
          <a:bodyPr/>
          <a:lstStyle/>
          <a:p>
            <a:r>
              <a:rPr lang="en-US" sz="2000" dirty="0"/>
              <a:t>What is the structure tag?</a:t>
            </a:r>
          </a:p>
          <a:p>
            <a:r>
              <a:rPr lang="en-US" sz="2000" dirty="0"/>
              <a:t>How many members are there?</a:t>
            </a:r>
          </a:p>
          <a:p>
            <a:r>
              <a:rPr lang="en-US" sz="2000" dirty="0"/>
              <a:t>What are the member data types?</a:t>
            </a:r>
          </a:p>
          <a:p>
            <a:r>
              <a:rPr lang="en-US" sz="2000" dirty="0"/>
              <a:t>What are the member names?</a:t>
            </a:r>
          </a:p>
          <a:p>
            <a:r>
              <a:rPr lang="en-US" sz="2000" dirty="0"/>
              <a:t>How many structure variables are there?</a:t>
            </a:r>
          </a:p>
          <a:p>
            <a:r>
              <a:rPr lang="en-US" sz="2000" dirty="0"/>
              <a:t>What are their name?</a:t>
            </a:r>
          </a:p>
        </p:txBody>
      </p:sp>
      <p:sp>
        <p:nvSpPr>
          <p:cNvPr id="7" name="Slide Number Placeholder 5"/>
          <p:cNvSpPr>
            <a:spLocks noGrp="1"/>
          </p:cNvSpPr>
          <p:nvPr>
            <p:ph type="sldNum" sz="quarter" idx="12"/>
          </p:nvPr>
        </p:nvSpPr>
        <p:spPr/>
        <p:txBody>
          <a:bodyPr/>
          <a:lstStyle/>
          <a:p>
            <a:fld id="{CD9A037C-9C6A-47AF-A039-BB9E8A4AD5E1}" type="slidenum">
              <a:rPr lang="en-US"/>
              <a:pPr/>
              <a:t>8</a:t>
            </a:fld>
            <a:endParaRPr lang="en-US"/>
          </a:p>
        </p:txBody>
      </p:sp>
      <p:sp>
        <p:nvSpPr>
          <p:cNvPr id="566276" name="Text Box 1028"/>
          <p:cNvSpPr txBox="1">
            <a:spLocks noChangeArrowheads="1"/>
          </p:cNvSpPr>
          <p:nvPr/>
        </p:nvSpPr>
        <p:spPr bwMode="auto">
          <a:xfrm>
            <a:off x="1295400" y="1219200"/>
            <a:ext cx="4800600" cy="2308324"/>
          </a:xfrm>
          <a:prstGeom prst="rect">
            <a:avLst/>
          </a:prstGeom>
          <a:solidFill>
            <a:srgbClr val="FFFF99"/>
          </a:solidFill>
          <a:ln w="9525">
            <a:noFill/>
            <a:miter lim="800000"/>
            <a:headEnd/>
            <a:tailEnd/>
          </a:ln>
          <a:effectLst/>
        </p:spPr>
        <p:txBody>
          <a:bodyPr wrap="square">
            <a:spAutoFit/>
          </a:bodyPr>
          <a:lstStyle/>
          <a:p>
            <a:r>
              <a:rPr lang="en-US" dirty="0" err="1"/>
              <a:t>struct</a:t>
            </a:r>
            <a:r>
              <a:rPr lang="en-US" dirty="0"/>
              <a:t> </a:t>
            </a:r>
            <a:r>
              <a:rPr lang="en-US" dirty="0" err="1"/>
              <a:t>cdCollection</a:t>
            </a:r>
            <a:r>
              <a:rPr lang="en-US" dirty="0"/>
              <a:t> </a:t>
            </a:r>
          </a:p>
          <a:p>
            <a:r>
              <a:rPr lang="en-US" dirty="0"/>
              <a:t>{</a:t>
            </a:r>
          </a:p>
          <a:p>
            <a:r>
              <a:rPr lang="en-US" dirty="0"/>
              <a:t>	char title[25];</a:t>
            </a:r>
          </a:p>
          <a:p>
            <a:r>
              <a:rPr lang="en-US" dirty="0"/>
              <a:t>	char artist[20];</a:t>
            </a:r>
          </a:p>
          <a:p>
            <a:r>
              <a:rPr lang="en-US" dirty="0"/>
              <a:t>	</a:t>
            </a:r>
            <a:r>
              <a:rPr lang="en-US" dirty="0" err="1"/>
              <a:t>int</a:t>
            </a:r>
            <a:r>
              <a:rPr lang="en-US" dirty="0"/>
              <a:t> </a:t>
            </a:r>
            <a:r>
              <a:rPr lang="en-US" dirty="0" err="1"/>
              <a:t>numSongs</a:t>
            </a:r>
            <a:r>
              <a:rPr lang="en-US" dirty="0"/>
              <a:t>;</a:t>
            </a:r>
          </a:p>
          <a:p>
            <a:r>
              <a:rPr lang="en-US" dirty="0"/>
              <a:t>	float price;</a:t>
            </a:r>
          </a:p>
          <a:p>
            <a:r>
              <a:rPr lang="en-US" dirty="0"/>
              <a:t>	char </a:t>
            </a:r>
            <a:r>
              <a:rPr lang="en-US" dirty="0" err="1"/>
              <a:t>dataBought</a:t>
            </a:r>
            <a:r>
              <a:rPr lang="en-US" dirty="0"/>
              <a:t>[9];</a:t>
            </a:r>
          </a:p>
          <a:p>
            <a:r>
              <a:rPr lang="en-US" dirty="0"/>
              <a:t>} cd1, cd2, cd3;</a:t>
            </a:r>
          </a:p>
        </p:txBody>
      </p:sp>
      <p:sp>
        <p:nvSpPr>
          <p:cNvPr id="566279" name="Text Box 1031"/>
          <p:cNvSpPr txBox="1">
            <a:spLocks noChangeArrowheads="1"/>
          </p:cNvSpPr>
          <p:nvPr/>
        </p:nvSpPr>
        <p:spPr bwMode="auto">
          <a:xfrm>
            <a:off x="533400" y="685800"/>
            <a:ext cx="1287532" cy="369332"/>
          </a:xfrm>
          <a:prstGeom prst="rect">
            <a:avLst/>
          </a:prstGeom>
          <a:noFill/>
          <a:ln w="9525">
            <a:noFill/>
            <a:miter lim="800000"/>
            <a:headEnd/>
            <a:tailEnd/>
          </a:ln>
          <a:effectLst/>
        </p:spPr>
        <p:txBody>
          <a:bodyPr wrap="none">
            <a:spAutoFit/>
          </a:bodyPr>
          <a:lstStyle/>
          <a:p>
            <a:r>
              <a:rPr lang="en-US" b="1" dirty="0">
                <a:solidFill>
                  <a:schemeClr val="accent4">
                    <a:lumMod val="75000"/>
                  </a:schemeClr>
                </a:solidFill>
              </a:rPr>
              <a:t>Example</a:t>
            </a:r>
          </a:p>
        </p:txBody>
      </p:sp>
      <p:sp>
        <p:nvSpPr>
          <p:cNvPr id="8" name="Footer Placeholder 7"/>
          <p:cNvSpPr>
            <a:spLocks noGrp="1"/>
          </p:cNvSpPr>
          <p:nvPr>
            <p:ph type="ftr" sz="quarter" idx="11"/>
          </p:nvPr>
        </p:nvSpPr>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183880" cy="1051560"/>
          </a:xfrm>
        </p:spPr>
        <p:txBody>
          <a:bodyPr/>
          <a:lstStyle/>
          <a:p>
            <a:r>
              <a:rPr lang="en-US" dirty="0">
                <a:solidFill>
                  <a:schemeClr val="tx1"/>
                </a:solidFill>
              </a:rPr>
              <a:t>Nested Structures</a:t>
            </a:r>
          </a:p>
        </p:txBody>
      </p:sp>
      <p:sp>
        <p:nvSpPr>
          <p:cNvPr id="3" name="Content Placeholder 2"/>
          <p:cNvSpPr>
            <a:spLocks noGrp="1"/>
          </p:cNvSpPr>
          <p:nvPr>
            <p:ph idx="1"/>
          </p:nvPr>
        </p:nvSpPr>
        <p:spPr>
          <a:xfrm>
            <a:off x="457200" y="1219200"/>
            <a:ext cx="8183880" cy="4187952"/>
          </a:xfrm>
        </p:spPr>
        <p:txBody>
          <a:bodyPr>
            <a:normAutofit fontScale="92500" lnSpcReduction="20000"/>
          </a:bodyPr>
          <a:lstStyle/>
          <a:p>
            <a:pPr>
              <a:buClrTx/>
            </a:pPr>
            <a:r>
              <a:rPr lang="en-US" dirty="0"/>
              <a:t>Since member of structure can be of any </a:t>
            </a:r>
            <a:r>
              <a:rPr lang="en-US" dirty="0" err="1"/>
              <a:t>datatype</a:t>
            </a:r>
            <a:endParaRPr lang="en-US" dirty="0"/>
          </a:p>
          <a:p>
            <a:pPr>
              <a:buClrTx/>
            </a:pPr>
            <a:r>
              <a:rPr lang="en-US" dirty="0"/>
              <a:t>Therefore structure can also contain structure as its member</a:t>
            </a:r>
          </a:p>
          <a:p>
            <a:pPr>
              <a:buClrTx/>
              <a:buNone/>
            </a:pPr>
            <a:r>
              <a:rPr lang="en-US" dirty="0"/>
              <a:t>	</a:t>
            </a:r>
            <a:r>
              <a:rPr lang="en-US" dirty="0">
                <a:solidFill>
                  <a:schemeClr val="accent2"/>
                </a:solidFill>
              </a:rPr>
              <a:t>	</a:t>
            </a:r>
            <a:r>
              <a:rPr lang="en-US" dirty="0" err="1">
                <a:solidFill>
                  <a:schemeClr val="accent2"/>
                </a:solidFill>
              </a:rPr>
              <a:t>struct</a:t>
            </a:r>
            <a:r>
              <a:rPr lang="en-US" dirty="0">
                <a:solidFill>
                  <a:schemeClr val="accent2"/>
                </a:solidFill>
              </a:rPr>
              <a:t> </a:t>
            </a:r>
            <a:r>
              <a:rPr lang="en-US" i="1" dirty="0">
                <a:solidFill>
                  <a:schemeClr val="accent2"/>
                </a:solidFill>
              </a:rPr>
              <a:t>tag1</a:t>
            </a:r>
          </a:p>
          <a:p>
            <a:pPr>
              <a:buClrTx/>
              <a:buNone/>
            </a:pPr>
            <a:r>
              <a:rPr lang="en-US" i="1" dirty="0">
                <a:solidFill>
                  <a:schemeClr val="accent2"/>
                </a:solidFill>
              </a:rPr>
              <a:t>		</a:t>
            </a:r>
            <a:r>
              <a:rPr lang="en-US" dirty="0">
                <a:solidFill>
                  <a:schemeClr val="accent2"/>
                </a:solidFill>
              </a:rPr>
              <a:t>{</a:t>
            </a:r>
          </a:p>
          <a:p>
            <a:pPr>
              <a:buClrTx/>
              <a:buNone/>
            </a:pPr>
            <a:r>
              <a:rPr lang="en-US" dirty="0">
                <a:solidFill>
                  <a:schemeClr val="accent2"/>
                </a:solidFill>
              </a:rPr>
              <a:t>			</a:t>
            </a:r>
            <a:r>
              <a:rPr lang="en-US" dirty="0" err="1">
                <a:solidFill>
                  <a:schemeClr val="accent2"/>
                </a:solidFill>
              </a:rPr>
              <a:t>int</a:t>
            </a:r>
            <a:r>
              <a:rPr lang="en-US" dirty="0">
                <a:solidFill>
                  <a:schemeClr val="accent2"/>
                </a:solidFill>
              </a:rPr>
              <a:t> member1;</a:t>
            </a:r>
          </a:p>
          <a:p>
            <a:pPr>
              <a:buClrTx/>
              <a:buNone/>
            </a:pPr>
            <a:r>
              <a:rPr lang="en-US" dirty="0">
                <a:solidFill>
                  <a:schemeClr val="accent2"/>
                </a:solidFill>
              </a:rPr>
              <a:t>			</a:t>
            </a:r>
            <a:r>
              <a:rPr lang="en-US" dirty="0" err="1">
                <a:solidFill>
                  <a:schemeClr val="accent2"/>
                </a:solidFill>
              </a:rPr>
              <a:t>struct</a:t>
            </a:r>
            <a:r>
              <a:rPr lang="en-US" dirty="0">
                <a:solidFill>
                  <a:schemeClr val="accent2"/>
                </a:solidFill>
              </a:rPr>
              <a:t> </a:t>
            </a:r>
            <a:r>
              <a:rPr lang="en-US" i="1" dirty="0">
                <a:solidFill>
                  <a:schemeClr val="accent2"/>
                </a:solidFill>
              </a:rPr>
              <a:t>tag2</a:t>
            </a:r>
            <a:r>
              <a:rPr lang="en-US" dirty="0">
                <a:solidFill>
                  <a:schemeClr val="accent2"/>
                </a:solidFill>
              </a:rPr>
              <a:t> variable;</a:t>
            </a:r>
          </a:p>
          <a:p>
            <a:pPr>
              <a:buClrTx/>
              <a:buNone/>
            </a:pPr>
            <a:r>
              <a:rPr lang="en-US" dirty="0">
                <a:solidFill>
                  <a:schemeClr val="accent2"/>
                </a:solidFill>
              </a:rPr>
              <a:t>		};</a:t>
            </a:r>
          </a:p>
          <a:p>
            <a:pPr>
              <a:buClrTx/>
            </a:pPr>
            <a:r>
              <a:rPr lang="en-US" dirty="0"/>
              <a:t>Where structure </a:t>
            </a:r>
            <a:r>
              <a:rPr lang="en-US" i="1" dirty="0"/>
              <a:t>tag2 </a:t>
            </a:r>
            <a:r>
              <a:rPr lang="en-US" dirty="0"/>
              <a:t>had to be declared before </a:t>
            </a:r>
            <a:r>
              <a:rPr lang="en-US" i="1" dirty="0"/>
              <a:t>tag1.</a:t>
            </a:r>
          </a:p>
        </p:txBody>
      </p:sp>
      <p:sp>
        <p:nvSpPr>
          <p:cNvPr id="4" name="Slide Number Placeholder 3"/>
          <p:cNvSpPr>
            <a:spLocks noGrp="1"/>
          </p:cNvSpPr>
          <p:nvPr>
            <p:ph type="sldNum" sz="quarter" idx="12"/>
          </p:nvPr>
        </p:nvSpPr>
        <p:spPr/>
        <p:txBody>
          <a:bodyPr/>
          <a:lstStyle/>
          <a:p>
            <a:fld id="{2A89E0F2-424A-4CF5-958F-232509D59923}" type="slidenum">
              <a:rPr lang="en-US" smtClean="0"/>
              <a:pPr/>
              <a:t>9</a:t>
            </a:fld>
            <a:endParaRPr lang="en-US"/>
          </a:p>
        </p:txBody>
      </p:sp>
      <p:sp>
        <p:nvSpPr>
          <p:cNvPr id="5" name="Footer Placeholder 4"/>
          <p:cNvSpPr>
            <a:spLocks noGrp="1"/>
          </p:cNvSpPr>
          <p:nvPr>
            <p:ph type="ftr" sz="quarter" idx="11"/>
          </p:nvPr>
        </p:nvSpPr>
        <p:spPr/>
        <p:txBody>
          <a:bodyPr/>
          <a:lstStyle/>
          <a:p>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spect">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8F0E441C202AB4B915FE70D8EB22329" ma:contentTypeVersion="10" ma:contentTypeDescription="Create a new document." ma:contentTypeScope="" ma:versionID="9837fb59e0d2dd7c7014c897c4cf439a">
  <xsd:schema xmlns:xsd="http://www.w3.org/2001/XMLSchema" xmlns:xs="http://www.w3.org/2001/XMLSchema" xmlns:p="http://schemas.microsoft.com/office/2006/metadata/properties" xmlns:ns2="aa15555a-d4eb-428f-a0f6-53a901894c6c" xmlns:ns3="c0808d1a-1ae9-4e42-8568-d8ac5385ddbe" targetNamespace="http://schemas.microsoft.com/office/2006/metadata/properties" ma:root="true" ma:fieldsID="e3fc3b798aab5cc763b26aa60641c91b" ns2:_="" ns3:_="">
    <xsd:import namespace="aa15555a-d4eb-428f-a0f6-53a901894c6c"/>
    <xsd:import namespace="c0808d1a-1ae9-4e42-8568-d8ac5385ddb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DateTaken" minOccurs="0"/>
                <xsd:element ref="ns2:MediaServiceGenerationTime" minOccurs="0"/>
                <xsd:element ref="ns2:MediaServiceEventHashCode" minOccurs="0"/>
                <xsd:element ref="ns2:MediaLengthInSecond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15555a-d4eb-428f-a0f6-53a901894c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c0808d1a-1ae9-4e42-8568-d8ac5385ddbe"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ED05EC8-81E8-45B4-86D9-D6A6851BB3C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15555a-d4eb-428f-a0f6-53a901894c6c"/>
    <ds:schemaRef ds:uri="c0808d1a-1ae9-4e42-8568-d8ac5385dd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4E7D151-6BD4-477E-896D-C8296FAB3C0A}">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89192064-EAF2-4CA3-9E31-C20D0DF4F85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Aspect</Template>
  <TotalTime>832</TotalTime>
  <Words>1127</Words>
  <Application>Microsoft Office PowerPoint</Application>
  <PresentationFormat>On-screen Show (4:3)</PresentationFormat>
  <Paragraphs>415</Paragraphs>
  <Slides>30</Slides>
  <Notes>0</Notes>
  <HiddenSlides>0</HiddenSlides>
  <MMClips>0</MMClips>
  <ScaleCrop>false</ScaleCrop>
  <HeadingPairs>
    <vt:vector size="4" baseType="variant">
      <vt:variant>
        <vt:lpstr>Theme</vt:lpstr>
      </vt:variant>
      <vt:variant>
        <vt:i4>1</vt:i4>
      </vt:variant>
      <vt:variant>
        <vt:lpstr>Slide Titles</vt:lpstr>
      </vt:variant>
      <vt:variant>
        <vt:i4>30</vt:i4>
      </vt:variant>
    </vt:vector>
  </HeadingPairs>
  <TitlesOfParts>
    <vt:vector size="31" baseType="lpstr">
      <vt:lpstr>Aspect</vt:lpstr>
      <vt:lpstr>Structures </vt:lpstr>
      <vt:lpstr>Objectives</vt:lpstr>
      <vt:lpstr>Introduction</vt:lpstr>
      <vt:lpstr>Introduction</vt:lpstr>
      <vt:lpstr>How Structure look like?</vt:lpstr>
      <vt:lpstr>Declaring Structure Variables</vt:lpstr>
      <vt:lpstr>Structures</vt:lpstr>
      <vt:lpstr>PowerPoint Presentation</vt:lpstr>
      <vt:lpstr>Nested Structures</vt:lpstr>
      <vt:lpstr>Processing a structure</vt:lpstr>
      <vt:lpstr>Example</vt:lpstr>
      <vt:lpstr>Initializing Structure Variables</vt:lpstr>
      <vt:lpstr>Example</vt:lpstr>
      <vt:lpstr>Initialization Rules</vt:lpstr>
      <vt:lpstr>User-defined Data Types (typedef)</vt:lpstr>
      <vt:lpstr>Structure and Pointers</vt:lpstr>
      <vt:lpstr>Example</vt:lpstr>
      <vt:lpstr>Operations on Structure Variables</vt:lpstr>
      <vt:lpstr>Copying content between structures</vt:lpstr>
      <vt:lpstr>Passing structure to Functions</vt:lpstr>
      <vt:lpstr>Example of passing individual member</vt:lpstr>
      <vt:lpstr>Example of Passing the whole Structure</vt:lpstr>
      <vt:lpstr>Multiple block data in structures</vt:lpstr>
      <vt:lpstr>Structure array</vt:lpstr>
      <vt:lpstr>Self-referential structures</vt:lpstr>
      <vt:lpstr>PowerPoint Presentation</vt:lpstr>
      <vt:lpstr>PowerPoint Presentation</vt:lpstr>
      <vt:lpstr>PowerPoint Presentation</vt:lpstr>
      <vt:lpstr>PowerPoint Presentation</vt:lpstr>
      <vt:lpstr>END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TMC1413 Introduction to Programming</dc:title>
  <dc:creator>Lee Jun Choi</dc:creator>
  <cp:lastModifiedBy>Md. Muktar Hossain</cp:lastModifiedBy>
  <cp:revision>62</cp:revision>
  <dcterms:created xsi:type="dcterms:W3CDTF">2009-10-05T01:51:46Z</dcterms:created>
  <dcterms:modified xsi:type="dcterms:W3CDTF">2024-05-24T06:50:28Z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0x01010018F0E441C202AB4B915FE70D8EB22329</vt:lpwstr>
  </property>
</Properties>
</file>