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80" r:id="rId3"/>
    <p:sldId id="257" r:id="rId4"/>
    <p:sldId id="279" r:id="rId5"/>
    <p:sldId id="258" r:id="rId6"/>
    <p:sldId id="278" r:id="rId7"/>
    <p:sldId id="259" r:id="rId8"/>
    <p:sldId id="260" r:id="rId9"/>
    <p:sldId id="277" r:id="rId10"/>
    <p:sldId id="261" r:id="rId11"/>
    <p:sldId id="276" r:id="rId12"/>
    <p:sldId id="262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 snapToGrid="0">
      <p:cViewPr>
        <p:scale>
          <a:sx n="80" d="100"/>
          <a:sy n="80" d="100"/>
        </p:scale>
        <p:origin x="758" y="96"/>
      </p:cViewPr>
      <p:guideLst/>
    </p:cSldViewPr>
  </p:slideViewPr>
  <p:outlineViewPr>
    <p:cViewPr>
      <p:scale>
        <a:sx n="33" d="100"/>
        <a:sy n="33" d="100"/>
      </p:scale>
      <p:origin x="0" y="-25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D477-2B5F-4264-9296-EF2B9048ED7D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0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D477-2B5F-4264-9296-EF2B9048ED7D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3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D477-2B5F-4264-9296-EF2B9048ED7D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8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D477-2B5F-4264-9296-EF2B9048ED7D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2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D477-2B5F-4264-9296-EF2B9048ED7D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6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D477-2B5F-4264-9296-EF2B9048ED7D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D477-2B5F-4264-9296-EF2B9048ED7D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6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D477-2B5F-4264-9296-EF2B9048ED7D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0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D477-2B5F-4264-9296-EF2B9048ED7D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1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D477-2B5F-4264-9296-EF2B9048ED7D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0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D477-2B5F-4264-9296-EF2B9048ED7D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7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D477-2B5F-4264-9296-EF2B9048ED7D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Array%20initialization/main.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1320" y="1380931"/>
            <a:ext cx="9512039" cy="2118049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70C0"/>
                </a:solidFill>
              </a:rPr>
              <a:t>Array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25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3" y="187382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aware!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3" y="1651381"/>
            <a:ext cx="10195031" cy="5076967"/>
          </a:xfrm>
        </p:spPr>
        <p:txBody>
          <a:bodyPr>
            <a:normAutofit/>
          </a:bodyPr>
          <a:lstStyle/>
          <a:p>
            <a:r>
              <a:rPr lang="en-US" sz="3200" dirty="0"/>
              <a:t>Bounds </a:t>
            </a:r>
            <a:r>
              <a:rPr lang="en-US" sz="3200" dirty="0" smtClean="0"/>
              <a:t>checking</a:t>
            </a:r>
            <a:endParaRPr lang="en-US" sz="3200" dirty="0"/>
          </a:p>
          <a:p>
            <a:r>
              <a:rPr lang="en-US" sz="3200" dirty="0"/>
              <a:t>Single element access </a:t>
            </a:r>
          </a:p>
          <a:p>
            <a:r>
              <a:rPr lang="en-US" sz="3200" dirty="0"/>
              <a:t>Copy a array to another</a:t>
            </a:r>
          </a:p>
        </p:txBody>
      </p:sp>
    </p:spTree>
    <p:extLst>
      <p:ext uri="{BB962C8B-B14F-4D97-AF65-F5344CB8AC3E}">
        <p14:creationId xmlns:p14="http://schemas.microsoft.com/office/powerpoint/2010/main" val="19686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Two –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A two dimensional array is an array of one dimensional arrays and most easily thought of in row, column format.</a:t>
            </a:r>
          </a:p>
          <a:p>
            <a:endParaRPr lang="en-US" sz="3200" dirty="0"/>
          </a:p>
          <a:p>
            <a:pPr marL="457189" lvl="1" indent="0" algn="ctr"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type</a:t>
            </a:r>
            <a:r>
              <a:rPr lang="en-US" sz="4000" dirty="0" smtClean="0"/>
              <a:t> </a:t>
            </a:r>
            <a:r>
              <a:rPr lang="en-US" sz="4000" dirty="0" err="1" smtClean="0">
                <a:solidFill>
                  <a:schemeClr val="accent5">
                    <a:lumMod val="75000"/>
                  </a:schemeClr>
                </a:solidFill>
              </a:rPr>
              <a:t>array_name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[row][column];</a:t>
            </a:r>
          </a:p>
          <a:p>
            <a:pPr marL="457189" lvl="1" indent="0" algn="ctr">
              <a:buNone/>
            </a:pPr>
            <a:endParaRPr lang="en-US" sz="4000" dirty="0"/>
          </a:p>
          <a:p>
            <a:pPr marL="457189" lvl="1" indent="0" algn="ctr">
              <a:buNone/>
            </a:pPr>
            <a:r>
              <a:rPr lang="en-US" sz="4000" dirty="0" err="1">
                <a:solidFill>
                  <a:schemeClr val="accent2"/>
                </a:solidFill>
              </a:rPr>
              <a:t>int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number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[5][3];</a:t>
            </a:r>
          </a:p>
          <a:p>
            <a:pPr marL="457189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845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43" y="187382"/>
            <a:ext cx="11289498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44" y="1269243"/>
            <a:ext cx="11196191" cy="5076967"/>
          </a:xfrm>
        </p:spPr>
        <p:txBody>
          <a:bodyPr>
            <a:normAutofit/>
          </a:bodyPr>
          <a:lstStyle/>
          <a:p>
            <a:pPr marL="274320" indent="-571500" algn="just">
              <a:buFont typeface="+mj-lt"/>
              <a:buAutoNum type="romanLcPeriod"/>
            </a:pPr>
            <a:r>
              <a:rPr lang="en-US" dirty="0" smtClean="0">
                <a:solidFill>
                  <a:srgbClr val="00B050"/>
                </a:solidFill>
              </a:rPr>
              <a:t>Assign random numbers into an array.[ Hint: rand() ]</a:t>
            </a:r>
          </a:p>
          <a:p>
            <a:pPr marL="274320" indent="-571500" algn="just">
              <a:buFont typeface="+mj-lt"/>
              <a:buAutoNum type="romanLcPeriod"/>
            </a:pPr>
            <a:r>
              <a:rPr lang="en-US" dirty="0" smtClean="0">
                <a:solidFill>
                  <a:srgbClr val="00B050"/>
                </a:solidFill>
              </a:rPr>
              <a:t>Calculate the sum of an array elements.</a:t>
            </a:r>
          </a:p>
          <a:p>
            <a:pPr marL="274320" indent="-571500" algn="just">
              <a:buFont typeface="+mj-lt"/>
              <a:buAutoNum type="romanLcPeriod"/>
            </a:pPr>
            <a:r>
              <a:rPr lang="en-US" dirty="0">
                <a:solidFill>
                  <a:srgbClr val="0070C0"/>
                </a:solidFill>
              </a:rPr>
              <a:t>Calculate the sum of </a:t>
            </a:r>
            <a:r>
              <a:rPr lang="en-US" dirty="0" smtClean="0">
                <a:solidFill>
                  <a:srgbClr val="0070C0"/>
                </a:solidFill>
              </a:rPr>
              <a:t>all prime numbers in an array of integers.</a:t>
            </a:r>
            <a:endParaRPr lang="en-US" dirty="0">
              <a:solidFill>
                <a:srgbClr val="0070C0"/>
              </a:solidFill>
            </a:endParaRPr>
          </a:p>
          <a:p>
            <a:pPr marL="274320" indent="-571500" algn="just">
              <a:buFont typeface="+mj-lt"/>
              <a:buAutoNum type="romanLcPeriod"/>
            </a:pPr>
            <a:r>
              <a:rPr lang="en-US" dirty="0" smtClean="0">
                <a:solidFill>
                  <a:srgbClr val="00B050"/>
                </a:solidFill>
              </a:rPr>
              <a:t>Search an element from an array.</a:t>
            </a:r>
          </a:p>
          <a:p>
            <a:pPr marL="274320" indent="-571500" algn="just">
              <a:buFont typeface="+mj-lt"/>
              <a:buAutoNum type="romanLcPeriod"/>
            </a:pPr>
            <a:r>
              <a:rPr lang="en-US" dirty="0" smtClean="0">
                <a:solidFill>
                  <a:schemeClr val="accent2"/>
                </a:solidFill>
              </a:rPr>
              <a:t>Find the most </a:t>
            </a:r>
            <a:r>
              <a:rPr lang="en-US" dirty="0">
                <a:solidFill>
                  <a:schemeClr val="accent2"/>
                </a:solidFill>
              </a:rPr>
              <a:t>frequent element in an </a:t>
            </a:r>
            <a:r>
              <a:rPr lang="en-US" dirty="0" smtClean="0">
                <a:solidFill>
                  <a:schemeClr val="accent2"/>
                </a:solidFill>
              </a:rPr>
              <a:t>array.</a:t>
            </a:r>
          </a:p>
          <a:p>
            <a:pPr marL="274320" indent="-571500" algn="just">
              <a:buFont typeface="+mj-lt"/>
              <a:buAutoNum type="romanLcPeriod"/>
            </a:pPr>
            <a:r>
              <a:rPr lang="en-US" dirty="0" smtClean="0">
                <a:solidFill>
                  <a:srgbClr val="00B050"/>
                </a:solidFill>
              </a:rPr>
              <a:t>Find the MAX/MIN element in an array.</a:t>
            </a:r>
          </a:p>
          <a:p>
            <a:pPr marL="274320" indent="-571500" algn="just">
              <a:buFont typeface="+mj-lt"/>
              <a:buAutoNum type="romanLcPeriod"/>
            </a:pPr>
            <a:r>
              <a:rPr lang="en-US" dirty="0">
                <a:solidFill>
                  <a:schemeClr val="accent2"/>
                </a:solidFill>
              </a:rPr>
              <a:t>Find </a:t>
            </a:r>
            <a:r>
              <a:rPr lang="en-US" dirty="0" smtClean="0">
                <a:solidFill>
                  <a:schemeClr val="accent2"/>
                </a:solidFill>
              </a:rPr>
              <a:t>the second </a:t>
            </a:r>
            <a:r>
              <a:rPr lang="en-US" dirty="0">
                <a:solidFill>
                  <a:schemeClr val="accent2"/>
                </a:solidFill>
              </a:rPr>
              <a:t>MAX/MIN element in an </a:t>
            </a:r>
            <a:r>
              <a:rPr lang="en-US" dirty="0" smtClean="0">
                <a:solidFill>
                  <a:schemeClr val="accent2"/>
                </a:solidFill>
              </a:rPr>
              <a:t>array.</a:t>
            </a:r>
          </a:p>
          <a:p>
            <a:pPr marL="274320" indent="-571500" algn="just">
              <a:buFont typeface="+mj-lt"/>
              <a:buAutoNum type="romanLcPeriod"/>
            </a:pPr>
            <a:r>
              <a:rPr lang="en-US" dirty="0" smtClean="0">
                <a:solidFill>
                  <a:srgbClr val="0070C0"/>
                </a:solidFill>
              </a:rPr>
              <a:t>Sort elements of an array in ascending/descending order.</a:t>
            </a:r>
            <a:endParaRPr lang="en-US" dirty="0">
              <a:solidFill>
                <a:srgbClr val="0070C0"/>
              </a:solidFill>
            </a:endParaRPr>
          </a:p>
          <a:p>
            <a:pPr marL="274320" indent="-571500" algn="just">
              <a:buFont typeface="+mj-lt"/>
              <a:buAutoNum type="romanLcPeriod"/>
            </a:pPr>
            <a:r>
              <a:rPr lang="en-US" dirty="0" smtClean="0">
                <a:solidFill>
                  <a:srgbClr val="0070C0"/>
                </a:solidFill>
              </a:rPr>
              <a:t>Add two 2-D matrix of size </a:t>
            </a:r>
            <a:r>
              <a:rPr lang="en-US" b="1" dirty="0" err="1" smtClean="0">
                <a:solidFill>
                  <a:srgbClr val="0070C0"/>
                </a:solidFill>
              </a:rPr>
              <a:t>m×n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and display their summation.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2513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Quizzes</a:t>
            </a:r>
            <a:endParaRPr 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array?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Array is an ordered collection of the different type of elements which are stored in contiguous memory locations.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Array is an ordered collection of the same type of elements which are stored in distant memory locations.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Array is an unordered collection of the same type of elements which are stored in contiguous memory locations.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Array is an ordered collection of the same type of elements which are stored in contiguous memory locations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7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2513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Quizzes</a:t>
            </a:r>
            <a:endParaRPr 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Array index starts from</a:t>
            </a:r>
            <a:r>
              <a:rPr lang="en-US" b="1" dirty="0" smtClean="0"/>
              <a:t>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-</a:t>
            </a:r>
            <a:r>
              <a:rPr lang="en-US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Value of first element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3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2513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Quizzes</a:t>
            </a:r>
            <a:endParaRPr 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Index of the last element of an array is </a:t>
            </a:r>
            <a:r>
              <a:rPr lang="en-US" b="1" dirty="0" smtClean="0"/>
              <a:t>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</a:t>
            </a:r>
            <a:r>
              <a:rPr lang="en-US" dirty="0" smtClean="0"/>
              <a:t>+1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n-1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n/2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2513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Quizzes</a:t>
            </a:r>
            <a:endParaRPr 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Which of the following correctly declares an </a:t>
            </a:r>
            <a:r>
              <a:rPr lang="en-US" b="1" dirty="0" smtClean="0"/>
              <a:t>array?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anarray</a:t>
            </a:r>
            <a:r>
              <a:rPr lang="en-US" dirty="0"/>
              <a:t>[10];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anarray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anarray</a:t>
            </a:r>
            <a:r>
              <a:rPr lang="en-US" dirty="0" smtClean="0"/>
              <a:t>{10</a:t>
            </a:r>
            <a:r>
              <a:rPr lang="en-US" dirty="0"/>
              <a:t>};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array </a:t>
            </a:r>
            <a:r>
              <a:rPr lang="en-US" dirty="0" err="1"/>
              <a:t>anarray</a:t>
            </a:r>
            <a:r>
              <a:rPr lang="en-US" dirty="0"/>
              <a:t>[10];</a:t>
            </a:r>
          </a:p>
        </p:txBody>
      </p:sp>
    </p:spTree>
    <p:extLst>
      <p:ext uri="{BB962C8B-B14F-4D97-AF65-F5344CB8AC3E}">
        <p14:creationId xmlns:p14="http://schemas.microsoft.com/office/powerpoint/2010/main" val="93182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2513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Quizzes</a:t>
            </a:r>
            <a:endParaRPr 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Which of the following is a two-dimensional array?</a:t>
            </a:r>
            <a:endParaRPr lang="en-US" b="1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anarray</a:t>
            </a:r>
            <a:r>
              <a:rPr lang="en-US" dirty="0"/>
              <a:t>[10</a:t>
            </a:r>
            <a:r>
              <a:rPr lang="en-US" dirty="0" smtClean="0"/>
              <a:t>][20];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anarray</a:t>
            </a:r>
            <a:r>
              <a:rPr lang="en-US" dirty="0" smtClean="0"/>
              <a:t>[200];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anarray</a:t>
            </a:r>
            <a:r>
              <a:rPr lang="en-US" dirty="0" smtClean="0"/>
              <a:t>{10}{20};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array </a:t>
            </a:r>
            <a:r>
              <a:rPr lang="en-US" dirty="0" err="1"/>
              <a:t>anarray</a:t>
            </a:r>
            <a:r>
              <a:rPr lang="en-US" dirty="0"/>
              <a:t>[10</a:t>
            </a:r>
            <a:r>
              <a:rPr lang="en-US" dirty="0" smtClean="0"/>
              <a:t>][20];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6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2513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Short Questions</a:t>
            </a:r>
            <a:endParaRPr 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If an array is </a:t>
            </a:r>
            <a:r>
              <a:rPr lang="en-US" b="1" dirty="0" err="1" smtClean="0"/>
              <a:t>dclared</a:t>
            </a:r>
            <a:r>
              <a:rPr lang="en-US" b="1" dirty="0" smtClean="0"/>
              <a:t> </a:t>
            </a:r>
            <a:r>
              <a:rPr lang="en-US" b="1" dirty="0" err="1"/>
              <a:t>as,int</a:t>
            </a:r>
            <a:r>
              <a:rPr lang="en-US" b="1" dirty="0"/>
              <a:t> a[7],what is its size in the memory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00B050"/>
                </a:solidFill>
              </a:rPr>
              <a:t>28 Bytes</a:t>
            </a:r>
          </a:p>
        </p:txBody>
      </p:sp>
    </p:spTree>
    <p:extLst>
      <p:ext uri="{BB962C8B-B14F-4D97-AF65-F5344CB8AC3E}">
        <p14:creationId xmlns:p14="http://schemas.microsoft.com/office/powerpoint/2010/main" val="72163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2513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Short Questions</a:t>
            </a:r>
            <a:endParaRPr 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 </a:t>
            </a:r>
            <a:r>
              <a:rPr lang="en-US" b="1" dirty="0"/>
              <a:t>is the output of the following program</a:t>
            </a:r>
            <a:r>
              <a:rPr lang="en-US" b="1" dirty="0" smtClean="0"/>
              <a:t>?</a:t>
            </a:r>
            <a:endParaRPr lang="en-US" dirty="0"/>
          </a:p>
          <a:p>
            <a:pPr marL="0" indent="0" algn="ctr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a[6]={2,7,3,1,5,9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d”,a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[5]+6);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00B050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574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to store math marks for all Students?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46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 we have 10 students.</a:t>
            </a:r>
          </a:p>
          <a:p>
            <a:endParaRPr lang="en-US" dirty="0"/>
          </a:p>
          <a:p>
            <a:r>
              <a:rPr lang="en-US" dirty="0"/>
              <a:t>So, we have to keep in mind two things-</a:t>
            </a:r>
          </a:p>
          <a:p>
            <a:pPr marL="971539" lvl="1" indent="-514350">
              <a:buFont typeface="+mj-lt"/>
              <a:buAutoNum type="arabicPeriod"/>
            </a:pPr>
            <a:r>
              <a:rPr lang="en-US" sz="2800" dirty="0"/>
              <a:t>Roll of a student</a:t>
            </a:r>
          </a:p>
          <a:p>
            <a:pPr marL="971539" lvl="1" indent="-514350">
              <a:buFont typeface="+mj-lt"/>
              <a:buAutoNum type="arabicPeriod"/>
            </a:pPr>
            <a:r>
              <a:rPr lang="en-US" sz="2800" dirty="0"/>
              <a:t>Mark of that student</a:t>
            </a:r>
          </a:p>
          <a:p>
            <a:endParaRPr lang="en-US" sz="3200" dirty="0"/>
          </a:p>
          <a:p>
            <a:r>
              <a:rPr lang="en-US" sz="3200" dirty="0"/>
              <a:t>So, we need 10 variable to store marks – 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roll_1, roll_2,........., roll_10</a:t>
            </a:r>
          </a:p>
          <a:p>
            <a:endParaRPr lang="en-US" sz="3200" dirty="0"/>
          </a:p>
          <a:p>
            <a:r>
              <a:rPr lang="en-US" sz="3200" dirty="0"/>
              <a:t>What will happen if we have 100 students? [example]</a:t>
            </a:r>
          </a:p>
        </p:txBody>
      </p:sp>
    </p:spTree>
    <p:extLst>
      <p:ext uri="{BB962C8B-B14F-4D97-AF65-F5344CB8AC3E}">
        <p14:creationId xmlns:p14="http://schemas.microsoft.com/office/powerpoint/2010/main" val="28344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2513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Short Questions</a:t>
            </a:r>
            <a:endParaRPr 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What </a:t>
            </a:r>
            <a:r>
              <a:rPr lang="en-US" b="1" dirty="0"/>
              <a:t>is the output of the following program</a:t>
            </a:r>
            <a:r>
              <a:rPr lang="en-US" b="1" dirty="0" smtClean="0"/>
              <a:t>?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[5]= {5,7,3,1,2};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t%d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[2]);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00B050"/>
                </a:solidFill>
              </a:rPr>
              <a:t>1	8</a:t>
            </a:r>
          </a:p>
        </p:txBody>
      </p:sp>
    </p:spTree>
    <p:extLst>
      <p:ext uri="{BB962C8B-B14F-4D97-AF65-F5344CB8AC3E}">
        <p14:creationId xmlns:p14="http://schemas.microsoft.com/office/powerpoint/2010/main" val="290862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3" y="187382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394" y="1610438"/>
            <a:ext cx="10840064" cy="4361738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In C, </a:t>
            </a:r>
            <a:r>
              <a:rPr lang="en-US" sz="3200" dirty="0" smtClean="0"/>
              <a:t>an array </a:t>
            </a:r>
            <a:r>
              <a:rPr lang="en-US" sz="3200" dirty="0"/>
              <a:t>is </a:t>
            </a:r>
            <a:r>
              <a:rPr lang="en-US" sz="3200" dirty="0">
                <a:solidFill>
                  <a:srgbClr val="FF0000"/>
                </a:solidFill>
              </a:rPr>
              <a:t>a list of variables</a:t>
            </a:r>
            <a:r>
              <a:rPr lang="en-US" sz="3200" dirty="0"/>
              <a:t> that are </a:t>
            </a:r>
            <a:r>
              <a:rPr lang="en-US" sz="3200" dirty="0">
                <a:solidFill>
                  <a:srgbClr val="FF0000"/>
                </a:solidFill>
              </a:rPr>
              <a:t>all of the same type </a:t>
            </a:r>
            <a:r>
              <a:rPr lang="en-US" sz="3200" dirty="0"/>
              <a:t>and are </a:t>
            </a:r>
            <a:r>
              <a:rPr lang="en-US" sz="3200" dirty="0">
                <a:solidFill>
                  <a:srgbClr val="FF0000"/>
                </a:solidFill>
              </a:rPr>
              <a:t>accessed through a common name.</a:t>
            </a:r>
          </a:p>
          <a:p>
            <a:pPr>
              <a:spcAft>
                <a:spcPts val="1200"/>
              </a:spcAft>
            </a:pP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/>
              <a:t>An individual variable in the array is called an array element.</a:t>
            </a:r>
          </a:p>
          <a:p>
            <a:r>
              <a:rPr lang="en-US" sz="3200" dirty="0"/>
              <a:t>It is useful to handle groups of related data.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484824" y="2098557"/>
            <a:ext cx="2834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73394" y="2568398"/>
            <a:ext cx="32918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269941" y="2568398"/>
            <a:ext cx="47548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97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3" y="187382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Types of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86" y="1610438"/>
            <a:ext cx="8142514" cy="2729333"/>
          </a:xfrm>
        </p:spPr>
        <p:txBody>
          <a:bodyPr>
            <a:noAutofit/>
          </a:bodyPr>
          <a:lstStyle/>
          <a:p>
            <a:r>
              <a:rPr lang="en-US" dirty="0"/>
              <a:t>One dimensional 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 dimensional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1569" r="5712"/>
          <a:stretch/>
        </p:blipFill>
        <p:spPr>
          <a:xfrm>
            <a:off x="5448300" y="5039080"/>
            <a:ext cx="5988958" cy="12828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24733" b="67014"/>
          <a:stretch/>
        </p:blipFill>
        <p:spPr>
          <a:xfrm>
            <a:off x="6493328" y="1437628"/>
            <a:ext cx="4259801" cy="9810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28304" r="17496" b="34301"/>
          <a:stretch/>
        </p:blipFill>
        <p:spPr>
          <a:xfrm>
            <a:off x="6493328" y="3645117"/>
            <a:ext cx="4348843" cy="103584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538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3" y="187382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Dimensional Array….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478" y="1404638"/>
            <a:ext cx="10195031" cy="5076967"/>
          </a:xfrm>
        </p:spPr>
        <p:txBody>
          <a:bodyPr>
            <a:normAutofit/>
          </a:bodyPr>
          <a:lstStyle/>
          <a:p>
            <a:r>
              <a:rPr lang="en-US" dirty="0"/>
              <a:t>General form-</a:t>
            </a:r>
          </a:p>
          <a:p>
            <a:endParaRPr lang="en-US" dirty="0"/>
          </a:p>
          <a:p>
            <a:endParaRPr lang="en-US" dirty="0"/>
          </a:p>
          <a:p>
            <a:pPr marL="1428715" lvl="4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</a:rPr>
              <a:t>type</a:t>
            </a:r>
            <a:r>
              <a:rPr lang="en-US" sz="2800" dirty="0"/>
              <a:t> is a valid C data type.</a:t>
            </a:r>
          </a:p>
          <a:p>
            <a:pPr marL="1428715" lvl="4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</a:rPr>
              <a:t>var_name</a:t>
            </a:r>
            <a:r>
              <a:rPr lang="en-US" sz="2800" dirty="0"/>
              <a:t> is the name of the array</a:t>
            </a:r>
          </a:p>
          <a:p>
            <a:pPr marL="1428715" lvl="4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</a:rPr>
              <a:t>size</a:t>
            </a:r>
            <a:r>
              <a:rPr lang="en-US" sz="2800" dirty="0"/>
              <a:t> specifies the number of elements in the array</a:t>
            </a:r>
          </a:p>
          <a:p>
            <a:pPr marL="457200" lvl="4" indent="-457200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158446" y="1975456"/>
            <a:ext cx="3371851" cy="5572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49" lvl="2"/>
            <a:r>
              <a:rPr lang="en-US" sz="2800" dirty="0">
                <a:solidFill>
                  <a:schemeClr val="tx1"/>
                </a:solidFill>
              </a:rPr>
              <a:t>type var_name[size]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4733" b="72208"/>
          <a:stretch/>
        </p:blipFill>
        <p:spPr>
          <a:xfrm>
            <a:off x="3818839" y="4725472"/>
            <a:ext cx="4259801" cy="826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3077226" y="6050228"/>
            <a:ext cx="1276710" cy="566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Type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4355" y="6050228"/>
            <a:ext cx="2017486" cy="566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Array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8412260" y="6050228"/>
            <a:ext cx="2487969" cy="807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Size – can hold 100 elements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15581" y="5297714"/>
            <a:ext cx="638355" cy="75251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48739" y="5243513"/>
            <a:ext cx="263375" cy="80671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53943" y="5216412"/>
            <a:ext cx="1551958" cy="83381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3" y="187382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Dimensional Array….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722" y="1651381"/>
            <a:ext cx="10466726" cy="5076967"/>
          </a:xfrm>
        </p:spPr>
        <p:txBody>
          <a:bodyPr>
            <a:normAutofit/>
          </a:bodyPr>
          <a:lstStyle/>
          <a:p>
            <a:pPr marL="342891" lvl="2" indent="-342891" algn="just">
              <a:spcAft>
                <a:spcPts val="1200"/>
              </a:spcAft>
            </a:pPr>
            <a:r>
              <a:rPr lang="en-US" sz="2800" dirty="0"/>
              <a:t>An array </a:t>
            </a:r>
            <a:r>
              <a:rPr lang="en-US" sz="2800" dirty="0">
                <a:solidFill>
                  <a:srgbClr val="FF0000"/>
                </a:solidFill>
              </a:rPr>
              <a:t>element is accessed</a:t>
            </a:r>
            <a:r>
              <a:rPr lang="en-US" sz="2800" dirty="0"/>
              <a:t> by indexing the array using the </a:t>
            </a:r>
            <a:r>
              <a:rPr lang="en-US" sz="2800" dirty="0">
                <a:solidFill>
                  <a:srgbClr val="FF0000"/>
                </a:solidFill>
              </a:rPr>
              <a:t>number of the element</a:t>
            </a:r>
            <a:r>
              <a:rPr lang="en-US" sz="2800" dirty="0"/>
              <a:t>.</a:t>
            </a:r>
          </a:p>
          <a:p>
            <a:r>
              <a:rPr lang="en-US" dirty="0"/>
              <a:t>In C, all arrays begin at zero.</a:t>
            </a:r>
          </a:p>
          <a:p>
            <a:pPr>
              <a:spcAft>
                <a:spcPts val="1200"/>
              </a:spcAft>
            </a:pPr>
            <a:endParaRPr lang="en-US" sz="3200" dirty="0"/>
          </a:p>
          <a:p>
            <a:pPr marL="0" indent="0">
              <a:spcAft>
                <a:spcPts val="1200"/>
              </a:spcAft>
              <a:buNone/>
            </a:pPr>
            <a:endParaRPr lang="en-US" sz="3200" dirty="0"/>
          </a:p>
          <a:p>
            <a:pPr marL="0" indent="0">
              <a:spcAft>
                <a:spcPts val="1200"/>
              </a:spcAft>
              <a:buNone/>
            </a:pPr>
            <a:endParaRPr lang="en-US" sz="3200" dirty="0"/>
          </a:p>
          <a:p>
            <a:pPr marL="0" indent="0">
              <a:spcAft>
                <a:spcPts val="1200"/>
              </a:spcAft>
              <a:buNone/>
            </a:pPr>
            <a:endParaRPr lang="en-US" sz="3200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71" y="4001179"/>
            <a:ext cx="6310477" cy="2287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046" y="2700037"/>
            <a:ext cx="4237038" cy="11100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505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3" y="187382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Dimensional Array….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3" y="1651381"/>
            <a:ext cx="10195031" cy="507696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 lang="en-US" sz="3200" dirty="0"/>
          </a:p>
          <a:p>
            <a:pPr marL="0" indent="0">
              <a:spcAft>
                <a:spcPts val="1200"/>
              </a:spcAft>
              <a:buNone/>
            </a:pPr>
            <a:endParaRPr lang="en-US" sz="3200" dirty="0"/>
          </a:p>
          <a:p>
            <a:pPr marL="0" indent="0">
              <a:spcAft>
                <a:spcPts val="1200"/>
              </a:spcAft>
              <a:buNone/>
            </a:pPr>
            <a:endParaRPr lang="en-US" sz="3200" dirty="0"/>
          </a:p>
          <a:p>
            <a:pPr marL="0" indent="0">
              <a:spcAft>
                <a:spcPts val="1200"/>
              </a:spcAft>
              <a:buNone/>
            </a:pPr>
            <a:endParaRPr lang="en-US" sz="3200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75" y="3657601"/>
            <a:ext cx="6089339" cy="30628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7310" t="15997" r="55314" b="34003"/>
          <a:stretch/>
        </p:blipFill>
        <p:spPr>
          <a:xfrm>
            <a:off x="447785" y="1122672"/>
            <a:ext cx="5459260" cy="56056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00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3" y="187382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Array…. Input from KB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3" y="1651381"/>
            <a:ext cx="10195031" cy="5076967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616" t="15066" r="45560" b="22808"/>
          <a:stretch/>
        </p:blipFill>
        <p:spPr>
          <a:xfrm>
            <a:off x="2295329" y="1038305"/>
            <a:ext cx="6979299" cy="56900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0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Initialize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4" y="1468437"/>
            <a:ext cx="4562475" cy="524668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u="sng" dirty="0"/>
              <a:t>Variable Initialization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70384" y="1468437"/>
            <a:ext cx="6088229" cy="5246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>
                <a:hlinkClick r:id="rId2" action="ppaction://hlinkfile"/>
              </a:rPr>
              <a:t>Array Initialization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28" y="2252663"/>
            <a:ext cx="3025939" cy="776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909" y="3802626"/>
            <a:ext cx="3381375" cy="21388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044" y="2252663"/>
            <a:ext cx="5614212" cy="10334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044" y="3776203"/>
            <a:ext cx="5632664" cy="17959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19" y="3776203"/>
            <a:ext cx="7099973" cy="19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8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F0E441C202AB4B915FE70D8EB22329" ma:contentTypeVersion="8" ma:contentTypeDescription="Create a new document." ma:contentTypeScope="" ma:versionID="0df7b62cf5c1acc87118002a82970060">
  <xsd:schema xmlns:xsd="http://www.w3.org/2001/XMLSchema" xmlns:xs="http://www.w3.org/2001/XMLSchema" xmlns:p="http://schemas.microsoft.com/office/2006/metadata/properties" xmlns:ns2="aa15555a-d4eb-428f-a0f6-53a901894c6c" targetNamespace="http://schemas.microsoft.com/office/2006/metadata/properties" ma:root="true" ma:fieldsID="ab0f534562bf915503c7a5def4269d34" ns2:_="">
    <xsd:import namespace="aa15555a-d4eb-428f-a0f6-53a901894c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15555a-d4eb-428f-a0f6-53a901894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F4A956-7AD7-49B4-884C-BE8EDE71EA70}"/>
</file>

<file path=customXml/itemProps2.xml><?xml version="1.0" encoding="utf-8"?>
<ds:datastoreItem xmlns:ds="http://schemas.openxmlformats.org/officeDocument/2006/customXml" ds:itemID="{B799EF64-20B5-4345-823B-291C44965283}"/>
</file>

<file path=customXml/itemProps3.xml><?xml version="1.0" encoding="utf-8"?>
<ds:datastoreItem xmlns:ds="http://schemas.openxmlformats.org/officeDocument/2006/customXml" ds:itemID="{081371A7-43BC-44EF-9368-401DF3C7D7E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2025</TotalTime>
  <Words>575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Adobe Gothic Std B</vt:lpstr>
      <vt:lpstr>Arial</vt:lpstr>
      <vt:lpstr>Calibri</vt:lpstr>
      <vt:lpstr>Calibri Light</vt:lpstr>
      <vt:lpstr>Courier New</vt:lpstr>
      <vt:lpstr>Wingdings</vt:lpstr>
      <vt:lpstr>Office Theme</vt:lpstr>
      <vt:lpstr>Array </vt:lpstr>
      <vt:lpstr>How to store math marks for all Students?</vt:lpstr>
      <vt:lpstr>Array</vt:lpstr>
      <vt:lpstr>Types of Array</vt:lpstr>
      <vt:lpstr>One Dimensional Array….</vt:lpstr>
      <vt:lpstr>One Dimensional Array….</vt:lpstr>
      <vt:lpstr>One Dimensional Array….</vt:lpstr>
      <vt:lpstr>Array…. Input from KB</vt:lpstr>
      <vt:lpstr>Initialize Arrays</vt:lpstr>
      <vt:lpstr>Be aware! </vt:lpstr>
      <vt:lpstr>Two – Dimensional Array</vt:lpstr>
      <vt:lpstr>Problems</vt:lpstr>
      <vt:lpstr>Quizzes</vt:lpstr>
      <vt:lpstr>Quizzes</vt:lpstr>
      <vt:lpstr>Quizzes</vt:lpstr>
      <vt:lpstr>Quizzes</vt:lpstr>
      <vt:lpstr>Quizzes</vt:lpstr>
      <vt:lpstr>Short Questions</vt:lpstr>
      <vt:lpstr>Short Questions</vt:lpstr>
      <vt:lpstr>Short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Array and Strings</dc:title>
  <dc:creator>T-T</dc:creator>
  <cp:lastModifiedBy>Md. Muktar Hossain</cp:lastModifiedBy>
  <cp:revision>81</cp:revision>
  <dcterms:created xsi:type="dcterms:W3CDTF">2013-07-19T15:31:12Z</dcterms:created>
  <dcterms:modified xsi:type="dcterms:W3CDTF">2024-04-21T16:43:25Z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0x01010018F0E441C202AB4B915FE70D8EB22329</vt:lpwstr>
  </property>
</Properties>
</file>