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6" r:id="rId1"/>
  </p:sldMasterIdLst>
  <p:sldIdLst>
    <p:sldId id="256" r:id="rId2"/>
    <p:sldId id="263" r:id="rId3"/>
    <p:sldId id="264" r:id="rId4"/>
    <p:sldId id="265" r:id="rId5"/>
    <p:sldId id="266" r:id="rId6"/>
    <p:sldId id="268" r:id="rId7"/>
    <p:sldId id="267" r:id="rId8"/>
    <p:sldId id="280" r:id="rId9"/>
    <p:sldId id="282" r:id="rId10"/>
    <p:sldId id="277" r:id="rId11"/>
    <p:sldId id="269" r:id="rId12"/>
    <p:sldId id="270" r:id="rId13"/>
    <p:sldId id="283" r:id="rId14"/>
    <p:sldId id="284" r:id="rId15"/>
    <p:sldId id="271" r:id="rId16"/>
    <p:sldId id="285" r:id="rId17"/>
    <p:sldId id="272" r:id="rId18"/>
    <p:sldId id="286" r:id="rId19"/>
    <p:sldId id="273" r:id="rId20"/>
    <p:sldId id="274" r:id="rId21"/>
    <p:sldId id="287" r:id="rId22"/>
    <p:sldId id="275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outlineViewPr>
    <p:cViewPr>
      <p:scale>
        <a:sx n="33" d="100"/>
        <a:sy n="33" d="100"/>
      </p:scale>
      <p:origin x="0" y="-25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D477-2B5F-4264-9296-EF2B9048ED7D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6BE1-E01C-4A10-B9C0-7D79EE1D27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0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D477-2B5F-4264-9296-EF2B9048ED7D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6BE1-E01C-4A10-B9C0-7D79EE1D27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3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D477-2B5F-4264-9296-EF2B9048ED7D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6BE1-E01C-4A10-B9C0-7D79EE1D27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8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D477-2B5F-4264-9296-EF2B9048ED7D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6BE1-E01C-4A10-B9C0-7D79EE1D27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2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D477-2B5F-4264-9296-EF2B9048ED7D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6BE1-E01C-4A10-B9C0-7D79EE1D27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65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D477-2B5F-4264-9296-EF2B9048ED7D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6BE1-E01C-4A10-B9C0-7D79EE1D27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D477-2B5F-4264-9296-EF2B9048ED7D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6BE1-E01C-4A10-B9C0-7D79EE1D27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46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D477-2B5F-4264-9296-EF2B9048ED7D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6BE1-E01C-4A10-B9C0-7D79EE1D27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0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D477-2B5F-4264-9296-EF2B9048ED7D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6BE1-E01C-4A10-B9C0-7D79EE1D27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1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D477-2B5F-4264-9296-EF2B9048ED7D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6BE1-E01C-4A10-B9C0-7D79EE1D27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00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5D477-2B5F-4264-9296-EF2B9048ED7D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26BE1-E01C-4A10-B9C0-7D79EE1D27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7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D477-2B5F-4264-9296-EF2B9048ED7D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26BE1-E01C-4A10-B9C0-7D79EE1D27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String%20-%20Initialize/main.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string%20-%20strcpy/string%20-%20strcpy.cb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string%20-%20strcpy%20-%201/main.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string%20-%20strcpy%20-%202/main.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string%20-%20strcat/string%20-%20strcat.cb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string%20-%20strcmp%20-%201/main.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string%20-%20strcmp%20-%202/main.c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string%20-%20strlen/string%20-%20strlen.cb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string%20-%20strrev/string%20-%20strlen.cb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page%20145/page%20145.cb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String%20puts()/page%20-%20146.cb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101" y="2244013"/>
            <a:ext cx="9512039" cy="2262781"/>
          </a:xfrm>
        </p:spPr>
        <p:txBody>
          <a:bodyPr anchor="ctr"/>
          <a:lstStyle/>
          <a:p>
            <a:r>
              <a:rPr lang="en-US" b="1" dirty="0" smtClean="0"/>
              <a:t>Strings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250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Initialize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0650" y="5497511"/>
            <a:ext cx="2919413" cy="56038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 action="ppaction://hlinkfile"/>
              </a:rPr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690689"/>
            <a:ext cx="8777388" cy="475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83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228" y="101657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STRING.H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4178" y="1437068"/>
            <a:ext cx="10195031" cy="5076967"/>
          </a:xfrm>
        </p:spPr>
        <p:txBody>
          <a:bodyPr>
            <a:normAutofit/>
          </a:bodyPr>
          <a:lstStyle/>
          <a:p>
            <a:r>
              <a:rPr lang="en-US" sz="3200" dirty="0"/>
              <a:t> The four most string related library functions are</a:t>
            </a:r>
          </a:p>
          <a:p>
            <a:pPr marL="1428715" lvl="2" indent="-514338">
              <a:lnSpc>
                <a:spcPct val="200000"/>
              </a:lnSpc>
              <a:buFont typeface="+mj-lt"/>
              <a:buAutoNum type="arabicPeriod"/>
            </a:pPr>
            <a:r>
              <a:rPr lang="en-US" sz="2800" dirty="0" err="1"/>
              <a:t>strcpy</a:t>
            </a:r>
            <a:r>
              <a:rPr lang="en-US" sz="2800" dirty="0"/>
              <a:t>() – for copy</a:t>
            </a:r>
          </a:p>
          <a:p>
            <a:pPr marL="1428715" lvl="2" indent="-514338">
              <a:lnSpc>
                <a:spcPct val="200000"/>
              </a:lnSpc>
              <a:buFont typeface="+mj-lt"/>
              <a:buAutoNum type="arabicPeriod"/>
            </a:pPr>
            <a:r>
              <a:rPr lang="en-US" sz="2800" dirty="0" err="1"/>
              <a:t>strcat</a:t>
            </a:r>
            <a:r>
              <a:rPr lang="en-US" sz="2800" dirty="0"/>
              <a:t>() – for concatenation</a:t>
            </a:r>
          </a:p>
          <a:p>
            <a:pPr marL="1428715" lvl="2" indent="-514338">
              <a:lnSpc>
                <a:spcPct val="200000"/>
              </a:lnSpc>
              <a:buFont typeface="+mj-lt"/>
              <a:buAutoNum type="arabicPeriod"/>
            </a:pPr>
            <a:r>
              <a:rPr lang="en-US" sz="2800" dirty="0" err="1"/>
              <a:t>strcmp</a:t>
            </a:r>
            <a:r>
              <a:rPr lang="en-US" sz="2800" dirty="0"/>
              <a:t>() – for compare two strings</a:t>
            </a:r>
          </a:p>
          <a:p>
            <a:pPr marL="1428715" lvl="2" indent="-514338">
              <a:lnSpc>
                <a:spcPct val="200000"/>
              </a:lnSpc>
              <a:buFont typeface="+mj-lt"/>
              <a:buAutoNum type="arabicPeriod"/>
            </a:pPr>
            <a:r>
              <a:rPr lang="en-US" sz="2800" dirty="0" err="1"/>
              <a:t>strlen</a:t>
            </a:r>
            <a:r>
              <a:rPr lang="en-US" sz="2800" dirty="0"/>
              <a:t>() – for finding length of a string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724351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3" y="187382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strcpy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3" y="1578670"/>
            <a:ext cx="10195031" cy="5076967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It copies the contents of </a:t>
            </a:r>
            <a:r>
              <a:rPr lang="en-US" sz="3200" i="1" dirty="0">
                <a:solidFill>
                  <a:srgbClr val="FF0000"/>
                </a:solidFill>
              </a:rPr>
              <a:t>from</a:t>
            </a:r>
            <a:r>
              <a:rPr lang="en-US" sz="3200" dirty="0"/>
              <a:t> to </a:t>
            </a:r>
            <a:r>
              <a:rPr lang="en-US" sz="3200" i="1" dirty="0" err="1">
                <a:solidFill>
                  <a:srgbClr val="FF0000"/>
                </a:solidFill>
              </a:rPr>
              <a:t>to</a:t>
            </a:r>
            <a:r>
              <a:rPr lang="en-US" sz="3200" dirty="0"/>
              <a:t>.</a:t>
            </a:r>
          </a:p>
          <a:p>
            <a:endParaRPr lang="en-US" sz="3200" dirty="0">
              <a:hlinkClick r:id="rId2" action="ppaction://hlinkfile"/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357438" y="1642865"/>
            <a:ext cx="2957513" cy="7030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strcpy</a:t>
            </a:r>
            <a:r>
              <a:rPr lang="en-US" sz="2800" dirty="0"/>
              <a:t> (to, from);</a:t>
            </a:r>
          </a:p>
        </p:txBody>
      </p:sp>
    </p:spTree>
    <p:extLst>
      <p:ext uri="{BB962C8B-B14F-4D97-AF65-F5344CB8AC3E}">
        <p14:creationId xmlns:p14="http://schemas.microsoft.com/office/powerpoint/2010/main" val="31962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3" y="187382"/>
            <a:ext cx="9185735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strcpy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8251" y="1457325"/>
            <a:ext cx="2671762" cy="5857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>
                <a:hlinkClick r:id="rId2" action="ppaction://hlinkfile"/>
              </a:rPr>
              <a:t>String – </a:t>
            </a:r>
            <a:r>
              <a:rPr lang="en-US" sz="3200" dirty="0" err="1">
                <a:hlinkClick r:id="rId2" action="ppaction://hlinkfile"/>
              </a:rPr>
              <a:t>strcpy</a:t>
            </a:r>
            <a:r>
              <a:rPr lang="en-US" sz="3200" dirty="0">
                <a:hlinkClick r:id="rId2" action="ppaction://hlinkfile"/>
              </a:rPr>
              <a:t> 1 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" y="1269243"/>
            <a:ext cx="6639526" cy="49886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401" y="5229225"/>
            <a:ext cx="40100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9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3" y="187382"/>
            <a:ext cx="9185735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strcpy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8251" y="1457325"/>
            <a:ext cx="2671762" cy="5857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>
                <a:hlinkClick r:id="rId2" action="ppaction://hlinkfile"/>
              </a:rPr>
              <a:t>String – </a:t>
            </a:r>
            <a:r>
              <a:rPr lang="en-US" sz="3200" dirty="0" err="1">
                <a:hlinkClick r:id="rId2" action="ppaction://hlinkfile"/>
              </a:rPr>
              <a:t>strcpy</a:t>
            </a:r>
            <a:r>
              <a:rPr lang="en-US" sz="3200" dirty="0">
                <a:hlinkClick r:id="rId2" action="ppaction://hlinkfile"/>
              </a:rPr>
              <a:t> 2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6340" t="39246" r="35755" b="14033"/>
          <a:stretch/>
        </p:blipFill>
        <p:spPr>
          <a:xfrm>
            <a:off x="624907" y="1750219"/>
            <a:ext cx="6518234" cy="45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55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2716" y="187382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strcat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4" y="2743200"/>
            <a:ext cx="9666394" cy="2614614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adds the contents of one string </a:t>
            </a:r>
            <a:r>
              <a:rPr lang="en-US" sz="3200" i="1" dirty="0"/>
              <a:t>(from) </a:t>
            </a:r>
            <a:r>
              <a:rPr lang="en-US" sz="3200" dirty="0"/>
              <a:t>to another </a:t>
            </a:r>
            <a:r>
              <a:rPr lang="en-US" sz="3200" i="1" dirty="0"/>
              <a:t>(to)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2185989" y="2040177"/>
            <a:ext cx="2957513" cy="7030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err="1"/>
              <a:t>strcat</a:t>
            </a:r>
            <a:r>
              <a:rPr lang="en-US" sz="3200" dirty="0"/>
              <a:t> (to, from);</a:t>
            </a:r>
          </a:p>
        </p:txBody>
      </p:sp>
    </p:spTree>
    <p:extLst>
      <p:ext uri="{BB962C8B-B14F-4D97-AF65-F5344CB8AC3E}">
        <p14:creationId xmlns:p14="http://schemas.microsoft.com/office/powerpoint/2010/main" val="2845907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391" y="230244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strcat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4050" y="1070959"/>
            <a:ext cx="2295171" cy="7346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err="1">
                <a:hlinkClick r:id="rId2" action="ppaction://hlinkfile"/>
              </a:rPr>
              <a:t>strcat</a:t>
            </a:r>
            <a:r>
              <a:rPr lang="en-US" sz="3200" b="1" dirty="0">
                <a:hlinkClick r:id="rId2" action="ppaction://hlinkfile"/>
              </a:rPr>
              <a:t>()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1438275"/>
            <a:ext cx="7813854" cy="496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312" y="5267325"/>
            <a:ext cx="41814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2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3" y="187382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strcmp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263" y="1651381"/>
            <a:ext cx="11039121" cy="5076967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It returns </a:t>
            </a:r>
            <a:r>
              <a:rPr lang="en-US" sz="3200" dirty="0">
                <a:solidFill>
                  <a:srgbClr val="FF0000"/>
                </a:solidFill>
              </a:rPr>
              <a:t>zero</a:t>
            </a:r>
            <a:r>
              <a:rPr lang="en-US" sz="3200" dirty="0"/>
              <a:t> – if s1 and s2 same  </a:t>
            </a:r>
            <a:r>
              <a:rPr lang="en-US" sz="3200" dirty="0">
                <a:solidFill>
                  <a:srgbClr val="FF0000"/>
                </a:solidFill>
              </a:rPr>
              <a:t>(s1 = s2)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 It returns </a:t>
            </a:r>
            <a:r>
              <a:rPr lang="en-US" sz="3200" dirty="0">
                <a:solidFill>
                  <a:srgbClr val="FF0000"/>
                </a:solidFill>
              </a:rPr>
              <a:t>less than zero </a:t>
            </a:r>
            <a:r>
              <a:rPr lang="en-US" sz="3200" dirty="0"/>
              <a:t>– if s1 less than s2  </a:t>
            </a:r>
            <a:r>
              <a:rPr lang="en-US" sz="3200" dirty="0">
                <a:solidFill>
                  <a:srgbClr val="FF0000"/>
                </a:solidFill>
              </a:rPr>
              <a:t>(s1 &lt; s2)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 It returns </a:t>
            </a:r>
            <a:r>
              <a:rPr lang="en-US" sz="3200" dirty="0">
                <a:solidFill>
                  <a:srgbClr val="FF0000"/>
                </a:solidFill>
              </a:rPr>
              <a:t>greater than zero</a:t>
            </a:r>
            <a:r>
              <a:rPr lang="en-US" sz="3200" dirty="0"/>
              <a:t> – if s1 greater than s2   </a:t>
            </a:r>
            <a:r>
              <a:rPr lang="en-US" sz="3200" dirty="0">
                <a:solidFill>
                  <a:srgbClr val="FF0000"/>
                </a:solidFill>
              </a:rPr>
              <a:t>(s1 &gt; s2)</a:t>
            </a:r>
          </a:p>
          <a:p>
            <a:pPr marL="0"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1585913" y="1485606"/>
            <a:ext cx="2957513" cy="7030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strcmp</a:t>
            </a:r>
            <a:r>
              <a:rPr lang="en-US" sz="3200" dirty="0"/>
              <a:t>(s1,s2);</a:t>
            </a:r>
          </a:p>
        </p:txBody>
      </p:sp>
    </p:spTree>
    <p:extLst>
      <p:ext uri="{BB962C8B-B14F-4D97-AF65-F5344CB8AC3E}">
        <p14:creationId xmlns:p14="http://schemas.microsoft.com/office/powerpoint/2010/main" val="4251517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3" y="187382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strcmp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8067" y="1751395"/>
            <a:ext cx="1913396" cy="791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hlinkClick r:id="rId2" action="ppaction://hlinkfile"/>
              </a:rPr>
              <a:t>Example 1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" y="1269243"/>
            <a:ext cx="8655481" cy="411714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788067" y="3532570"/>
            <a:ext cx="1913396" cy="791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hlinkClick r:id="rId4" action="ppaction://hlinkfile"/>
              </a:rPr>
              <a:t>Example 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976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3" y="187382"/>
            <a:ext cx="10195031" cy="1081861"/>
          </a:xfrm>
        </p:spPr>
        <p:txBody>
          <a:bodyPr>
            <a:normAutofit/>
          </a:bodyPr>
          <a:lstStyle/>
          <a:p>
            <a:pPr algn="ctr"/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490" t="26367" r="11750" b="22461"/>
          <a:stretch/>
        </p:blipFill>
        <p:spPr>
          <a:xfrm>
            <a:off x="678731" y="1456625"/>
            <a:ext cx="8964891" cy="50551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3807" b="56836"/>
          <a:stretch/>
        </p:blipFill>
        <p:spPr>
          <a:xfrm>
            <a:off x="7510463" y="0"/>
            <a:ext cx="4681537" cy="1941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829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3" y="187382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3" y="1651381"/>
            <a:ext cx="10195031" cy="507696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 A string is defined as </a:t>
            </a:r>
            <a:r>
              <a:rPr lang="en-US" dirty="0">
                <a:solidFill>
                  <a:srgbClr val="FF0000"/>
                </a:solidFill>
              </a:rPr>
              <a:t>null terminated character array</a:t>
            </a:r>
            <a:r>
              <a:rPr lang="en-US" dirty="0"/>
              <a:t>.</a:t>
            </a:r>
          </a:p>
          <a:p>
            <a:pPr>
              <a:spcAft>
                <a:spcPts val="1200"/>
              </a:spcAft>
            </a:pPr>
            <a:r>
              <a:rPr lang="en-US" dirty="0"/>
              <a:t> A string </a:t>
            </a:r>
            <a:r>
              <a:rPr lang="en-US" dirty="0">
                <a:solidFill>
                  <a:srgbClr val="FF0000"/>
                </a:solidFill>
              </a:rPr>
              <a:t>must be terminated by a null</a:t>
            </a:r>
            <a:r>
              <a:rPr lang="en-US" dirty="0"/>
              <a:t> – means that we need one byte extra for holding null character.</a:t>
            </a:r>
          </a:p>
          <a:p>
            <a:pPr>
              <a:spcAft>
                <a:spcPts val="1200"/>
              </a:spcAft>
            </a:pPr>
            <a:r>
              <a:rPr lang="en-US" dirty="0"/>
              <a:t> A string constant is null-terminated by the </a:t>
            </a:r>
            <a:r>
              <a:rPr lang="en-US" dirty="0">
                <a:solidFill>
                  <a:srgbClr val="FF0000"/>
                </a:solidFill>
              </a:rPr>
              <a:t>compiler automatically</a:t>
            </a:r>
            <a:r>
              <a:rPr lang="en-US" dirty="0"/>
              <a:t>.</a:t>
            </a:r>
          </a:p>
          <a:p>
            <a:pPr>
              <a:spcAft>
                <a:spcPts val="1200"/>
              </a:spcAft>
            </a:pPr>
            <a:r>
              <a:rPr lang="en-US" dirty="0"/>
              <a:t> Each character takes one byte in string.</a:t>
            </a:r>
          </a:p>
        </p:txBody>
      </p:sp>
    </p:spTree>
    <p:extLst>
      <p:ext uri="{BB962C8B-B14F-4D97-AF65-F5344CB8AC3E}">
        <p14:creationId xmlns:p14="http://schemas.microsoft.com/office/powerpoint/2010/main" val="4133342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540" y="201670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strlen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3" y="1651381"/>
            <a:ext cx="8999997" cy="3735007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returns the length, in characters of a string.</a:t>
            </a:r>
          </a:p>
          <a:p>
            <a:r>
              <a:rPr lang="en-US" sz="3200" dirty="0"/>
              <a:t> It does not count the null terminator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2357438" y="1642865"/>
            <a:ext cx="2957513" cy="7030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strlen</a:t>
            </a:r>
            <a:r>
              <a:rPr lang="en-US" sz="3200" dirty="0"/>
              <a:t> (</a:t>
            </a:r>
            <a:r>
              <a:rPr lang="en-US" sz="3200" dirty="0" err="1"/>
              <a:t>str</a:t>
            </a:r>
            <a:r>
              <a:rPr lang="en-US" sz="3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84899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3" y="187382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strlen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6592" y="1440693"/>
            <a:ext cx="2399172" cy="7060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hlinkClick r:id="rId2" action="ppaction://hlinkfile"/>
              </a:rPr>
              <a:t>Example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67" y="1440693"/>
            <a:ext cx="8410807" cy="47743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8314" y="4781550"/>
            <a:ext cx="24574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46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839" t="15429" r="5710" b="15821"/>
          <a:stretch/>
        </p:blipFill>
        <p:spPr>
          <a:xfrm>
            <a:off x="838200" y="1463892"/>
            <a:ext cx="9439172" cy="5382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40959" b="76562"/>
          <a:stretch/>
        </p:blipFill>
        <p:spPr>
          <a:xfrm>
            <a:off x="7032396" y="37790"/>
            <a:ext cx="5095633" cy="11372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9723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3" y="187382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strrev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3" y="1651381"/>
            <a:ext cx="10195031" cy="5076967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returns the string in revers order.</a:t>
            </a:r>
          </a:p>
          <a:p>
            <a:r>
              <a:rPr lang="en-US" sz="3200" dirty="0"/>
              <a:t> It does not count the null terminator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>
                <a:hlinkClick r:id="rId2" action="ppaction://hlinkfile"/>
              </a:rPr>
              <a:t>Example</a:t>
            </a:r>
            <a:endParaRPr lang="en-US"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3014663" y="1651381"/>
            <a:ext cx="2957513" cy="7030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strrev</a:t>
            </a:r>
            <a:r>
              <a:rPr lang="en-US" sz="3200" dirty="0"/>
              <a:t> (</a:t>
            </a:r>
            <a:r>
              <a:rPr lang="en-US" sz="3200" dirty="0" err="1"/>
              <a:t>str</a:t>
            </a:r>
            <a:r>
              <a:rPr lang="en-US" sz="32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8442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3" y="187382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Strings from Keyboard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3" y="1651381"/>
            <a:ext cx="10195031" cy="5076967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 </a:t>
            </a:r>
            <a:r>
              <a:rPr lang="en-US" dirty="0"/>
              <a:t>There are several ways-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Using </a:t>
            </a:r>
            <a:r>
              <a:rPr lang="en-US" sz="2800" dirty="0" err="1"/>
              <a:t>scanf</a:t>
            </a:r>
            <a:r>
              <a:rPr lang="en-US" sz="2800" dirty="0"/>
              <a:t>() function-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sz="2800" dirty="0"/>
              <a:t> for string C use “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%s</a:t>
            </a:r>
            <a:r>
              <a:rPr lang="en-US" sz="2800" dirty="0"/>
              <a:t>” format </a:t>
            </a:r>
            <a:r>
              <a:rPr lang="en-US" sz="2800" dirty="0" err="1"/>
              <a:t>specifier</a:t>
            </a:r>
            <a:endParaRPr lang="en-US" sz="2800" dirty="0"/>
          </a:p>
          <a:p>
            <a:pPr marL="914377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914377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914377" lvl="2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377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marL="914377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14377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char string[100];</a:t>
            </a:r>
          </a:p>
          <a:p>
            <a:pPr marL="914377" lvl="2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377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("Enter a whole sentence: ");</a:t>
            </a:r>
          </a:p>
          <a:p>
            <a:pPr marL="914377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("%s", &amp;string);</a:t>
            </a:r>
          </a:p>
          <a:p>
            <a:pPr marL="914377" lvl="2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377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("You entered: %s", string);</a:t>
            </a:r>
          </a:p>
          <a:p>
            <a:pPr marL="914377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914377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28594" lvl="2"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 Most common is: gets()</a:t>
            </a:r>
          </a:p>
        </p:txBody>
      </p:sp>
    </p:spTree>
    <p:extLst>
      <p:ext uri="{BB962C8B-B14F-4D97-AF65-F5344CB8AC3E}">
        <p14:creationId xmlns:p14="http://schemas.microsoft.com/office/powerpoint/2010/main" val="409230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963" y="0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964" y="1269243"/>
            <a:ext cx="10195031" cy="5174420"/>
          </a:xfrm>
        </p:spPr>
        <p:txBody>
          <a:bodyPr>
            <a:normAutofit/>
          </a:bodyPr>
          <a:lstStyle/>
          <a:p>
            <a:r>
              <a:rPr lang="en-US" sz="3200" dirty="0"/>
              <a:t> C’s standard library function</a:t>
            </a:r>
          </a:p>
          <a:p>
            <a:r>
              <a:rPr lang="en-US" sz="3200" dirty="0"/>
              <a:t> uses the STDIO.H header file</a:t>
            </a:r>
          </a:p>
          <a:p>
            <a:r>
              <a:rPr lang="en-US" sz="3200" dirty="0"/>
              <a:t> To use – call it using the name of a character array </a:t>
            </a:r>
            <a:r>
              <a:rPr lang="en-US" sz="3200" dirty="0">
                <a:solidFill>
                  <a:srgbClr val="FF0000"/>
                </a:solidFill>
              </a:rPr>
              <a:t>without any index.   </a:t>
            </a:r>
          </a:p>
          <a:p>
            <a:pPr marL="914377" lvl="2" indent="0">
              <a:buNone/>
            </a:pPr>
            <a:endParaRPr lang="en-US" sz="2800" dirty="0"/>
          </a:p>
          <a:p>
            <a:pPr marL="914377" lvl="2" indent="0">
              <a:buNone/>
            </a:pPr>
            <a:endParaRPr lang="en-US" sz="2800" dirty="0"/>
          </a:p>
          <a:p>
            <a:pPr marL="914377" lvl="2" indent="0">
              <a:buNone/>
            </a:pPr>
            <a:endParaRPr lang="en-US" sz="2800" dirty="0"/>
          </a:p>
          <a:p>
            <a:r>
              <a:rPr lang="en-US" sz="3200">
                <a:solidFill>
                  <a:srgbClr val="FF0000"/>
                </a:solidFill>
              </a:rPr>
              <a:t> </a:t>
            </a:r>
            <a:r>
              <a:rPr lang="en-US" sz="3200"/>
              <a:t>gets() </a:t>
            </a:r>
            <a:r>
              <a:rPr lang="en-US" sz="3200" dirty="0"/>
              <a:t>function reads character until we press ENTER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/>
              <a:t>The ENTER key (carriage return - \r) is not stored, but is replaced by a null, which terminates the string.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957637" y="3429000"/>
            <a:ext cx="4629150" cy="11144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914377" lvl="2" indent="0">
              <a:buNone/>
            </a:pPr>
            <a:r>
              <a:rPr lang="en-US" sz="2800" dirty="0"/>
              <a:t>char </a:t>
            </a:r>
            <a:r>
              <a:rPr lang="en-US" sz="2800" dirty="0" err="1"/>
              <a:t>str</a:t>
            </a:r>
            <a:r>
              <a:rPr lang="en-US" sz="2800" dirty="0"/>
              <a:t>[100];</a:t>
            </a:r>
          </a:p>
          <a:p>
            <a:pPr marL="914377" lvl="2" indent="0">
              <a:buNone/>
            </a:pPr>
            <a:r>
              <a:rPr lang="en-US" sz="2800" dirty="0"/>
              <a:t>gets(</a:t>
            </a:r>
            <a:r>
              <a:rPr lang="en-US" sz="2800" dirty="0" err="1"/>
              <a:t>str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5979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3" y="187382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gets()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3" y="1651381"/>
            <a:ext cx="10195031" cy="5076967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3200" dirty="0">
                <a:hlinkClick r:id="rId2" action="ppaction://hlinkfile"/>
              </a:rPr>
              <a:t>page 145</a:t>
            </a:r>
            <a:endParaRPr lang="en-US" sz="3200" dirty="0"/>
          </a:p>
          <a:p>
            <a:pPr marL="0" indent="0" algn="r">
              <a:buNone/>
            </a:pPr>
            <a:endParaRPr lang="en-US" sz="3200" dirty="0"/>
          </a:p>
          <a:p>
            <a:pPr marL="0" indent="0" algn="r">
              <a:buNone/>
            </a:pPr>
            <a:r>
              <a:rPr lang="en-US" sz="3200" dirty="0"/>
              <a:t>Here null is false </a:t>
            </a:r>
          </a:p>
          <a:p>
            <a:pPr marL="0" indent="0" algn="r">
              <a:buNone/>
            </a:pPr>
            <a:r>
              <a:rPr lang="en-US" sz="3200" dirty="0"/>
              <a:t>to control the loop</a:t>
            </a:r>
          </a:p>
          <a:p>
            <a:pPr marL="0" indent="0" algn="r">
              <a:buNone/>
            </a:pPr>
            <a:r>
              <a:rPr lang="en-US" sz="3200" dirty="0"/>
              <a:t>that output the string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7862" t="14063" r="36567" b="10937"/>
          <a:stretch/>
        </p:blipFill>
        <p:spPr>
          <a:xfrm>
            <a:off x="1357307" y="1252618"/>
            <a:ext cx="6057900" cy="560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74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3" y="187382"/>
            <a:ext cx="10195031" cy="1081861"/>
          </a:xfrm>
        </p:spPr>
        <p:txBody>
          <a:bodyPr>
            <a:normAutofit/>
          </a:bodyPr>
          <a:lstStyle/>
          <a:p>
            <a:pPr algn="ctr"/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3" y="1651381"/>
            <a:ext cx="10195031" cy="5076967"/>
          </a:xfrm>
        </p:spPr>
        <p:txBody>
          <a:bodyPr>
            <a:normAutofit/>
          </a:bodyPr>
          <a:lstStyle/>
          <a:p>
            <a:pPr algn="r"/>
            <a:endParaRPr lang="en-US" sz="3200" dirty="0"/>
          </a:p>
          <a:p>
            <a:pPr algn="r"/>
            <a:endParaRPr lang="en-US" sz="3200" dirty="0"/>
          </a:p>
          <a:p>
            <a:pPr algn="r"/>
            <a:endParaRPr lang="en-US" sz="3200" dirty="0"/>
          </a:p>
          <a:p>
            <a:pPr algn="r"/>
            <a:endParaRPr lang="en-US" sz="3200" dirty="0"/>
          </a:p>
          <a:p>
            <a:pPr algn="r"/>
            <a:endParaRPr lang="en-US" sz="3200" dirty="0"/>
          </a:p>
          <a:p>
            <a:pPr algn="r"/>
            <a:endParaRPr lang="en-US" sz="3200" dirty="0"/>
          </a:p>
          <a:p>
            <a:pPr algn="r"/>
            <a:endParaRPr lang="en-US" sz="3200" dirty="0"/>
          </a:p>
          <a:p>
            <a:pPr marL="0" indent="0" algn="r">
              <a:buNone/>
            </a:pP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862" t="16601" r="10432" b="10156"/>
          <a:stretch/>
        </p:blipFill>
        <p:spPr>
          <a:xfrm>
            <a:off x="642937" y="1370535"/>
            <a:ext cx="9329739" cy="5357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6464" b="69726"/>
          <a:stretch/>
        </p:blipFill>
        <p:spPr>
          <a:xfrm>
            <a:off x="5120813" y="1803851"/>
            <a:ext cx="5623387" cy="130158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2252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4140" y="173095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gets() - Be aware!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2" y="1651381"/>
            <a:ext cx="10467619" cy="463511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 The get() function performs no bounds checking.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 It is possible to </a:t>
            </a:r>
            <a:r>
              <a:rPr lang="en-US" sz="3200" dirty="0">
                <a:solidFill>
                  <a:srgbClr val="FF0000"/>
                </a:solidFill>
              </a:rPr>
              <a:t>enter more characters </a:t>
            </a:r>
            <a:r>
              <a:rPr lang="en-US" sz="3200" dirty="0"/>
              <a:t>than the array receiving them</a:t>
            </a:r>
            <a:r>
              <a:rPr lang="en-US" sz="3200" dirty="0">
                <a:solidFill>
                  <a:srgbClr val="FF0000"/>
                </a:solidFill>
              </a:rPr>
              <a:t> can hold </a:t>
            </a:r>
            <a:r>
              <a:rPr lang="en-US" sz="3200" dirty="0"/>
              <a:t>– </a:t>
            </a:r>
            <a:r>
              <a:rPr lang="en-US" sz="3200" b="1" dirty="0">
                <a:solidFill>
                  <a:srgbClr val="FF0000"/>
                </a:solidFill>
              </a:rPr>
              <a:t>unwanted result!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200" dirty="0"/>
              <a:t> For example, if we call gets() with an array that is 20 characters long, there is no mechanism to stop us from entering more than 20 character.</a:t>
            </a:r>
          </a:p>
        </p:txBody>
      </p:sp>
    </p:spTree>
    <p:extLst>
      <p:ext uri="{BB962C8B-B14F-4D97-AF65-F5344CB8AC3E}">
        <p14:creationId xmlns:p14="http://schemas.microsoft.com/office/powerpoint/2010/main" val="268682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3" y="187382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3" y="1651382"/>
            <a:ext cx="10195031" cy="4563682"/>
          </a:xfrm>
        </p:spPr>
        <p:txBody>
          <a:bodyPr>
            <a:normAutofit/>
          </a:bodyPr>
          <a:lstStyle/>
          <a:p>
            <a:r>
              <a:rPr lang="en-US" sz="3200" dirty="0"/>
              <a:t> C’s standard library function</a:t>
            </a:r>
          </a:p>
          <a:p>
            <a:r>
              <a:rPr lang="en-US" sz="3200" dirty="0"/>
              <a:t> uses the STDIO.H header file</a:t>
            </a:r>
          </a:p>
          <a:p>
            <a:r>
              <a:rPr lang="en-US" sz="3200" dirty="0"/>
              <a:t> To use – call it using the name of a character array </a:t>
            </a:r>
            <a:r>
              <a:rPr lang="en-US" sz="3200" dirty="0">
                <a:solidFill>
                  <a:srgbClr val="FF0000"/>
                </a:solidFill>
              </a:rPr>
              <a:t>without any index.   </a:t>
            </a:r>
          </a:p>
          <a:p>
            <a:pPr marL="914377" lvl="2" indent="0">
              <a:buNone/>
            </a:pPr>
            <a:endParaRPr lang="en-US" sz="2800" dirty="0"/>
          </a:p>
          <a:p>
            <a:pPr marL="914377" lvl="2" indent="0">
              <a:buNone/>
            </a:pPr>
            <a:endParaRPr lang="en-US" sz="2800" dirty="0"/>
          </a:p>
          <a:p>
            <a:endParaRPr lang="en-US" sz="3000" dirty="0"/>
          </a:p>
        </p:txBody>
      </p:sp>
      <p:sp>
        <p:nvSpPr>
          <p:cNvPr id="4" name="Rounded Rectangle 3"/>
          <p:cNvSpPr/>
          <p:nvPr/>
        </p:nvSpPr>
        <p:spPr>
          <a:xfrm>
            <a:off x="4557712" y="3876073"/>
            <a:ext cx="5500688" cy="11144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914377" lvl="2" indent="0">
              <a:buNone/>
            </a:pPr>
            <a:r>
              <a:rPr lang="en-US" sz="2800" dirty="0"/>
              <a:t>char </a:t>
            </a:r>
            <a:r>
              <a:rPr lang="en-US" sz="2800" dirty="0" err="1"/>
              <a:t>str</a:t>
            </a:r>
            <a:r>
              <a:rPr lang="en-US" sz="2800" dirty="0"/>
              <a:t>[100] = “This is it”;</a:t>
            </a:r>
          </a:p>
          <a:p>
            <a:pPr marL="914377" lvl="2" indent="0">
              <a:buNone/>
            </a:pPr>
            <a:r>
              <a:rPr lang="en-US" sz="2800" dirty="0"/>
              <a:t>puts(</a:t>
            </a:r>
            <a:r>
              <a:rPr lang="en-US" sz="2800" dirty="0" err="1"/>
              <a:t>str</a:t>
            </a:r>
            <a:r>
              <a:rPr lang="en-US" sz="2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8737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3" y="187382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7966" y="4951795"/>
            <a:ext cx="2141997" cy="6631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dirty="0">
                <a:hlinkClick r:id="rId2" action="ppaction://hlinkfile"/>
              </a:rPr>
              <a:t>Example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1" y="1400174"/>
            <a:ext cx="6881813" cy="525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1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F0E441C202AB4B915FE70D8EB22329" ma:contentTypeVersion="8" ma:contentTypeDescription="Create a new document." ma:contentTypeScope="" ma:versionID="0df7b62cf5c1acc87118002a82970060">
  <xsd:schema xmlns:xsd="http://www.w3.org/2001/XMLSchema" xmlns:xs="http://www.w3.org/2001/XMLSchema" xmlns:p="http://schemas.microsoft.com/office/2006/metadata/properties" xmlns:ns2="aa15555a-d4eb-428f-a0f6-53a901894c6c" targetNamespace="http://schemas.microsoft.com/office/2006/metadata/properties" ma:root="true" ma:fieldsID="ab0f534562bf915503c7a5def4269d34" ns2:_="">
    <xsd:import namespace="aa15555a-d4eb-428f-a0f6-53a901894c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15555a-d4eb-428f-a0f6-53a901894c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48935B-D388-4864-B0CA-74D3327942F7}"/>
</file>

<file path=customXml/itemProps2.xml><?xml version="1.0" encoding="utf-8"?>
<ds:datastoreItem xmlns:ds="http://schemas.openxmlformats.org/officeDocument/2006/customXml" ds:itemID="{796B005C-7238-4304-8BAF-140E932D6F22}"/>
</file>

<file path=customXml/itemProps3.xml><?xml version="1.0" encoding="utf-8"?>
<ds:datastoreItem xmlns:ds="http://schemas.openxmlformats.org/officeDocument/2006/customXml" ds:itemID="{CEC430BC-F82B-4FCE-A164-5733E09BD25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1154</TotalTime>
  <Words>537</Words>
  <Application>Microsoft Office PowerPoint</Application>
  <PresentationFormat>Widescreen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Aharoni</vt:lpstr>
      <vt:lpstr>Arial</vt:lpstr>
      <vt:lpstr>Calibri</vt:lpstr>
      <vt:lpstr>Calibri Light</vt:lpstr>
      <vt:lpstr>Courier New</vt:lpstr>
      <vt:lpstr>Office Theme</vt:lpstr>
      <vt:lpstr>Strings</vt:lpstr>
      <vt:lpstr>Strings</vt:lpstr>
      <vt:lpstr>Read Strings from Keyboard</vt:lpstr>
      <vt:lpstr>gets()</vt:lpstr>
      <vt:lpstr>gets() …</vt:lpstr>
      <vt:lpstr>PowerPoint Presentation</vt:lpstr>
      <vt:lpstr>gets() - Be aware!</vt:lpstr>
      <vt:lpstr>puts()</vt:lpstr>
      <vt:lpstr>puts()</vt:lpstr>
      <vt:lpstr>Initialize String</vt:lpstr>
      <vt:lpstr>STRING.H</vt:lpstr>
      <vt:lpstr>strcpy()</vt:lpstr>
      <vt:lpstr>strcpy()</vt:lpstr>
      <vt:lpstr>strcpy()</vt:lpstr>
      <vt:lpstr>strcat()</vt:lpstr>
      <vt:lpstr>strcat()</vt:lpstr>
      <vt:lpstr>strcmp()</vt:lpstr>
      <vt:lpstr>strcmp()</vt:lpstr>
      <vt:lpstr>PowerPoint Presentation</vt:lpstr>
      <vt:lpstr>strlen()</vt:lpstr>
      <vt:lpstr>strlen()</vt:lpstr>
      <vt:lpstr>PowerPoint Presentation</vt:lpstr>
      <vt:lpstr>strrev()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Array and Strings</dc:title>
  <dc:creator>T-T</dc:creator>
  <cp:lastModifiedBy>Md. Muktar Hossain</cp:lastModifiedBy>
  <cp:revision>64</cp:revision>
  <dcterms:created xsi:type="dcterms:W3CDTF">2013-07-19T15:31:12Z</dcterms:created>
  <dcterms:modified xsi:type="dcterms:W3CDTF">2023-11-05T05:21:28Z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0x01010018F0E441C202AB4B915FE70D8EB22329</vt:lpwstr>
  </property>
</Properties>
</file>