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49"/>
  </p:notesMasterIdLst>
  <p:sldIdLst>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294" r:id="rId39"/>
    <p:sldId id="295" r:id="rId40"/>
    <p:sldId id="296" r:id="rId41"/>
    <p:sldId id="297" r:id="rId42"/>
    <p:sldId id="298" r:id="rId43"/>
    <p:sldId id="299" r:id="rId44"/>
    <p:sldId id="300" r:id="rId45"/>
    <p:sldId id="301" r:id="rId46"/>
    <p:sldId id="302" r:id="rId47"/>
    <p:sldId id="303"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72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A5F144-2D81-454D-BD0A-3D805F4FAD53}" type="datetimeFigureOut">
              <a:rPr lang="en-US" smtClean="0"/>
              <a:t>1/25/2014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73ACC4-A561-4F01-9527-9A7C607AFD21}" type="slidenum">
              <a:rPr lang="en-US" smtClean="0"/>
              <a:t>‹#›</a:t>
            </a:fld>
            <a:endParaRPr lang="en-US"/>
          </a:p>
        </p:txBody>
      </p:sp>
    </p:spTree>
    <p:extLst>
      <p:ext uri="{BB962C8B-B14F-4D97-AF65-F5344CB8AC3E}">
        <p14:creationId xmlns:p14="http://schemas.microsoft.com/office/powerpoint/2010/main" val="2835795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p:spPr>
      </p:sp>
      <p:sp>
        <p:nvSpPr>
          <p:cNvPr id="286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eriod"/>
            </a:pPr>
            <a:r>
              <a:rPr lang="en-US" altLang="zh-CN" smtClean="0"/>
              <a:t>Aim of class: a) provide the programmer with a tool for creating new types that can be used as conveniently as the built-in types (like float) b) user-defined type</a:t>
            </a:r>
          </a:p>
          <a:p>
            <a:pPr marL="228600" indent="-228600" eaLnBrk="1" hangingPunct="1"/>
            <a:r>
              <a:rPr lang="en-US" altLang="zh-CN" smtClean="0"/>
              <a:t>	why? Separate the incidental details of the implementation from the properties essential to the correct use of it</a:t>
            </a:r>
          </a:p>
          <a:p>
            <a:pPr marL="228600" indent="-228600" eaLnBrk="1" hangingPunct="1"/>
            <a:endParaRPr lang="en-US" altLang="zh-CN" smtClean="0"/>
          </a:p>
          <a:p>
            <a:pPr marL="228600" indent="-228600" eaLnBrk="1" hangingPunct="1"/>
            <a:r>
              <a:rPr lang="en-US" altLang="zh-CN" smtClean="0"/>
              <a:t>2. Derived class, templates: organizing related classes that allow the programmer to take advantage of their relationships.</a:t>
            </a:r>
          </a:p>
          <a:p>
            <a:pPr marL="228600" indent="-228600" eaLnBrk="1" hangingPunct="1"/>
            <a:r>
              <a:rPr lang="en-US" altLang="zh-CN" smtClean="0"/>
              <a:t>	</a:t>
            </a:r>
          </a:p>
        </p:txBody>
      </p:sp>
      <p:sp>
        <p:nvSpPr>
          <p:cNvPr id="286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348E53D-3133-4FEF-A028-0AC7ED01AB13}" type="slidenum">
              <a:rPr lang="en-US" altLang="zh-CN">
                <a:solidFill>
                  <a:prstClr val="black"/>
                </a:solidFill>
              </a:rPr>
              <a:pPr/>
              <a:t>13</a:t>
            </a:fld>
            <a:endParaRPr lang="en-US" altLang="zh-CN">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Rot="1" noChangeArrowheads="1" noTextEdit="1"/>
          </p:cNvSpPr>
          <p:nvPr>
            <p:ph type="sldImg"/>
          </p:nvPr>
        </p:nvSpPr>
        <p:spPr>
          <a:xfrm>
            <a:off x="1152525" y="692150"/>
            <a:ext cx="4554538" cy="3416300"/>
          </a:xfrm>
          <a:ln/>
        </p:spPr>
      </p:sp>
      <p:sp>
        <p:nvSpPr>
          <p:cNvPr id="3789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Operations vs. Data</a:t>
            </a:r>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p:spPr>
      </p:sp>
      <p:sp>
        <p:nvSpPr>
          <p:cNvPr id="389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Friend function vs. static function</a:t>
            </a:r>
          </a:p>
          <a:p>
            <a:pPr eaLnBrk="1" hangingPunct="1"/>
            <a:endParaRPr lang="en-US" altLang="zh-CN" smtClean="0"/>
          </a:p>
          <a:p>
            <a:pPr eaLnBrk="1" hangingPunct="1"/>
            <a:r>
              <a:rPr lang="en-US" altLang="zh-CN" smtClean="0"/>
              <a:t>1.) access the private part of class declaration</a:t>
            </a:r>
          </a:p>
          <a:p>
            <a:pPr eaLnBrk="1" hangingPunct="1"/>
            <a:r>
              <a:rPr lang="en-US" altLang="zh-CN" smtClean="0"/>
              <a:t>2.) in the scope of the class</a:t>
            </a:r>
          </a:p>
          <a:p>
            <a:pPr eaLnBrk="1" hangingPunct="1"/>
            <a:r>
              <a:rPr lang="en-US" altLang="zh-CN" smtClean="0"/>
              <a:t>3.) must be invoked on an object</a:t>
            </a:r>
          </a:p>
          <a:p>
            <a:pPr eaLnBrk="1" hangingPunct="1"/>
            <a:endParaRPr lang="en-US" altLang="zh-CN" smtClean="0"/>
          </a:p>
          <a:p>
            <a:pPr eaLnBrk="1" hangingPunct="1"/>
            <a:r>
              <a:rPr lang="en-US" altLang="zh-CN" smtClean="0"/>
              <a:t>Friend function, not only in the scope in one class</a:t>
            </a:r>
            <a:endParaRPr lang="zh-CN" altLang="en-US" smtClean="0"/>
          </a:p>
        </p:txBody>
      </p:sp>
      <p:sp>
        <p:nvSpPr>
          <p:cNvPr id="389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8F51E01-0963-4296-AE64-0210CDCFEE95}" type="slidenum">
              <a:rPr lang="en-US" altLang="zh-CN">
                <a:solidFill>
                  <a:prstClr val="black"/>
                </a:solidFill>
              </a:rPr>
              <a:pPr/>
              <a:t>25</a:t>
            </a:fld>
            <a:endParaRPr lang="en-US" altLang="zh-CN">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Rot="1" noChangeArrowheads="1" noTextEdit="1"/>
          </p:cNvSpPr>
          <p:nvPr>
            <p:ph type="sldImg"/>
          </p:nvPr>
        </p:nvSpPr>
        <p:spPr>
          <a:xfrm>
            <a:off x="1152525" y="692150"/>
            <a:ext cx="4554538" cy="3416300"/>
          </a:xfrm>
          <a:ln/>
        </p:spPr>
      </p:sp>
      <p:sp>
        <p:nvSpPr>
          <p:cNvPr id="3993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1. aggregation</a:t>
            </a:r>
            <a:endParaRPr lang="zh-CN" altLang="en-US" smtClean="0"/>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19">
              <a:defRPr>
                <a:solidFill>
                  <a:schemeClr val="tx1"/>
                </a:solidFill>
                <a:latin typeface="Arial" charset="0"/>
              </a:defRPr>
            </a:lvl1pPr>
            <a:lvl2pPr marL="716204" indent="-275463" defTabSz="913619">
              <a:defRPr>
                <a:solidFill>
                  <a:schemeClr val="tx1"/>
                </a:solidFill>
                <a:latin typeface="Arial" charset="0"/>
              </a:defRPr>
            </a:lvl2pPr>
            <a:lvl3pPr marL="1101852" indent="-220370" defTabSz="913619">
              <a:defRPr>
                <a:solidFill>
                  <a:schemeClr val="tx1"/>
                </a:solidFill>
                <a:latin typeface="Arial" charset="0"/>
              </a:defRPr>
            </a:lvl3pPr>
            <a:lvl4pPr marL="1542593" indent="-220370" defTabSz="913619">
              <a:defRPr>
                <a:solidFill>
                  <a:schemeClr val="tx1"/>
                </a:solidFill>
                <a:latin typeface="Arial" charset="0"/>
              </a:defRPr>
            </a:lvl4pPr>
            <a:lvl5pPr marL="1983334" indent="-220370" defTabSz="913619">
              <a:defRPr>
                <a:solidFill>
                  <a:schemeClr val="tx1"/>
                </a:solidFill>
                <a:latin typeface="Arial" charset="0"/>
              </a:defRPr>
            </a:lvl5pPr>
            <a:lvl6pPr marL="2424074" indent="-220370" defTabSz="913619" eaLnBrk="0" fontAlgn="base" hangingPunct="0">
              <a:spcBef>
                <a:spcPct val="0"/>
              </a:spcBef>
              <a:spcAft>
                <a:spcPct val="0"/>
              </a:spcAft>
              <a:defRPr>
                <a:solidFill>
                  <a:schemeClr val="tx1"/>
                </a:solidFill>
                <a:latin typeface="Arial" charset="0"/>
              </a:defRPr>
            </a:lvl6pPr>
            <a:lvl7pPr marL="2864815" indent="-220370" defTabSz="913619" eaLnBrk="0" fontAlgn="base" hangingPunct="0">
              <a:spcBef>
                <a:spcPct val="0"/>
              </a:spcBef>
              <a:spcAft>
                <a:spcPct val="0"/>
              </a:spcAft>
              <a:defRPr>
                <a:solidFill>
                  <a:schemeClr val="tx1"/>
                </a:solidFill>
                <a:latin typeface="Arial" charset="0"/>
              </a:defRPr>
            </a:lvl7pPr>
            <a:lvl8pPr marL="3305556" indent="-220370" defTabSz="913619" eaLnBrk="0" fontAlgn="base" hangingPunct="0">
              <a:spcBef>
                <a:spcPct val="0"/>
              </a:spcBef>
              <a:spcAft>
                <a:spcPct val="0"/>
              </a:spcAft>
              <a:defRPr>
                <a:solidFill>
                  <a:schemeClr val="tx1"/>
                </a:solidFill>
                <a:latin typeface="Arial" charset="0"/>
              </a:defRPr>
            </a:lvl8pPr>
            <a:lvl9pPr marL="3746297" indent="-220370" defTabSz="913619" eaLnBrk="0" fontAlgn="base" hangingPunct="0">
              <a:spcBef>
                <a:spcPct val="0"/>
              </a:spcBef>
              <a:spcAft>
                <a:spcPct val="0"/>
              </a:spcAft>
              <a:defRPr>
                <a:solidFill>
                  <a:schemeClr val="tx1"/>
                </a:solidFill>
                <a:latin typeface="Arial" charset="0"/>
              </a:defRPr>
            </a:lvl9pPr>
          </a:lstStyle>
          <a:p>
            <a:fld id="{1587E31E-CD6B-44C7-909D-259934891F99}" type="slidenum">
              <a:rPr lang="en-US" altLang="zh-CN">
                <a:solidFill>
                  <a:prstClr val="black"/>
                </a:solidFill>
              </a:rPr>
              <a:pPr/>
              <a:t>33</a:t>
            </a:fld>
            <a:endParaRPr lang="en-US" altLang="zh-CN">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a) When you initialize for class objects, some functions need writing to do the tasks. b) constructor in case the programmers forget it, the compiler will run it automatically when you create an object. 3)     </a:t>
            </a:r>
          </a:p>
          <a:p>
            <a:pPr eaLnBrk="1" hangingPunct="1"/>
            <a:endParaRPr lang="zh-CN" altLang="en-US" smtClean="0"/>
          </a:p>
        </p:txBody>
      </p:sp>
      <p:sp>
        <p:nvSpPr>
          <p:cNvPr id="337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19">
              <a:defRPr>
                <a:solidFill>
                  <a:schemeClr val="tx1"/>
                </a:solidFill>
                <a:latin typeface="Arial" charset="0"/>
              </a:defRPr>
            </a:lvl1pPr>
            <a:lvl2pPr marL="716204" indent="-275463" defTabSz="913619">
              <a:defRPr>
                <a:solidFill>
                  <a:schemeClr val="tx1"/>
                </a:solidFill>
                <a:latin typeface="Arial" charset="0"/>
              </a:defRPr>
            </a:lvl2pPr>
            <a:lvl3pPr marL="1101852" indent="-220370" defTabSz="913619">
              <a:defRPr>
                <a:solidFill>
                  <a:schemeClr val="tx1"/>
                </a:solidFill>
                <a:latin typeface="Arial" charset="0"/>
              </a:defRPr>
            </a:lvl3pPr>
            <a:lvl4pPr marL="1542593" indent="-220370" defTabSz="913619">
              <a:defRPr>
                <a:solidFill>
                  <a:schemeClr val="tx1"/>
                </a:solidFill>
                <a:latin typeface="Arial" charset="0"/>
              </a:defRPr>
            </a:lvl4pPr>
            <a:lvl5pPr marL="1983334" indent="-220370" defTabSz="913619">
              <a:defRPr>
                <a:solidFill>
                  <a:schemeClr val="tx1"/>
                </a:solidFill>
                <a:latin typeface="Arial" charset="0"/>
              </a:defRPr>
            </a:lvl5pPr>
            <a:lvl6pPr marL="2424074" indent="-220370" defTabSz="913619" eaLnBrk="0" fontAlgn="base" hangingPunct="0">
              <a:spcBef>
                <a:spcPct val="0"/>
              </a:spcBef>
              <a:spcAft>
                <a:spcPct val="0"/>
              </a:spcAft>
              <a:defRPr>
                <a:solidFill>
                  <a:schemeClr val="tx1"/>
                </a:solidFill>
                <a:latin typeface="Arial" charset="0"/>
              </a:defRPr>
            </a:lvl6pPr>
            <a:lvl7pPr marL="2864815" indent="-220370" defTabSz="913619" eaLnBrk="0" fontAlgn="base" hangingPunct="0">
              <a:spcBef>
                <a:spcPct val="0"/>
              </a:spcBef>
              <a:spcAft>
                <a:spcPct val="0"/>
              </a:spcAft>
              <a:defRPr>
                <a:solidFill>
                  <a:schemeClr val="tx1"/>
                </a:solidFill>
                <a:latin typeface="Arial" charset="0"/>
              </a:defRPr>
            </a:lvl7pPr>
            <a:lvl8pPr marL="3305556" indent="-220370" defTabSz="913619" eaLnBrk="0" fontAlgn="base" hangingPunct="0">
              <a:spcBef>
                <a:spcPct val="0"/>
              </a:spcBef>
              <a:spcAft>
                <a:spcPct val="0"/>
              </a:spcAft>
              <a:defRPr>
                <a:solidFill>
                  <a:schemeClr val="tx1"/>
                </a:solidFill>
                <a:latin typeface="Arial" charset="0"/>
              </a:defRPr>
            </a:lvl8pPr>
            <a:lvl9pPr marL="3746297" indent="-220370" defTabSz="913619" eaLnBrk="0" fontAlgn="base" hangingPunct="0">
              <a:spcBef>
                <a:spcPct val="0"/>
              </a:spcBef>
              <a:spcAft>
                <a:spcPct val="0"/>
              </a:spcAft>
              <a:defRPr>
                <a:solidFill>
                  <a:schemeClr val="tx1"/>
                </a:solidFill>
                <a:latin typeface="Arial" charset="0"/>
              </a:defRPr>
            </a:lvl9pPr>
          </a:lstStyle>
          <a:p>
            <a:fld id="{F80D4688-7693-4A76-9439-7EAF3E433B4D}" type="slidenum">
              <a:rPr lang="en-US" altLang="zh-CN">
                <a:solidFill>
                  <a:prstClr val="black"/>
                </a:solidFill>
              </a:rPr>
              <a:pPr/>
              <a:t>35</a:t>
            </a:fld>
            <a:endParaRPr lang="en-US" altLang="zh-CN">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tLang="zh-CN" smtClean="0"/>
              <a:t>1. Now, still concrete, don’t differ much from built-in types. (actually no difference when used, only in the way they are created)</a:t>
            </a:r>
          </a:p>
          <a:p>
            <a:pPr marL="228600" indent="-228600" eaLnBrk="1" hangingPunct="1"/>
            <a:endParaRPr lang="en-US" altLang="zh-CN" smtClean="0"/>
          </a:p>
          <a:p>
            <a:pPr marL="228600" indent="-228600" eaLnBrk="1" hangingPunct="1"/>
            <a:r>
              <a:rPr lang="en-US" altLang="zh-CN" smtClean="0"/>
              <a:t>3. Class definition: class X {…}</a:t>
            </a:r>
          </a:p>
          <a:p>
            <a:pPr marL="228600" indent="-228600" eaLnBrk="1" hangingPunct="1"/>
            <a:endParaRPr lang="en-US" altLang="zh-CN" smtClean="0"/>
          </a:p>
          <a:p>
            <a:pPr marL="228600" indent="-228600" eaLnBrk="1" hangingPunct="1"/>
            <a:r>
              <a:rPr lang="en-US" altLang="zh-CN" smtClean="0"/>
              <a:t>3. Declaration vs. Definition</a:t>
            </a:r>
          </a:p>
          <a:p>
            <a:pPr marL="228600" indent="-228600" eaLnBrk="1" hangingPunct="1"/>
            <a:endParaRPr lang="en-US" altLang="zh-CN" smtClean="0"/>
          </a:p>
          <a:p>
            <a:pPr marL="228600" indent="-228600" eaLnBrk="1" hangingPunct="1"/>
            <a:endParaRPr lang="en-US" altLang="zh-CN" smtClean="0"/>
          </a:p>
          <a:p>
            <a:pPr marL="228600" indent="-228600" eaLnBrk="1" hangingPunct="1"/>
            <a:endParaRPr lang="zh-CN" altLang="en-US" smtClean="0"/>
          </a:p>
        </p:txBody>
      </p:sp>
      <p:sp>
        <p:nvSpPr>
          <p:cNvPr id="297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85BCC8D-799E-4BE5-96C6-6C5C695277A9}" type="slidenum">
              <a:rPr lang="en-US" altLang="zh-CN">
                <a:solidFill>
                  <a:prstClr val="black"/>
                </a:solidFill>
              </a:rPr>
              <a:pPr/>
              <a:t>14</a:t>
            </a:fld>
            <a:endParaRPr lang="en-US" altLang="zh-CN">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ln/>
        </p:spPr>
      </p:sp>
      <p:sp>
        <p:nvSpPr>
          <p:cNvPr id="307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
        <p:nvSpPr>
          <p:cNvPr id="307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F3D9D37-ACD0-4CCA-AF0F-DF0547425554}" type="slidenum">
              <a:rPr lang="en-US" altLang="zh-CN">
                <a:solidFill>
                  <a:prstClr val="black"/>
                </a:solidFill>
              </a:rPr>
              <a:pPr/>
              <a:t>15</a:t>
            </a:fld>
            <a:endParaRPr lang="en-US" altLang="zh-CN">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eriod"/>
            </a:pPr>
            <a:r>
              <a:rPr lang="en-US" altLang="zh-CN" smtClean="0"/>
              <a:t>WHY? a) Sometimes, some constraints can cause a class to be useless outside the context. Users will be annoyed by using such context-dependent classes b) machine becomes messy. c) public permission is not willing to be given. </a:t>
            </a:r>
          </a:p>
          <a:p>
            <a:pPr marL="228600" indent="-228600" eaLnBrk="1" hangingPunct="1">
              <a:buFontTx/>
              <a:buAutoNum type="arabicPeriod"/>
            </a:pPr>
            <a:endParaRPr lang="en-US" altLang="zh-CN" smtClean="0"/>
          </a:p>
          <a:p>
            <a:pPr marL="228600" indent="-228600" eaLnBrk="1" hangingPunct="1">
              <a:buFontTx/>
              <a:buAutoNum type="arabicPeriod"/>
            </a:pPr>
            <a:r>
              <a:rPr lang="en-US" altLang="zh-CN" smtClean="0"/>
              <a:t>Allocated in static memory, constructed once and persists to the end of the program, always has the same address.</a:t>
            </a:r>
          </a:p>
          <a:p>
            <a:pPr marL="228600" indent="-228600" eaLnBrk="1" hangingPunct="1">
              <a:buFontTx/>
              <a:buAutoNum type="arabicPeriod"/>
            </a:pPr>
            <a:endParaRPr lang="en-US" altLang="zh-CN" smtClean="0"/>
          </a:p>
          <a:p>
            <a:pPr marL="228600" indent="-228600" eaLnBrk="1" hangingPunct="1">
              <a:buFontTx/>
              <a:buAutoNum type="arabicPeriod"/>
            </a:pPr>
            <a:r>
              <a:rPr lang="en-US" altLang="zh-CN" smtClean="0"/>
              <a:t>All objects belonging to the same class share these ( data or functions)</a:t>
            </a:r>
          </a:p>
          <a:p>
            <a:pPr marL="228600" indent="-228600" eaLnBrk="1" hangingPunct="1">
              <a:buFontTx/>
              <a:buAutoNum type="arabicPeriod"/>
            </a:pPr>
            <a:endParaRPr lang="en-US" altLang="zh-CN" smtClean="0"/>
          </a:p>
          <a:p>
            <a:pPr marL="228600" indent="-228600" eaLnBrk="1" hangingPunct="1">
              <a:buFontTx/>
              <a:buAutoNum type="arabicPeriod"/>
            </a:pPr>
            <a:r>
              <a:rPr lang="en-US" altLang="zh-CN" smtClean="0"/>
              <a:t>We are going to talk one application of this next time when we talk about construction of an object. </a:t>
            </a:r>
            <a:endParaRPr lang="zh-CN" altLang="en-US" smtClean="0"/>
          </a:p>
        </p:txBody>
      </p:sp>
      <p:sp>
        <p:nvSpPr>
          <p:cNvPr id="317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5B4F161-276D-465D-BD81-2728C2735C2C}" type="slidenum">
              <a:rPr lang="en-US" altLang="zh-CN">
                <a:solidFill>
                  <a:prstClr val="black"/>
                </a:solidFill>
              </a:rPr>
              <a:pPr/>
              <a:t>16</a:t>
            </a:fld>
            <a:endParaRPr lang="en-US" altLang="zh-CN">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1. Functions declared within a class definition are member functions. </a:t>
            </a:r>
          </a:p>
          <a:p>
            <a:pPr eaLnBrk="1" hangingPunct="1"/>
            <a:endParaRPr lang="en-US" altLang="zh-CN" smtClean="0"/>
          </a:p>
          <a:p>
            <a:pPr eaLnBrk="1" hangingPunct="1"/>
            <a:endParaRPr lang="zh-CN" altLang="en-US" smtClean="0"/>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568B8BA-FB85-4441-A2F7-CE7E0EC1B960}" type="slidenum">
              <a:rPr lang="en-US" altLang="zh-CN">
                <a:solidFill>
                  <a:prstClr val="black"/>
                </a:solidFill>
              </a:rPr>
              <a:pPr/>
              <a:t>18</a:t>
            </a:fld>
            <a:endParaRPr lang="en-US" altLang="zh-CN">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1.Different structures can have member functions with the same name. </a:t>
            </a:r>
          </a:p>
          <a:p>
            <a:pPr eaLnBrk="1" hangingPunct="1"/>
            <a:endParaRPr lang="en-US" altLang="zh-CN" smtClean="0"/>
          </a:p>
          <a:p>
            <a:pPr eaLnBrk="1" hangingPunct="1"/>
            <a:r>
              <a:rPr lang="en-US" altLang="zh-CN" smtClean="0"/>
              <a:t>2. If defined outside, the structure name when defining a member function must be specified. (::)</a:t>
            </a:r>
          </a:p>
          <a:p>
            <a:pPr eaLnBrk="1" hangingPunct="1"/>
            <a:endParaRPr lang="en-US" altLang="zh-CN" smtClean="0"/>
          </a:p>
          <a:p>
            <a:pPr eaLnBrk="1" hangingPunct="1"/>
            <a:r>
              <a:rPr lang="en-US" altLang="zh-CN" smtClean="0"/>
              <a:t>3.In a member function, member names can be used without explicit reference to an object (non member fuctions). In this case, the name refers to the member of the object for which the function was invoked. Always know for which object it was invoked. </a:t>
            </a:r>
          </a:p>
          <a:p>
            <a:pPr eaLnBrk="1" hangingPunct="1"/>
            <a:endParaRPr lang="en-US" altLang="zh-CN" smtClean="0"/>
          </a:p>
          <a:p>
            <a:pPr eaLnBrk="1" hangingPunct="1"/>
            <a:r>
              <a:rPr lang="en-US" altLang="zh-CN" smtClean="0"/>
              <a:t>4. Inline function: the compiler is requested to insert the complete body of the function in every place that the function is called, rather than generation code to call the function in the one place it is defined</a:t>
            </a:r>
          </a:p>
          <a:p>
            <a:pPr eaLnBrk="1" hangingPunct="1"/>
            <a:endParaRPr lang="zh-CN" altLang="en-US" smtClean="0"/>
          </a:p>
        </p:txBody>
      </p:sp>
      <p:sp>
        <p:nvSpPr>
          <p:cNvPr id="337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D2E79A9-C6D5-4A90-BC7B-0C5337C9962C}" type="slidenum">
              <a:rPr lang="en-US" altLang="zh-CN">
                <a:solidFill>
                  <a:prstClr val="black"/>
                </a:solidFill>
              </a:rPr>
              <a:pPr/>
              <a:t>19</a:t>
            </a:fld>
            <a:endParaRPr lang="en-US" altLang="zh-CN">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ln/>
        </p:spPr>
      </p:sp>
      <p:sp>
        <p:nvSpPr>
          <p:cNvPr id="348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eriod"/>
            </a:pPr>
            <a:r>
              <a:rPr lang="en-US" altLang="zh-CN" smtClean="0"/>
              <a:t>A static member can be referred to without mentioning an object ( function call outside of the class, but need to be with the name of it’s class. </a:t>
            </a:r>
          </a:p>
          <a:p>
            <a:pPr marL="228600" indent="-228600" eaLnBrk="1" hangingPunct="1">
              <a:buFontTx/>
              <a:buAutoNum type="arabicPeriod"/>
            </a:pPr>
            <a:endParaRPr lang="en-US" altLang="zh-CN" smtClean="0"/>
          </a:p>
          <a:p>
            <a:pPr marL="228600" indent="-228600" eaLnBrk="1" hangingPunct="1">
              <a:buFontTx/>
              <a:buAutoNum type="arabicPeriod"/>
            </a:pPr>
            <a:r>
              <a:rPr lang="en-US" altLang="zh-CN" smtClean="0"/>
              <a:t>Usage: let the compiler help you find errors, fast and lass expensive.  </a:t>
            </a:r>
          </a:p>
          <a:p>
            <a:pPr marL="228600" indent="-228600" eaLnBrk="1" hangingPunct="1"/>
            <a:endParaRPr lang="en-US" altLang="zh-CN" smtClean="0"/>
          </a:p>
          <a:p>
            <a:pPr marL="228600" indent="-228600" eaLnBrk="1" hangingPunct="1"/>
            <a:r>
              <a:rPr lang="en-US" altLang="zh-CN" smtClean="0"/>
              <a:t>3. A const member function can be invoked for both const and non-const objects, but a non-const member function can be invoked only for non-const objects. </a:t>
            </a:r>
          </a:p>
          <a:p>
            <a:pPr marL="228600" indent="-228600" eaLnBrk="1" hangingPunct="1"/>
            <a:endParaRPr lang="en-US" altLang="zh-CN" smtClean="0"/>
          </a:p>
          <a:p>
            <a:pPr marL="228600" indent="-228600" eaLnBrk="1" hangingPunct="1"/>
            <a:r>
              <a:rPr lang="en-US" altLang="zh-CN" smtClean="0"/>
              <a:t>F( const type&amp; m)</a:t>
            </a:r>
            <a:endParaRPr lang="zh-CN" altLang="en-US" smtClean="0"/>
          </a:p>
        </p:txBody>
      </p:sp>
      <p:sp>
        <p:nvSpPr>
          <p:cNvPr id="348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EAE5686-793D-4EB7-9969-7E782E63FD28}" type="slidenum">
              <a:rPr lang="en-US" altLang="zh-CN">
                <a:solidFill>
                  <a:prstClr val="black"/>
                </a:solidFill>
              </a:rPr>
              <a:pPr/>
              <a:t>20</a:t>
            </a:fld>
            <a:endParaRPr lang="en-US" altLang="zh-CN">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eriod"/>
            </a:pPr>
            <a:r>
              <a:rPr lang="en-US" altLang="zh-CN" smtClean="0"/>
              <a:t>Here is the difference between struct and class. Struct is one kind of class. Struct is a class whose members are public by default. (simple examples here)</a:t>
            </a:r>
          </a:p>
          <a:p>
            <a:pPr marL="228600" indent="-228600" eaLnBrk="1" hangingPunct="1">
              <a:buFontTx/>
              <a:buAutoNum type="arabicPeriod"/>
            </a:pPr>
            <a:endParaRPr lang="en-US" altLang="zh-CN" smtClean="0"/>
          </a:p>
          <a:p>
            <a:pPr marL="228600" indent="-228600" eaLnBrk="1" hangingPunct="1">
              <a:buFontTx/>
              <a:buAutoNum type="arabicPeriod"/>
            </a:pPr>
            <a:r>
              <a:rPr lang="en-US" altLang="zh-CN" smtClean="0"/>
              <a:t>WHY?  Generally, any change to the behavior of the class type can and must be effected by changes to its members. Usage: a) For example: Debugging. Illegal value must be caused by code in a member function. b) if we want to change the representation of a class, we need only change the member functions. User code directly depends only on the public interface and need not be rewritten. c) a potential user need examine only the definition of the member functions in order to learn to use a class because other functions cannot deal with the data.    </a:t>
            </a:r>
          </a:p>
          <a:p>
            <a:pPr marL="228600" indent="-228600" eaLnBrk="1" hangingPunct="1"/>
            <a:endParaRPr lang="zh-CN" altLang="en-US" smtClean="0"/>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AF62E12-BCAC-4023-8BAB-FD0BF03F55C3}" type="slidenum">
              <a:rPr lang="en-US" altLang="zh-CN">
                <a:solidFill>
                  <a:prstClr val="black"/>
                </a:solidFill>
              </a:rPr>
              <a:pPr/>
              <a:t>22</a:t>
            </a:fld>
            <a:endParaRPr lang="en-US" altLang="zh-CN">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Rot="1" noChangeArrowheads="1" noTextEdit="1"/>
          </p:cNvSpPr>
          <p:nvPr>
            <p:ph type="sldImg"/>
          </p:nvPr>
        </p:nvSpPr>
        <p:spPr>
          <a:xfrm>
            <a:off x="1152525" y="692150"/>
            <a:ext cx="4554538" cy="3416300"/>
          </a:xfrm>
          <a:ln/>
        </p:spPr>
      </p:sp>
      <p:sp>
        <p:nvSpPr>
          <p:cNvPr id="3686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eriod"/>
            </a:pPr>
            <a:r>
              <a:rPr lang="en-US" altLang="zh-CN" smtClean="0"/>
              <a:t>Constructor.  When you initialize for class objects, some functions need writing to do the tasks. </a:t>
            </a:r>
          </a:p>
          <a:p>
            <a:pPr marL="228600" indent="-228600" eaLnBrk="1" hangingPunct="1">
              <a:buFontTx/>
              <a:buAutoNum type="arabicPeriod"/>
            </a:pPr>
            <a:endParaRPr lang="en-US" altLang="zh-CN" smtClean="0"/>
          </a:p>
          <a:p>
            <a:pPr marL="228600" indent="-228600" eaLnBrk="1" hangingPunct="1">
              <a:buFontTx/>
              <a:buAutoNum type="arabicPeriod"/>
            </a:pPr>
            <a:r>
              <a:rPr lang="en-US" altLang="zh-CN" smtClean="0"/>
              <a:t>Default: basic initialize float, int, some basic ones. </a:t>
            </a:r>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0DC96ED-747F-4B81-BE65-FE41A13391B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71165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A00376B-C062-4582-BCA9-574065459DC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15424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3595A7E-4A7A-48F7-A73A-9178DF9AA4C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74662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1ECA650-C0EE-4044-B1B5-4108B4730AE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64033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11D0AA1-12C8-4752-B340-A64C75EC53F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83942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AA5DF66-79B7-443D-8CE3-4D16EB1068D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78947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0537F34-1787-493A-AEBF-20DB77AB43E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940534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C9881E0B-20C1-4912-ABBA-260BC33825F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5495830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17A6ED37-045D-4CD5-B177-7CFB0EA6CF8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189178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AF070B1E-09F7-42A9-8131-534F2CEC1A3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850638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75B8E2B6-1F18-408E-BAC3-7709CE0932C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40353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A2550A9-3238-4995-934D-DE67E634830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490135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32B36E80-8198-4F31-A7FE-C0CC29685A2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155741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ED99B52-9269-4047-8647-DF89A7CFDE4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083739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7FC30C4-4E6B-4363-A70F-27A776363DC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741940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6239357-3D0E-4E2A-9F44-F12AB19F067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897507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3B47CBD-2A5C-4034-B06F-18B3E83DDA1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072933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3B6E5B8-F1E7-4379-B6DA-C4524156FE2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462925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3B5E73B-C6F5-48B8-9651-F81A4733949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955476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B5352598-DCB8-48C7-AFD2-0334B400351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082006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9EBBD4E6-4E9A-4A61-80E8-C6C8169B27E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70601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6C8FAE0-E35C-4CB5-B977-880C3FE3444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93679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2EC84A2-F8E1-415C-9D8B-E37BA039DBC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5890500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76D575E-93A0-49ED-8511-3A13D20C46A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5685972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DFBDFAE-EEE9-43B8-9AF1-E8DE418E27F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952481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8E09225-1ECB-4EF6-ACE1-7F511795428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378678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2A20A35-CAB1-4F78-91BC-195E5585907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64569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7FC8CA9-1C73-4517-9355-ED7A03D5000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770214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8D2B6472-8A8F-44B5-856E-C5C70A0641D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96513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8335DE2B-F2D1-4D12-9B90-56CBF0971FF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11201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6021E6A4-71E7-46C0-B760-FAF6FA86B6C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70434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640A4D9-7B2E-4873-9715-4EE96D9D25E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33654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29A6683-18AC-4622-9C35-6B829ADB184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63779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vl1pPr>
          </a:lstStyle>
          <a:p>
            <a:pPr eaLnBrk="0" fontAlgn="base" hangingPunct="0">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eaLnBrk="0" fontAlgn="base" hangingPunct="0">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vl1pPr>
          </a:lstStyle>
          <a:p>
            <a:pPr eaLnBrk="0" fontAlgn="base" hangingPunct="0">
              <a:spcBef>
                <a:spcPct val="0"/>
              </a:spcBef>
              <a:spcAft>
                <a:spcPct val="0"/>
              </a:spcAft>
              <a:defRPr/>
            </a:pPr>
            <a:fld id="{C0985875-E295-49E0-AB05-FE05BD444EE1}" type="slidenum">
              <a:rPr lang="en-US">
                <a:solidFill>
                  <a:srgbClr val="000000"/>
                </a:solidFill>
              </a:rPr>
              <a:pPr eaLnBrk="0" fontAlgn="base" hangingPunct="0">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20362026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smtClean="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smtClean="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ea typeface="宋体" pitchFamily="2" charset="-122"/>
              </a:defRPr>
            </a:lvl1pPr>
          </a:lstStyle>
          <a:p>
            <a:pPr fontAlgn="base">
              <a:spcBef>
                <a:spcPct val="0"/>
              </a:spcBef>
              <a:spcAft>
                <a:spcPct val="0"/>
              </a:spcAft>
              <a:defRPr/>
            </a:pPr>
            <a:fld id="{22986D48-7C5C-4499-8DEF-BD69AA796D90}"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5487595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smtClean="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smtClean="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ea typeface="宋体" pitchFamily="2" charset="-122"/>
              </a:defRPr>
            </a:lvl1pPr>
          </a:lstStyle>
          <a:p>
            <a:pPr fontAlgn="base">
              <a:spcBef>
                <a:spcPct val="0"/>
              </a:spcBef>
              <a:spcAft>
                <a:spcPct val="0"/>
              </a:spcAft>
              <a:defRPr/>
            </a:pPr>
            <a:fld id="{AFAEFA06-4D0F-4B0E-8420-D7B080515287}"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261590673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31A518A-760E-41DE-8A05-7B9650E3DAC3}" type="slidenum">
              <a:rPr lang="en-US" sz="1400">
                <a:solidFill>
                  <a:srgbClr val="000000"/>
                </a:solidFill>
              </a:rPr>
              <a:pPr/>
              <a:t>1</a:t>
            </a:fld>
            <a:endParaRPr lang="en-US" sz="1400">
              <a:solidFill>
                <a:srgbClr val="000000"/>
              </a:solidFill>
            </a:endParaRPr>
          </a:p>
        </p:txBody>
      </p:sp>
      <p:sp>
        <p:nvSpPr>
          <p:cNvPr id="3075" name="Rectangle 2"/>
          <p:cNvSpPr>
            <a:spLocks noGrp="1" noChangeArrowheads="1"/>
          </p:cNvSpPr>
          <p:nvPr>
            <p:ph type="title"/>
          </p:nvPr>
        </p:nvSpPr>
        <p:spPr>
          <a:xfrm>
            <a:off x="685800" y="152400"/>
            <a:ext cx="7772400" cy="1143000"/>
          </a:xfrm>
        </p:spPr>
        <p:txBody>
          <a:bodyPr/>
          <a:lstStyle/>
          <a:p>
            <a:r>
              <a:rPr lang="en-US" smtClean="0">
                <a:cs typeface="Times New Roman" pitchFamily="18" charset="0"/>
              </a:rPr>
              <a:t>What programming is?</a:t>
            </a:r>
            <a:r>
              <a:rPr lang="en-US" smtClean="0"/>
              <a:t> </a:t>
            </a:r>
          </a:p>
        </p:txBody>
      </p:sp>
      <p:sp>
        <p:nvSpPr>
          <p:cNvPr id="3076" name="Rectangle 3"/>
          <p:cNvSpPr>
            <a:spLocks noGrp="1" noChangeArrowheads="1"/>
          </p:cNvSpPr>
          <p:nvPr>
            <p:ph type="body" idx="1"/>
          </p:nvPr>
        </p:nvSpPr>
        <p:spPr>
          <a:xfrm>
            <a:off x="533400" y="1219200"/>
            <a:ext cx="7848600" cy="4876800"/>
          </a:xfrm>
        </p:spPr>
        <p:txBody>
          <a:bodyPr/>
          <a:lstStyle/>
          <a:p>
            <a:pPr>
              <a:buFontTx/>
              <a:buNone/>
            </a:pPr>
            <a:r>
              <a:rPr lang="en-US" sz="2400" smtClean="0"/>
              <a:t>Programming is taking</a:t>
            </a:r>
          </a:p>
          <a:p>
            <a:pPr>
              <a:buFontTx/>
              <a:buNone/>
            </a:pPr>
            <a:r>
              <a:rPr lang="en-US" sz="2400" smtClean="0"/>
              <a:t>			A </a:t>
            </a:r>
            <a:r>
              <a:rPr lang="en-US" sz="2400" b="1" i="1" smtClean="0"/>
              <a:t>problem</a:t>
            </a:r>
          </a:p>
          <a:p>
            <a:pPr>
              <a:buFontTx/>
              <a:buNone/>
            </a:pPr>
            <a:r>
              <a:rPr lang="en-US" sz="2000" smtClean="0"/>
              <a:t>				</a:t>
            </a:r>
            <a:r>
              <a:rPr lang="en-US" sz="2400" smtClean="0"/>
              <a:t>Find the area of a rectangle</a:t>
            </a:r>
          </a:p>
          <a:p>
            <a:pPr>
              <a:buFontTx/>
              <a:buNone/>
            </a:pPr>
            <a:r>
              <a:rPr lang="en-US" sz="2400" smtClean="0"/>
              <a:t>			A set of </a:t>
            </a:r>
            <a:r>
              <a:rPr lang="en-US" sz="2400" b="1" i="1" smtClean="0"/>
              <a:t>data</a:t>
            </a:r>
          </a:p>
          <a:p>
            <a:pPr>
              <a:buFontTx/>
              <a:buNone/>
            </a:pPr>
            <a:r>
              <a:rPr lang="en-US" sz="2400" smtClean="0"/>
              <a:t>				length</a:t>
            </a:r>
          </a:p>
          <a:p>
            <a:pPr>
              <a:buFontTx/>
              <a:buNone/>
            </a:pPr>
            <a:r>
              <a:rPr lang="en-US" sz="2400" smtClean="0"/>
              <a:t>				width</a:t>
            </a:r>
          </a:p>
          <a:p>
            <a:pPr>
              <a:buFontTx/>
              <a:buNone/>
            </a:pPr>
            <a:r>
              <a:rPr lang="en-US" sz="2400" smtClean="0"/>
              <a:t>			A set of </a:t>
            </a:r>
            <a:r>
              <a:rPr lang="en-US" sz="2400" b="1" i="1" smtClean="0"/>
              <a:t>functions</a:t>
            </a:r>
          </a:p>
          <a:p>
            <a:pPr>
              <a:buFontTx/>
              <a:buNone/>
            </a:pPr>
            <a:r>
              <a:rPr lang="en-US" sz="2400" smtClean="0"/>
              <a:t>				area = length * width</a:t>
            </a:r>
          </a:p>
          <a:p>
            <a:pPr>
              <a:buFontTx/>
              <a:buNone/>
            </a:pPr>
            <a:r>
              <a:rPr lang="en-US" sz="2400" smtClean="0"/>
              <a:t>Then</a:t>
            </a:r>
          </a:p>
          <a:p>
            <a:pPr>
              <a:buFontTx/>
              <a:buNone/>
            </a:pPr>
            <a:r>
              <a:rPr lang="en-US" sz="2400" smtClean="0"/>
              <a:t>			Applying functions to data to get answer</a:t>
            </a:r>
          </a:p>
          <a:p>
            <a:pPr>
              <a:buFontTx/>
              <a:buNone/>
            </a:pPr>
            <a:endParaRPr lang="en-US" sz="2400" smtClean="0"/>
          </a:p>
        </p:txBody>
      </p:sp>
    </p:spTree>
    <p:extLst>
      <p:ext uri="{BB962C8B-B14F-4D97-AF65-F5344CB8AC3E}">
        <p14:creationId xmlns:p14="http://schemas.microsoft.com/office/powerpoint/2010/main" val="3996804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4451B35-4016-4B19-AEB6-3713982C6A9E}" type="slidenum">
              <a:rPr lang="en-US" sz="1400">
                <a:solidFill>
                  <a:srgbClr val="000000"/>
                </a:solidFill>
              </a:rPr>
              <a:pPr/>
              <a:t>10</a:t>
            </a:fld>
            <a:endParaRPr lang="en-US" sz="1400">
              <a:solidFill>
                <a:srgbClr val="000000"/>
              </a:solidFill>
            </a:endParaRPr>
          </a:p>
        </p:txBody>
      </p:sp>
      <p:sp>
        <p:nvSpPr>
          <p:cNvPr id="12291" name="Rectangle 2"/>
          <p:cNvSpPr>
            <a:spLocks noGrp="1" noChangeArrowheads="1"/>
          </p:cNvSpPr>
          <p:nvPr>
            <p:ph type="title"/>
          </p:nvPr>
        </p:nvSpPr>
        <p:spPr>
          <a:xfrm>
            <a:off x="838200" y="381000"/>
            <a:ext cx="7620000" cy="762000"/>
          </a:xfrm>
        </p:spPr>
        <p:txBody>
          <a:bodyPr/>
          <a:lstStyle/>
          <a:p>
            <a:r>
              <a:rPr lang="en-US" noProof="1" smtClean="0"/>
              <a:t>C</a:t>
            </a:r>
            <a:r>
              <a:rPr lang="en-US" smtClean="0"/>
              <a:t>haracteristics of OOPL</a:t>
            </a:r>
            <a:br>
              <a:rPr lang="en-US" smtClean="0"/>
            </a:br>
            <a:endParaRPr lang="en-US" smtClean="0"/>
          </a:p>
        </p:txBody>
      </p:sp>
      <p:sp>
        <p:nvSpPr>
          <p:cNvPr id="12292" name="Rectangle 3"/>
          <p:cNvSpPr>
            <a:spLocks noGrp="1" noChangeArrowheads="1"/>
          </p:cNvSpPr>
          <p:nvPr>
            <p:ph type="body" idx="1"/>
          </p:nvPr>
        </p:nvSpPr>
        <p:spPr>
          <a:xfrm>
            <a:off x="152400" y="990600"/>
            <a:ext cx="8991600" cy="5181600"/>
          </a:xfrm>
        </p:spPr>
        <p:txBody>
          <a:bodyPr lIns="0" tIns="0" rIns="0" bIns="0"/>
          <a:lstStyle/>
          <a:p>
            <a:r>
              <a:rPr lang="en-US" sz="2800" b="1" smtClean="0"/>
              <a:t>Encapsulation</a:t>
            </a:r>
            <a:r>
              <a:rPr lang="en-US" sz="2400" b="1" smtClean="0"/>
              <a:t>=</a:t>
            </a:r>
            <a:r>
              <a:rPr lang="en-US" sz="2400" smtClean="0"/>
              <a:t>combining data structure with actions</a:t>
            </a:r>
          </a:p>
          <a:p>
            <a:pPr>
              <a:buFontTx/>
              <a:buNone/>
            </a:pPr>
            <a:r>
              <a:rPr lang="en-US" sz="2800" smtClean="0"/>
              <a:t>	</a:t>
            </a:r>
            <a:r>
              <a:rPr lang="en-US" sz="2400" smtClean="0"/>
              <a:t>-</a:t>
            </a:r>
            <a:r>
              <a:rPr lang="en-US" sz="2000" smtClean="0"/>
              <a:t>actions -&gt; permissible behaviors of objects that are controlled through the member 		         functions</a:t>
            </a:r>
            <a:endParaRPr lang="en-US" sz="2000" b="1" smtClean="0"/>
          </a:p>
          <a:p>
            <a:pPr>
              <a:buFontTx/>
              <a:buNone/>
            </a:pPr>
            <a:r>
              <a:rPr lang="en-US" sz="2000" smtClean="0"/>
              <a:t>	-data structure -&gt; represents the properties, the state, or characteristics of objects</a:t>
            </a:r>
          </a:p>
          <a:p>
            <a:pPr>
              <a:buFontTx/>
              <a:buNone/>
            </a:pPr>
            <a:r>
              <a:rPr lang="en-US" sz="2000" smtClean="0">
                <a:cs typeface="Times New Roman" pitchFamily="18" charset="0"/>
              </a:rPr>
              <a:t>	-</a:t>
            </a:r>
            <a:r>
              <a:rPr lang="en-US" sz="2400" smtClean="0">
                <a:cs typeface="Times New Roman" pitchFamily="18" charset="0"/>
              </a:rPr>
              <a:t>information hiding</a:t>
            </a:r>
            <a:r>
              <a:rPr lang="en-US" sz="2800" b="1" smtClean="0"/>
              <a:t> </a:t>
            </a:r>
            <a:r>
              <a:rPr lang="en-US" sz="2400" smtClean="0"/>
              <a:t>= </a:t>
            </a:r>
            <a:r>
              <a:rPr lang="en-US" sz="2400" smtClean="0">
                <a:cs typeface="Times New Roman" pitchFamily="18" charset="0"/>
              </a:rPr>
              <a:t>process of making certain items inaccessible</a:t>
            </a:r>
            <a:r>
              <a:rPr lang="en-US" sz="2400" smtClean="0"/>
              <a:t> </a:t>
            </a:r>
            <a:endParaRPr lang="en-US" sz="2800" b="1" smtClean="0"/>
          </a:p>
          <a:p>
            <a:r>
              <a:rPr lang="en-US" sz="2800" b="1" smtClean="0"/>
              <a:t>Inheritance</a:t>
            </a:r>
            <a:r>
              <a:rPr lang="en-US" sz="2400" b="1" smtClean="0"/>
              <a:t>=</a:t>
            </a:r>
            <a:r>
              <a:rPr lang="en-US" sz="2400" smtClean="0">
                <a:cs typeface="Times New Roman" pitchFamily="18" charset="0"/>
              </a:rPr>
              <a:t>ability to derive new objects from old</a:t>
            </a:r>
            <a:r>
              <a:rPr lang="en-US" sz="2400" b="1" smtClean="0"/>
              <a:t> </a:t>
            </a:r>
          </a:p>
          <a:p>
            <a:pPr>
              <a:buFontTx/>
              <a:buNone/>
            </a:pPr>
            <a:r>
              <a:rPr lang="en-US" sz="2000" smtClean="0"/>
              <a:t>	-permits objects of a more specific class to inherit the properties (data) and behaviors (functions) of a more general class</a:t>
            </a:r>
          </a:p>
          <a:p>
            <a:pPr>
              <a:buFontTx/>
              <a:buNone/>
            </a:pPr>
            <a:r>
              <a:rPr lang="en-US" sz="2000" smtClean="0"/>
              <a:t>	-ability to define a hierarchical relationship between objects</a:t>
            </a:r>
            <a:endParaRPr lang="en-US" sz="2800" b="1" smtClean="0"/>
          </a:p>
          <a:p>
            <a:r>
              <a:rPr lang="en-US" sz="2800" b="1" smtClean="0"/>
              <a:t>Polymorphism</a:t>
            </a:r>
            <a:r>
              <a:rPr lang="en-US" sz="2400" b="1" smtClean="0"/>
              <a:t>=</a:t>
            </a:r>
            <a:r>
              <a:rPr lang="en-US" sz="2400" smtClean="0">
                <a:cs typeface="Times New Roman" pitchFamily="18" charset="0"/>
              </a:rPr>
              <a:t>how objects respond to certain kinds of messages</a:t>
            </a:r>
            <a:r>
              <a:rPr lang="en-US" sz="2400" smtClean="0"/>
              <a:t> </a:t>
            </a:r>
          </a:p>
          <a:p>
            <a:pPr>
              <a:buFontTx/>
              <a:buNone/>
            </a:pPr>
            <a:r>
              <a:rPr lang="en-US" sz="2000" smtClean="0"/>
              <a:t>	-ability for different objects to interpret functions differently</a:t>
            </a:r>
          </a:p>
        </p:txBody>
      </p:sp>
    </p:spTree>
    <p:extLst>
      <p:ext uri="{BB962C8B-B14F-4D97-AF65-F5344CB8AC3E}">
        <p14:creationId xmlns:p14="http://schemas.microsoft.com/office/powerpoint/2010/main" val="1484890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E910198-B14D-4D32-9532-33765EB1AAC5}" type="slidenum">
              <a:rPr lang="en-US" sz="1400">
                <a:solidFill>
                  <a:srgbClr val="000000"/>
                </a:solidFill>
              </a:rPr>
              <a:pPr/>
              <a:t>11</a:t>
            </a:fld>
            <a:endParaRPr lang="en-US" sz="1400">
              <a:solidFill>
                <a:srgbClr val="000000"/>
              </a:solidFill>
            </a:endParaRPr>
          </a:p>
        </p:txBody>
      </p:sp>
      <p:sp>
        <p:nvSpPr>
          <p:cNvPr id="13315" name="Rectangle 2"/>
          <p:cNvSpPr>
            <a:spLocks noGrp="1" noChangeArrowheads="1"/>
          </p:cNvSpPr>
          <p:nvPr>
            <p:ph type="title"/>
          </p:nvPr>
        </p:nvSpPr>
        <p:spPr/>
        <p:txBody>
          <a:bodyPr/>
          <a:lstStyle/>
          <a:p>
            <a:r>
              <a:rPr lang="en-US" smtClean="0"/>
              <a:t>Basic C++</a:t>
            </a:r>
            <a:endParaRPr lang="th-TH" smtClean="0"/>
          </a:p>
        </p:txBody>
      </p:sp>
      <p:sp>
        <p:nvSpPr>
          <p:cNvPr id="13316" name="Rectangle 3"/>
          <p:cNvSpPr>
            <a:spLocks noGrp="1" noChangeArrowheads="1"/>
          </p:cNvSpPr>
          <p:nvPr>
            <p:ph type="body" idx="1"/>
          </p:nvPr>
        </p:nvSpPr>
        <p:spPr/>
        <p:txBody>
          <a:bodyPr/>
          <a:lstStyle/>
          <a:p>
            <a:r>
              <a:rPr lang="en-US" smtClean="0"/>
              <a:t>Inherit all ANSI C directives</a:t>
            </a:r>
          </a:p>
          <a:p>
            <a:r>
              <a:rPr lang="en-US" smtClean="0"/>
              <a:t>Inherit all C functions</a:t>
            </a:r>
          </a:p>
          <a:p>
            <a:r>
              <a:rPr lang="en-US" smtClean="0"/>
              <a:t>You don’t have to write OOP programming in C++</a:t>
            </a:r>
            <a:endParaRPr lang="th-TH" smtClean="0"/>
          </a:p>
        </p:txBody>
      </p:sp>
    </p:spTree>
    <p:extLst>
      <p:ext uri="{BB962C8B-B14F-4D97-AF65-F5344CB8AC3E}">
        <p14:creationId xmlns:p14="http://schemas.microsoft.com/office/powerpoint/2010/main" val="522735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5731903-F9FB-4EFF-88B5-75917CBC9C74}" type="slidenum">
              <a:rPr lang="en-US" altLang="zh-CN">
                <a:solidFill>
                  <a:srgbClr val="000000"/>
                </a:solidFill>
              </a:rPr>
              <a:pPr/>
              <a:t>12</a:t>
            </a:fld>
            <a:endParaRPr lang="en-US" altLang="zh-CN">
              <a:solidFill>
                <a:srgbClr val="000000"/>
              </a:solidFill>
            </a:endParaRPr>
          </a:p>
        </p:txBody>
      </p:sp>
      <p:sp>
        <p:nvSpPr>
          <p:cNvPr id="5123" name="Rectangle 2"/>
          <p:cNvSpPr>
            <a:spLocks noGrp="1" noChangeArrowheads="1"/>
          </p:cNvSpPr>
          <p:nvPr>
            <p:ph type="title"/>
          </p:nvPr>
        </p:nvSpPr>
        <p:spPr>
          <a:xfrm>
            <a:off x="533400" y="762000"/>
            <a:ext cx="8229600" cy="1143000"/>
          </a:xfrm>
        </p:spPr>
        <p:txBody>
          <a:bodyPr/>
          <a:lstStyle/>
          <a:p>
            <a:pPr eaLnBrk="1" hangingPunct="1"/>
            <a:r>
              <a:rPr lang="en-US" altLang="zh-CN" smtClean="0">
                <a:solidFill>
                  <a:schemeClr val="tx1"/>
                </a:solidFill>
                <a:ea typeface="宋体" pitchFamily="2" charset="-122"/>
              </a:rPr>
              <a:t>Object-Oriented Programming--</a:t>
            </a:r>
            <a:br>
              <a:rPr lang="en-US" altLang="zh-CN" smtClean="0">
                <a:solidFill>
                  <a:schemeClr val="tx1"/>
                </a:solidFill>
                <a:ea typeface="宋体" pitchFamily="2" charset="-122"/>
              </a:rPr>
            </a:br>
            <a:r>
              <a:rPr lang="en-US" altLang="zh-CN" noProof="1" smtClean="0">
                <a:solidFill>
                  <a:schemeClr val="tx1"/>
                </a:solidFill>
              </a:rPr>
              <a:t>Introduction to Classes</a:t>
            </a:r>
            <a:endParaRPr lang="en-US" altLang="zh-CN" smtClean="0">
              <a:solidFill>
                <a:schemeClr val="tx1"/>
              </a:solidFill>
              <a:ea typeface="宋体" pitchFamily="2" charset="-122"/>
            </a:endParaRPr>
          </a:p>
        </p:txBody>
      </p:sp>
      <p:sp>
        <p:nvSpPr>
          <p:cNvPr id="5124" name="Rectangle 3"/>
          <p:cNvSpPr>
            <a:spLocks noGrp="1" noChangeArrowheads="1"/>
          </p:cNvSpPr>
          <p:nvPr>
            <p:ph type="body" idx="1"/>
          </p:nvPr>
        </p:nvSpPr>
        <p:spPr>
          <a:xfrm>
            <a:off x="762000" y="2438400"/>
            <a:ext cx="7772400" cy="4114800"/>
          </a:xfrm>
        </p:spPr>
        <p:txBody>
          <a:bodyPr/>
          <a:lstStyle/>
          <a:p>
            <a:pPr eaLnBrk="1" hangingPunct="1"/>
            <a:r>
              <a:rPr lang="en-US" altLang="zh-CN" noProof="1" smtClean="0"/>
              <a:t>Class Definition</a:t>
            </a:r>
          </a:p>
          <a:p>
            <a:pPr eaLnBrk="1" hangingPunct="1"/>
            <a:r>
              <a:rPr lang="en-US" altLang="zh-CN" noProof="1" smtClean="0"/>
              <a:t>Class Examples</a:t>
            </a:r>
          </a:p>
          <a:p>
            <a:pPr eaLnBrk="1" hangingPunct="1"/>
            <a:r>
              <a:rPr lang="en-US" altLang="zh-CN" smtClean="0">
                <a:ea typeface="宋体" pitchFamily="2" charset="-122"/>
              </a:rPr>
              <a:t>Objects</a:t>
            </a:r>
            <a:endParaRPr lang="en-US" altLang="zh-CN" noProof="1" smtClean="0"/>
          </a:p>
        </p:txBody>
      </p:sp>
    </p:spTree>
    <p:extLst>
      <p:ext uri="{BB962C8B-B14F-4D97-AF65-F5344CB8AC3E}">
        <p14:creationId xmlns:p14="http://schemas.microsoft.com/office/powerpoint/2010/main" val="28797681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BFA8442-A091-4674-A95D-BB01DB01B15F}" type="slidenum">
              <a:rPr lang="en-US" altLang="zh-CN">
                <a:solidFill>
                  <a:srgbClr val="000000"/>
                </a:solidFill>
              </a:rPr>
              <a:pPr/>
              <a:t>13</a:t>
            </a:fld>
            <a:endParaRPr lang="en-US" altLang="zh-CN">
              <a:solidFill>
                <a:srgbClr val="000000"/>
              </a:solidFill>
            </a:endParaRPr>
          </a:p>
        </p:txBody>
      </p:sp>
      <p:sp>
        <p:nvSpPr>
          <p:cNvPr id="6147" name="Rectangle 2"/>
          <p:cNvSpPr>
            <a:spLocks noGrp="1" noChangeArrowheads="1"/>
          </p:cNvSpPr>
          <p:nvPr>
            <p:ph type="title"/>
          </p:nvPr>
        </p:nvSpPr>
        <p:spPr>
          <a:xfrm>
            <a:off x="0" y="228600"/>
            <a:ext cx="9144000" cy="1219200"/>
          </a:xfrm>
        </p:spPr>
        <p:txBody>
          <a:bodyPr/>
          <a:lstStyle/>
          <a:p>
            <a:pPr eaLnBrk="1" hangingPunct="1"/>
            <a:r>
              <a:rPr lang="en-US" altLang="zh-CN" smtClean="0">
                <a:ea typeface="宋体" pitchFamily="2" charset="-122"/>
              </a:rPr>
              <a:t>Classes &amp; Objects</a:t>
            </a:r>
          </a:p>
        </p:txBody>
      </p:sp>
      <p:sp>
        <p:nvSpPr>
          <p:cNvPr id="6148" name="Rectangle 3"/>
          <p:cNvSpPr>
            <a:spLocks noGrp="1" noChangeArrowheads="1"/>
          </p:cNvSpPr>
          <p:nvPr>
            <p:ph type="body" idx="1"/>
          </p:nvPr>
        </p:nvSpPr>
        <p:spPr>
          <a:xfrm>
            <a:off x="609600" y="1447800"/>
            <a:ext cx="7772400" cy="5029200"/>
          </a:xfrm>
        </p:spPr>
        <p:txBody>
          <a:bodyPr/>
          <a:lstStyle/>
          <a:p>
            <a:pPr eaLnBrk="1" hangingPunct="1"/>
            <a:r>
              <a:rPr lang="en-US" altLang="zh-CN" sz="2800" smtClean="0">
                <a:ea typeface="宋体" pitchFamily="2" charset="-122"/>
              </a:rPr>
              <a:t>The class is the </a:t>
            </a:r>
            <a:r>
              <a:rPr lang="en-US" altLang="zh-CN" sz="2800" smtClean="0">
                <a:solidFill>
                  <a:schemeClr val="accent2"/>
                </a:solidFill>
                <a:ea typeface="宋体" pitchFamily="2" charset="-122"/>
              </a:rPr>
              <a:t>cornerstone</a:t>
            </a:r>
            <a:r>
              <a:rPr lang="en-US" altLang="zh-CN" sz="2800" smtClean="0">
                <a:ea typeface="宋体" pitchFamily="2" charset="-122"/>
              </a:rPr>
              <a:t> of C++ </a:t>
            </a:r>
          </a:p>
          <a:p>
            <a:pPr lvl="1" eaLnBrk="1" hangingPunct="1"/>
            <a:r>
              <a:rPr lang="en-US" altLang="zh-CN" sz="2400" smtClean="0">
                <a:ea typeface="宋体" pitchFamily="2" charset="-122"/>
              </a:rPr>
              <a:t>It gives the C++ its identity from C</a:t>
            </a:r>
          </a:p>
          <a:p>
            <a:pPr lvl="1" eaLnBrk="1" hangingPunct="1"/>
            <a:r>
              <a:rPr lang="en-US" altLang="zh-CN" sz="2400" smtClean="0">
                <a:ea typeface="宋体" pitchFamily="2" charset="-122"/>
              </a:rPr>
              <a:t>It makes possible encapsulation, data hiding and inheritance </a:t>
            </a:r>
          </a:p>
          <a:p>
            <a:pPr eaLnBrk="1" hangingPunct="1"/>
            <a:r>
              <a:rPr lang="en-US" altLang="zh-CN" sz="2800" smtClean="0">
                <a:solidFill>
                  <a:schemeClr val="accent2"/>
                </a:solidFill>
                <a:ea typeface="宋体" pitchFamily="2" charset="-122"/>
              </a:rPr>
              <a:t>Class:</a:t>
            </a:r>
          </a:p>
          <a:p>
            <a:pPr lvl="1" eaLnBrk="1" hangingPunct="1"/>
            <a:r>
              <a:rPr lang="en-US" altLang="zh-CN" sz="2400" smtClean="0">
                <a:ea typeface="宋体" pitchFamily="2" charset="-122"/>
              </a:rPr>
              <a:t>Consists of both data and methods</a:t>
            </a:r>
          </a:p>
          <a:p>
            <a:pPr lvl="1" eaLnBrk="1" hangingPunct="1"/>
            <a:r>
              <a:rPr lang="en-US" altLang="zh-CN" sz="2400" smtClean="0">
                <a:ea typeface="宋体" pitchFamily="2" charset="-122"/>
              </a:rPr>
              <a:t>Defines properties and behavior of a set of entities</a:t>
            </a:r>
          </a:p>
          <a:p>
            <a:pPr eaLnBrk="1" hangingPunct="1"/>
            <a:r>
              <a:rPr lang="en-US" altLang="zh-CN" sz="2800" smtClean="0">
                <a:solidFill>
                  <a:schemeClr val="accent2"/>
                </a:solidFill>
                <a:ea typeface="宋体" pitchFamily="2" charset="-122"/>
              </a:rPr>
              <a:t>Object:</a:t>
            </a:r>
          </a:p>
          <a:p>
            <a:pPr lvl="1" eaLnBrk="1" hangingPunct="1"/>
            <a:r>
              <a:rPr lang="en-US" altLang="zh-CN" sz="2400" smtClean="0">
                <a:ea typeface="宋体" pitchFamily="2" charset="-122"/>
              </a:rPr>
              <a:t>An instance of a class</a:t>
            </a:r>
          </a:p>
          <a:p>
            <a:pPr lvl="1" eaLnBrk="1" hangingPunct="1"/>
            <a:r>
              <a:rPr lang="en-US" altLang="zh-CN" sz="2400" smtClean="0">
                <a:ea typeface="宋体" pitchFamily="2" charset="-122"/>
              </a:rPr>
              <a:t>A variable identified by a unique name</a:t>
            </a:r>
          </a:p>
        </p:txBody>
      </p:sp>
    </p:spTree>
    <p:extLst>
      <p:ext uri="{BB962C8B-B14F-4D97-AF65-F5344CB8AC3E}">
        <p14:creationId xmlns:p14="http://schemas.microsoft.com/office/powerpoint/2010/main" val="25236857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5A4DE5A-D57A-4F56-B499-3E7E8B82433E}" type="slidenum">
              <a:rPr lang="en-US" altLang="zh-CN">
                <a:solidFill>
                  <a:srgbClr val="000000"/>
                </a:solidFill>
              </a:rPr>
              <a:pPr/>
              <a:t>14</a:t>
            </a:fld>
            <a:endParaRPr lang="en-US" altLang="zh-CN">
              <a:solidFill>
                <a:srgbClr val="000000"/>
              </a:solidFill>
            </a:endParaRPr>
          </a:p>
        </p:txBody>
      </p:sp>
      <p:sp>
        <p:nvSpPr>
          <p:cNvPr id="7171" name="Rectangle 4"/>
          <p:cNvSpPr>
            <a:spLocks noChangeArrowheads="1"/>
          </p:cNvSpPr>
          <p:nvPr/>
        </p:nvSpPr>
        <p:spPr bwMode="auto">
          <a:xfrm>
            <a:off x="609600" y="1447800"/>
            <a:ext cx="3962400" cy="4800600"/>
          </a:xfrm>
          <a:prstGeom prst="rect">
            <a:avLst/>
          </a:prstGeom>
          <a:solidFill>
            <a:srgbClr val="D5E3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spcBef>
                <a:spcPct val="20000"/>
              </a:spcBef>
              <a:spcAft>
                <a:spcPct val="0"/>
              </a:spcAft>
            </a:pPr>
            <a:r>
              <a:rPr lang="en-US" altLang="zh-CN" sz="2800" smtClean="0">
                <a:solidFill>
                  <a:srgbClr val="000000"/>
                </a:solidFill>
                <a:ea typeface="宋体" pitchFamily="2" charset="-122"/>
              </a:rPr>
              <a:t>class Rectangle</a:t>
            </a:r>
          </a:p>
          <a:p>
            <a:pPr marL="342900" indent="-342900" fontAlgn="base">
              <a:spcBef>
                <a:spcPct val="20000"/>
              </a:spcBef>
              <a:spcAft>
                <a:spcPct val="0"/>
              </a:spcAft>
            </a:pPr>
            <a:r>
              <a:rPr lang="en-US" altLang="zh-CN" sz="2800" smtClean="0">
                <a:solidFill>
                  <a:srgbClr val="000000"/>
                </a:solidFill>
                <a:ea typeface="宋体" pitchFamily="2" charset="-122"/>
              </a:rPr>
              <a:t>{</a:t>
            </a:r>
          </a:p>
          <a:p>
            <a:pPr marL="342900" indent="-342900" fontAlgn="base">
              <a:spcBef>
                <a:spcPct val="20000"/>
              </a:spcBef>
              <a:spcAft>
                <a:spcPct val="0"/>
              </a:spcAft>
            </a:pPr>
            <a:r>
              <a:rPr lang="en-US" altLang="zh-CN" sz="2800" smtClean="0">
                <a:solidFill>
                  <a:srgbClr val="000000"/>
                </a:solidFill>
                <a:ea typeface="宋体" pitchFamily="2" charset="-122"/>
              </a:rPr>
              <a:t>	private:</a:t>
            </a:r>
          </a:p>
          <a:p>
            <a:pPr marL="342900" indent="-342900" fontAlgn="base">
              <a:spcBef>
                <a:spcPct val="20000"/>
              </a:spcBef>
              <a:spcAft>
                <a:spcPct val="0"/>
              </a:spcAft>
            </a:pPr>
            <a:r>
              <a:rPr lang="en-US" altLang="zh-CN" sz="2800" smtClean="0">
                <a:solidFill>
                  <a:srgbClr val="000000"/>
                </a:solidFill>
                <a:ea typeface="宋体" pitchFamily="2" charset="-122"/>
              </a:rPr>
              <a:t>	   int width;</a:t>
            </a:r>
          </a:p>
          <a:p>
            <a:pPr marL="342900" indent="-342900" fontAlgn="base">
              <a:spcBef>
                <a:spcPct val="20000"/>
              </a:spcBef>
              <a:spcAft>
                <a:spcPct val="0"/>
              </a:spcAft>
            </a:pPr>
            <a:r>
              <a:rPr lang="en-US" altLang="zh-CN" sz="2800" smtClean="0">
                <a:solidFill>
                  <a:srgbClr val="000000"/>
                </a:solidFill>
                <a:ea typeface="宋体" pitchFamily="2" charset="-122"/>
              </a:rPr>
              <a:t>	   int length;</a:t>
            </a:r>
          </a:p>
          <a:p>
            <a:pPr marL="342900" indent="-342900" fontAlgn="base">
              <a:spcBef>
                <a:spcPct val="20000"/>
              </a:spcBef>
              <a:spcAft>
                <a:spcPct val="0"/>
              </a:spcAft>
            </a:pPr>
            <a:r>
              <a:rPr lang="en-US" altLang="zh-CN" sz="2800" smtClean="0">
                <a:solidFill>
                  <a:srgbClr val="000000"/>
                </a:solidFill>
                <a:ea typeface="宋体" pitchFamily="2" charset="-122"/>
              </a:rPr>
              <a:t>	public:</a:t>
            </a:r>
          </a:p>
          <a:p>
            <a:pPr marL="342900" indent="-342900" fontAlgn="base">
              <a:spcBef>
                <a:spcPct val="20000"/>
              </a:spcBef>
              <a:spcAft>
                <a:spcPct val="0"/>
              </a:spcAft>
            </a:pPr>
            <a:r>
              <a:rPr lang="en-US" altLang="zh-CN" sz="2800" smtClean="0">
                <a:solidFill>
                  <a:srgbClr val="000000"/>
                </a:solidFill>
                <a:ea typeface="宋体" pitchFamily="2" charset="-122"/>
              </a:rPr>
              <a:t>	   void set(int w, int l);</a:t>
            </a:r>
          </a:p>
          <a:p>
            <a:pPr marL="342900" indent="-342900" fontAlgn="base">
              <a:spcBef>
                <a:spcPct val="20000"/>
              </a:spcBef>
              <a:spcAft>
                <a:spcPct val="0"/>
              </a:spcAft>
            </a:pPr>
            <a:r>
              <a:rPr lang="en-US" altLang="zh-CN" sz="2800" smtClean="0">
                <a:solidFill>
                  <a:srgbClr val="000000"/>
                </a:solidFill>
                <a:ea typeface="宋体" pitchFamily="2" charset="-122"/>
              </a:rPr>
              <a:t>	   int area();</a:t>
            </a:r>
          </a:p>
          <a:p>
            <a:pPr marL="342900" indent="-342900" fontAlgn="base">
              <a:spcBef>
                <a:spcPct val="20000"/>
              </a:spcBef>
              <a:spcAft>
                <a:spcPct val="0"/>
              </a:spcAft>
            </a:pPr>
            <a:r>
              <a:rPr lang="en-US" altLang="zh-CN" sz="2800" smtClean="0">
                <a:solidFill>
                  <a:srgbClr val="000000"/>
                </a:solidFill>
                <a:ea typeface="宋体" pitchFamily="2" charset="-122"/>
              </a:rPr>
              <a:t>};</a:t>
            </a:r>
          </a:p>
        </p:txBody>
      </p:sp>
      <p:sp>
        <p:nvSpPr>
          <p:cNvPr id="7172" name="Rectangle 5"/>
          <p:cNvSpPr>
            <a:spLocks noGrp="1" noChangeArrowheads="1"/>
          </p:cNvSpPr>
          <p:nvPr>
            <p:ph type="title"/>
          </p:nvPr>
        </p:nvSpPr>
        <p:spPr>
          <a:xfrm>
            <a:off x="381000" y="350838"/>
            <a:ext cx="8229600" cy="639762"/>
          </a:xfrm>
        </p:spPr>
        <p:txBody>
          <a:bodyPr/>
          <a:lstStyle/>
          <a:p>
            <a:pPr eaLnBrk="1" hangingPunct="1"/>
            <a:r>
              <a:rPr lang="en-US" altLang="zh-CN" sz="4000" smtClean="0">
                <a:ea typeface="宋体" pitchFamily="2" charset="-122"/>
              </a:rPr>
              <a:t>Classes &amp; Objects</a:t>
            </a:r>
          </a:p>
        </p:txBody>
      </p:sp>
      <p:sp>
        <p:nvSpPr>
          <p:cNvPr id="26630" name="Rectangle 6"/>
          <p:cNvSpPr>
            <a:spLocks noChangeArrowheads="1"/>
          </p:cNvSpPr>
          <p:nvPr/>
        </p:nvSpPr>
        <p:spPr bwMode="auto">
          <a:xfrm>
            <a:off x="5791200" y="1828800"/>
            <a:ext cx="2133600" cy="22860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Rectangle  r1;</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Rectangle  r2;</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Rectangle  r3;</a:t>
            </a:r>
          </a:p>
          <a:p>
            <a:pPr marL="342900" indent="-342900" fontAlgn="base">
              <a:lnSpc>
                <a:spcPct val="80000"/>
              </a:lnSpc>
              <a:spcBef>
                <a:spcPct val="20000"/>
              </a:spcBef>
              <a:spcAft>
                <a:spcPct val="0"/>
              </a:spcAft>
            </a:pPr>
            <a:endParaRPr lang="en-US" altLang="zh-CN" sz="2400" smtClean="0">
              <a:solidFill>
                <a:srgbClr val="000000"/>
              </a:solidFill>
              <a:ea typeface="宋体" pitchFamily="2" charset="-122"/>
            </a:endParaRPr>
          </a:p>
        </p:txBody>
      </p:sp>
      <p:sp>
        <p:nvSpPr>
          <p:cNvPr id="26633" name="Text Box 9"/>
          <p:cNvSpPr txBox="1">
            <a:spLocks noChangeArrowheads="1"/>
          </p:cNvSpPr>
          <p:nvPr/>
        </p:nvSpPr>
        <p:spPr bwMode="auto">
          <a:xfrm>
            <a:off x="6154738" y="3200400"/>
            <a:ext cx="549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sz="2400" b="1" smtClean="0">
                <a:solidFill>
                  <a:srgbClr val="000000"/>
                </a:solidFill>
                <a:ea typeface="宋体" pitchFamily="2" charset="-122"/>
              </a:rPr>
              <a:t>……</a:t>
            </a:r>
          </a:p>
        </p:txBody>
      </p:sp>
      <p:sp>
        <p:nvSpPr>
          <p:cNvPr id="26634" name="Rectangle 10"/>
          <p:cNvSpPr>
            <a:spLocks noChangeArrowheads="1"/>
          </p:cNvSpPr>
          <p:nvPr/>
        </p:nvSpPr>
        <p:spPr bwMode="auto">
          <a:xfrm>
            <a:off x="6172200" y="4876800"/>
            <a:ext cx="1524000" cy="106680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2400" smtClean="0">
              <a:solidFill>
                <a:srgbClr val="000000"/>
              </a:solidFill>
              <a:ea typeface="宋体" pitchFamily="2" charset="-122"/>
            </a:endParaRPr>
          </a:p>
          <a:p>
            <a:pPr marL="342900" indent="-342900" algn="ctr" fontAlgn="base">
              <a:lnSpc>
                <a:spcPct val="80000"/>
              </a:lnSpc>
              <a:spcBef>
                <a:spcPct val="20000"/>
              </a:spcBef>
              <a:spcAft>
                <a:spcPct val="0"/>
              </a:spcAft>
            </a:pPr>
            <a:r>
              <a:rPr lang="en-US" altLang="zh-CN" sz="2400" smtClean="0">
                <a:solidFill>
                  <a:srgbClr val="000000"/>
                </a:solidFill>
                <a:ea typeface="宋体" pitchFamily="2" charset="-122"/>
              </a:rPr>
              <a:t>int   a;</a:t>
            </a:r>
          </a:p>
        </p:txBody>
      </p:sp>
      <p:sp>
        <p:nvSpPr>
          <p:cNvPr id="26636" name="Line 12"/>
          <p:cNvSpPr>
            <a:spLocks noChangeShapeType="1"/>
          </p:cNvSpPr>
          <p:nvPr/>
        </p:nvSpPr>
        <p:spPr bwMode="auto">
          <a:xfrm>
            <a:off x="2819400" y="2057400"/>
            <a:ext cx="3581400" cy="3276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26637" name="Line 13"/>
          <p:cNvSpPr>
            <a:spLocks noChangeShapeType="1"/>
          </p:cNvSpPr>
          <p:nvPr/>
        </p:nvSpPr>
        <p:spPr bwMode="auto">
          <a:xfrm flipH="1">
            <a:off x="7239000" y="2895600"/>
            <a:ext cx="228600" cy="2362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endParaRPr>
          </a:p>
        </p:txBody>
      </p:sp>
    </p:spTree>
    <p:extLst>
      <p:ext uri="{BB962C8B-B14F-4D97-AF65-F5344CB8AC3E}">
        <p14:creationId xmlns:p14="http://schemas.microsoft.com/office/powerpoint/2010/main" val="24200284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6630"/>
                                        </p:tgtEl>
                                        <p:attrNameLst>
                                          <p:attrName>style.visibility</p:attrName>
                                        </p:attrNameLst>
                                      </p:cBhvr>
                                      <p:to>
                                        <p:strVal val="visible"/>
                                      </p:to>
                                    </p:set>
                                    <p:anim calcmode="lin" valueType="num">
                                      <p:cBhvr>
                                        <p:cTn id="7" dur="500" fill="hold"/>
                                        <p:tgtEl>
                                          <p:spTgt spid="26630"/>
                                        </p:tgtEl>
                                        <p:attrNameLst>
                                          <p:attrName>ppt_w</p:attrName>
                                        </p:attrNameLst>
                                      </p:cBhvr>
                                      <p:tavLst>
                                        <p:tav tm="0">
                                          <p:val>
                                            <p:strVal val="#ppt_w*0.70"/>
                                          </p:val>
                                        </p:tav>
                                        <p:tav tm="100000">
                                          <p:val>
                                            <p:strVal val="#ppt_w"/>
                                          </p:val>
                                        </p:tav>
                                      </p:tavLst>
                                    </p:anim>
                                    <p:anim calcmode="lin" valueType="num">
                                      <p:cBhvr>
                                        <p:cTn id="8" dur="500" fill="hold"/>
                                        <p:tgtEl>
                                          <p:spTgt spid="26630"/>
                                        </p:tgtEl>
                                        <p:attrNameLst>
                                          <p:attrName>ppt_h</p:attrName>
                                        </p:attrNameLst>
                                      </p:cBhvr>
                                      <p:tavLst>
                                        <p:tav tm="0">
                                          <p:val>
                                            <p:strVal val="#ppt_h"/>
                                          </p:val>
                                        </p:tav>
                                        <p:tav tm="100000">
                                          <p:val>
                                            <p:strVal val="#ppt_h"/>
                                          </p:val>
                                        </p:tav>
                                      </p:tavLst>
                                    </p:anim>
                                    <p:animEffect transition="in" filter="fade">
                                      <p:cBhvr>
                                        <p:cTn id="9" dur="500"/>
                                        <p:tgtEl>
                                          <p:spTgt spid="26630"/>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26633"/>
                                        </p:tgtEl>
                                        <p:attrNameLst>
                                          <p:attrName>style.visibility</p:attrName>
                                        </p:attrNameLst>
                                      </p:cBhvr>
                                      <p:to>
                                        <p:strVal val="visible"/>
                                      </p:to>
                                    </p:set>
                                    <p:anim calcmode="lin" valueType="num">
                                      <p:cBhvr>
                                        <p:cTn id="12" dur="500" fill="hold"/>
                                        <p:tgtEl>
                                          <p:spTgt spid="26633"/>
                                        </p:tgtEl>
                                        <p:attrNameLst>
                                          <p:attrName>ppt_w</p:attrName>
                                        </p:attrNameLst>
                                      </p:cBhvr>
                                      <p:tavLst>
                                        <p:tav tm="0">
                                          <p:val>
                                            <p:strVal val="#ppt_w*0.70"/>
                                          </p:val>
                                        </p:tav>
                                        <p:tav tm="100000">
                                          <p:val>
                                            <p:strVal val="#ppt_w"/>
                                          </p:val>
                                        </p:tav>
                                      </p:tavLst>
                                    </p:anim>
                                    <p:anim calcmode="lin" valueType="num">
                                      <p:cBhvr>
                                        <p:cTn id="13" dur="500" fill="hold"/>
                                        <p:tgtEl>
                                          <p:spTgt spid="26633"/>
                                        </p:tgtEl>
                                        <p:attrNameLst>
                                          <p:attrName>ppt_h</p:attrName>
                                        </p:attrNameLst>
                                      </p:cBhvr>
                                      <p:tavLst>
                                        <p:tav tm="0">
                                          <p:val>
                                            <p:strVal val="#ppt_h"/>
                                          </p:val>
                                        </p:tav>
                                        <p:tav tm="100000">
                                          <p:val>
                                            <p:strVal val="#ppt_h"/>
                                          </p:val>
                                        </p:tav>
                                      </p:tavLst>
                                    </p:anim>
                                    <p:animEffect transition="in" filter="fade">
                                      <p:cBhvr>
                                        <p:cTn id="14" dur="500"/>
                                        <p:tgtEl>
                                          <p:spTgt spid="2663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3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6636"/>
                                        </p:tgtEl>
                                        <p:attrNameLst>
                                          <p:attrName>style.visibility</p:attrName>
                                        </p:attrNameLst>
                                      </p:cBhvr>
                                      <p:to>
                                        <p:strVal val="visible"/>
                                      </p:to>
                                    </p:set>
                                    <p:animEffect transition="in" filter="wipe(up)">
                                      <p:cBhvr>
                                        <p:cTn id="23" dur="500"/>
                                        <p:tgtEl>
                                          <p:spTgt spid="2663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6637"/>
                                        </p:tgtEl>
                                        <p:attrNameLst>
                                          <p:attrName>style.visibility</p:attrName>
                                        </p:attrNameLst>
                                      </p:cBhvr>
                                      <p:to>
                                        <p:strVal val="visible"/>
                                      </p:to>
                                    </p:set>
                                    <p:animEffect transition="in" filter="wipe(up)">
                                      <p:cBhvr>
                                        <p:cTn id="28" dur="500"/>
                                        <p:tgtEl>
                                          <p:spTgt spid="26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animBg="1"/>
      <p:bldP spid="26633" grpId="0"/>
      <p:bldP spid="26634" grpId="0" animBg="1"/>
      <p:bldP spid="26636" grpId="0" animBg="1"/>
      <p:bldP spid="2663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F9EAD3F-162B-4D85-9259-A28F28FDE81A}" type="slidenum">
              <a:rPr lang="en-US" altLang="zh-CN">
                <a:solidFill>
                  <a:srgbClr val="000000"/>
                </a:solidFill>
              </a:rPr>
              <a:pPr/>
              <a:t>15</a:t>
            </a:fld>
            <a:endParaRPr lang="en-US" altLang="zh-CN">
              <a:solidFill>
                <a:srgbClr val="000000"/>
              </a:solidFill>
            </a:endParaRPr>
          </a:p>
        </p:txBody>
      </p:sp>
      <p:sp>
        <p:nvSpPr>
          <p:cNvPr id="8195" name="Rectangle 2"/>
          <p:cNvSpPr>
            <a:spLocks noGrp="1" noChangeArrowheads="1"/>
          </p:cNvSpPr>
          <p:nvPr>
            <p:ph type="title"/>
          </p:nvPr>
        </p:nvSpPr>
        <p:spPr>
          <a:xfrm>
            <a:off x="457200" y="274638"/>
            <a:ext cx="8229600" cy="715962"/>
          </a:xfrm>
        </p:spPr>
        <p:txBody>
          <a:bodyPr/>
          <a:lstStyle/>
          <a:p>
            <a:pPr eaLnBrk="1" hangingPunct="1"/>
            <a:r>
              <a:rPr lang="en-US" altLang="zh-CN" sz="4000" smtClean="0">
                <a:ea typeface="宋体" pitchFamily="2" charset="-122"/>
              </a:rPr>
              <a:t>Define a Class Type</a:t>
            </a:r>
          </a:p>
        </p:txBody>
      </p:sp>
      <p:sp>
        <p:nvSpPr>
          <p:cNvPr id="8196" name="Rectangle 3"/>
          <p:cNvSpPr>
            <a:spLocks noGrp="1" noChangeArrowheads="1"/>
          </p:cNvSpPr>
          <p:nvPr>
            <p:ph type="body" idx="1"/>
          </p:nvPr>
        </p:nvSpPr>
        <p:spPr>
          <a:xfrm>
            <a:off x="304800" y="1676400"/>
            <a:ext cx="4038600" cy="4495800"/>
          </a:xfrm>
          <a:solidFill>
            <a:srgbClr val="FFFF99"/>
          </a:solidFill>
        </p:spPr>
        <p:txBody>
          <a:bodyPr/>
          <a:lstStyle/>
          <a:p>
            <a:pPr eaLnBrk="1" hangingPunct="1">
              <a:buFontTx/>
              <a:buNone/>
            </a:pPr>
            <a:endParaRPr lang="en-US" altLang="zh-CN" sz="2400" b="1" smtClean="0">
              <a:solidFill>
                <a:schemeClr val="accent2"/>
              </a:solidFill>
              <a:ea typeface="宋体" pitchFamily="2" charset="-122"/>
            </a:endParaRPr>
          </a:p>
          <a:p>
            <a:pPr eaLnBrk="1" hangingPunct="1">
              <a:buFontTx/>
              <a:buNone/>
            </a:pPr>
            <a:r>
              <a:rPr lang="en-US" altLang="zh-CN" sz="2400" b="1" smtClean="0">
                <a:solidFill>
                  <a:schemeClr val="accent2"/>
                </a:solidFill>
                <a:ea typeface="宋体" pitchFamily="2" charset="-122"/>
              </a:rPr>
              <a:t>	class </a:t>
            </a:r>
            <a:r>
              <a:rPr lang="en-US" altLang="zh-CN" sz="2400" i="1" smtClean="0">
                <a:solidFill>
                  <a:schemeClr val="accent2"/>
                </a:solidFill>
                <a:ea typeface="宋体" pitchFamily="2" charset="-122"/>
              </a:rPr>
              <a:t>class_name</a:t>
            </a:r>
            <a:r>
              <a:rPr lang="en-US" altLang="zh-CN" sz="2400" smtClean="0">
                <a:solidFill>
                  <a:schemeClr val="accent2"/>
                </a:solidFill>
                <a:ea typeface="宋体" pitchFamily="2" charset="-122"/>
              </a:rPr>
              <a:t> </a:t>
            </a:r>
          </a:p>
          <a:p>
            <a:pPr eaLnBrk="1" hangingPunct="1">
              <a:buFontTx/>
              <a:buNone/>
            </a:pPr>
            <a:r>
              <a:rPr lang="en-US" altLang="zh-CN" sz="2400" b="1" smtClean="0">
                <a:solidFill>
                  <a:schemeClr val="accent2"/>
                </a:solidFill>
                <a:ea typeface="宋体" pitchFamily="2" charset="-122"/>
              </a:rPr>
              <a:t>	{</a:t>
            </a:r>
            <a:r>
              <a:rPr lang="en-US" altLang="zh-CN" sz="2400" smtClean="0">
                <a:solidFill>
                  <a:schemeClr val="accent2"/>
                </a:solidFill>
                <a:ea typeface="宋体" pitchFamily="2" charset="-122"/>
              </a:rPr>
              <a:t> </a:t>
            </a:r>
          </a:p>
          <a:p>
            <a:pPr eaLnBrk="1" hangingPunct="1">
              <a:buFontTx/>
              <a:buNone/>
            </a:pPr>
            <a:r>
              <a:rPr lang="en-US" altLang="zh-CN" sz="2400" i="1" smtClean="0">
                <a:solidFill>
                  <a:schemeClr val="accent2"/>
                </a:solidFill>
                <a:ea typeface="宋体" pitchFamily="2" charset="-122"/>
              </a:rPr>
              <a:t>		</a:t>
            </a:r>
            <a:r>
              <a:rPr lang="en-US" altLang="zh-CN" sz="2400" smtClean="0">
                <a:solidFill>
                  <a:schemeClr val="accent2"/>
                </a:solidFill>
                <a:latin typeface="Times New Roman" pitchFamily="18" charset="0"/>
                <a:ea typeface="宋体" pitchFamily="2" charset="-122"/>
              </a:rPr>
              <a:t>permission_label</a:t>
            </a:r>
            <a:r>
              <a:rPr lang="en-US" altLang="zh-CN" sz="2400" smtClean="0">
                <a:solidFill>
                  <a:schemeClr val="accent2"/>
                </a:solidFill>
                <a:ea typeface="宋体" pitchFamily="2" charset="-122"/>
              </a:rPr>
              <a:t>: </a:t>
            </a:r>
          </a:p>
          <a:p>
            <a:pPr eaLnBrk="1" hangingPunct="1">
              <a:buFontTx/>
              <a:buNone/>
            </a:pPr>
            <a:r>
              <a:rPr lang="en-US" altLang="zh-CN" sz="2400" i="1" smtClean="0">
                <a:solidFill>
                  <a:schemeClr val="accent2"/>
                </a:solidFill>
                <a:ea typeface="宋体" pitchFamily="2" charset="-122"/>
              </a:rPr>
              <a:t>		       member</a:t>
            </a:r>
            <a:r>
              <a:rPr lang="en-US" altLang="zh-CN" sz="2400" b="1" smtClean="0">
                <a:solidFill>
                  <a:schemeClr val="accent2"/>
                </a:solidFill>
                <a:ea typeface="宋体" pitchFamily="2" charset="-122"/>
              </a:rPr>
              <a:t>;</a:t>
            </a:r>
            <a:r>
              <a:rPr lang="en-US" altLang="zh-CN" sz="2400" smtClean="0">
                <a:solidFill>
                  <a:schemeClr val="accent2"/>
                </a:solidFill>
                <a:ea typeface="宋体" pitchFamily="2" charset="-122"/>
              </a:rPr>
              <a:t> </a:t>
            </a:r>
          </a:p>
          <a:p>
            <a:pPr eaLnBrk="1" hangingPunct="1">
              <a:buFontTx/>
              <a:buNone/>
            </a:pPr>
            <a:r>
              <a:rPr lang="en-US" altLang="zh-CN" sz="2400" i="1" smtClean="0">
                <a:solidFill>
                  <a:schemeClr val="accent2"/>
                </a:solidFill>
                <a:ea typeface="宋体" pitchFamily="2" charset="-122"/>
              </a:rPr>
              <a:t>		</a:t>
            </a:r>
            <a:r>
              <a:rPr lang="en-US" altLang="zh-CN" sz="2400" smtClean="0">
                <a:solidFill>
                  <a:schemeClr val="accent2"/>
                </a:solidFill>
                <a:latin typeface="Times New Roman" pitchFamily="18" charset="0"/>
                <a:ea typeface="宋体" pitchFamily="2" charset="-122"/>
              </a:rPr>
              <a:t>permission_label</a:t>
            </a:r>
            <a:r>
              <a:rPr lang="en-US" altLang="zh-CN" sz="2400" smtClean="0">
                <a:solidFill>
                  <a:schemeClr val="accent2"/>
                </a:solidFill>
                <a:ea typeface="宋体" pitchFamily="2" charset="-122"/>
              </a:rPr>
              <a:t>: </a:t>
            </a:r>
          </a:p>
          <a:p>
            <a:pPr eaLnBrk="1" hangingPunct="1">
              <a:buFontTx/>
              <a:buNone/>
            </a:pPr>
            <a:r>
              <a:rPr lang="en-US" altLang="zh-CN" sz="2400" i="1" smtClean="0">
                <a:solidFill>
                  <a:schemeClr val="accent2"/>
                </a:solidFill>
                <a:ea typeface="宋体" pitchFamily="2" charset="-122"/>
              </a:rPr>
              <a:t>		       member</a:t>
            </a:r>
            <a:r>
              <a:rPr lang="en-US" altLang="zh-CN" sz="2400" b="1" smtClean="0">
                <a:solidFill>
                  <a:schemeClr val="accent2"/>
                </a:solidFill>
                <a:ea typeface="宋体" pitchFamily="2" charset="-122"/>
              </a:rPr>
              <a:t>; </a:t>
            </a:r>
          </a:p>
          <a:p>
            <a:pPr eaLnBrk="1" hangingPunct="1">
              <a:buFontTx/>
              <a:buNone/>
            </a:pPr>
            <a:r>
              <a:rPr lang="en-US" altLang="zh-CN" sz="2400" b="1" smtClean="0">
                <a:solidFill>
                  <a:schemeClr val="accent2"/>
                </a:solidFill>
                <a:ea typeface="宋体" pitchFamily="2" charset="-122"/>
              </a:rPr>
              <a:t>		... </a:t>
            </a:r>
          </a:p>
          <a:p>
            <a:pPr eaLnBrk="1" hangingPunct="1">
              <a:buFontTx/>
              <a:buNone/>
            </a:pPr>
            <a:r>
              <a:rPr lang="en-US" altLang="zh-CN" sz="2400" b="1" smtClean="0">
                <a:solidFill>
                  <a:schemeClr val="accent2"/>
                </a:solidFill>
                <a:ea typeface="宋体" pitchFamily="2" charset="-122"/>
              </a:rPr>
              <a:t>	};</a:t>
            </a:r>
            <a:r>
              <a:rPr lang="en-US" altLang="zh-CN" sz="2400" smtClean="0">
                <a:solidFill>
                  <a:schemeClr val="accent2"/>
                </a:solidFill>
                <a:ea typeface="宋体" pitchFamily="2" charset="-122"/>
              </a:rPr>
              <a:t> </a:t>
            </a:r>
          </a:p>
        </p:txBody>
      </p:sp>
      <p:sp>
        <p:nvSpPr>
          <p:cNvPr id="28676" name="Rectangle 4"/>
          <p:cNvSpPr>
            <a:spLocks noChangeArrowheads="1"/>
          </p:cNvSpPr>
          <p:nvPr/>
        </p:nvSpPr>
        <p:spPr bwMode="auto">
          <a:xfrm>
            <a:off x="4800600" y="1600200"/>
            <a:ext cx="3962400" cy="4800600"/>
          </a:xfrm>
          <a:prstGeom prst="rect">
            <a:avLst/>
          </a:prstGeom>
          <a:solidFill>
            <a:srgbClr val="D5E3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spcBef>
                <a:spcPct val="20000"/>
              </a:spcBef>
              <a:spcAft>
                <a:spcPct val="0"/>
              </a:spcAft>
            </a:pPr>
            <a:r>
              <a:rPr lang="en-US" altLang="zh-CN" sz="2800" smtClean="0">
                <a:solidFill>
                  <a:srgbClr val="000000"/>
                </a:solidFill>
                <a:ea typeface="宋体" pitchFamily="2" charset="-122"/>
              </a:rPr>
              <a:t>class Rectangle</a:t>
            </a:r>
          </a:p>
          <a:p>
            <a:pPr marL="342900" indent="-342900" fontAlgn="base">
              <a:spcBef>
                <a:spcPct val="20000"/>
              </a:spcBef>
              <a:spcAft>
                <a:spcPct val="0"/>
              </a:spcAft>
            </a:pPr>
            <a:r>
              <a:rPr lang="en-US" altLang="zh-CN" sz="2800" smtClean="0">
                <a:solidFill>
                  <a:srgbClr val="000000"/>
                </a:solidFill>
                <a:ea typeface="宋体" pitchFamily="2" charset="-122"/>
              </a:rPr>
              <a:t>{</a:t>
            </a:r>
          </a:p>
          <a:p>
            <a:pPr marL="342900" indent="-342900" fontAlgn="base">
              <a:spcBef>
                <a:spcPct val="20000"/>
              </a:spcBef>
              <a:spcAft>
                <a:spcPct val="0"/>
              </a:spcAft>
            </a:pPr>
            <a:r>
              <a:rPr lang="en-US" altLang="zh-CN" sz="2800" smtClean="0">
                <a:solidFill>
                  <a:srgbClr val="000000"/>
                </a:solidFill>
                <a:ea typeface="宋体" pitchFamily="2" charset="-122"/>
              </a:rPr>
              <a:t>	private:</a:t>
            </a:r>
          </a:p>
          <a:p>
            <a:pPr marL="342900" indent="-342900" fontAlgn="base">
              <a:spcBef>
                <a:spcPct val="20000"/>
              </a:spcBef>
              <a:spcAft>
                <a:spcPct val="0"/>
              </a:spcAft>
            </a:pPr>
            <a:r>
              <a:rPr lang="en-US" altLang="zh-CN" sz="2800" smtClean="0">
                <a:solidFill>
                  <a:srgbClr val="000000"/>
                </a:solidFill>
                <a:ea typeface="宋体" pitchFamily="2" charset="-122"/>
              </a:rPr>
              <a:t>	   int width;</a:t>
            </a:r>
          </a:p>
          <a:p>
            <a:pPr marL="342900" indent="-342900" fontAlgn="base">
              <a:spcBef>
                <a:spcPct val="20000"/>
              </a:spcBef>
              <a:spcAft>
                <a:spcPct val="0"/>
              </a:spcAft>
            </a:pPr>
            <a:r>
              <a:rPr lang="en-US" altLang="zh-CN" sz="2800" smtClean="0">
                <a:solidFill>
                  <a:srgbClr val="000000"/>
                </a:solidFill>
                <a:ea typeface="宋体" pitchFamily="2" charset="-122"/>
              </a:rPr>
              <a:t>	   int length;</a:t>
            </a:r>
          </a:p>
          <a:p>
            <a:pPr marL="342900" indent="-342900" fontAlgn="base">
              <a:spcBef>
                <a:spcPct val="20000"/>
              </a:spcBef>
              <a:spcAft>
                <a:spcPct val="0"/>
              </a:spcAft>
            </a:pPr>
            <a:r>
              <a:rPr lang="en-US" altLang="zh-CN" sz="2800" smtClean="0">
                <a:solidFill>
                  <a:srgbClr val="000000"/>
                </a:solidFill>
                <a:ea typeface="宋体" pitchFamily="2" charset="-122"/>
              </a:rPr>
              <a:t>	public:</a:t>
            </a:r>
          </a:p>
          <a:p>
            <a:pPr marL="342900" indent="-342900" fontAlgn="base">
              <a:spcBef>
                <a:spcPct val="20000"/>
              </a:spcBef>
              <a:spcAft>
                <a:spcPct val="0"/>
              </a:spcAft>
            </a:pPr>
            <a:r>
              <a:rPr lang="en-US" altLang="zh-CN" sz="2800" smtClean="0">
                <a:solidFill>
                  <a:srgbClr val="000000"/>
                </a:solidFill>
                <a:ea typeface="宋体" pitchFamily="2" charset="-122"/>
              </a:rPr>
              <a:t>	   void set(int w, int l);</a:t>
            </a:r>
          </a:p>
          <a:p>
            <a:pPr marL="342900" indent="-342900" fontAlgn="base">
              <a:spcBef>
                <a:spcPct val="20000"/>
              </a:spcBef>
              <a:spcAft>
                <a:spcPct val="0"/>
              </a:spcAft>
            </a:pPr>
            <a:r>
              <a:rPr lang="en-US" altLang="zh-CN" sz="2800" smtClean="0">
                <a:solidFill>
                  <a:srgbClr val="000000"/>
                </a:solidFill>
                <a:ea typeface="宋体" pitchFamily="2" charset="-122"/>
              </a:rPr>
              <a:t>	   int area();</a:t>
            </a:r>
          </a:p>
          <a:p>
            <a:pPr marL="342900" indent="-342900" fontAlgn="base">
              <a:spcBef>
                <a:spcPct val="20000"/>
              </a:spcBef>
              <a:spcAft>
                <a:spcPct val="0"/>
              </a:spcAft>
            </a:pPr>
            <a:r>
              <a:rPr lang="en-US" altLang="zh-CN" sz="2800" smtClean="0">
                <a:solidFill>
                  <a:srgbClr val="000000"/>
                </a:solidFill>
                <a:ea typeface="宋体" pitchFamily="2" charset="-122"/>
              </a:rPr>
              <a:t>};</a:t>
            </a:r>
          </a:p>
        </p:txBody>
      </p:sp>
      <p:grpSp>
        <p:nvGrpSpPr>
          <p:cNvPr id="2" name="Group 7"/>
          <p:cNvGrpSpPr>
            <a:grpSpLocks/>
          </p:cNvGrpSpPr>
          <p:nvPr/>
        </p:nvGrpSpPr>
        <p:grpSpPr bwMode="auto">
          <a:xfrm>
            <a:off x="3276600" y="2057400"/>
            <a:ext cx="4114800" cy="304800"/>
            <a:chOff x="2064" y="1296"/>
            <a:chExt cx="2592" cy="192"/>
          </a:xfrm>
        </p:grpSpPr>
        <p:sp>
          <p:nvSpPr>
            <p:cNvPr id="8212" name="Line 5"/>
            <p:cNvSpPr>
              <a:spLocks noChangeShapeType="1"/>
            </p:cNvSpPr>
            <p:nvPr/>
          </p:nvSpPr>
          <p:spPr bwMode="auto">
            <a:xfrm flipV="1">
              <a:off x="2064" y="1296"/>
              <a:ext cx="1824" cy="19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8213" name="Line 6"/>
            <p:cNvSpPr>
              <a:spLocks noChangeShapeType="1"/>
            </p:cNvSpPr>
            <p:nvPr/>
          </p:nvSpPr>
          <p:spPr bwMode="auto">
            <a:xfrm>
              <a:off x="3648" y="1296"/>
              <a:ext cx="100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endParaRPr>
            </a:p>
          </p:txBody>
        </p:sp>
      </p:grpSp>
      <p:grpSp>
        <p:nvGrpSpPr>
          <p:cNvPr id="3" name="Group 16"/>
          <p:cNvGrpSpPr>
            <a:grpSpLocks/>
          </p:cNvGrpSpPr>
          <p:nvPr/>
        </p:nvGrpSpPr>
        <p:grpSpPr bwMode="auto">
          <a:xfrm>
            <a:off x="3733800" y="2971800"/>
            <a:ext cx="1447800" cy="1447800"/>
            <a:chOff x="2352" y="1872"/>
            <a:chExt cx="912" cy="912"/>
          </a:xfrm>
        </p:grpSpPr>
        <p:sp>
          <p:nvSpPr>
            <p:cNvPr id="8210" name="Line 8"/>
            <p:cNvSpPr>
              <a:spLocks noChangeShapeType="1"/>
            </p:cNvSpPr>
            <p:nvPr/>
          </p:nvSpPr>
          <p:spPr bwMode="auto">
            <a:xfrm flipV="1">
              <a:off x="2352" y="1872"/>
              <a:ext cx="912" cy="192"/>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8211" name="Line 12"/>
            <p:cNvSpPr>
              <a:spLocks noChangeShapeType="1"/>
            </p:cNvSpPr>
            <p:nvPr/>
          </p:nvSpPr>
          <p:spPr bwMode="auto">
            <a:xfrm>
              <a:off x="2352" y="2064"/>
              <a:ext cx="912" cy="72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endParaRPr>
            </a:p>
          </p:txBody>
        </p:sp>
      </p:grpSp>
      <p:grpSp>
        <p:nvGrpSpPr>
          <p:cNvPr id="4" name="Group 15"/>
          <p:cNvGrpSpPr>
            <a:grpSpLocks/>
          </p:cNvGrpSpPr>
          <p:nvPr/>
        </p:nvGrpSpPr>
        <p:grpSpPr bwMode="auto">
          <a:xfrm>
            <a:off x="3352800" y="3962400"/>
            <a:ext cx="2133600" cy="1066800"/>
            <a:chOff x="2112" y="2496"/>
            <a:chExt cx="1344" cy="672"/>
          </a:xfrm>
        </p:grpSpPr>
        <p:sp>
          <p:nvSpPr>
            <p:cNvPr id="8208" name="Line 13"/>
            <p:cNvSpPr>
              <a:spLocks noChangeShapeType="1"/>
            </p:cNvSpPr>
            <p:nvPr/>
          </p:nvSpPr>
          <p:spPr bwMode="auto">
            <a:xfrm>
              <a:off x="2112" y="2880"/>
              <a:ext cx="1296" cy="288"/>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8209" name="Line 14"/>
            <p:cNvSpPr>
              <a:spLocks noChangeShapeType="1"/>
            </p:cNvSpPr>
            <p:nvPr/>
          </p:nvSpPr>
          <p:spPr bwMode="auto">
            <a:xfrm flipV="1">
              <a:off x="2112" y="2496"/>
              <a:ext cx="1344" cy="384"/>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endParaRPr>
            </a:p>
          </p:txBody>
        </p:sp>
      </p:grpSp>
      <p:grpSp>
        <p:nvGrpSpPr>
          <p:cNvPr id="5" name="Group 23"/>
          <p:cNvGrpSpPr>
            <a:grpSpLocks/>
          </p:cNvGrpSpPr>
          <p:nvPr/>
        </p:nvGrpSpPr>
        <p:grpSpPr bwMode="auto">
          <a:xfrm>
            <a:off x="211138" y="3200400"/>
            <a:ext cx="855662" cy="1828800"/>
            <a:chOff x="133" y="2016"/>
            <a:chExt cx="539" cy="1152"/>
          </a:xfrm>
        </p:grpSpPr>
        <p:sp>
          <p:nvSpPr>
            <p:cNvPr id="8206" name="Text Box 17"/>
            <p:cNvSpPr txBox="1">
              <a:spLocks noChangeArrowheads="1"/>
            </p:cNvSpPr>
            <p:nvPr/>
          </p:nvSpPr>
          <p:spPr bwMode="auto">
            <a:xfrm>
              <a:off x="133" y="2457"/>
              <a:ext cx="44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smtClean="0">
                  <a:solidFill>
                    <a:srgbClr val="000000"/>
                  </a:solidFill>
                  <a:latin typeface="Comic Sans MS" pitchFamily="66" charset="0"/>
                  <a:ea typeface="宋体" pitchFamily="2" charset="-122"/>
                </a:rPr>
                <a:t>Body</a:t>
              </a:r>
            </a:p>
          </p:txBody>
        </p:sp>
        <p:sp>
          <p:nvSpPr>
            <p:cNvPr id="8207" name="AutoShape 18"/>
            <p:cNvSpPr>
              <a:spLocks/>
            </p:cNvSpPr>
            <p:nvPr/>
          </p:nvSpPr>
          <p:spPr bwMode="auto">
            <a:xfrm>
              <a:off x="624" y="2016"/>
              <a:ext cx="48" cy="1152"/>
            </a:xfrm>
            <a:prstGeom prst="leftBrace">
              <a:avLst>
                <a:gd name="adj1" fmla="val 200000"/>
                <a:gd name="adj2" fmla="val 50000"/>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grpSp>
      <p:grpSp>
        <p:nvGrpSpPr>
          <p:cNvPr id="6" name="Group 22"/>
          <p:cNvGrpSpPr>
            <a:grpSpLocks/>
          </p:cNvGrpSpPr>
          <p:nvPr/>
        </p:nvGrpSpPr>
        <p:grpSpPr bwMode="auto">
          <a:xfrm>
            <a:off x="304800" y="1676400"/>
            <a:ext cx="2057400" cy="533400"/>
            <a:chOff x="192" y="1056"/>
            <a:chExt cx="1296" cy="336"/>
          </a:xfrm>
        </p:grpSpPr>
        <p:sp>
          <p:nvSpPr>
            <p:cNvPr id="8203" name="Text Box 19"/>
            <p:cNvSpPr txBox="1">
              <a:spLocks noChangeArrowheads="1"/>
            </p:cNvSpPr>
            <p:nvPr/>
          </p:nvSpPr>
          <p:spPr bwMode="auto">
            <a:xfrm>
              <a:off x="192" y="1056"/>
              <a:ext cx="61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smtClean="0">
                  <a:solidFill>
                    <a:srgbClr val="000000"/>
                  </a:solidFill>
                  <a:latin typeface="Comic Sans MS" pitchFamily="66" charset="0"/>
                  <a:ea typeface="宋体" pitchFamily="2" charset="-122"/>
                </a:rPr>
                <a:t>Header</a:t>
              </a:r>
            </a:p>
          </p:txBody>
        </p:sp>
        <p:sp>
          <p:nvSpPr>
            <p:cNvPr id="8204" name="Line 20"/>
            <p:cNvSpPr>
              <a:spLocks noChangeShapeType="1"/>
            </p:cNvSpPr>
            <p:nvPr/>
          </p:nvSpPr>
          <p:spPr bwMode="auto">
            <a:xfrm>
              <a:off x="624" y="1248"/>
              <a:ext cx="48" cy="14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8205" name="Line 21"/>
            <p:cNvSpPr>
              <a:spLocks noChangeShapeType="1"/>
            </p:cNvSpPr>
            <p:nvPr/>
          </p:nvSpPr>
          <p:spPr bwMode="auto">
            <a:xfrm>
              <a:off x="624" y="1248"/>
              <a:ext cx="864" cy="14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endParaRPr>
            </a:p>
          </p:txBody>
        </p:sp>
      </p:grpSp>
    </p:spTree>
    <p:extLst>
      <p:ext uri="{BB962C8B-B14F-4D97-AF65-F5344CB8AC3E}">
        <p14:creationId xmlns:p14="http://schemas.microsoft.com/office/powerpoint/2010/main" val="28386581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5" presetClass="entr" presetSubtype="0" fill="hold" grpId="0" nodeType="clickEffect">
                                  <p:stCondLst>
                                    <p:cond delay="0"/>
                                  </p:stCondLst>
                                  <p:childTnLst>
                                    <p:set>
                                      <p:cBhvr>
                                        <p:cTn id="16" dur="1" fill="hold">
                                          <p:stCondLst>
                                            <p:cond delay="0"/>
                                          </p:stCondLst>
                                        </p:cTn>
                                        <p:tgtEl>
                                          <p:spTgt spid="28676"/>
                                        </p:tgtEl>
                                        <p:attrNameLst>
                                          <p:attrName>style.visibility</p:attrName>
                                        </p:attrNameLst>
                                      </p:cBhvr>
                                      <p:to>
                                        <p:strVal val="visible"/>
                                      </p:to>
                                    </p:set>
                                    <p:anim calcmode="lin" valueType="num">
                                      <p:cBhvr>
                                        <p:cTn id="17" dur="1000" fill="hold"/>
                                        <p:tgtEl>
                                          <p:spTgt spid="28676"/>
                                        </p:tgtEl>
                                        <p:attrNameLst>
                                          <p:attrName>ppt_w</p:attrName>
                                        </p:attrNameLst>
                                      </p:cBhvr>
                                      <p:tavLst>
                                        <p:tav tm="0">
                                          <p:val>
                                            <p:strVal val="#ppt_w*0.70"/>
                                          </p:val>
                                        </p:tav>
                                        <p:tav tm="100000">
                                          <p:val>
                                            <p:strVal val="#ppt_w"/>
                                          </p:val>
                                        </p:tav>
                                      </p:tavLst>
                                    </p:anim>
                                    <p:anim calcmode="lin" valueType="num">
                                      <p:cBhvr>
                                        <p:cTn id="18" dur="1000" fill="hold"/>
                                        <p:tgtEl>
                                          <p:spTgt spid="28676"/>
                                        </p:tgtEl>
                                        <p:attrNameLst>
                                          <p:attrName>ppt_h</p:attrName>
                                        </p:attrNameLst>
                                      </p:cBhvr>
                                      <p:tavLst>
                                        <p:tav tm="0">
                                          <p:val>
                                            <p:strVal val="#ppt_h"/>
                                          </p:val>
                                        </p:tav>
                                        <p:tav tm="100000">
                                          <p:val>
                                            <p:strVal val="#ppt_h"/>
                                          </p:val>
                                        </p:tav>
                                      </p:tavLst>
                                    </p:anim>
                                    <p:animEffect transition="in" filter="fade">
                                      <p:cBhvr>
                                        <p:cTn id="19" dur="1000"/>
                                        <p:tgtEl>
                                          <p:spTgt spid="2867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down)">
                                      <p:cBhvr>
                                        <p:cTn id="24" dur="500"/>
                                        <p:tgtEl>
                                          <p:spTgt spid="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123A744-6CFE-427D-A9EC-C032A066BD4B}" type="slidenum">
              <a:rPr lang="en-US" altLang="zh-CN">
                <a:solidFill>
                  <a:srgbClr val="000000"/>
                </a:solidFill>
              </a:rPr>
              <a:pPr/>
              <a:t>16</a:t>
            </a:fld>
            <a:endParaRPr lang="en-US" altLang="zh-CN">
              <a:solidFill>
                <a:srgbClr val="000000"/>
              </a:solidFill>
            </a:endParaRPr>
          </a:p>
        </p:txBody>
      </p:sp>
      <p:sp>
        <p:nvSpPr>
          <p:cNvPr id="9219" name="Rectangle 2"/>
          <p:cNvSpPr>
            <a:spLocks noGrp="1" noChangeArrowheads="1"/>
          </p:cNvSpPr>
          <p:nvPr>
            <p:ph type="title"/>
          </p:nvPr>
        </p:nvSpPr>
        <p:spPr/>
        <p:txBody>
          <a:bodyPr/>
          <a:lstStyle/>
          <a:p>
            <a:pPr eaLnBrk="1" hangingPunct="1"/>
            <a:r>
              <a:rPr lang="en-US" altLang="zh-CN" smtClean="0">
                <a:ea typeface="宋体" pitchFamily="2" charset="-122"/>
              </a:rPr>
              <a:t>Class Definition-Data Members</a:t>
            </a:r>
          </a:p>
        </p:txBody>
      </p:sp>
      <p:sp>
        <p:nvSpPr>
          <p:cNvPr id="9220" name="Rectangle 3"/>
          <p:cNvSpPr>
            <a:spLocks noGrp="1" noChangeArrowheads="1"/>
          </p:cNvSpPr>
          <p:nvPr>
            <p:ph type="body" idx="1"/>
          </p:nvPr>
        </p:nvSpPr>
        <p:spPr>
          <a:xfrm>
            <a:off x="457200" y="1524000"/>
            <a:ext cx="8229600" cy="5029200"/>
          </a:xfrm>
        </p:spPr>
        <p:txBody>
          <a:bodyPr/>
          <a:lstStyle/>
          <a:p>
            <a:pPr eaLnBrk="1" hangingPunct="1">
              <a:lnSpc>
                <a:spcPct val="80000"/>
              </a:lnSpc>
            </a:pPr>
            <a:r>
              <a:rPr lang="en-US" altLang="zh-CN" sz="2800" smtClean="0">
                <a:solidFill>
                  <a:schemeClr val="accent2"/>
                </a:solidFill>
                <a:ea typeface="宋体" pitchFamily="2" charset="-122"/>
              </a:rPr>
              <a:t>Abstract the common attributes of a group of entities, their values determine the state of an object</a:t>
            </a:r>
          </a:p>
          <a:p>
            <a:pPr eaLnBrk="1" hangingPunct="1">
              <a:lnSpc>
                <a:spcPct val="80000"/>
              </a:lnSpc>
            </a:pPr>
            <a:r>
              <a:rPr lang="en-US" altLang="zh-CN" sz="2800" smtClean="0">
                <a:ea typeface="宋体" pitchFamily="2" charset="-122"/>
              </a:rPr>
              <a:t>Can be of any type, built-in or user-defined</a:t>
            </a:r>
          </a:p>
          <a:p>
            <a:pPr eaLnBrk="1" hangingPunct="1">
              <a:lnSpc>
                <a:spcPct val="80000"/>
              </a:lnSpc>
            </a:pPr>
            <a:r>
              <a:rPr lang="en-US" altLang="zh-CN" sz="2800" i="1" smtClean="0">
                <a:solidFill>
                  <a:schemeClr val="accent2"/>
                </a:solidFill>
                <a:ea typeface="宋体" pitchFamily="2" charset="-122"/>
              </a:rPr>
              <a:t>non-static</a:t>
            </a:r>
            <a:r>
              <a:rPr lang="en-US" altLang="zh-CN" sz="2800" smtClean="0">
                <a:solidFill>
                  <a:schemeClr val="accent2"/>
                </a:solidFill>
                <a:ea typeface="宋体" pitchFamily="2" charset="-122"/>
              </a:rPr>
              <a:t> data member</a:t>
            </a:r>
          </a:p>
          <a:p>
            <a:pPr lvl="1" eaLnBrk="1" hangingPunct="1">
              <a:lnSpc>
                <a:spcPct val="80000"/>
              </a:lnSpc>
            </a:pPr>
            <a:r>
              <a:rPr lang="en-US" altLang="zh-CN" sz="2400" smtClean="0">
                <a:ea typeface="宋体" pitchFamily="2" charset="-122"/>
              </a:rPr>
              <a:t>Each class object has its own copy</a:t>
            </a:r>
          </a:p>
          <a:p>
            <a:pPr lvl="1" eaLnBrk="1" hangingPunct="1">
              <a:lnSpc>
                <a:spcPct val="80000"/>
              </a:lnSpc>
            </a:pPr>
            <a:r>
              <a:rPr lang="en-US" altLang="zh-CN" sz="2400" smtClean="0">
                <a:ea typeface="宋体" pitchFamily="2" charset="-122"/>
              </a:rPr>
              <a:t>Cannot be initialized explicitly in the class body</a:t>
            </a:r>
          </a:p>
          <a:p>
            <a:pPr lvl="1" eaLnBrk="1" hangingPunct="1">
              <a:lnSpc>
                <a:spcPct val="80000"/>
              </a:lnSpc>
            </a:pPr>
            <a:r>
              <a:rPr lang="en-US" altLang="zh-CN" sz="2400" smtClean="0">
                <a:ea typeface="宋体" pitchFamily="2" charset="-122"/>
              </a:rPr>
              <a:t>Can be initialized with member function, or class constructor</a:t>
            </a:r>
          </a:p>
          <a:p>
            <a:pPr eaLnBrk="1" hangingPunct="1">
              <a:lnSpc>
                <a:spcPct val="80000"/>
              </a:lnSpc>
            </a:pPr>
            <a:r>
              <a:rPr lang="en-US" altLang="zh-CN" sz="2800" i="1" smtClean="0">
                <a:solidFill>
                  <a:schemeClr val="accent2"/>
                </a:solidFill>
                <a:ea typeface="宋体" pitchFamily="2" charset="-122"/>
              </a:rPr>
              <a:t>static</a:t>
            </a:r>
            <a:r>
              <a:rPr lang="en-US" altLang="zh-CN" sz="2800" smtClean="0">
                <a:solidFill>
                  <a:schemeClr val="accent2"/>
                </a:solidFill>
                <a:ea typeface="宋体" pitchFamily="2" charset="-122"/>
              </a:rPr>
              <a:t> data member</a:t>
            </a:r>
          </a:p>
          <a:p>
            <a:pPr lvl="1" eaLnBrk="1" hangingPunct="1">
              <a:lnSpc>
                <a:spcPct val="80000"/>
              </a:lnSpc>
            </a:pPr>
            <a:r>
              <a:rPr lang="en-US" altLang="zh-CN" sz="2400" smtClean="0">
                <a:ea typeface="宋体" pitchFamily="2" charset="-122"/>
              </a:rPr>
              <a:t>Acts as a global object, part of a class, not part of an object of that class</a:t>
            </a:r>
          </a:p>
          <a:p>
            <a:pPr lvl="1" eaLnBrk="1" hangingPunct="1">
              <a:lnSpc>
                <a:spcPct val="80000"/>
              </a:lnSpc>
            </a:pPr>
            <a:r>
              <a:rPr lang="en-US" altLang="zh-CN" sz="2400" smtClean="0">
                <a:ea typeface="宋体" pitchFamily="2" charset="-122"/>
              </a:rPr>
              <a:t>One copy per class type, not one copy per object</a:t>
            </a:r>
          </a:p>
          <a:p>
            <a:pPr lvl="1" eaLnBrk="1" hangingPunct="1">
              <a:lnSpc>
                <a:spcPct val="80000"/>
              </a:lnSpc>
            </a:pPr>
            <a:r>
              <a:rPr lang="en-US" altLang="zh-CN" sz="2400" smtClean="0">
                <a:ea typeface="宋体" pitchFamily="2" charset="-122"/>
              </a:rPr>
              <a:t>Can be initialized explicitly in the class body</a:t>
            </a:r>
          </a:p>
        </p:txBody>
      </p:sp>
    </p:spTree>
    <p:extLst>
      <p:ext uri="{BB962C8B-B14F-4D97-AF65-F5344CB8AC3E}">
        <p14:creationId xmlns:p14="http://schemas.microsoft.com/office/powerpoint/2010/main" val="20827315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06CA52A-3091-426B-B944-B80D935FA710}" type="slidenum">
              <a:rPr lang="en-US" altLang="zh-CN">
                <a:solidFill>
                  <a:srgbClr val="000000"/>
                </a:solidFill>
              </a:rPr>
              <a:pPr/>
              <a:t>17</a:t>
            </a:fld>
            <a:endParaRPr lang="en-US" altLang="zh-CN">
              <a:solidFill>
                <a:srgbClr val="000000"/>
              </a:solidFill>
            </a:endParaRPr>
          </a:p>
        </p:txBody>
      </p:sp>
      <p:sp>
        <p:nvSpPr>
          <p:cNvPr id="10243" name="Rectangle 2"/>
          <p:cNvSpPr>
            <a:spLocks noChangeArrowheads="1"/>
          </p:cNvSpPr>
          <p:nvPr/>
        </p:nvSpPr>
        <p:spPr bwMode="auto">
          <a:xfrm>
            <a:off x="609600" y="1447800"/>
            <a:ext cx="3962400" cy="5105400"/>
          </a:xfrm>
          <a:prstGeom prst="rect">
            <a:avLst/>
          </a:prstGeom>
          <a:solidFill>
            <a:srgbClr val="D5E3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spcBef>
                <a:spcPct val="20000"/>
              </a:spcBef>
              <a:spcAft>
                <a:spcPct val="0"/>
              </a:spcAft>
            </a:pPr>
            <a:r>
              <a:rPr lang="en-US" altLang="zh-CN" sz="2800" smtClean="0">
                <a:solidFill>
                  <a:srgbClr val="000000"/>
                </a:solidFill>
                <a:ea typeface="宋体" pitchFamily="2" charset="-122"/>
              </a:rPr>
              <a:t>class Rectangle</a:t>
            </a:r>
          </a:p>
          <a:p>
            <a:pPr marL="342900" indent="-342900" fontAlgn="base">
              <a:spcBef>
                <a:spcPct val="20000"/>
              </a:spcBef>
              <a:spcAft>
                <a:spcPct val="0"/>
              </a:spcAft>
            </a:pPr>
            <a:r>
              <a:rPr lang="en-US" altLang="zh-CN" sz="2800" smtClean="0">
                <a:solidFill>
                  <a:srgbClr val="000000"/>
                </a:solidFill>
                <a:ea typeface="宋体" pitchFamily="2" charset="-122"/>
              </a:rPr>
              <a:t>{</a:t>
            </a:r>
          </a:p>
          <a:p>
            <a:pPr marL="342900" indent="-342900" fontAlgn="base">
              <a:spcBef>
                <a:spcPct val="20000"/>
              </a:spcBef>
              <a:spcAft>
                <a:spcPct val="0"/>
              </a:spcAft>
            </a:pPr>
            <a:r>
              <a:rPr lang="en-US" altLang="zh-CN" sz="2800" smtClean="0">
                <a:solidFill>
                  <a:srgbClr val="000000"/>
                </a:solidFill>
                <a:ea typeface="宋体" pitchFamily="2" charset="-122"/>
              </a:rPr>
              <a:t>	private:</a:t>
            </a:r>
          </a:p>
          <a:p>
            <a:pPr marL="342900" indent="-342900" fontAlgn="base">
              <a:spcBef>
                <a:spcPct val="20000"/>
              </a:spcBef>
              <a:spcAft>
                <a:spcPct val="0"/>
              </a:spcAft>
            </a:pPr>
            <a:r>
              <a:rPr lang="en-US" altLang="zh-CN" sz="2800" smtClean="0">
                <a:solidFill>
                  <a:srgbClr val="000000"/>
                </a:solidFill>
                <a:ea typeface="宋体" pitchFamily="2" charset="-122"/>
              </a:rPr>
              <a:t>	   int width;</a:t>
            </a:r>
          </a:p>
          <a:p>
            <a:pPr marL="342900" indent="-342900" fontAlgn="base">
              <a:spcBef>
                <a:spcPct val="20000"/>
              </a:spcBef>
              <a:spcAft>
                <a:spcPct val="0"/>
              </a:spcAft>
            </a:pPr>
            <a:r>
              <a:rPr lang="en-US" altLang="zh-CN" sz="2800" smtClean="0">
                <a:solidFill>
                  <a:srgbClr val="000000"/>
                </a:solidFill>
                <a:ea typeface="宋体" pitchFamily="2" charset="-122"/>
              </a:rPr>
              <a:t>	   int length;</a:t>
            </a:r>
          </a:p>
          <a:p>
            <a:pPr marL="342900" indent="-342900" fontAlgn="base">
              <a:spcBef>
                <a:spcPct val="20000"/>
              </a:spcBef>
              <a:spcAft>
                <a:spcPct val="0"/>
              </a:spcAft>
            </a:pPr>
            <a:r>
              <a:rPr lang="en-US" altLang="zh-CN" sz="2800" smtClean="0">
                <a:solidFill>
                  <a:srgbClr val="000000"/>
                </a:solidFill>
                <a:ea typeface="宋体" pitchFamily="2" charset="-122"/>
              </a:rPr>
              <a:t>	   </a:t>
            </a:r>
            <a:r>
              <a:rPr lang="en-US" altLang="zh-CN" sz="2800" smtClean="0">
                <a:solidFill>
                  <a:srgbClr val="800000"/>
                </a:solidFill>
                <a:ea typeface="宋体" pitchFamily="2" charset="-122"/>
              </a:rPr>
              <a:t>static int count;</a:t>
            </a:r>
            <a:endParaRPr lang="en-US" altLang="zh-CN" sz="2800" smtClean="0">
              <a:solidFill>
                <a:srgbClr val="000000"/>
              </a:solidFill>
              <a:ea typeface="宋体" pitchFamily="2" charset="-122"/>
            </a:endParaRPr>
          </a:p>
          <a:p>
            <a:pPr marL="342900" indent="-342900" fontAlgn="base">
              <a:spcBef>
                <a:spcPct val="20000"/>
              </a:spcBef>
              <a:spcAft>
                <a:spcPct val="0"/>
              </a:spcAft>
            </a:pPr>
            <a:r>
              <a:rPr lang="en-US" altLang="zh-CN" sz="2800" smtClean="0">
                <a:solidFill>
                  <a:srgbClr val="000000"/>
                </a:solidFill>
                <a:ea typeface="宋体" pitchFamily="2" charset="-122"/>
              </a:rPr>
              <a:t>	public:</a:t>
            </a:r>
          </a:p>
          <a:p>
            <a:pPr marL="342900" indent="-342900" fontAlgn="base">
              <a:spcBef>
                <a:spcPct val="20000"/>
              </a:spcBef>
              <a:spcAft>
                <a:spcPct val="0"/>
              </a:spcAft>
            </a:pPr>
            <a:r>
              <a:rPr lang="en-US" altLang="zh-CN" sz="2800" smtClean="0">
                <a:solidFill>
                  <a:srgbClr val="000000"/>
                </a:solidFill>
                <a:ea typeface="宋体" pitchFamily="2" charset="-122"/>
              </a:rPr>
              <a:t>	   void set(int w, int l);</a:t>
            </a:r>
          </a:p>
          <a:p>
            <a:pPr marL="342900" indent="-342900" fontAlgn="base">
              <a:spcBef>
                <a:spcPct val="20000"/>
              </a:spcBef>
              <a:spcAft>
                <a:spcPct val="0"/>
              </a:spcAft>
            </a:pPr>
            <a:r>
              <a:rPr lang="en-US" altLang="zh-CN" sz="2800" smtClean="0">
                <a:solidFill>
                  <a:srgbClr val="000000"/>
                </a:solidFill>
                <a:ea typeface="宋体" pitchFamily="2" charset="-122"/>
              </a:rPr>
              <a:t>	   int area();</a:t>
            </a:r>
          </a:p>
          <a:p>
            <a:pPr marL="342900" indent="-342900" fontAlgn="base">
              <a:spcBef>
                <a:spcPct val="20000"/>
              </a:spcBef>
              <a:spcAft>
                <a:spcPct val="0"/>
              </a:spcAft>
            </a:pPr>
            <a:r>
              <a:rPr lang="en-US" altLang="zh-CN" sz="2800" smtClean="0">
                <a:solidFill>
                  <a:srgbClr val="000000"/>
                </a:solidFill>
                <a:ea typeface="宋体" pitchFamily="2" charset="-122"/>
              </a:rPr>
              <a:t>};</a:t>
            </a:r>
          </a:p>
        </p:txBody>
      </p:sp>
      <p:sp>
        <p:nvSpPr>
          <p:cNvPr id="10244" name="Rectangle 3"/>
          <p:cNvSpPr>
            <a:spLocks noGrp="1" noChangeArrowheads="1"/>
          </p:cNvSpPr>
          <p:nvPr>
            <p:ph type="title"/>
          </p:nvPr>
        </p:nvSpPr>
        <p:spPr>
          <a:xfrm>
            <a:off x="381000" y="350838"/>
            <a:ext cx="8229600" cy="639762"/>
          </a:xfrm>
        </p:spPr>
        <p:txBody>
          <a:bodyPr/>
          <a:lstStyle/>
          <a:p>
            <a:pPr eaLnBrk="1" hangingPunct="1"/>
            <a:r>
              <a:rPr lang="en-US" altLang="zh-CN" sz="4000" smtClean="0">
                <a:ea typeface="宋体" pitchFamily="2" charset="-122"/>
              </a:rPr>
              <a:t>Static Data Member </a:t>
            </a:r>
          </a:p>
        </p:txBody>
      </p:sp>
      <p:sp>
        <p:nvSpPr>
          <p:cNvPr id="10245" name="Rectangle 4"/>
          <p:cNvSpPr>
            <a:spLocks noChangeArrowheads="1"/>
          </p:cNvSpPr>
          <p:nvPr/>
        </p:nvSpPr>
        <p:spPr bwMode="auto">
          <a:xfrm>
            <a:off x="5791200" y="1371600"/>
            <a:ext cx="2133600" cy="11430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Rectangle  r1;</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Rectangle  r2;</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Rectangle  r3;</a:t>
            </a:r>
          </a:p>
          <a:p>
            <a:pPr marL="342900" indent="-342900" fontAlgn="base">
              <a:lnSpc>
                <a:spcPct val="80000"/>
              </a:lnSpc>
              <a:spcBef>
                <a:spcPct val="20000"/>
              </a:spcBef>
              <a:spcAft>
                <a:spcPct val="0"/>
              </a:spcAft>
            </a:pPr>
            <a:endParaRPr lang="en-US" altLang="zh-CN" sz="2400" smtClean="0">
              <a:solidFill>
                <a:srgbClr val="000000"/>
              </a:solidFill>
              <a:ea typeface="宋体" pitchFamily="2" charset="-122"/>
            </a:endParaRPr>
          </a:p>
        </p:txBody>
      </p:sp>
      <p:sp>
        <p:nvSpPr>
          <p:cNvPr id="10246" name="AutoShape 9"/>
          <p:cNvSpPr>
            <a:spLocks noChangeArrowheads="1"/>
          </p:cNvSpPr>
          <p:nvPr/>
        </p:nvSpPr>
        <p:spPr bwMode="auto">
          <a:xfrm>
            <a:off x="838200" y="4191000"/>
            <a:ext cx="304800" cy="228600"/>
          </a:xfrm>
          <a:prstGeom prst="rightArrow">
            <a:avLst>
              <a:gd name="adj1" fmla="val 50000"/>
              <a:gd name="adj2" fmla="val 33333"/>
            </a:avLst>
          </a:prstGeom>
          <a:solidFill>
            <a:schemeClr val="accent2"/>
          </a:solidFill>
          <a:ln w="9525">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32778" name="Rectangle 10"/>
          <p:cNvSpPr>
            <a:spLocks noChangeArrowheads="1"/>
          </p:cNvSpPr>
          <p:nvPr/>
        </p:nvSpPr>
        <p:spPr bwMode="auto">
          <a:xfrm>
            <a:off x="4953000" y="4648200"/>
            <a:ext cx="1371600" cy="762000"/>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r>
              <a:rPr lang="en-US" altLang="zh-CN" b="1" smtClean="0">
                <a:solidFill>
                  <a:srgbClr val="000000"/>
                </a:solidFill>
                <a:ea typeface="宋体" pitchFamily="2" charset="-122"/>
              </a:rPr>
              <a:t>width</a:t>
            </a:r>
          </a:p>
          <a:p>
            <a:pPr algn="ctr" fontAlgn="base">
              <a:spcBef>
                <a:spcPct val="0"/>
              </a:spcBef>
              <a:spcAft>
                <a:spcPct val="0"/>
              </a:spcAft>
            </a:pPr>
            <a:r>
              <a:rPr lang="en-US" altLang="zh-CN" b="1" smtClean="0">
                <a:solidFill>
                  <a:srgbClr val="000000"/>
                </a:solidFill>
                <a:ea typeface="宋体" pitchFamily="2" charset="-122"/>
              </a:rPr>
              <a:t>length</a:t>
            </a:r>
          </a:p>
        </p:txBody>
      </p:sp>
      <p:sp>
        <p:nvSpPr>
          <p:cNvPr id="32780" name="Rectangle 12"/>
          <p:cNvSpPr>
            <a:spLocks noChangeArrowheads="1"/>
          </p:cNvSpPr>
          <p:nvPr/>
        </p:nvSpPr>
        <p:spPr bwMode="auto">
          <a:xfrm>
            <a:off x="7467600" y="4648200"/>
            <a:ext cx="1371600" cy="762000"/>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r>
              <a:rPr lang="en-US" altLang="zh-CN" b="1" smtClean="0">
                <a:solidFill>
                  <a:srgbClr val="000000"/>
                </a:solidFill>
                <a:ea typeface="宋体" pitchFamily="2" charset="-122"/>
              </a:rPr>
              <a:t>width</a:t>
            </a:r>
          </a:p>
          <a:p>
            <a:pPr algn="ctr" fontAlgn="base">
              <a:spcBef>
                <a:spcPct val="0"/>
              </a:spcBef>
              <a:spcAft>
                <a:spcPct val="0"/>
              </a:spcAft>
            </a:pPr>
            <a:r>
              <a:rPr lang="en-US" altLang="zh-CN" b="1" smtClean="0">
                <a:solidFill>
                  <a:srgbClr val="000000"/>
                </a:solidFill>
                <a:ea typeface="宋体" pitchFamily="2" charset="-122"/>
              </a:rPr>
              <a:t>length</a:t>
            </a:r>
          </a:p>
        </p:txBody>
      </p:sp>
      <p:sp>
        <p:nvSpPr>
          <p:cNvPr id="32781" name="Rectangle 13"/>
          <p:cNvSpPr>
            <a:spLocks noChangeArrowheads="1"/>
          </p:cNvSpPr>
          <p:nvPr/>
        </p:nvSpPr>
        <p:spPr bwMode="auto">
          <a:xfrm>
            <a:off x="6248400" y="5562600"/>
            <a:ext cx="1371600" cy="762000"/>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r>
              <a:rPr lang="en-US" altLang="zh-CN" b="1" smtClean="0">
                <a:solidFill>
                  <a:srgbClr val="000000"/>
                </a:solidFill>
                <a:ea typeface="宋体" pitchFamily="2" charset="-122"/>
              </a:rPr>
              <a:t>width</a:t>
            </a:r>
          </a:p>
          <a:p>
            <a:pPr algn="ctr" fontAlgn="base">
              <a:spcBef>
                <a:spcPct val="0"/>
              </a:spcBef>
              <a:spcAft>
                <a:spcPct val="0"/>
              </a:spcAft>
            </a:pPr>
            <a:r>
              <a:rPr lang="en-US" altLang="zh-CN" b="1" smtClean="0">
                <a:solidFill>
                  <a:srgbClr val="000000"/>
                </a:solidFill>
                <a:ea typeface="宋体" pitchFamily="2" charset="-122"/>
              </a:rPr>
              <a:t>length</a:t>
            </a:r>
          </a:p>
        </p:txBody>
      </p:sp>
      <p:sp>
        <p:nvSpPr>
          <p:cNvPr id="32782" name="Text Box 14"/>
          <p:cNvSpPr txBox="1">
            <a:spLocks noChangeArrowheads="1"/>
          </p:cNvSpPr>
          <p:nvPr/>
        </p:nvSpPr>
        <p:spPr bwMode="auto">
          <a:xfrm>
            <a:off x="4876800" y="4267200"/>
            <a:ext cx="400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r1</a:t>
            </a:r>
          </a:p>
        </p:txBody>
      </p:sp>
      <p:sp>
        <p:nvSpPr>
          <p:cNvPr id="32784" name="Text Box 16"/>
          <p:cNvSpPr txBox="1">
            <a:spLocks noChangeArrowheads="1"/>
          </p:cNvSpPr>
          <p:nvPr/>
        </p:nvSpPr>
        <p:spPr bwMode="auto">
          <a:xfrm>
            <a:off x="5791200" y="5867400"/>
            <a:ext cx="400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r3</a:t>
            </a:r>
          </a:p>
        </p:txBody>
      </p:sp>
      <p:sp>
        <p:nvSpPr>
          <p:cNvPr id="32785" name="Text Box 17"/>
          <p:cNvSpPr txBox="1">
            <a:spLocks noChangeArrowheads="1"/>
          </p:cNvSpPr>
          <p:nvPr/>
        </p:nvSpPr>
        <p:spPr bwMode="auto">
          <a:xfrm>
            <a:off x="7543800" y="4343400"/>
            <a:ext cx="400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r2</a:t>
            </a:r>
          </a:p>
        </p:txBody>
      </p:sp>
      <p:sp>
        <p:nvSpPr>
          <p:cNvPr id="32786" name="Rectangle 18"/>
          <p:cNvSpPr>
            <a:spLocks noChangeArrowheads="1"/>
          </p:cNvSpPr>
          <p:nvPr/>
        </p:nvSpPr>
        <p:spPr bwMode="auto">
          <a:xfrm>
            <a:off x="6096000" y="3352800"/>
            <a:ext cx="1371600" cy="609600"/>
          </a:xfrm>
          <a:prstGeom prst="rect">
            <a:avLst/>
          </a:prstGeom>
          <a:solidFill>
            <a:schemeClr val="accent1"/>
          </a:solidFill>
          <a:ln w="9525">
            <a:solidFill>
              <a:schemeClr val="tx1"/>
            </a:solidFill>
            <a:miter lim="800000"/>
            <a:headEnd/>
            <a:tailEnd/>
          </a:ln>
        </p:spPr>
        <p:txBody>
          <a:bodyPr wrap="none" anchor="ctr"/>
          <a:lstStyle/>
          <a:p>
            <a:pPr algn="ctr" fontAlgn="base">
              <a:spcBef>
                <a:spcPct val="0"/>
              </a:spcBef>
              <a:spcAft>
                <a:spcPct val="0"/>
              </a:spcAft>
            </a:pPr>
            <a:r>
              <a:rPr lang="en-US" altLang="zh-CN" b="1" smtClean="0">
                <a:solidFill>
                  <a:srgbClr val="000000"/>
                </a:solidFill>
                <a:ea typeface="宋体" pitchFamily="2" charset="-122"/>
              </a:rPr>
              <a:t>count</a:t>
            </a:r>
          </a:p>
        </p:txBody>
      </p:sp>
    </p:spTree>
    <p:extLst>
      <p:ext uri="{BB962C8B-B14F-4D97-AF65-F5344CB8AC3E}">
        <p14:creationId xmlns:p14="http://schemas.microsoft.com/office/powerpoint/2010/main" val="38290813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78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78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78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78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78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7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8" grpId="0" animBg="1"/>
      <p:bldP spid="32780" grpId="0" animBg="1"/>
      <p:bldP spid="32781" grpId="0" animBg="1"/>
      <p:bldP spid="32782" grpId="0"/>
      <p:bldP spid="32784" grpId="0"/>
      <p:bldP spid="32785" grpId="0"/>
      <p:bldP spid="3278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C1F7C59-FAC4-45E7-B6AF-6800C4769AC9}" type="slidenum">
              <a:rPr lang="en-US" altLang="zh-CN">
                <a:solidFill>
                  <a:srgbClr val="000000"/>
                </a:solidFill>
              </a:rPr>
              <a:pPr/>
              <a:t>18</a:t>
            </a:fld>
            <a:endParaRPr lang="en-US" altLang="zh-CN">
              <a:solidFill>
                <a:srgbClr val="000000"/>
              </a:solidFill>
            </a:endParaRPr>
          </a:p>
        </p:txBody>
      </p:sp>
      <p:sp>
        <p:nvSpPr>
          <p:cNvPr id="11267" name="Rectangle 2"/>
          <p:cNvSpPr>
            <a:spLocks noGrp="1" noChangeArrowheads="1"/>
          </p:cNvSpPr>
          <p:nvPr>
            <p:ph type="title"/>
          </p:nvPr>
        </p:nvSpPr>
        <p:spPr>
          <a:xfrm>
            <a:off x="-762000" y="228600"/>
            <a:ext cx="10210800" cy="838200"/>
          </a:xfrm>
        </p:spPr>
        <p:txBody>
          <a:bodyPr/>
          <a:lstStyle/>
          <a:p>
            <a:pPr eaLnBrk="1" hangingPunct="1"/>
            <a:r>
              <a:rPr lang="en-US" altLang="zh-CN" sz="4000" smtClean="0">
                <a:ea typeface="宋体" pitchFamily="2" charset="-122"/>
              </a:rPr>
              <a:t>Class Definition – Member Functions</a:t>
            </a:r>
          </a:p>
        </p:txBody>
      </p:sp>
      <p:sp>
        <p:nvSpPr>
          <p:cNvPr id="11268" name="Rectangle 3"/>
          <p:cNvSpPr>
            <a:spLocks noGrp="1" noChangeArrowheads="1"/>
          </p:cNvSpPr>
          <p:nvPr>
            <p:ph type="body" idx="1"/>
          </p:nvPr>
        </p:nvSpPr>
        <p:spPr>
          <a:xfrm>
            <a:off x="457200" y="1219200"/>
            <a:ext cx="8229600" cy="5181600"/>
          </a:xfrm>
        </p:spPr>
        <p:txBody>
          <a:bodyPr/>
          <a:lstStyle/>
          <a:p>
            <a:pPr eaLnBrk="1" hangingPunct="1">
              <a:lnSpc>
                <a:spcPct val="90000"/>
              </a:lnSpc>
            </a:pPr>
            <a:r>
              <a:rPr lang="en-US" altLang="zh-CN" sz="2800" smtClean="0">
                <a:solidFill>
                  <a:srgbClr val="800000"/>
                </a:solidFill>
                <a:ea typeface="宋体" pitchFamily="2" charset="-122"/>
              </a:rPr>
              <a:t>Used to</a:t>
            </a:r>
          </a:p>
          <a:p>
            <a:pPr lvl="1" eaLnBrk="1" hangingPunct="1">
              <a:lnSpc>
                <a:spcPct val="90000"/>
              </a:lnSpc>
            </a:pPr>
            <a:r>
              <a:rPr lang="en-US" altLang="zh-CN" sz="2400" smtClean="0">
                <a:ea typeface="宋体" pitchFamily="2" charset="-122"/>
              </a:rPr>
              <a:t>access the values of the data members (accessor)</a:t>
            </a:r>
          </a:p>
          <a:p>
            <a:pPr lvl="1" eaLnBrk="1" hangingPunct="1">
              <a:lnSpc>
                <a:spcPct val="90000"/>
              </a:lnSpc>
            </a:pPr>
            <a:r>
              <a:rPr lang="en-US" altLang="zh-CN" sz="2400" smtClean="0">
                <a:ea typeface="宋体" pitchFamily="2" charset="-122"/>
              </a:rPr>
              <a:t>perform operations on the data members (implementor)</a:t>
            </a:r>
          </a:p>
          <a:p>
            <a:pPr eaLnBrk="1" hangingPunct="1">
              <a:lnSpc>
                <a:spcPct val="90000"/>
              </a:lnSpc>
            </a:pPr>
            <a:r>
              <a:rPr lang="en-US" altLang="zh-CN" sz="2800" smtClean="0">
                <a:solidFill>
                  <a:schemeClr val="accent2"/>
                </a:solidFill>
                <a:ea typeface="宋体" pitchFamily="2" charset="-122"/>
              </a:rPr>
              <a:t>Are declared inside the class body, in the same way as declaring a function</a:t>
            </a:r>
          </a:p>
          <a:p>
            <a:pPr eaLnBrk="1" hangingPunct="1">
              <a:lnSpc>
                <a:spcPct val="90000"/>
              </a:lnSpc>
            </a:pPr>
            <a:r>
              <a:rPr lang="en-US" altLang="zh-CN" sz="2800" smtClean="0">
                <a:solidFill>
                  <a:srgbClr val="800000"/>
                </a:solidFill>
                <a:ea typeface="宋体" pitchFamily="2" charset="-122"/>
              </a:rPr>
              <a:t>Their definition can be placed inside the class body, or outside the class body</a:t>
            </a:r>
          </a:p>
          <a:p>
            <a:pPr eaLnBrk="1" hangingPunct="1">
              <a:lnSpc>
                <a:spcPct val="90000"/>
              </a:lnSpc>
            </a:pPr>
            <a:r>
              <a:rPr lang="en-US" altLang="zh-CN" sz="2800" smtClean="0">
                <a:solidFill>
                  <a:schemeClr val="accent2"/>
                </a:solidFill>
                <a:ea typeface="宋体" pitchFamily="2" charset="-122"/>
              </a:rPr>
              <a:t>Can access both public and private members of the class</a:t>
            </a:r>
            <a:r>
              <a:rPr lang="en-US" altLang="zh-CN" sz="2800" smtClean="0">
                <a:ea typeface="宋体" pitchFamily="2" charset="-122"/>
              </a:rPr>
              <a:t> </a:t>
            </a:r>
          </a:p>
          <a:p>
            <a:pPr eaLnBrk="1" hangingPunct="1">
              <a:lnSpc>
                <a:spcPct val="90000"/>
              </a:lnSpc>
            </a:pPr>
            <a:r>
              <a:rPr lang="en-US" altLang="zh-CN" sz="2800" smtClean="0">
                <a:solidFill>
                  <a:srgbClr val="800000"/>
                </a:solidFill>
                <a:ea typeface="宋体" pitchFamily="2" charset="-122"/>
              </a:rPr>
              <a:t>Can be referred to using dot or arrow member access operator</a:t>
            </a:r>
          </a:p>
        </p:txBody>
      </p:sp>
    </p:spTree>
    <p:extLst>
      <p:ext uri="{BB962C8B-B14F-4D97-AF65-F5344CB8AC3E}">
        <p14:creationId xmlns:p14="http://schemas.microsoft.com/office/powerpoint/2010/main" val="23214738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5505B61-1541-4900-874F-F33CAA0BC594}" type="slidenum">
              <a:rPr lang="en-US" altLang="zh-CN">
                <a:solidFill>
                  <a:srgbClr val="000000"/>
                </a:solidFill>
              </a:rPr>
              <a:pPr/>
              <a:t>19</a:t>
            </a:fld>
            <a:endParaRPr lang="en-US" altLang="zh-CN">
              <a:solidFill>
                <a:srgbClr val="000000"/>
              </a:solidFill>
            </a:endParaRPr>
          </a:p>
        </p:txBody>
      </p:sp>
      <p:sp>
        <p:nvSpPr>
          <p:cNvPr id="12291" name="Rectangle 4"/>
          <p:cNvSpPr>
            <a:spLocks noGrp="1" noChangeArrowheads="1"/>
          </p:cNvSpPr>
          <p:nvPr>
            <p:ph type="title"/>
          </p:nvPr>
        </p:nvSpPr>
        <p:spPr>
          <a:xfrm>
            <a:off x="457200" y="274638"/>
            <a:ext cx="8229600" cy="715962"/>
          </a:xfrm>
        </p:spPr>
        <p:txBody>
          <a:bodyPr/>
          <a:lstStyle/>
          <a:p>
            <a:pPr eaLnBrk="1" hangingPunct="1"/>
            <a:r>
              <a:rPr lang="en-US" altLang="zh-CN" sz="4000" smtClean="0">
                <a:ea typeface="宋体" pitchFamily="2" charset="-122"/>
              </a:rPr>
              <a:t>Define a Member Function</a:t>
            </a:r>
          </a:p>
        </p:txBody>
      </p:sp>
      <p:sp>
        <p:nvSpPr>
          <p:cNvPr id="12292" name="Rectangle 5"/>
          <p:cNvSpPr>
            <a:spLocks noChangeArrowheads="1"/>
          </p:cNvSpPr>
          <p:nvPr/>
        </p:nvSpPr>
        <p:spPr bwMode="auto">
          <a:xfrm>
            <a:off x="730250" y="1295400"/>
            <a:ext cx="4572000" cy="3048000"/>
          </a:xfrm>
          <a:prstGeom prst="rect">
            <a:avLst/>
          </a:prstGeom>
          <a:solidFill>
            <a:srgbClr val="D5E3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class Rectangle</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private:</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int width, length;</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public:</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void set (int w, int l);</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int area() {return width*length; }</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a:t>
            </a:r>
          </a:p>
        </p:txBody>
      </p:sp>
      <p:sp>
        <p:nvSpPr>
          <p:cNvPr id="34822" name="Rectangle 6"/>
          <p:cNvSpPr>
            <a:spLocks noChangeArrowheads="1"/>
          </p:cNvSpPr>
          <p:nvPr/>
        </p:nvSpPr>
        <p:spPr bwMode="auto">
          <a:xfrm>
            <a:off x="4006850" y="4572000"/>
            <a:ext cx="4038600" cy="19050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void Rectangle </a:t>
            </a:r>
            <a:r>
              <a:rPr lang="en-US" altLang="zh-CN" sz="2000" b="1" smtClean="0">
                <a:solidFill>
                  <a:srgbClr val="333399"/>
                </a:solidFill>
                <a:latin typeface="Times New Roman" pitchFamily="18" charset="0"/>
                <a:ea typeface="宋体" pitchFamily="2" charset="-122"/>
              </a:rPr>
              <a:t>::</a:t>
            </a:r>
            <a:r>
              <a:rPr lang="en-US" altLang="zh-CN" sz="2000" smtClean="0">
                <a:solidFill>
                  <a:srgbClr val="000000"/>
                </a:solidFill>
                <a:latin typeface="Times New Roman" pitchFamily="18" charset="0"/>
                <a:ea typeface="宋体" pitchFamily="2" charset="-122"/>
              </a:rPr>
              <a:t> set (int w, int l)</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width = w;</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length = l;</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a:t>
            </a:r>
          </a:p>
        </p:txBody>
      </p:sp>
      <p:grpSp>
        <p:nvGrpSpPr>
          <p:cNvPr id="2" name="Group 10"/>
          <p:cNvGrpSpPr>
            <a:grpSpLocks/>
          </p:cNvGrpSpPr>
          <p:nvPr/>
        </p:nvGrpSpPr>
        <p:grpSpPr bwMode="auto">
          <a:xfrm>
            <a:off x="654050" y="3886200"/>
            <a:ext cx="4114800" cy="1357313"/>
            <a:chOff x="288" y="2448"/>
            <a:chExt cx="2592" cy="855"/>
          </a:xfrm>
        </p:grpSpPr>
        <p:sp>
          <p:nvSpPr>
            <p:cNvPr id="12304" name="Text Box 7"/>
            <p:cNvSpPr txBox="1">
              <a:spLocks noChangeArrowheads="1"/>
            </p:cNvSpPr>
            <p:nvPr/>
          </p:nvSpPr>
          <p:spPr bwMode="auto">
            <a:xfrm>
              <a:off x="288" y="3072"/>
              <a:ext cx="4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inline</a:t>
              </a:r>
            </a:p>
          </p:txBody>
        </p:sp>
        <p:sp>
          <p:nvSpPr>
            <p:cNvPr id="12305" name="Line 8"/>
            <p:cNvSpPr>
              <a:spLocks noChangeShapeType="1"/>
            </p:cNvSpPr>
            <p:nvPr/>
          </p:nvSpPr>
          <p:spPr bwMode="auto">
            <a:xfrm flipV="1">
              <a:off x="624" y="2448"/>
              <a:ext cx="432" cy="57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12306" name="Line 9"/>
            <p:cNvSpPr>
              <a:spLocks noChangeShapeType="1"/>
            </p:cNvSpPr>
            <p:nvPr/>
          </p:nvSpPr>
          <p:spPr bwMode="auto">
            <a:xfrm>
              <a:off x="720" y="2448"/>
              <a:ext cx="21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endParaRPr>
            </a:p>
          </p:txBody>
        </p:sp>
      </p:grpSp>
      <p:grpSp>
        <p:nvGrpSpPr>
          <p:cNvPr id="3" name="Group 18"/>
          <p:cNvGrpSpPr>
            <a:grpSpLocks/>
          </p:cNvGrpSpPr>
          <p:nvPr/>
        </p:nvGrpSpPr>
        <p:grpSpPr bwMode="auto">
          <a:xfrm>
            <a:off x="4616450" y="2590800"/>
            <a:ext cx="4375150" cy="3679825"/>
            <a:chOff x="2784" y="1632"/>
            <a:chExt cx="2756" cy="2318"/>
          </a:xfrm>
        </p:grpSpPr>
        <p:sp>
          <p:nvSpPr>
            <p:cNvPr id="12297" name="Text Box 11"/>
            <p:cNvSpPr txBox="1">
              <a:spLocks noChangeArrowheads="1"/>
            </p:cNvSpPr>
            <p:nvPr/>
          </p:nvSpPr>
          <p:spPr bwMode="auto">
            <a:xfrm>
              <a:off x="3264" y="1632"/>
              <a:ext cx="8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class name</a:t>
              </a:r>
            </a:p>
          </p:txBody>
        </p:sp>
        <p:sp>
          <p:nvSpPr>
            <p:cNvPr id="12298" name="Line 12"/>
            <p:cNvSpPr>
              <a:spLocks noChangeShapeType="1"/>
            </p:cNvSpPr>
            <p:nvPr/>
          </p:nvSpPr>
          <p:spPr bwMode="auto">
            <a:xfrm flipH="1">
              <a:off x="3024" y="1872"/>
              <a:ext cx="528" cy="96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12299" name="AutoShape 13"/>
            <p:cNvSpPr>
              <a:spLocks/>
            </p:cNvSpPr>
            <p:nvPr/>
          </p:nvSpPr>
          <p:spPr bwMode="auto">
            <a:xfrm rot="5400000">
              <a:off x="3024" y="2592"/>
              <a:ext cx="48" cy="528"/>
            </a:xfrm>
            <a:prstGeom prst="leftBrace">
              <a:avLst>
                <a:gd name="adj1" fmla="val 91667"/>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12300" name="Text Box 14"/>
            <p:cNvSpPr txBox="1">
              <a:spLocks noChangeArrowheads="1"/>
            </p:cNvSpPr>
            <p:nvPr/>
          </p:nvSpPr>
          <p:spPr bwMode="auto">
            <a:xfrm>
              <a:off x="3840" y="2160"/>
              <a:ext cx="17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member function name</a:t>
              </a:r>
            </a:p>
          </p:txBody>
        </p:sp>
        <p:sp>
          <p:nvSpPr>
            <p:cNvPr id="12301" name="Line 15"/>
            <p:cNvSpPr>
              <a:spLocks noChangeShapeType="1"/>
            </p:cNvSpPr>
            <p:nvPr/>
          </p:nvSpPr>
          <p:spPr bwMode="auto">
            <a:xfrm flipH="1">
              <a:off x="3744" y="2400"/>
              <a:ext cx="624" cy="48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12302" name="Text Box 16"/>
            <p:cNvSpPr txBox="1">
              <a:spLocks noChangeArrowheads="1"/>
            </p:cNvSpPr>
            <p:nvPr/>
          </p:nvSpPr>
          <p:spPr bwMode="auto">
            <a:xfrm>
              <a:off x="3686" y="3719"/>
              <a:ext cx="1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scope operator</a:t>
              </a:r>
            </a:p>
          </p:txBody>
        </p:sp>
        <p:sp>
          <p:nvSpPr>
            <p:cNvPr id="12303" name="Line 17"/>
            <p:cNvSpPr>
              <a:spLocks noChangeShapeType="1"/>
            </p:cNvSpPr>
            <p:nvPr/>
          </p:nvSpPr>
          <p:spPr bwMode="auto">
            <a:xfrm flipH="1" flipV="1">
              <a:off x="3504" y="3120"/>
              <a:ext cx="432" cy="57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endParaRPr>
            </a:p>
          </p:txBody>
        </p:sp>
      </p:grpSp>
      <p:sp>
        <p:nvSpPr>
          <p:cNvPr id="34835" name="Text Box 19"/>
          <p:cNvSpPr txBox="1">
            <a:spLocks noChangeArrowheads="1"/>
          </p:cNvSpPr>
          <p:nvPr/>
        </p:nvSpPr>
        <p:spPr bwMode="auto">
          <a:xfrm>
            <a:off x="1492250" y="4876800"/>
            <a:ext cx="2082800" cy="1465263"/>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endParaRPr lang="en-US" altLang="zh-CN" b="1" smtClean="0">
              <a:solidFill>
                <a:srgbClr val="000000"/>
              </a:solidFill>
              <a:ea typeface="宋体" pitchFamily="2" charset="-122"/>
            </a:endParaRPr>
          </a:p>
          <a:p>
            <a:pPr algn="ctr" fontAlgn="base">
              <a:spcBef>
                <a:spcPct val="0"/>
              </a:spcBef>
              <a:spcAft>
                <a:spcPct val="0"/>
              </a:spcAft>
            </a:pPr>
            <a:r>
              <a:rPr lang="en-US" altLang="zh-CN" b="1" smtClean="0">
                <a:solidFill>
                  <a:srgbClr val="333399"/>
                </a:solidFill>
                <a:ea typeface="宋体" pitchFamily="2" charset="-122"/>
              </a:rPr>
              <a:t>r1.set(5,8);</a:t>
            </a:r>
          </a:p>
          <a:p>
            <a:pPr algn="ctr" fontAlgn="base">
              <a:spcBef>
                <a:spcPct val="0"/>
              </a:spcBef>
              <a:spcAft>
                <a:spcPct val="0"/>
              </a:spcAft>
            </a:pPr>
            <a:endParaRPr lang="en-US" altLang="zh-CN" b="1" smtClean="0">
              <a:solidFill>
                <a:srgbClr val="333399"/>
              </a:solidFill>
              <a:ea typeface="宋体" pitchFamily="2" charset="-122"/>
            </a:endParaRPr>
          </a:p>
          <a:p>
            <a:pPr algn="ctr" fontAlgn="base">
              <a:spcBef>
                <a:spcPct val="0"/>
              </a:spcBef>
              <a:spcAft>
                <a:spcPct val="0"/>
              </a:spcAft>
            </a:pPr>
            <a:r>
              <a:rPr lang="en-US" altLang="zh-CN" b="1" smtClean="0">
                <a:solidFill>
                  <a:srgbClr val="333399"/>
                </a:solidFill>
                <a:ea typeface="宋体" pitchFamily="2" charset="-122"/>
              </a:rPr>
              <a:t>rp-&gt;set(8,10);</a:t>
            </a:r>
          </a:p>
          <a:p>
            <a:pPr fontAlgn="base">
              <a:spcBef>
                <a:spcPct val="0"/>
              </a:spcBef>
              <a:spcAft>
                <a:spcPct val="0"/>
              </a:spcAft>
            </a:pPr>
            <a:endParaRPr lang="en-US" altLang="zh-CN" b="1" smtClean="0">
              <a:solidFill>
                <a:srgbClr val="333399"/>
              </a:solidFill>
              <a:ea typeface="宋体" pitchFamily="2" charset="-122"/>
            </a:endParaRPr>
          </a:p>
        </p:txBody>
      </p:sp>
    </p:spTree>
    <p:extLst>
      <p:ext uri="{BB962C8B-B14F-4D97-AF65-F5344CB8AC3E}">
        <p14:creationId xmlns:p14="http://schemas.microsoft.com/office/powerpoint/2010/main" val="1963249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34822"/>
                                        </p:tgtEl>
                                        <p:attrNameLst>
                                          <p:attrName>style.visibility</p:attrName>
                                        </p:attrNameLst>
                                      </p:cBhvr>
                                      <p:to>
                                        <p:strVal val="visible"/>
                                      </p:to>
                                    </p:set>
                                    <p:anim calcmode="lin" valueType="num">
                                      <p:cBhvr>
                                        <p:cTn id="12" dur="500" fill="hold"/>
                                        <p:tgtEl>
                                          <p:spTgt spid="34822"/>
                                        </p:tgtEl>
                                        <p:attrNameLst>
                                          <p:attrName>ppt_w</p:attrName>
                                        </p:attrNameLst>
                                      </p:cBhvr>
                                      <p:tavLst>
                                        <p:tav tm="0">
                                          <p:val>
                                            <p:strVal val="#ppt_w*0.70"/>
                                          </p:val>
                                        </p:tav>
                                        <p:tav tm="100000">
                                          <p:val>
                                            <p:strVal val="#ppt_w"/>
                                          </p:val>
                                        </p:tav>
                                      </p:tavLst>
                                    </p:anim>
                                    <p:anim calcmode="lin" valueType="num">
                                      <p:cBhvr>
                                        <p:cTn id="13" dur="500" fill="hold"/>
                                        <p:tgtEl>
                                          <p:spTgt spid="34822"/>
                                        </p:tgtEl>
                                        <p:attrNameLst>
                                          <p:attrName>ppt_h</p:attrName>
                                        </p:attrNameLst>
                                      </p:cBhvr>
                                      <p:tavLst>
                                        <p:tav tm="0">
                                          <p:val>
                                            <p:strVal val="#ppt_h"/>
                                          </p:val>
                                        </p:tav>
                                        <p:tav tm="100000">
                                          <p:val>
                                            <p:strVal val="#ppt_h"/>
                                          </p:val>
                                        </p:tav>
                                      </p:tavLst>
                                    </p:anim>
                                    <p:animEffect transition="in" filter="fade">
                                      <p:cBhvr>
                                        <p:cTn id="14" dur="500"/>
                                        <p:tgtEl>
                                          <p:spTgt spid="3482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8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2" grpId="0" animBg="1"/>
      <p:bldP spid="3483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B52BA84-753C-4935-AF7C-8BC2E98091BD}" type="slidenum">
              <a:rPr lang="en-US" sz="1400">
                <a:solidFill>
                  <a:srgbClr val="000000"/>
                </a:solidFill>
              </a:rPr>
              <a:pPr/>
              <a:t>2</a:t>
            </a:fld>
            <a:endParaRPr lang="en-US" sz="1400">
              <a:solidFill>
                <a:srgbClr val="000000"/>
              </a:solidFill>
            </a:endParaRPr>
          </a:p>
        </p:txBody>
      </p:sp>
      <p:sp>
        <p:nvSpPr>
          <p:cNvPr id="4099" name="Rectangle 2"/>
          <p:cNvSpPr>
            <a:spLocks noGrp="1" noChangeArrowheads="1"/>
          </p:cNvSpPr>
          <p:nvPr>
            <p:ph type="title"/>
          </p:nvPr>
        </p:nvSpPr>
        <p:spPr/>
        <p:txBody>
          <a:bodyPr/>
          <a:lstStyle/>
          <a:p>
            <a:r>
              <a:rPr lang="en-US" smtClean="0"/>
              <a:t>Programming Concept Evolution</a:t>
            </a:r>
            <a:endParaRPr lang="th-TH" smtClean="0"/>
          </a:p>
        </p:txBody>
      </p:sp>
      <p:sp>
        <p:nvSpPr>
          <p:cNvPr id="4100" name="Rectangle 3"/>
          <p:cNvSpPr>
            <a:spLocks noGrp="1" noChangeArrowheads="1"/>
          </p:cNvSpPr>
          <p:nvPr>
            <p:ph type="body" idx="1"/>
          </p:nvPr>
        </p:nvSpPr>
        <p:spPr>
          <a:xfrm>
            <a:off x="914400" y="1905000"/>
            <a:ext cx="7772400" cy="4114800"/>
          </a:xfrm>
        </p:spPr>
        <p:txBody>
          <a:bodyPr/>
          <a:lstStyle/>
          <a:p>
            <a:r>
              <a:rPr lang="en-US" smtClean="0"/>
              <a:t>Unstructured</a:t>
            </a:r>
          </a:p>
          <a:p>
            <a:r>
              <a:rPr lang="en-US" smtClean="0"/>
              <a:t>Procedural</a:t>
            </a:r>
          </a:p>
          <a:p>
            <a:r>
              <a:rPr lang="en-US" smtClean="0"/>
              <a:t>Object-Oriented</a:t>
            </a:r>
            <a:endParaRPr lang="th-TH" smtClean="0"/>
          </a:p>
        </p:txBody>
      </p:sp>
    </p:spTree>
    <p:extLst>
      <p:ext uri="{BB962C8B-B14F-4D97-AF65-F5344CB8AC3E}">
        <p14:creationId xmlns:p14="http://schemas.microsoft.com/office/powerpoint/2010/main" val="2654391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081DD06-8FE4-47BF-82B2-EB3F923E8343}" type="slidenum">
              <a:rPr lang="en-US" altLang="zh-CN">
                <a:solidFill>
                  <a:srgbClr val="000000"/>
                </a:solidFill>
              </a:rPr>
              <a:pPr/>
              <a:t>20</a:t>
            </a:fld>
            <a:endParaRPr lang="en-US" altLang="zh-CN">
              <a:solidFill>
                <a:srgbClr val="000000"/>
              </a:solidFill>
            </a:endParaRPr>
          </a:p>
        </p:txBody>
      </p:sp>
      <p:sp>
        <p:nvSpPr>
          <p:cNvPr id="13315" name="Rectangle 3"/>
          <p:cNvSpPr>
            <a:spLocks noGrp="1" noChangeArrowheads="1"/>
          </p:cNvSpPr>
          <p:nvPr>
            <p:ph type="body" idx="1"/>
          </p:nvPr>
        </p:nvSpPr>
        <p:spPr>
          <a:xfrm>
            <a:off x="457200" y="1371600"/>
            <a:ext cx="8229600" cy="4754563"/>
          </a:xfrm>
        </p:spPr>
        <p:txBody>
          <a:bodyPr/>
          <a:lstStyle/>
          <a:p>
            <a:pPr eaLnBrk="1" hangingPunct="1"/>
            <a:r>
              <a:rPr lang="en-US" altLang="zh-CN" b="1" smtClean="0">
                <a:latin typeface="Times New Roman" pitchFamily="18" charset="0"/>
                <a:ea typeface="宋体" pitchFamily="2" charset="-122"/>
              </a:rPr>
              <a:t>static</a:t>
            </a:r>
            <a:r>
              <a:rPr lang="en-US" altLang="zh-CN" smtClean="0">
                <a:ea typeface="宋体" pitchFamily="2" charset="-122"/>
              </a:rPr>
              <a:t> member function</a:t>
            </a:r>
            <a:endParaRPr lang="en-US" altLang="zh-CN" b="1" smtClean="0">
              <a:latin typeface="Times New Roman" pitchFamily="18" charset="0"/>
              <a:ea typeface="宋体" pitchFamily="2" charset="-122"/>
            </a:endParaRPr>
          </a:p>
          <a:p>
            <a:pPr eaLnBrk="1" hangingPunct="1"/>
            <a:r>
              <a:rPr lang="en-US" altLang="zh-CN" b="1" smtClean="0">
                <a:latin typeface="Times New Roman" pitchFamily="18" charset="0"/>
                <a:ea typeface="宋体" pitchFamily="2" charset="-122"/>
              </a:rPr>
              <a:t>const</a:t>
            </a:r>
            <a:r>
              <a:rPr lang="en-US" altLang="zh-CN" smtClean="0">
                <a:ea typeface="宋体" pitchFamily="2" charset="-122"/>
              </a:rPr>
              <a:t> member function</a:t>
            </a:r>
          </a:p>
          <a:p>
            <a:pPr lvl="1" eaLnBrk="1" hangingPunct="1"/>
            <a:r>
              <a:rPr lang="en-US" altLang="zh-CN" sz="2400" smtClean="0">
                <a:solidFill>
                  <a:schemeClr val="accent2"/>
                </a:solidFill>
                <a:latin typeface="Times New Roman" pitchFamily="18" charset="0"/>
                <a:ea typeface="宋体" pitchFamily="2" charset="-122"/>
              </a:rPr>
              <a:t>declaration</a:t>
            </a:r>
          </a:p>
          <a:p>
            <a:pPr lvl="2" eaLnBrk="1" hangingPunct="1"/>
            <a:r>
              <a:rPr lang="en-US" altLang="zh-CN" sz="2000" i="1" smtClean="0">
                <a:latin typeface="Times New Roman" pitchFamily="18" charset="0"/>
                <a:ea typeface="宋体" pitchFamily="2" charset="-122"/>
              </a:rPr>
              <a:t>return_type</a:t>
            </a:r>
            <a:r>
              <a:rPr lang="en-US" altLang="zh-CN" sz="2000" smtClean="0">
                <a:latin typeface="Times New Roman" pitchFamily="18" charset="0"/>
                <a:ea typeface="宋体" pitchFamily="2" charset="-122"/>
              </a:rPr>
              <a:t> </a:t>
            </a:r>
            <a:r>
              <a:rPr lang="en-US" altLang="zh-CN" sz="2000" i="1" smtClean="0">
                <a:latin typeface="Times New Roman" pitchFamily="18" charset="0"/>
                <a:ea typeface="宋体" pitchFamily="2" charset="-122"/>
              </a:rPr>
              <a:t>func_name</a:t>
            </a:r>
            <a:r>
              <a:rPr lang="en-US" altLang="zh-CN" sz="2000" smtClean="0">
                <a:latin typeface="Times New Roman" pitchFamily="18" charset="0"/>
                <a:ea typeface="宋体" pitchFamily="2" charset="-122"/>
              </a:rPr>
              <a:t> (</a:t>
            </a:r>
            <a:r>
              <a:rPr lang="en-US" altLang="zh-CN" sz="2000" i="1" smtClean="0">
                <a:latin typeface="Times New Roman" pitchFamily="18" charset="0"/>
                <a:ea typeface="宋体" pitchFamily="2" charset="-122"/>
              </a:rPr>
              <a:t>para_list</a:t>
            </a:r>
            <a:r>
              <a:rPr lang="en-US" altLang="zh-CN" sz="2000" smtClean="0">
                <a:latin typeface="Times New Roman" pitchFamily="18" charset="0"/>
                <a:ea typeface="宋体" pitchFamily="2" charset="-122"/>
              </a:rPr>
              <a:t>)</a:t>
            </a:r>
            <a:r>
              <a:rPr lang="en-US" altLang="zh-CN" sz="2000" smtClean="0">
                <a:ea typeface="宋体" pitchFamily="2" charset="-122"/>
              </a:rPr>
              <a:t> const;</a:t>
            </a:r>
          </a:p>
          <a:p>
            <a:pPr lvl="1" eaLnBrk="1" hangingPunct="1"/>
            <a:r>
              <a:rPr lang="en-US" altLang="zh-CN" sz="2400" smtClean="0">
                <a:solidFill>
                  <a:srgbClr val="800000"/>
                </a:solidFill>
                <a:latin typeface="Times New Roman" pitchFamily="18" charset="0"/>
                <a:ea typeface="宋体" pitchFamily="2" charset="-122"/>
              </a:rPr>
              <a:t>definition</a:t>
            </a:r>
          </a:p>
          <a:p>
            <a:pPr lvl="2" eaLnBrk="1" hangingPunct="1"/>
            <a:r>
              <a:rPr lang="en-US" altLang="zh-CN" sz="2000" i="1" smtClean="0">
                <a:latin typeface="Times New Roman" pitchFamily="18" charset="0"/>
                <a:ea typeface="宋体" pitchFamily="2" charset="-122"/>
              </a:rPr>
              <a:t>return_type</a:t>
            </a:r>
            <a:r>
              <a:rPr lang="en-US" altLang="zh-CN" sz="2000" smtClean="0">
                <a:latin typeface="Times New Roman" pitchFamily="18" charset="0"/>
                <a:ea typeface="宋体" pitchFamily="2" charset="-122"/>
              </a:rPr>
              <a:t> </a:t>
            </a:r>
            <a:r>
              <a:rPr lang="en-US" altLang="zh-CN" sz="2000" i="1" smtClean="0">
                <a:latin typeface="Times New Roman" pitchFamily="18" charset="0"/>
                <a:ea typeface="宋体" pitchFamily="2" charset="-122"/>
              </a:rPr>
              <a:t>func_name</a:t>
            </a:r>
            <a:r>
              <a:rPr lang="en-US" altLang="zh-CN" sz="2000" smtClean="0">
                <a:latin typeface="Times New Roman" pitchFamily="18" charset="0"/>
                <a:ea typeface="宋体" pitchFamily="2" charset="-122"/>
              </a:rPr>
              <a:t> (</a:t>
            </a:r>
            <a:r>
              <a:rPr lang="en-US" altLang="zh-CN" sz="2000" i="1" smtClean="0">
                <a:latin typeface="Times New Roman" pitchFamily="18" charset="0"/>
                <a:ea typeface="宋体" pitchFamily="2" charset="-122"/>
              </a:rPr>
              <a:t>para_list</a:t>
            </a:r>
            <a:r>
              <a:rPr lang="en-US" altLang="zh-CN" sz="2000" smtClean="0">
                <a:latin typeface="Times New Roman" pitchFamily="18" charset="0"/>
                <a:ea typeface="宋体" pitchFamily="2" charset="-122"/>
              </a:rPr>
              <a:t>)</a:t>
            </a:r>
            <a:r>
              <a:rPr lang="en-US" altLang="zh-CN" sz="2000" smtClean="0">
                <a:ea typeface="宋体" pitchFamily="2" charset="-122"/>
              </a:rPr>
              <a:t> const { … }</a:t>
            </a:r>
          </a:p>
          <a:p>
            <a:pPr lvl="2" eaLnBrk="1" hangingPunct="1"/>
            <a:r>
              <a:rPr lang="en-US" altLang="zh-CN" sz="2000" i="1" smtClean="0">
                <a:latin typeface="Times New Roman" pitchFamily="18" charset="0"/>
                <a:ea typeface="宋体" pitchFamily="2" charset="-122"/>
              </a:rPr>
              <a:t>return_type</a:t>
            </a:r>
            <a:r>
              <a:rPr lang="en-US" altLang="zh-CN" sz="2000" smtClean="0">
                <a:latin typeface="Times New Roman" pitchFamily="18" charset="0"/>
                <a:ea typeface="宋体" pitchFamily="2" charset="-122"/>
              </a:rPr>
              <a:t> </a:t>
            </a:r>
            <a:r>
              <a:rPr lang="en-US" altLang="zh-CN" sz="2000" i="1" smtClean="0">
                <a:latin typeface="Times New Roman" pitchFamily="18" charset="0"/>
                <a:ea typeface="宋体" pitchFamily="2" charset="-122"/>
              </a:rPr>
              <a:t>class_name</a:t>
            </a:r>
            <a:r>
              <a:rPr lang="en-US" altLang="zh-CN" sz="2000" smtClean="0">
                <a:latin typeface="Times New Roman" pitchFamily="18" charset="0"/>
                <a:ea typeface="宋体" pitchFamily="2" charset="-122"/>
              </a:rPr>
              <a:t> :: </a:t>
            </a:r>
            <a:r>
              <a:rPr lang="en-US" altLang="zh-CN" sz="2000" i="1" smtClean="0">
                <a:latin typeface="Times New Roman" pitchFamily="18" charset="0"/>
                <a:ea typeface="宋体" pitchFamily="2" charset="-122"/>
              </a:rPr>
              <a:t>func_name</a:t>
            </a:r>
            <a:r>
              <a:rPr lang="en-US" altLang="zh-CN" sz="2000" smtClean="0">
                <a:latin typeface="Times New Roman" pitchFamily="18" charset="0"/>
                <a:ea typeface="宋体" pitchFamily="2" charset="-122"/>
              </a:rPr>
              <a:t> (</a:t>
            </a:r>
            <a:r>
              <a:rPr lang="en-US" altLang="zh-CN" sz="2000" i="1" smtClean="0">
                <a:latin typeface="Times New Roman" pitchFamily="18" charset="0"/>
                <a:ea typeface="宋体" pitchFamily="2" charset="-122"/>
              </a:rPr>
              <a:t>para_list</a:t>
            </a:r>
            <a:r>
              <a:rPr lang="en-US" altLang="zh-CN" sz="2000" smtClean="0">
                <a:latin typeface="Times New Roman" pitchFamily="18" charset="0"/>
                <a:ea typeface="宋体" pitchFamily="2" charset="-122"/>
              </a:rPr>
              <a:t>)</a:t>
            </a:r>
            <a:r>
              <a:rPr lang="en-US" altLang="zh-CN" sz="2000" smtClean="0">
                <a:ea typeface="宋体" pitchFamily="2" charset="-122"/>
              </a:rPr>
              <a:t> const { … }</a:t>
            </a:r>
          </a:p>
          <a:p>
            <a:pPr lvl="1" eaLnBrk="1" hangingPunct="1"/>
            <a:r>
              <a:rPr lang="en-US" altLang="zh-CN" sz="2400" smtClean="0">
                <a:solidFill>
                  <a:schemeClr val="accent2"/>
                </a:solidFill>
                <a:ea typeface="宋体" pitchFamily="2" charset="-122"/>
              </a:rPr>
              <a:t>Makes no modification about the data members (safe function)</a:t>
            </a:r>
          </a:p>
          <a:p>
            <a:pPr lvl="1" eaLnBrk="1" hangingPunct="1"/>
            <a:r>
              <a:rPr lang="en-US" altLang="zh-CN" sz="2400" smtClean="0">
                <a:solidFill>
                  <a:srgbClr val="800000"/>
                </a:solidFill>
                <a:ea typeface="宋体" pitchFamily="2" charset="-122"/>
              </a:rPr>
              <a:t>It is illegal for a </a:t>
            </a:r>
            <a:r>
              <a:rPr lang="en-US" altLang="zh-CN" sz="2400" smtClean="0">
                <a:solidFill>
                  <a:srgbClr val="800000"/>
                </a:solidFill>
                <a:latin typeface="Times New Roman" pitchFamily="18" charset="0"/>
                <a:ea typeface="宋体" pitchFamily="2" charset="-122"/>
              </a:rPr>
              <a:t>const</a:t>
            </a:r>
            <a:r>
              <a:rPr lang="en-US" altLang="zh-CN" sz="2400" smtClean="0">
                <a:solidFill>
                  <a:srgbClr val="800000"/>
                </a:solidFill>
                <a:ea typeface="宋体" pitchFamily="2" charset="-122"/>
              </a:rPr>
              <a:t> member function to modify a class data member</a:t>
            </a:r>
          </a:p>
          <a:p>
            <a:pPr lvl="1" eaLnBrk="1" hangingPunct="1">
              <a:buFontTx/>
              <a:buNone/>
            </a:pPr>
            <a:endParaRPr lang="en-US" altLang="zh-CN" sz="2400" smtClean="0">
              <a:solidFill>
                <a:srgbClr val="800000"/>
              </a:solidFill>
              <a:ea typeface="宋体" pitchFamily="2" charset="-122"/>
            </a:endParaRPr>
          </a:p>
        </p:txBody>
      </p:sp>
      <p:sp>
        <p:nvSpPr>
          <p:cNvPr id="13316" name="Rectangle 5"/>
          <p:cNvSpPr>
            <a:spLocks noGrp="1" noChangeArrowheads="1"/>
          </p:cNvSpPr>
          <p:nvPr>
            <p:ph type="title"/>
          </p:nvPr>
        </p:nvSpPr>
        <p:spPr>
          <a:xfrm>
            <a:off x="-685800" y="228600"/>
            <a:ext cx="10210800" cy="838200"/>
          </a:xfrm>
          <a:noFill/>
        </p:spPr>
        <p:txBody>
          <a:bodyPr/>
          <a:lstStyle/>
          <a:p>
            <a:pPr eaLnBrk="1" hangingPunct="1"/>
            <a:r>
              <a:rPr lang="en-US" altLang="zh-CN" sz="4000" smtClean="0">
                <a:ea typeface="宋体" pitchFamily="2" charset="-122"/>
              </a:rPr>
              <a:t>Class Definition – Member Functions</a:t>
            </a:r>
          </a:p>
        </p:txBody>
      </p:sp>
    </p:spTree>
    <p:extLst>
      <p:ext uri="{BB962C8B-B14F-4D97-AF65-F5344CB8AC3E}">
        <p14:creationId xmlns:p14="http://schemas.microsoft.com/office/powerpoint/2010/main" val="27301969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72E7E8B-FA51-4875-8187-004AE2902B9F}" type="slidenum">
              <a:rPr lang="en-US" altLang="zh-CN">
                <a:solidFill>
                  <a:srgbClr val="000000"/>
                </a:solidFill>
              </a:rPr>
              <a:pPr/>
              <a:t>21</a:t>
            </a:fld>
            <a:endParaRPr lang="en-US" altLang="zh-CN">
              <a:solidFill>
                <a:srgbClr val="000000"/>
              </a:solidFill>
            </a:endParaRPr>
          </a:p>
        </p:txBody>
      </p:sp>
      <p:sp>
        <p:nvSpPr>
          <p:cNvPr id="14339" name="Rectangle 4"/>
          <p:cNvSpPr>
            <a:spLocks noGrp="1" noChangeArrowheads="1"/>
          </p:cNvSpPr>
          <p:nvPr>
            <p:ph type="title"/>
          </p:nvPr>
        </p:nvSpPr>
        <p:spPr>
          <a:xfrm>
            <a:off x="457200" y="274638"/>
            <a:ext cx="8229600" cy="792162"/>
          </a:xfrm>
        </p:spPr>
        <p:txBody>
          <a:bodyPr/>
          <a:lstStyle/>
          <a:p>
            <a:pPr eaLnBrk="1" hangingPunct="1"/>
            <a:r>
              <a:rPr lang="en-US" altLang="zh-CN" sz="4000" smtClean="0">
                <a:ea typeface="宋体" pitchFamily="2" charset="-122"/>
              </a:rPr>
              <a:t>Const Member Function</a:t>
            </a:r>
          </a:p>
        </p:txBody>
      </p:sp>
      <p:sp>
        <p:nvSpPr>
          <p:cNvPr id="14340" name="Rectangle 5"/>
          <p:cNvSpPr>
            <a:spLocks noChangeArrowheads="1"/>
          </p:cNvSpPr>
          <p:nvPr/>
        </p:nvSpPr>
        <p:spPr bwMode="auto">
          <a:xfrm>
            <a:off x="762000" y="1371600"/>
            <a:ext cx="3429000" cy="30480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fontAlgn="base">
              <a:spcBef>
                <a:spcPct val="0"/>
              </a:spcBef>
              <a:spcAft>
                <a:spcPct val="0"/>
              </a:spcAft>
            </a:pPr>
            <a:endParaRPr lang="en-US" altLang="zh-CN" sz="800" b="1" smtClean="0">
              <a:solidFill>
                <a:srgbClr val="000000"/>
              </a:solidFill>
              <a:ea typeface="宋体" pitchFamily="2" charset="-122"/>
            </a:endParaRPr>
          </a:p>
          <a:p>
            <a:pPr marL="342900" indent="-342900" fontAlgn="base">
              <a:spcBef>
                <a:spcPct val="0"/>
              </a:spcBef>
              <a:spcAft>
                <a:spcPct val="0"/>
              </a:spcAft>
            </a:pPr>
            <a:r>
              <a:rPr lang="en-US" altLang="zh-CN" sz="2000" b="1" smtClean="0">
                <a:solidFill>
                  <a:srgbClr val="000000"/>
                </a:solidFill>
                <a:ea typeface="宋体" pitchFamily="2" charset="-122"/>
              </a:rPr>
              <a:t>class  Time</a:t>
            </a:r>
          </a:p>
          <a:p>
            <a:pPr marL="342900" indent="-342900" fontAlgn="base">
              <a:spcBef>
                <a:spcPct val="0"/>
              </a:spcBef>
              <a:spcAft>
                <a:spcPct val="0"/>
              </a:spcAft>
            </a:pPr>
            <a:r>
              <a:rPr lang="en-US" altLang="zh-CN" sz="2000" b="1" smtClean="0">
                <a:solidFill>
                  <a:srgbClr val="000000"/>
                </a:solidFill>
                <a:ea typeface="宋体" pitchFamily="2" charset="-122"/>
              </a:rPr>
              <a:t>{			</a:t>
            </a:r>
            <a:endParaRPr lang="en-US" altLang="zh-CN" sz="1000" b="1" smtClean="0">
              <a:solidFill>
                <a:srgbClr val="000000"/>
              </a:solidFill>
              <a:ea typeface="宋体" pitchFamily="2" charset="-122"/>
            </a:endParaRPr>
          </a:p>
          <a:p>
            <a:pPr marL="342900" indent="-342900" fontAlgn="base">
              <a:spcBef>
                <a:spcPct val="0"/>
              </a:spcBef>
              <a:spcAft>
                <a:spcPct val="0"/>
              </a:spcAft>
            </a:pPr>
            <a:r>
              <a:rPr lang="en-US" altLang="zh-CN" sz="2000" b="1" smtClean="0">
                <a:solidFill>
                  <a:srgbClr val="000000"/>
                </a:solidFill>
                <a:ea typeface="宋体" pitchFamily="2" charset="-122"/>
              </a:rPr>
              <a:t>  private :	</a:t>
            </a:r>
            <a:endParaRPr lang="en-US" altLang="zh-CN" sz="800" b="1" smtClean="0">
              <a:solidFill>
                <a:srgbClr val="000000"/>
              </a:solidFill>
              <a:ea typeface="宋体" pitchFamily="2" charset="-122"/>
            </a:endParaRPr>
          </a:p>
          <a:p>
            <a:pPr marL="342900" indent="-342900" fontAlgn="base">
              <a:spcBef>
                <a:spcPct val="0"/>
              </a:spcBef>
              <a:spcAft>
                <a:spcPct val="0"/>
              </a:spcAft>
            </a:pPr>
            <a:r>
              <a:rPr lang="en-US" altLang="zh-CN" sz="2000" b="1" smtClean="0">
                <a:solidFill>
                  <a:srgbClr val="000000"/>
                </a:solidFill>
                <a:ea typeface="宋体" pitchFamily="2" charset="-122"/>
              </a:rPr>
              <a:t>	int     hrs, mins, secs ;</a:t>
            </a:r>
          </a:p>
          <a:p>
            <a:pPr marL="342900" indent="-342900" fontAlgn="base">
              <a:spcBef>
                <a:spcPct val="0"/>
              </a:spcBef>
              <a:spcAft>
                <a:spcPct val="0"/>
              </a:spcAft>
            </a:pPr>
            <a:endParaRPr lang="en-US" altLang="zh-CN" sz="2000" b="1" smtClean="0">
              <a:solidFill>
                <a:srgbClr val="000000"/>
              </a:solidFill>
              <a:ea typeface="宋体" pitchFamily="2" charset="-122"/>
            </a:endParaRPr>
          </a:p>
          <a:p>
            <a:pPr marL="342900" indent="-342900" fontAlgn="base">
              <a:spcBef>
                <a:spcPct val="0"/>
              </a:spcBef>
              <a:spcAft>
                <a:spcPct val="0"/>
              </a:spcAft>
            </a:pPr>
            <a:r>
              <a:rPr lang="en-US" altLang="zh-CN" sz="2000" b="1" smtClean="0">
                <a:solidFill>
                  <a:srgbClr val="000000"/>
                </a:solidFill>
                <a:ea typeface="宋体" pitchFamily="2" charset="-122"/>
              </a:rPr>
              <a:t>  public : 	</a:t>
            </a:r>
          </a:p>
          <a:p>
            <a:pPr marL="342900" indent="-342900" fontAlgn="base">
              <a:spcBef>
                <a:spcPct val="0"/>
              </a:spcBef>
              <a:spcAft>
                <a:spcPct val="0"/>
              </a:spcAft>
            </a:pPr>
            <a:endParaRPr lang="en-US" altLang="zh-CN" sz="800" b="1" smtClean="0">
              <a:solidFill>
                <a:srgbClr val="000000"/>
              </a:solidFill>
              <a:ea typeface="宋体" pitchFamily="2" charset="-122"/>
            </a:endParaRPr>
          </a:p>
          <a:p>
            <a:pPr marL="342900" indent="-342900" fontAlgn="base">
              <a:spcBef>
                <a:spcPct val="0"/>
              </a:spcBef>
              <a:spcAft>
                <a:spcPct val="0"/>
              </a:spcAft>
            </a:pPr>
            <a:r>
              <a:rPr lang="en-US" altLang="zh-CN" sz="2000" b="1" smtClean="0">
                <a:solidFill>
                  <a:srgbClr val="000000"/>
                </a:solidFill>
                <a:ea typeface="宋体" pitchFamily="2" charset="-122"/>
              </a:rPr>
              <a:t>	</a:t>
            </a:r>
            <a:r>
              <a:rPr lang="en-US" altLang="zh-CN" sz="2000" b="1" smtClean="0">
                <a:solidFill>
                  <a:srgbClr val="333399"/>
                </a:solidFill>
                <a:ea typeface="宋体" pitchFamily="2" charset="-122"/>
              </a:rPr>
              <a:t>void	    Write ( )  const ;</a:t>
            </a:r>
            <a:endParaRPr lang="en-US" altLang="zh-CN" sz="1400" b="1" smtClean="0">
              <a:solidFill>
                <a:srgbClr val="333399"/>
              </a:solidFill>
              <a:ea typeface="宋体" pitchFamily="2" charset="-122"/>
            </a:endParaRPr>
          </a:p>
          <a:p>
            <a:pPr marL="342900" indent="-342900" fontAlgn="base">
              <a:spcBef>
                <a:spcPct val="0"/>
              </a:spcBef>
              <a:spcAft>
                <a:spcPct val="0"/>
              </a:spcAft>
            </a:pPr>
            <a:endParaRPr lang="en-US" altLang="zh-CN" sz="800" b="1" smtClean="0">
              <a:solidFill>
                <a:srgbClr val="333399"/>
              </a:solidFill>
              <a:ea typeface="宋体" pitchFamily="2" charset="-122"/>
            </a:endParaRPr>
          </a:p>
          <a:p>
            <a:pPr marL="342900" indent="-342900" fontAlgn="base">
              <a:spcBef>
                <a:spcPct val="0"/>
              </a:spcBef>
              <a:spcAft>
                <a:spcPct val="0"/>
              </a:spcAft>
            </a:pPr>
            <a:r>
              <a:rPr lang="en-US" altLang="zh-CN" sz="2000" b="1" smtClean="0">
                <a:solidFill>
                  <a:srgbClr val="000000"/>
                </a:solidFill>
                <a:ea typeface="宋体" pitchFamily="2" charset="-122"/>
              </a:rPr>
              <a:t>} ;</a:t>
            </a:r>
            <a:r>
              <a:rPr lang="en-US" altLang="zh-CN" sz="2000" b="1" i="1" smtClean="0">
                <a:solidFill>
                  <a:srgbClr val="99CC00"/>
                </a:solidFill>
                <a:ea typeface="宋体" pitchFamily="2" charset="-122"/>
              </a:rPr>
              <a:t>	</a:t>
            </a:r>
          </a:p>
        </p:txBody>
      </p:sp>
      <p:sp>
        <p:nvSpPr>
          <p:cNvPr id="14341" name="Text Box 6"/>
          <p:cNvSpPr txBox="1">
            <a:spLocks noChangeArrowheads="1"/>
          </p:cNvSpPr>
          <p:nvPr/>
        </p:nvSpPr>
        <p:spPr bwMode="auto">
          <a:xfrm>
            <a:off x="1600200" y="4876800"/>
            <a:ext cx="6096000" cy="11906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800000"/>
                </a:solidFill>
                <a:ea typeface="宋体" pitchFamily="2" charset="-122"/>
              </a:rPr>
              <a:t>void Time :: Write( ) const</a:t>
            </a:r>
          </a:p>
          <a:p>
            <a:pPr fontAlgn="base">
              <a:spcBef>
                <a:spcPct val="0"/>
              </a:spcBef>
              <a:spcAft>
                <a:spcPct val="0"/>
              </a:spcAft>
            </a:pPr>
            <a:r>
              <a:rPr lang="en-US" altLang="zh-CN" b="1" smtClean="0">
                <a:solidFill>
                  <a:srgbClr val="800000"/>
                </a:solidFill>
                <a:ea typeface="宋体" pitchFamily="2" charset="-122"/>
              </a:rPr>
              <a:t>{</a:t>
            </a:r>
          </a:p>
          <a:p>
            <a:pPr fontAlgn="base">
              <a:spcBef>
                <a:spcPct val="0"/>
              </a:spcBef>
              <a:spcAft>
                <a:spcPct val="0"/>
              </a:spcAft>
            </a:pPr>
            <a:r>
              <a:rPr lang="en-US" altLang="zh-CN" b="1" smtClean="0">
                <a:solidFill>
                  <a:srgbClr val="800000"/>
                </a:solidFill>
                <a:ea typeface="宋体" pitchFamily="2" charset="-122"/>
              </a:rPr>
              <a:t>     cout &lt;&lt;hrs &lt;&lt; “:” &lt;&lt; mins &lt;&lt; “:” &lt;&lt; secs &lt;&lt; endl;</a:t>
            </a:r>
          </a:p>
          <a:p>
            <a:pPr fontAlgn="base">
              <a:spcBef>
                <a:spcPct val="0"/>
              </a:spcBef>
              <a:spcAft>
                <a:spcPct val="0"/>
              </a:spcAft>
            </a:pPr>
            <a:r>
              <a:rPr lang="en-US" altLang="zh-CN" b="1" smtClean="0">
                <a:solidFill>
                  <a:srgbClr val="800000"/>
                </a:solidFill>
                <a:ea typeface="宋体" pitchFamily="2" charset="-122"/>
              </a:rPr>
              <a:t>}</a:t>
            </a:r>
          </a:p>
        </p:txBody>
      </p:sp>
      <p:sp>
        <p:nvSpPr>
          <p:cNvPr id="14342" name="Text Box 7"/>
          <p:cNvSpPr txBox="1">
            <a:spLocks noChangeArrowheads="1"/>
          </p:cNvSpPr>
          <p:nvPr/>
        </p:nvSpPr>
        <p:spPr bwMode="auto">
          <a:xfrm>
            <a:off x="4708525" y="2170113"/>
            <a:ext cx="2368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function declaration</a:t>
            </a:r>
          </a:p>
        </p:txBody>
      </p:sp>
      <p:sp>
        <p:nvSpPr>
          <p:cNvPr id="14343" name="Line 8"/>
          <p:cNvSpPr>
            <a:spLocks noChangeShapeType="1"/>
          </p:cNvSpPr>
          <p:nvPr/>
        </p:nvSpPr>
        <p:spPr bwMode="auto">
          <a:xfrm flipH="1">
            <a:off x="3810000" y="2514600"/>
            <a:ext cx="1905000" cy="914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endParaRPr>
          </a:p>
        </p:txBody>
      </p:sp>
      <p:sp>
        <p:nvSpPr>
          <p:cNvPr id="14344" name="Text Box 9"/>
          <p:cNvSpPr txBox="1">
            <a:spLocks noChangeArrowheads="1"/>
          </p:cNvSpPr>
          <p:nvPr/>
        </p:nvSpPr>
        <p:spPr bwMode="auto">
          <a:xfrm>
            <a:off x="4876800" y="3595688"/>
            <a:ext cx="2178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function definition</a:t>
            </a:r>
          </a:p>
        </p:txBody>
      </p:sp>
      <p:sp>
        <p:nvSpPr>
          <p:cNvPr id="14345" name="Line 10"/>
          <p:cNvSpPr>
            <a:spLocks noChangeShapeType="1"/>
          </p:cNvSpPr>
          <p:nvPr/>
        </p:nvSpPr>
        <p:spPr bwMode="auto">
          <a:xfrm flipH="1">
            <a:off x="3962400" y="4114800"/>
            <a:ext cx="1752600" cy="685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endParaRPr>
          </a:p>
        </p:txBody>
      </p:sp>
    </p:spTree>
    <p:extLst>
      <p:ext uri="{BB962C8B-B14F-4D97-AF65-F5344CB8AC3E}">
        <p14:creationId xmlns:p14="http://schemas.microsoft.com/office/powerpoint/2010/main" val="11319013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3ED5867-D121-418C-BB45-6FCE3AFDF06E}" type="slidenum">
              <a:rPr lang="en-US" altLang="zh-CN">
                <a:solidFill>
                  <a:srgbClr val="000000"/>
                </a:solidFill>
              </a:rPr>
              <a:pPr/>
              <a:t>22</a:t>
            </a:fld>
            <a:endParaRPr lang="en-US" altLang="zh-CN">
              <a:solidFill>
                <a:srgbClr val="000000"/>
              </a:solidFill>
            </a:endParaRPr>
          </a:p>
        </p:txBody>
      </p:sp>
      <p:sp>
        <p:nvSpPr>
          <p:cNvPr id="15363" name="Rectangle 3"/>
          <p:cNvSpPr>
            <a:spLocks noGrp="1" noChangeArrowheads="1"/>
          </p:cNvSpPr>
          <p:nvPr>
            <p:ph type="body" idx="1"/>
          </p:nvPr>
        </p:nvSpPr>
        <p:spPr>
          <a:xfrm>
            <a:off x="609600" y="762000"/>
            <a:ext cx="7848600" cy="6096000"/>
          </a:xfrm>
        </p:spPr>
        <p:txBody>
          <a:bodyPr/>
          <a:lstStyle/>
          <a:p>
            <a:pPr eaLnBrk="1" hangingPunct="1">
              <a:lnSpc>
                <a:spcPct val="90000"/>
              </a:lnSpc>
            </a:pPr>
            <a:r>
              <a:rPr lang="en-US" altLang="zh-CN" sz="2800" smtClean="0">
                <a:solidFill>
                  <a:srgbClr val="800000"/>
                </a:solidFill>
                <a:ea typeface="宋体" pitchFamily="2" charset="-122"/>
              </a:rPr>
              <a:t>Information hiding</a:t>
            </a:r>
          </a:p>
          <a:p>
            <a:pPr lvl="1" eaLnBrk="1" hangingPunct="1">
              <a:lnSpc>
                <a:spcPct val="90000"/>
              </a:lnSpc>
            </a:pPr>
            <a:r>
              <a:rPr lang="en-US" altLang="zh-CN" sz="2400" smtClean="0">
                <a:ea typeface="宋体" pitchFamily="2" charset="-122"/>
              </a:rPr>
              <a:t>To prevent the internal representation from direct access from outside the class</a:t>
            </a:r>
          </a:p>
          <a:p>
            <a:pPr eaLnBrk="1" hangingPunct="1">
              <a:lnSpc>
                <a:spcPct val="90000"/>
              </a:lnSpc>
            </a:pPr>
            <a:r>
              <a:rPr lang="en-US" altLang="zh-CN" sz="2800" smtClean="0">
                <a:solidFill>
                  <a:schemeClr val="accent2"/>
                </a:solidFill>
                <a:ea typeface="宋体" pitchFamily="2" charset="-122"/>
              </a:rPr>
              <a:t>Access Specifiers</a:t>
            </a:r>
          </a:p>
          <a:p>
            <a:pPr lvl="1" eaLnBrk="1" hangingPunct="1">
              <a:lnSpc>
                <a:spcPct val="90000"/>
              </a:lnSpc>
            </a:pPr>
            <a:r>
              <a:rPr lang="en-US" altLang="zh-CN" sz="2400" smtClean="0">
                <a:solidFill>
                  <a:srgbClr val="800000"/>
                </a:solidFill>
                <a:ea typeface="宋体" pitchFamily="2" charset="-122"/>
              </a:rPr>
              <a:t>public</a:t>
            </a:r>
          </a:p>
          <a:p>
            <a:pPr lvl="2" eaLnBrk="1" hangingPunct="1">
              <a:lnSpc>
                <a:spcPct val="90000"/>
              </a:lnSpc>
            </a:pPr>
            <a:r>
              <a:rPr lang="en-US" altLang="zh-CN" sz="2000" smtClean="0">
                <a:ea typeface="宋体" pitchFamily="2" charset="-122"/>
              </a:rPr>
              <a:t>may be accessible from anywhere within a program</a:t>
            </a:r>
          </a:p>
          <a:p>
            <a:pPr lvl="1" eaLnBrk="1" hangingPunct="1">
              <a:lnSpc>
                <a:spcPct val="90000"/>
              </a:lnSpc>
            </a:pPr>
            <a:r>
              <a:rPr lang="en-US" altLang="zh-CN" sz="2400" smtClean="0">
                <a:solidFill>
                  <a:srgbClr val="800000"/>
                </a:solidFill>
                <a:ea typeface="宋体" pitchFamily="2" charset="-122"/>
              </a:rPr>
              <a:t>private</a:t>
            </a:r>
          </a:p>
          <a:p>
            <a:pPr lvl="2" eaLnBrk="1" hangingPunct="1">
              <a:lnSpc>
                <a:spcPct val="90000"/>
              </a:lnSpc>
            </a:pPr>
            <a:r>
              <a:rPr lang="en-US" altLang="zh-CN" sz="2000" smtClean="0">
                <a:ea typeface="宋体" pitchFamily="2" charset="-122"/>
              </a:rPr>
              <a:t>may be accessed only by the member functions, and friends of this class, not open for nonmember functions</a:t>
            </a:r>
          </a:p>
          <a:p>
            <a:pPr lvl="1" eaLnBrk="1" hangingPunct="1">
              <a:lnSpc>
                <a:spcPct val="90000"/>
              </a:lnSpc>
            </a:pPr>
            <a:r>
              <a:rPr lang="en-US" altLang="zh-CN" sz="2400" smtClean="0">
                <a:solidFill>
                  <a:srgbClr val="800000"/>
                </a:solidFill>
                <a:ea typeface="宋体" pitchFamily="2" charset="-122"/>
              </a:rPr>
              <a:t>protected</a:t>
            </a:r>
          </a:p>
          <a:p>
            <a:pPr lvl="2" eaLnBrk="1" hangingPunct="1">
              <a:lnSpc>
                <a:spcPct val="90000"/>
              </a:lnSpc>
            </a:pPr>
            <a:r>
              <a:rPr lang="en-US" altLang="zh-CN" sz="2000" smtClean="0">
                <a:ea typeface="宋体" pitchFamily="2" charset="-122"/>
              </a:rPr>
              <a:t>acts as public for derived classes (virtual)</a:t>
            </a:r>
          </a:p>
          <a:p>
            <a:pPr lvl="2" eaLnBrk="1" hangingPunct="1">
              <a:lnSpc>
                <a:spcPct val="90000"/>
              </a:lnSpc>
            </a:pPr>
            <a:r>
              <a:rPr lang="en-US" altLang="zh-CN" sz="2000" smtClean="0">
                <a:ea typeface="宋体" pitchFamily="2" charset="-122"/>
              </a:rPr>
              <a:t>behaves as private for the rest of the program</a:t>
            </a:r>
          </a:p>
          <a:p>
            <a:pPr eaLnBrk="1" hangingPunct="1">
              <a:lnSpc>
                <a:spcPct val="80000"/>
              </a:lnSpc>
            </a:pPr>
            <a:r>
              <a:rPr lang="en-US" altLang="zh-CN" sz="2800" b="1" smtClean="0">
                <a:solidFill>
                  <a:srgbClr val="FF0000"/>
                </a:solidFill>
                <a:ea typeface="宋体" pitchFamily="2" charset="-122"/>
              </a:rPr>
              <a:t>Difference between classes and structs in C++</a:t>
            </a:r>
            <a:r>
              <a:rPr lang="en-US" altLang="zh-CN" sz="2800" smtClean="0">
                <a:solidFill>
                  <a:srgbClr val="FF0000"/>
                </a:solidFill>
                <a:ea typeface="宋体" pitchFamily="2" charset="-122"/>
              </a:rPr>
              <a:t>  </a:t>
            </a:r>
          </a:p>
          <a:p>
            <a:pPr lvl="1" eaLnBrk="1" hangingPunct="1">
              <a:lnSpc>
                <a:spcPct val="80000"/>
              </a:lnSpc>
              <a:buFont typeface="Wingdings" pitchFamily="2" charset="2"/>
              <a:buChar char="v"/>
            </a:pPr>
            <a:r>
              <a:rPr lang="en-US" altLang="zh-CN" sz="2400" smtClean="0">
                <a:solidFill>
                  <a:srgbClr val="800000"/>
                </a:solidFill>
                <a:ea typeface="宋体" pitchFamily="2" charset="-122"/>
              </a:rPr>
              <a:t>the default access specifier is </a:t>
            </a:r>
            <a:r>
              <a:rPr lang="en-US" altLang="zh-CN" sz="2400" b="1" smtClean="0">
                <a:solidFill>
                  <a:srgbClr val="800000"/>
                </a:solidFill>
                <a:latin typeface="Times New Roman" pitchFamily="18" charset="0"/>
                <a:ea typeface="宋体" pitchFamily="2" charset="-122"/>
              </a:rPr>
              <a:t>private</a:t>
            </a:r>
            <a:r>
              <a:rPr lang="en-US" altLang="zh-CN" sz="2400" smtClean="0">
                <a:solidFill>
                  <a:srgbClr val="800000"/>
                </a:solidFill>
                <a:ea typeface="宋体" pitchFamily="2" charset="-122"/>
              </a:rPr>
              <a:t> in classes</a:t>
            </a:r>
            <a:r>
              <a:rPr lang="en-US" altLang="zh-CN" smtClean="0">
                <a:solidFill>
                  <a:srgbClr val="800000"/>
                </a:solidFill>
                <a:ea typeface="宋体" pitchFamily="2" charset="-122"/>
              </a:rPr>
              <a:t> </a:t>
            </a:r>
          </a:p>
          <a:p>
            <a:pPr lvl="1" eaLnBrk="1" hangingPunct="1">
              <a:lnSpc>
                <a:spcPct val="80000"/>
              </a:lnSpc>
              <a:buFont typeface="Wingdings" pitchFamily="2" charset="2"/>
              <a:buChar char="v"/>
            </a:pPr>
            <a:r>
              <a:rPr lang="en-US" altLang="zh-CN" sz="2400" smtClean="0">
                <a:solidFill>
                  <a:schemeClr val="accent2"/>
                </a:solidFill>
                <a:ea typeface="宋体" pitchFamily="2" charset="-122"/>
              </a:rPr>
              <a:t>the default access specifier is</a:t>
            </a:r>
            <a:r>
              <a:rPr lang="en-US" altLang="zh-CN" b="1" smtClean="0">
                <a:solidFill>
                  <a:schemeClr val="accent2"/>
                </a:solidFill>
                <a:latin typeface="Times New Roman" pitchFamily="18" charset="0"/>
                <a:ea typeface="宋体" pitchFamily="2" charset="-122"/>
              </a:rPr>
              <a:t> </a:t>
            </a:r>
            <a:r>
              <a:rPr lang="en-US" altLang="zh-CN" sz="2400" b="1" smtClean="0">
                <a:solidFill>
                  <a:schemeClr val="accent2"/>
                </a:solidFill>
                <a:latin typeface="Times New Roman" pitchFamily="18" charset="0"/>
                <a:ea typeface="宋体" pitchFamily="2" charset="-122"/>
              </a:rPr>
              <a:t>public</a:t>
            </a:r>
            <a:r>
              <a:rPr lang="en-US" altLang="zh-CN" sz="2400" smtClean="0">
                <a:solidFill>
                  <a:schemeClr val="accent2"/>
                </a:solidFill>
                <a:ea typeface="宋体" pitchFamily="2" charset="-122"/>
              </a:rPr>
              <a:t> in structs</a:t>
            </a:r>
            <a:r>
              <a:rPr lang="en-US" altLang="zh-CN" smtClean="0">
                <a:solidFill>
                  <a:srgbClr val="800000"/>
                </a:solidFill>
                <a:ea typeface="宋体" pitchFamily="2" charset="-122"/>
              </a:rPr>
              <a:t> </a:t>
            </a:r>
          </a:p>
          <a:p>
            <a:pPr lvl="2" eaLnBrk="1" hangingPunct="1">
              <a:lnSpc>
                <a:spcPct val="90000"/>
              </a:lnSpc>
            </a:pPr>
            <a:endParaRPr lang="en-US" altLang="zh-CN" sz="2000" smtClean="0">
              <a:ea typeface="宋体" pitchFamily="2" charset="-122"/>
            </a:endParaRPr>
          </a:p>
        </p:txBody>
      </p:sp>
      <p:sp>
        <p:nvSpPr>
          <p:cNvPr id="15364" name="Rectangle 4"/>
          <p:cNvSpPr>
            <a:spLocks noGrp="1" noChangeArrowheads="1"/>
          </p:cNvSpPr>
          <p:nvPr>
            <p:ph type="title"/>
          </p:nvPr>
        </p:nvSpPr>
        <p:spPr>
          <a:xfrm>
            <a:off x="457200" y="76200"/>
            <a:ext cx="8229600" cy="838200"/>
          </a:xfrm>
          <a:noFill/>
        </p:spPr>
        <p:txBody>
          <a:bodyPr/>
          <a:lstStyle/>
          <a:p>
            <a:pPr eaLnBrk="1" hangingPunct="1"/>
            <a:r>
              <a:rPr lang="en-US" altLang="zh-CN" sz="4000" smtClean="0">
                <a:ea typeface="宋体" pitchFamily="2" charset="-122"/>
              </a:rPr>
              <a:t>Class Definition - Access Control</a:t>
            </a:r>
          </a:p>
        </p:txBody>
      </p:sp>
    </p:spTree>
    <p:extLst>
      <p:ext uri="{BB962C8B-B14F-4D97-AF65-F5344CB8AC3E}">
        <p14:creationId xmlns:p14="http://schemas.microsoft.com/office/powerpoint/2010/main" val="39901073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00212E4-2EDD-49BE-8A95-49C12A41A024}" type="slidenum">
              <a:rPr lang="en-US" altLang="zh-CN">
                <a:solidFill>
                  <a:srgbClr val="000000"/>
                </a:solidFill>
              </a:rPr>
              <a:pPr/>
              <a:t>23</a:t>
            </a:fld>
            <a:endParaRPr lang="en-US" altLang="zh-CN">
              <a:solidFill>
                <a:srgbClr val="000000"/>
              </a:solidFill>
            </a:endParaRPr>
          </a:p>
        </p:txBody>
      </p:sp>
      <p:sp>
        <p:nvSpPr>
          <p:cNvPr id="16387" name="Rectangle 2"/>
          <p:cNvSpPr>
            <a:spLocks noChangeArrowheads="1"/>
          </p:cNvSpPr>
          <p:nvPr/>
        </p:nvSpPr>
        <p:spPr bwMode="auto">
          <a:xfrm>
            <a:off x="228600" y="1243013"/>
            <a:ext cx="8686800" cy="5181600"/>
          </a:xfrm>
          <a:prstGeom prst="rect">
            <a:avLst/>
          </a:prstGeom>
          <a:solidFill>
            <a:srgbClr val="FFFFFF"/>
          </a:solidFill>
          <a:ln w="12700">
            <a:solidFill>
              <a:schemeClr val="tx1"/>
            </a:solidFill>
            <a:miter lim="800000"/>
            <a:headEnd type="none" w="sm" len="sm"/>
            <a:tailEnd type="none" w="sm" len="sm"/>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16388" name="Rectangle 3"/>
          <p:cNvSpPr>
            <a:spLocks noGrp="1" noChangeArrowheads="1"/>
          </p:cNvSpPr>
          <p:nvPr>
            <p:ph type="title"/>
          </p:nvPr>
        </p:nvSpPr>
        <p:spPr>
          <a:xfrm>
            <a:off x="628650" y="303213"/>
            <a:ext cx="7918450" cy="763587"/>
          </a:xfrm>
          <a:noFill/>
        </p:spPr>
        <p:txBody>
          <a:bodyPr lIns="92075" tIns="46038" rIns="92075" bIns="46038" anchor="b"/>
          <a:lstStyle/>
          <a:p>
            <a:pPr eaLnBrk="1" hangingPunct="1"/>
            <a:r>
              <a:rPr lang="en-US" altLang="zh-CN" smtClean="0">
                <a:ea typeface="宋体" pitchFamily="2" charset="-122"/>
              </a:rPr>
              <a:t>class</a:t>
            </a:r>
            <a:r>
              <a:rPr lang="en-US" altLang="zh-CN" smtClean="0">
                <a:latin typeface="Courier New" pitchFamily="49" charset="0"/>
                <a:ea typeface="宋体" pitchFamily="2" charset="-122"/>
              </a:rPr>
              <a:t> Time</a:t>
            </a:r>
            <a:r>
              <a:rPr lang="en-US" altLang="zh-CN" smtClean="0">
                <a:ea typeface="宋体" pitchFamily="2" charset="-122"/>
              </a:rPr>
              <a:t> Specification</a:t>
            </a:r>
          </a:p>
        </p:txBody>
      </p:sp>
      <p:sp>
        <p:nvSpPr>
          <p:cNvPr id="16389" name="Rectangle 4"/>
          <p:cNvSpPr>
            <a:spLocks noGrp="1" noChangeArrowheads="1"/>
          </p:cNvSpPr>
          <p:nvPr>
            <p:ph type="body" idx="1"/>
          </p:nvPr>
        </p:nvSpPr>
        <p:spPr>
          <a:xfrm>
            <a:off x="381000" y="1371600"/>
            <a:ext cx="8382000" cy="5053013"/>
          </a:xfrm>
          <a:noFill/>
        </p:spPr>
        <p:txBody>
          <a:bodyPr lIns="92075" tIns="46038" rIns="92075" bIns="46038"/>
          <a:lstStyle/>
          <a:p>
            <a:pPr eaLnBrk="1" hangingPunct="1">
              <a:spcBef>
                <a:spcPct val="0"/>
              </a:spcBef>
              <a:buFontTx/>
              <a:buNone/>
            </a:pPr>
            <a:endParaRPr lang="en-US" altLang="zh-CN" sz="800" b="1" smtClean="0">
              <a:ea typeface="宋体" pitchFamily="2" charset="-122"/>
            </a:endParaRPr>
          </a:p>
          <a:p>
            <a:pPr eaLnBrk="1" hangingPunct="1">
              <a:spcBef>
                <a:spcPct val="0"/>
              </a:spcBef>
              <a:buFontTx/>
              <a:buNone/>
            </a:pPr>
            <a:r>
              <a:rPr lang="en-US" altLang="zh-CN" sz="2000" b="1" smtClean="0">
                <a:ea typeface="宋体" pitchFamily="2" charset="-122"/>
              </a:rPr>
              <a:t>class  Time</a:t>
            </a:r>
          </a:p>
          <a:p>
            <a:pPr eaLnBrk="1" hangingPunct="1">
              <a:spcBef>
                <a:spcPct val="0"/>
              </a:spcBef>
              <a:buFontTx/>
              <a:buNone/>
            </a:pPr>
            <a:r>
              <a:rPr lang="en-US" altLang="zh-CN" sz="2000" b="1" smtClean="0">
                <a:ea typeface="宋体" pitchFamily="2" charset="-122"/>
              </a:rPr>
              <a:t>{</a:t>
            </a:r>
            <a:r>
              <a:rPr lang="en-US" altLang="zh-CN" sz="2000" b="1" smtClean="0">
                <a:solidFill>
                  <a:schemeClr val="tx2"/>
                </a:solidFill>
                <a:ea typeface="宋体" pitchFamily="2" charset="-122"/>
              </a:rPr>
              <a:t>						</a:t>
            </a:r>
            <a:endParaRPr lang="en-US" altLang="zh-CN" sz="2000" b="1" i="1" smtClean="0">
              <a:solidFill>
                <a:srgbClr val="CC0000"/>
              </a:solidFill>
              <a:ea typeface="宋体" pitchFamily="2" charset="-122"/>
            </a:endParaRPr>
          </a:p>
          <a:p>
            <a:pPr eaLnBrk="1" hangingPunct="1">
              <a:spcBef>
                <a:spcPct val="0"/>
              </a:spcBef>
              <a:buFontTx/>
              <a:buNone/>
            </a:pPr>
            <a:endParaRPr lang="en-US" altLang="zh-CN" sz="1000" b="1" smtClean="0">
              <a:ea typeface="宋体" pitchFamily="2" charset="-122"/>
            </a:endParaRPr>
          </a:p>
          <a:p>
            <a:pPr eaLnBrk="1" hangingPunct="1">
              <a:spcBef>
                <a:spcPct val="0"/>
              </a:spcBef>
              <a:buFontTx/>
              <a:buNone/>
            </a:pPr>
            <a:r>
              <a:rPr lang="en-US" altLang="zh-CN" sz="2000" b="1" smtClean="0">
                <a:ea typeface="宋体" pitchFamily="2" charset="-122"/>
              </a:rPr>
              <a:t>  public : 				</a:t>
            </a:r>
            <a:endParaRPr lang="en-US" altLang="zh-CN" sz="2000" b="1" i="1" smtClean="0">
              <a:ea typeface="宋体" pitchFamily="2" charset="-122"/>
            </a:endParaRPr>
          </a:p>
          <a:p>
            <a:pPr eaLnBrk="1" hangingPunct="1">
              <a:spcBef>
                <a:spcPct val="0"/>
              </a:spcBef>
              <a:buFontTx/>
              <a:buNone/>
            </a:pPr>
            <a:endParaRPr lang="en-US" altLang="zh-CN" sz="800" b="1" smtClean="0">
              <a:ea typeface="宋体" pitchFamily="2" charset="-122"/>
            </a:endParaRPr>
          </a:p>
          <a:p>
            <a:pPr eaLnBrk="1" hangingPunct="1">
              <a:spcBef>
                <a:spcPct val="0"/>
              </a:spcBef>
              <a:buFontTx/>
              <a:buNone/>
            </a:pPr>
            <a:r>
              <a:rPr lang="en-US" altLang="zh-CN" sz="2000" b="1" smtClean="0">
                <a:ea typeface="宋体" pitchFamily="2" charset="-122"/>
              </a:rPr>
              <a:t>	void     Set (</a:t>
            </a:r>
            <a:r>
              <a:rPr lang="en-US" altLang="zh-CN" sz="2000" b="1" smtClean="0">
                <a:solidFill>
                  <a:schemeClr val="accent2"/>
                </a:solidFill>
                <a:ea typeface="宋体" pitchFamily="2" charset="-122"/>
              </a:rPr>
              <a:t> </a:t>
            </a:r>
            <a:r>
              <a:rPr lang="en-US" altLang="zh-CN" sz="2000" b="1" smtClean="0">
                <a:ea typeface="宋体" pitchFamily="2" charset="-122"/>
              </a:rPr>
              <a:t>int  hours ,</a:t>
            </a:r>
            <a:r>
              <a:rPr lang="en-US" altLang="zh-CN" sz="2000" b="1" smtClean="0">
                <a:solidFill>
                  <a:schemeClr val="accent2"/>
                </a:solidFill>
                <a:ea typeface="宋体" pitchFamily="2" charset="-122"/>
              </a:rPr>
              <a:t> </a:t>
            </a:r>
            <a:r>
              <a:rPr lang="en-US" altLang="zh-CN" sz="2000" b="1" smtClean="0">
                <a:ea typeface="宋体" pitchFamily="2" charset="-122"/>
              </a:rPr>
              <a:t>int  minutes , int  seconds ) ;</a:t>
            </a:r>
          </a:p>
          <a:p>
            <a:pPr eaLnBrk="1" hangingPunct="1">
              <a:spcBef>
                <a:spcPct val="0"/>
              </a:spcBef>
              <a:buFontTx/>
              <a:buNone/>
            </a:pPr>
            <a:r>
              <a:rPr lang="en-US" altLang="zh-CN" sz="2000" b="1" smtClean="0">
                <a:ea typeface="宋体" pitchFamily="2" charset="-122"/>
              </a:rPr>
              <a:t>	void	    Increment ( ) ;</a:t>
            </a:r>
            <a:endParaRPr lang="en-US" altLang="zh-CN" sz="1400" b="1" smtClean="0">
              <a:ea typeface="宋体" pitchFamily="2" charset="-122"/>
            </a:endParaRPr>
          </a:p>
          <a:p>
            <a:pPr eaLnBrk="1" hangingPunct="1">
              <a:spcBef>
                <a:spcPct val="0"/>
              </a:spcBef>
              <a:buFontTx/>
              <a:buNone/>
            </a:pPr>
            <a:r>
              <a:rPr lang="en-US" altLang="zh-CN" sz="2000" b="1" smtClean="0">
                <a:ea typeface="宋体" pitchFamily="2" charset="-122"/>
              </a:rPr>
              <a:t>	void	    Write ( )  const ;</a:t>
            </a:r>
            <a:endParaRPr lang="en-US" altLang="zh-CN" sz="1400" b="1" smtClean="0">
              <a:ea typeface="宋体" pitchFamily="2" charset="-122"/>
            </a:endParaRPr>
          </a:p>
          <a:p>
            <a:pPr eaLnBrk="1" hangingPunct="1">
              <a:spcBef>
                <a:spcPct val="0"/>
              </a:spcBef>
              <a:buFontTx/>
              <a:buNone/>
            </a:pPr>
            <a:r>
              <a:rPr lang="en-US" altLang="zh-CN" sz="2000" b="1" smtClean="0">
                <a:ea typeface="宋体" pitchFamily="2" charset="-122"/>
              </a:rPr>
              <a:t>	Time    ( int  initHrs, int  initMins,  int  initSecs ) ;   </a:t>
            </a:r>
            <a:r>
              <a:rPr lang="en-US" altLang="zh-CN" sz="2000" b="1" i="1" smtClean="0">
                <a:solidFill>
                  <a:srgbClr val="CC0000"/>
                </a:solidFill>
                <a:ea typeface="宋体" pitchFamily="2" charset="-122"/>
              </a:rPr>
              <a:t>//</a:t>
            </a:r>
            <a:r>
              <a:rPr lang="en-US" altLang="zh-CN" sz="2000" b="1" smtClean="0">
                <a:solidFill>
                  <a:srgbClr val="CC0000"/>
                </a:solidFill>
                <a:ea typeface="宋体" pitchFamily="2" charset="-122"/>
              </a:rPr>
              <a:t>  </a:t>
            </a:r>
            <a:r>
              <a:rPr lang="en-US" altLang="zh-CN" sz="2000" b="1" i="1" smtClean="0">
                <a:solidFill>
                  <a:srgbClr val="CC0000"/>
                </a:solidFill>
                <a:ea typeface="宋体" pitchFamily="2" charset="-122"/>
              </a:rPr>
              <a:t>constructor</a:t>
            </a:r>
            <a:r>
              <a:rPr lang="en-US" altLang="zh-CN" sz="2000" b="1" smtClean="0">
                <a:ea typeface="宋体" pitchFamily="2" charset="-122"/>
              </a:rPr>
              <a:t> </a:t>
            </a:r>
            <a:endParaRPr lang="en-US" altLang="zh-CN" sz="1400" b="1" smtClean="0">
              <a:ea typeface="宋体" pitchFamily="2" charset="-122"/>
            </a:endParaRPr>
          </a:p>
          <a:p>
            <a:pPr eaLnBrk="1" hangingPunct="1">
              <a:spcBef>
                <a:spcPct val="0"/>
              </a:spcBef>
              <a:buFontTx/>
              <a:buNone/>
            </a:pPr>
            <a:r>
              <a:rPr lang="en-US" altLang="zh-CN" sz="2000" b="1" smtClean="0">
                <a:ea typeface="宋体" pitchFamily="2" charset="-122"/>
              </a:rPr>
              <a:t>	Time    (</a:t>
            </a:r>
            <a:r>
              <a:rPr lang="en-US" altLang="zh-CN" sz="2000" b="1" smtClean="0">
                <a:solidFill>
                  <a:schemeClr val="accent2"/>
                </a:solidFill>
                <a:ea typeface="宋体" pitchFamily="2" charset="-122"/>
              </a:rPr>
              <a:t> </a:t>
            </a:r>
            <a:r>
              <a:rPr lang="en-US" altLang="zh-CN" sz="2000" b="1" smtClean="0">
                <a:ea typeface="宋体" pitchFamily="2" charset="-122"/>
              </a:rPr>
              <a:t>) ; 			                      </a:t>
            </a:r>
            <a:r>
              <a:rPr lang="en-US" altLang="zh-CN" sz="2000" b="1" i="1" smtClean="0">
                <a:solidFill>
                  <a:srgbClr val="CC0000"/>
                </a:solidFill>
                <a:ea typeface="宋体" pitchFamily="2" charset="-122"/>
              </a:rPr>
              <a:t>//  default constructor</a:t>
            </a:r>
            <a:endParaRPr lang="en-US" altLang="zh-CN" sz="2000" b="1" smtClean="0">
              <a:ea typeface="宋体" pitchFamily="2" charset="-122"/>
            </a:endParaRPr>
          </a:p>
          <a:p>
            <a:pPr eaLnBrk="1" hangingPunct="1">
              <a:spcBef>
                <a:spcPct val="0"/>
              </a:spcBef>
              <a:buFontTx/>
              <a:buNone/>
            </a:pPr>
            <a:endParaRPr lang="en-US" altLang="zh-CN" sz="800" b="1" smtClean="0">
              <a:ea typeface="宋体" pitchFamily="2" charset="-122"/>
            </a:endParaRPr>
          </a:p>
          <a:p>
            <a:pPr eaLnBrk="1" hangingPunct="1">
              <a:spcBef>
                <a:spcPct val="0"/>
              </a:spcBef>
              <a:buFontTx/>
              <a:buNone/>
            </a:pPr>
            <a:r>
              <a:rPr lang="en-US" altLang="zh-CN" sz="2000" b="1" smtClean="0">
                <a:ea typeface="宋体" pitchFamily="2" charset="-122"/>
              </a:rPr>
              <a:t>  private :				</a:t>
            </a:r>
            <a:endParaRPr lang="en-US" altLang="zh-CN" sz="2000" b="1" i="1" smtClean="0">
              <a:solidFill>
                <a:srgbClr val="CC0000"/>
              </a:solidFill>
              <a:ea typeface="宋体" pitchFamily="2" charset="-122"/>
            </a:endParaRPr>
          </a:p>
          <a:p>
            <a:pPr eaLnBrk="1" hangingPunct="1">
              <a:spcBef>
                <a:spcPct val="0"/>
              </a:spcBef>
              <a:buFontTx/>
              <a:buNone/>
            </a:pPr>
            <a:endParaRPr lang="en-US" altLang="zh-CN" sz="800" b="1" smtClean="0">
              <a:ea typeface="宋体" pitchFamily="2" charset="-122"/>
            </a:endParaRPr>
          </a:p>
          <a:p>
            <a:pPr eaLnBrk="1" hangingPunct="1">
              <a:spcBef>
                <a:spcPct val="0"/>
              </a:spcBef>
              <a:buFontTx/>
              <a:buNone/>
            </a:pPr>
            <a:r>
              <a:rPr lang="en-US" altLang="zh-CN" sz="2000" b="1" smtClean="0">
                <a:ea typeface="宋体" pitchFamily="2" charset="-122"/>
              </a:rPr>
              <a:t>	int             hrs ;           </a:t>
            </a:r>
            <a:endParaRPr lang="en-US" altLang="zh-CN" sz="1400" b="1" smtClean="0">
              <a:ea typeface="宋体" pitchFamily="2" charset="-122"/>
            </a:endParaRPr>
          </a:p>
          <a:p>
            <a:pPr eaLnBrk="1" hangingPunct="1">
              <a:spcBef>
                <a:spcPct val="0"/>
              </a:spcBef>
              <a:buFontTx/>
              <a:buNone/>
            </a:pPr>
            <a:r>
              <a:rPr lang="en-US" altLang="zh-CN" sz="2000" b="1" smtClean="0">
                <a:ea typeface="宋体" pitchFamily="2" charset="-122"/>
              </a:rPr>
              <a:t>	int             mins ;          </a:t>
            </a:r>
            <a:endParaRPr lang="en-US" altLang="zh-CN" sz="1400" b="1" smtClean="0">
              <a:ea typeface="宋体" pitchFamily="2" charset="-122"/>
            </a:endParaRPr>
          </a:p>
          <a:p>
            <a:pPr eaLnBrk="1" hangingPunct="1">
              <a:spcBef>
                <a:spcPct val="0"/>
              </a:spcBef>
              <a:buFontTx/>
              <a:buNone/>
            </a:pPr>
            <a:r>
              <a:rPr lang="en-US" altLang="zh-CN" sz="2000" b="1" smtClean="0">
                <a:ea typeface="宋体" pitchFamily="2" charset="-122"/>
              </a:rPr>
              <a:t>	int	         secs ;</a:t>
            </a:r>
          </a:p>
          <a:p>
            <a:pPr eaLnBrk="1" hangingPunct="1">
              <a:spcBef>
                <a:spcPct val="0"/>
              </a:spcBef>
              <a:buFontTx/>
              <a:buNone/>
            </a:pPr>
            <a:r>
              <a:rPr lang="en-US" altLang="zh-CN" sz="2000" b="1" smtClean="0">
                <a:ea typeface="宋体" pitchFamily="2" charset="-122"/>
              </a:rPr>
              <a:t>} ;</a:t>
            </a:r>
            <a:r>
              <a:rPr lang="en-US" altLang="zh-CN" sz="2000" b="1" i="1" smtClean="0">
                <a:solidFill>
                  <a:schemeClr val="folHlink"/>
                </a:solidFill>
                <a:ea typeface="宋体" pitchFamily="2" charset="-122"/>
              </a:rPr>
              <a:t>	</a:t>
            </a:r>
          </a:p>
        </p:txBody>
      </p:sp>
      <p:sp>
        <p:nvSpPr>
          <p:cNvPr id="16390" name="Text Box 5"/>
          <p:cNvSpPr txBox="1">
            <a:spLocks noChangeArrowheads="1"/>
          </p:cNvSpPr>
          <p:nvPr/>
        </p:nvSpPr>
        <p:spPr bwMode="auto">
          <a:xfrm>
            <a:off x="8229600" y="5891213"/>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50000"/>
              </a:spcBef>
              <a:spcAft>
                <a:spcPct val="0"/>
              </a:spcAft>
            </a:pPr>
            <a:fld id="{D4115CED-33DB-4AFC-8522-B7BF1D5F3318}" type="slidenum">
              <a:rPr lang="en-US" altLang="zh-CN" sz="1400" b="1" smtClean="0">
                <a:solidFill>
                  <a:srgbClr val="000000"/>
                </a:solidFill>
                <a:ea typeface="宋体" pitchFamily="2" charset="-122"/>
              </a:rPr>
              <a:pPr eaLnBrk="0" fontAlgn="base" hangingPunct="0">
                <a:spcBef>
                  <a:spcPct val="50000"/>
                </a:spcBef>
                <a:spcAft>
                  <a:spcPct val="0"/>
                </a:spcAft>
              </a:pPr>
              <a:t>23</a:t>
            </a:fld>
            <a:endParaRPr lang="en-US" altLang="zh-CN" sz="1400" b="1" smtClean="0">
              <a:solidFill>
                <a:srgbClr val="000000"/>
              </a:solidFill>
              <a:ea typeface="宋体" pitchFamily="2" charset="-122"/>
            </a:endParaRPr>
          </a:p>
        </p:txBody>
      </p:sp>
    </p:spTree>
    <p:extLst>
      <p:ext uri="{BB962C8B-B14F-4D97-AF65-F5344CB8AC3E}">
        <p14:creationId xmlns:p14="http://schemas.microsoft.com/office/powerpoint/2010/main" val="4058250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85FDB9A-7703-4866-BCFD-20EA05FD1961}" type="slidenum">
              <a:rPr lang="en-US" altLang="zh-CN">
                <a:solidFill>
                  <a:srgbClr val="000000"/>
                </a:solidFill>
              </a:rPr>
              <a:pPr/>
              <a:t>24</a:t>
            </a:fld>
            <a:endParaRPr lang="en-US" altLang="zh-CN">
              <a:solidFill>
                <a:srgbClr val="000000"/>
              </a:solidFill>
            </a:endParaRPr>
          </a:p>
        </p:txBody>
      </p:sp>
      <p:sp>
        <p:nvSpPr>
          <p:cNvPr id="17411" name="Rectangle 2"/>
          <p:cNvSpPr>
            <a:spLocks noGrp="1" noChangeArrowheads="1"/>
          </p:cNvSpPr>
          <p:nvPr>
            <p:ph type="title"/>
          </p:nvPr>
        </p:nvSpPr>
        <p:spPr>
          <a:xfrm>
            <a:off x="73025" y="222250"/>
            <a:ext cx="8966200" cy="989013"/>
          </a:xfrm>
          <a:noFill/>
        </p:spPr>
        <p:txBody>
          <a:bodyPr lIns="92075" tIns="46038" rIns="92075" bIns="46038" anchor="b"/>
          <a:lstStyle/>
          <a:p>
            <a:pPr eaLnBrk="1" hangingPunct="1"/>
            <a:r>
              <a:rPr lang="en-US" altLang="zh-CN" smtClean="0">
                <a:ea typeface="宋体" pitchFamily="2" charset="-122"/>
              </a:rPr>
              <a:t> </a:t>
            </a:r>
            <a:r>
              <a:rPr lang="en-US" altLang="zh-CN" smtClean="0">
                <a:latin typeface="Arial Rounded MT Bold" pitchFamily="34" charset="0"/>
                <a:ea typeface="宋体" pitchFamily="2" charset="-122"/>
              </a:rPr>
              <a:t/>
            </a:r>
            <a:br>
              <a:rPr lang="en-US" altLang="zh-CN" smtClean="0">
                <a:latin typeface="Arial Rounded MT Bold" pitchFamily="34" charset="0"/>
                <a:ea typeface="宋体" pitchFamily="2" charset="-122"/>
              </a:rPr>
            </a:br>
            <a:endParaRPr lang="en-US" altLang="zh-CN" smtClean="0">
              <a:latin typeface="Arial Rounded MT Bold" pitchFamily="34" charset="0"/>
              <a:ea typeface="宋体" pitchFamily="2" charset="-122"/>
            </a:endParaRPr>
          </a:p>
        </p:txBody>
      </p:sp>
      <p:sp>
        <p:nvSpPr>
          <p:cNvPr id="17412" name="Rectangle 3"/>
          <p:cNvSpPr>
            <a:spLocks noChangeArrowheads="1"/>
          </p:cNvSpPr>
          <p:nvPr/>
        </p:nvSpPr>
        <p:spPr bwMode="auto">
          <a:xfrm>
            <a:off x="1433513" y="441325"/>
            <a:ext cx="60166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fontAlgn="base" hangingPunct="0">
              <a:spcBef>
                <a:spcPct val="0"/>
              </a:spcBef>
              <a:spcAft>
                <a:spcPct val="0"/>
              </a:spcAft>
            </a:pPr>
            <a:r>
              <a:rPr lang="en-US" altLang="zh-CN" sz="4400" b="1" smtClean="0">
                <a:solidFill>
                  <a:srgbClr val="000000"/>
                </a:solidFill>
                <a:latin typeface="Times New Roman" pitchFamily="18" charset="0"/>
                <a:ea typeface="宋体" pitchFamily="2" charset="-122"/>
              </a:rPr>
              <a:t>Class Interface Diagram</a:t>
            </a:r>
            <a:endParaRPr lang="en-US" altLang="zh-CN" sz="4400" b="1" smtClean="0">
              <a:solidFill>
                <a:srgbClr val="99CC00"/>
              </a:solidFill>
              <a:latin typeface="Times New Roman" pitchFamily="18" charset="0"/>
              <a:ea typeface="宋体" pitchFamily="2" charset="-122"/>
            </a:endParaRPr>
          </a:p>
        </p:txBody>
      </p:sp>
      <p:sp>
        <p:nvSpPr>
          <p:cNvPr id="17413" name="Oval 4"/>
          <p:cNvSpPr>
            <a:spLocks noChangeArrowheads="1"/>
          </p:cNvSpPr>
          <p:nvPr/>
        </p:nvSpPr>
        <p:spPr bwMode="auto">
          <a:xfrm>
            <a:off x="2557463" y="2368550"/>
            <a:ext cx="3913187" cy="3949700"/>
          </a:xfrm>
          <a:prstGeom prst="ellipse">
            <a:avLst/>
          </a:prstGeom>
          <a:solidFill>
            <a:schemeClr val="accent1"/>
          </a:solidFill>
          <a:ln w="12700">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17414" name="Oval 5"/>
          <p:cNvSpPr>
            <a:spLocks noChangeArrowheads="1"/>
          </p:cNvSpPr>
          <p:nvPr/>
        </p:nvSpPr>
        <p:spPr bwMode="auto">
          <a:xfrm>
            <a:off x="2139950" y="2873375"/>
            <a:ext cx="1825625" cy="407988"/>
          </a:xfrm>
          <a:prstGeom prst="ellipse">
            <a:avLst/>
          </a:prstGeom>
          <a:solidFill>
            <a:srgbClr val="FFFFFF"/>
          </a:solidFill>
          <a:ln w="12700">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17415" name="Oval 6"/>
          <p:cNvSpPr>
            <a:spLocks noChangeArrowheads="1"/>
          </p:cNvSpPr>
          <p:nvPr/>
        </p:nvSpPr>
        <p:spPr bwMode="auto">
          <a:xfrm>
            <a:off x="2139950" y="4054475"/>
            <a:ext cx="1825625" cy="409575"/>
          </a:xfrm>
          <a:prstGeom prst="ellipse">
            <a:avLst/>
          </a:prstGeom>
          <a:solidFill>
            <a:srgbClr val="FFFFFF"/>
          </a:solidFill>
          <a:ln w="12700">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17416" name="Oval 7"/>
          <p:cNvSpPr>
            <a:spLocks noChangeArrowheads="1"/>
          </p:cNvSpPr>
          <p:nvPr/>
        </p:nvSpPr>
        <p:spPr bwMode="auto">
          <a:xfrm>
            <a:off x="2139950" y="4729163"/>
            <a:ext cx="1825625" cy="407987"/>
          </a:xfrm>
          <a:prstGeom prst="ellipse">
            <a:avLst/>
          </a:prstGeom>
          <a:solidFill>
            <a:srgbClr val="FFFFFF"/>
          </a:solidFill>
          <a:ln w="12700">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17417" name="Oval 8"/>
          <p:cNvSpPr>
            <a:spLocks noChangeArrowheads="1"/>
          </p:cNvSpPr>
          <p:nvPr/>
        </p:nvSpPr>
        <p:spPr bwMode="auto">
          <a:xfrm>
            <a:off x="2139950" y="5318125"/>
            <a:ext cx="1825625" cy="411163"/>
          </a:xfrm>
          <a:prstGeom prst="ellipse">
            <a:avLst/>
          </a:prstGeom>
          <a:solidFill>
            <a:srgbClr val="FFFFFF"/>
          </a:solidFill>
          <a:ln w="12700">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17418" name="Oval 9"/>
          <p:cNvSpPr>
            <a:spLocks noChangeArrowheads="1"/>
          </p:cNvSpPr>
          <p:nvPr/>
        </p:nvSpPr>
        <p:spPr bwMode="auto">
          <a:xfrm>
            <a:off x="2139950" y="3465513"/>
            <a:ext cx="1825625" cy="407987"/>
          </a:xfrm>
          <a:prstGeom prst="ellipse">
            <a:avLst/>
          </a:prstGeom>
          <a:solidFill>
            <a:srgbClr val="FFFFFF"/>
          </a:solidFill>
          <a:ln w="12700">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17419" name="Rectangle 10"/>
          <p:cNvSpPr>
            <a:spLocks noChangeArrowheads="1"/>
          </p:cNvSpPr>
          <p:nvPr/>
        </p:nvSpPr>
        <p:spPr bwMode="auto">
          <a:xfrm>
            <a:off x="4395788" y="3381375"/>
            <a:ext cx="1573212" cy="2179638"/>
          </a:xfrm>
          <a:prstGeom prst="rect">
            <a:avLst/>
          </a:prstGeom>
          <a:solidFill>
            <a:srgbClr val="FFFF99"/>
          </a:solidFill>
          <a:ln w="12700">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17420" name="Rectangle 11"/>
          <p:cNvSpPr>
            <a:spLocks noChangeArrowheads="1"/>
          </p:cNvSpPr>
          <p:nvPr/>
        </p:nvSpPr>
        <p:spPr bwMode="auto">
          <a:xfrm>
            <a:off x="4370388" y="3348038"/>
            <a:ext cx="1460500"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fontAlgn="base" hangingPunct="0">
              <a:spcBef>
                <a:spcPct val="0"/>
              </a:spcBef>
              <a:spcAft>
                <a:spcPct val="0"/>
              </a:spcAft>
            </a:pPr>
            <a:r>
              <a:rPr lang="en-US" altLang="zh-CN" b="1" smtClean="0">
                <a:solidFill>
                  <a:srgbClr val="000000"/>
                </a:solidFill>
                <a:latin typeface="Times New Roman" pitchFamily="18" charset="0"/>
                <a:ea typeface="宋体" pitchFamily="2" charset="-122"/>
              </a:rPr>
              <a:t>Private data:</a:t>
            </a:r>
          </a:p>
          <a:p>
            <a:pPr eaLnBrk="0" fontAlgn="base" hangingPunct="0">
              <a:spcBef>
                <a:spcPct val="0"/>
              </a:spcBef>
              <a:spcAft>
                <a:spcPct val="0"/>
              </a:spcAft>
            </a:pPr>
            <a:endParaRPr lang="en-US" altLang="zh-CN" sz="1000" b="1" smtClean="0">
              <a:solidFill>
                <a:srgbClr val="000000"/>
              </a:solidFill>
              <a:latin typeface="Times New Roman" pitchFamily="18" charset="0"/>
              <a:ea typeface="宋体" pitchFamily="2" charset="-122"/>
            </a:endParaRPr>
          </a:p>
          <a:p>
            <a:pPr eaLnBrk="0" fontAlgn="base" hangingPunct="0">
              <a:spcBef>
                <a:spcPct val="0"/>
              </a:spcBef>
              <a:spcAft>
                <a:spcPct val="0"/>
              </a:spcAft>
            </a:pPr>
            <a:r>
              <a:rPr lang="en-US" altLang="zh-CN" b="1" smtClean="0">
                <a:solidFill>
                  <a:srgbClr val="000000"/>
                </a:solidFill>
                <a:latin typeface="Times New Roman" pitchFamily="18" charset="0"/>
                <a:ea typeface="宋体" pitchFamily="2" charset="-122"/>
              </a:rPr>
              <a:t>hrs</a:t>
            </a:r>
          </a:p>
          <a:p>
            <a:pPr eaLnBrk="0" fontAlgn="base" hangingPunct="0">
              <a:spcBef>
                <a:spcPct val="0"/>
              </a:spcBef>
              <a:spcAft>
                <a:spcPct val="0"/>
              </a:spcAft>
            </a:pPr>
            <a:endParaRPr lang="en-US" altLang="zh-CN" b="1" smtClean="0">
              <a:solidFill>
                <a:srgbClr val="000000"/>
              </a:solidFill>
              <a:latin typeface="Times New Roman" pitchFamily="18" charset="0"/>
              <a:ea typeface="宋体" pitchFamily="2" charset="-122"/>
            </a:endParaRPr>
          </a:p>
          <a:p>
            <a:pPr eaLnBrk="0" fontAlgn="base" hangingPunct="0">
              <a:spcBef>
                <a:spcPct val="0"/>
              </a:spcBef>
              <a:spcAft>
                <a:spcPct val="0"/>
              </a:spcAft>
            </a:pPr>
            <a:r>
              <a:rPr lang="en-US" altLang="zh-CN" b="1" smtClean="0">
                <a:solidFill>
                  <a:srgbClr val="000000"/>
                </a:solidFill>
                <a:latin typeface="Times New Roman" pitchFamily="18" charset="0"/>
                <a:ea typeface="宋体" pitchFamily="2" charset="-122"/>
              </a:rPr>
              <a:t>mins</a:t>
            </a:r>
          </a:p>
          <a:p>
            <a:pPr eaLnBrk="0" fontAlgn="base" hangingPunct="0">
              <a:spcBef>
                <a:spcPct val="0"/>
              </a:spcBef>
              <a:spcAft>
                <a:spcPct val="0"/>
              </a:spcAft>
            </a:pPr>
            <a:endParaRPr lang="en-US" altLang="zh-CN" b="1" smtClean="0">
              <a:solidFill>
                <a:srgbClr val="000000"/>
              </a:solidFill>
              <a:latin typeface="Times New Roman" pitchFamily="18" charset="0"/>
              <a:ea typeface="宋体" pitchFamily="2" charset="-122"/>
            </a:endParaRPr>
          </a:p>
          <a:p>
            <a:pPr eaLnBrk="0" fontAlgn="base" hangingPunct="0">
              <a:spcBef>
                <a:spcPct val="0"/>
              </a:spcBef>
              <a:spcAft>
                <a:spcPct val="0"/>
              </a:spcAft>
            </a:pPr>
            <a:r>
              <a:rPr lang="en-US" altLang="zh-CN" b="1" smtClean="0">
                <a:solidFill>
                  <a:srgbClr val="000000"/>
                </a:solidFill>
                <a:latin typeface="Times New Roman" pitchFamily="18" charset="0"/>
                <a:ea typeface="宋体" pitchFamily="2" charset="-122"/>
              </a:rPr>
              <a:t>secs</a:t>
            </a:r>
          </a:p>
        </p:txBody>
      </p:sp>
      <p:sp>
        <p:nvSpPr>
          <p:cNvPr id="17421" name="Rectangle 12"/>
          <p:cNvSpPr>
            <a:spLocks noChangeArrowheads="1"/>
          </p:cNvSpPr>
          <p:nvPr/>
        </p:nvSpPr>
        <p:spPr bwMode="auto">
          <a:xfrm>
            <a:off x="2617788" y="2901950"/>
            <a:ext cx="522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fontAlgn="base" hangingPunct="0">
              <a:spcBef>
                <a:spcPct val="0"/>
              </a:spcBef>
              <a:spcAft>
                <a:spcPct val="0"/>
              </a:spcAft>
            </a:pPr>
            <a:r>
              <a:rPr lang="en-US" altLang="zh-CN" sz="2000" b="1" smtClean="0">
                <a:solidFill>
                  <a:srgbClr val="000000"/>
                </a:solidFill>
                <a:latin typeface="Times New Roman" pitchFamily="18" charset="0"/>
                <a:ea typeface="宋体" pitchFamily="2" charset="-122"/>
              </a:rPr>
              <a:t>Set</a:t>
            </a:r>
          </a:p>
        </p:txBody>
      </p:sp>
      <p:sp>
        <p:nvSpPr>
          <p:cNvPr id="17422" name="Rectangle 13"/>
          <p:cNvSpPr>
            <a:spLocks noChangeArrowheads="1"/>
          </p:cNvSpPr>
          <p:nvPr/>
        </p:nvSpPr>
        <p:spPr bwMode="auto">
          <a:xfrm>
            <a:off x="2282825" y="3490913"/>
            <a:ext cx="1311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fontAlgn="base" hangingPunct="0">
              <a:spcBef>
                <a:spcPct val="0"/>
              </a:spcBef>
              <a:spcAft>
                <a:spcPct val="0"/>
              </a:spcAft>
            </a:pPr>
            <a:r>
              <a:rPr lang="en-US" altLang="zh-CN" sz="2000" b="1" smtClean="0">
                <a:solidFill>
                  <a:srgbClr val="000000"/>
                </a:solidFill>
                <a:latin typeface="Times New Roman" pitchFamily="18" charset="0"/>
                <a:ea typeface="宋体" pitchFamily="2" charset="-122"/>
              </a:rPr>
              <a:t>Increment</a:t>
            </a:r>
          </a:p>
        </p:txBody>
      </p:sp>
      <p:sp>
        <p:nvSpPr>
          <p:cNvPr id="17423" name="Rectangle 14"/>
          <p:cNvSpPr>
            <a:spLocks noChangeArrowheads="1"/>
          </p:cNvSpPr>
          <p:nvPr/>
        </p:nvSpPr>
        <p:spPr bwMode="auto">
          <a:xfrm>
            <a:off x="2533650" y="4083050"/>
            <a:ext cx="817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fontAlgn="base" hangingPunct="0">
              <a:spcBef>
                <a:spcPct val="0"/>
              </a:spcBef>
              <a:spcAft>
                <a:spcPct val="0"/>
              </a:spcAft>
            </a:pPr>
            <a:r>
              <a:rPr lang="en-US" altLang="zh-CN" sz="2000" b="1" smtClean="0">
                <a:solidFill>
                  <a:srgbClr val="000000"/>
                </a:solidFill>
                <a:latin typeface="Times New Roman" pitchFamily="18" charset="0"/>
                <a:ea typeface="宋体" pitchFamily="2" charset="-122"/>
              </a:rPr>
              <a:t>Write</a:t>
            </a:r>
          </a:p>
        </p:txBody>
      </p:sp>
      <p:sp>
        <p:nvSpPr>
          <p:cNvPr id="17424" name="Rectangle 15"/>
          <p:cNvSpPr>
            <a:spLocks noChangeArrowheads="1"/>
          </p:cNvSpPr>
          <p:nvPr/>
        </p:nvSpPr>
        <p:spPr bwMode="auto">
          <a:xfrm>
            <a:off x="2366963" y="4756150"/>
            <a:ext cx="9382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fontAlgn="base" hangingPunct="0">
              <a:spcBef>
                <a:spcPct val="0"/>
              </a:spcBef>
              <a:spcAft>
                <a:spcPct val="0"/>
              </a:spcAft>
            </a:pPr>
            <a:r>
              <a:rPr lang="en-US" altLang="zh-CN" sz="2000" b="1" smtClean="0">
                <a:solidFill>
                  <a:srgbClr val="000000"/>
                </a:solidFill>
                <a:latin typeface="Times New Roman" pitchFamily="18" charset="0"/>
                <a:ea typeface="宋体" pitchFamily="2" charset="-122"/>
              </a:rPr>
              <a:t>   Time</a:t>
            </a:r>
          </a:p>
        </p:txBody>
      </p:sp>
      <p:sp>
        <p:nvSpPr>
          <p:cNvPr id="17425" name="Rectangle 16"/>
          <p:cNvSpPr>
            <a:spLocks noChangeArrowheads="1"/>
          </p:cNvSpPr>
          <p:nvPr/>
        </p:nvSpPr>
        <p:spPr bwMode="auto">
          <a:xfrm>
            <a:off x="2617788" y="5345113"/>
            <a:ext cx="747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fontAlgn="base" hangingPunct="0">
              <a:spcBef>
                <a:spcPct val="0"/>
              </a:spcBef>
              <a:spcAft>
                <a:spcPct val="0"/>
              </a:spcAft>
            </a:pPr>
            <a:r>
              <a:rPr lang="en-US" altLang="zh-CN" sz="2000" b="1" smtClean="0">
                <a:solidFill>
                  <a:srgbClr val="000000"/>
                </a:solidFill>
                <a:latin typeface="Times New Roman" pitchFamily="18" charset="0"/>
                <a:ea typeface="宋体" pitchFamily="2" charset="-122"/>
              </a:rPr>
              <a:t>Time</a:t>
            </a:r>
          </a:p>
        </p:txBody>
      </p:sp>
      <p:sp>
        <p:nvSpPr>
          <p:cNvPr id="17426" name="Rectangle 17"/>
          <p:cNvSpPr>
            <a:spLocks noChangeArrowheads="1"/>
          </p:cNvSpPr>
          <p:nvPr/>
        </p:nvSpPr>
        <p:spPr bwMode="auto">
          <a:xfrm>
            <a:off x="5064125" y="3802063"/>
            <a:ext cx="738188" cy="407987"/>
          </a:xfrm>
          <a:prstGeom prst="rect">
            <a:avLst/>
          </a:prstGeom>
          <a:solidFill>
            <a:schemeClr val="accent1"/>
          </a:solidFill>
          <a:ln w="12700">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17427" name="Rectangle 18"/>
          <p:cNvSpPr>
            <a:spLocks noChangeArrowheads="1"/>
          </p:cNvSpPr>
          <p:nvPr/>
        </p:nvSpPr>
        <p:spPr bwMode="auto">
          <a:xfrm>
            <a:off x="5064125" y="4392613"/>
            <a:ext cx="738188" cy="407987"/>
          </a:xfrm>
          <a:prstGeom prst="rect">
            <a:avLst/>
          </a:prstGeom>
          <a:solidFill>
            <a:schemeClr val="accent1"/>
          </a:solidFill>
          <a:ln w="12700">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17428" name="Rectangle 19"/>
          <p:cNvSpPr>
            <a:spLocks noChangeArrowheads="1"/>
          </p:cNvSpPr>
          <p:nvPr/>
        </p:nvSpPr>
        <p:spPr bwMode="auto">
          <a:xfrm>
            <a:off x="5064125" y="4981575"/>
            <a:ext cx="738188" cy="411163"/>
          </a:xfrm>
          <a:prstGeom prst="rect">
            <a:avLst/>
          </a:prstGeom>
          <a:solidFill>
            <a:schemeClr val="accent1"/>
          </a:solidFill>
          <a:ln w="12700">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17429" name="Rectangle 20"/>
          <p:cNvSpPr>
            <a:spLocks noChangeArrowheads="1"/>
          </p:cNvSpPr>
          <p:nvPr/>
        </p:nvSpPr>
        <p:spPr bwMode="auto">
          <a:xfrm>
            <a:off x="3184525" y="1722438"/>
            <a:ext cx="21796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fontAlgn="base" hangingPunct="0">
              <a:spcBef>
                <a:spcPct val="0"/>
              </a:spcBef>
              <a:spcAft>
                <a:spcPct val="0"/>
              </a:spcAft>
            </a:pPr>
            <a:r>
              <a:rPr lang="en-US" altLang="zh-CN" sz="3200" b="1" smtClean="0">
                <a:solidFill>
                  <a:srgbClr val="000000"/>
                </a:solidFill>
                <a:latin typeface="Courier New" pitchFamily="49" charset="0"/>
                <a:ea typeface="宋体" pitchFamily="2" charset="-122"/>
              </a:rPr>
              <a:t>Time</a:t>
            </a:r>
            <a:r>
              <a:rPr lang="en-US" altLang="zh-CN" sz="3200" b="1" smtClean="0">
                <a:solidFill>
                  <a:srgbClr val="000000"/>
                </a:solidFill>
                <a:latin typeface="Arial Rounded MT Bold" pitchFamily="34" charset="0"/>
                <a:ea typeface="宋体" pitchFamily="2" charset="-122"/>
              </a:rPr>
              <a:t>  </a:t>
            </a:r>
            <a:r>
              <a:rPr lang="en-US" altLang="zh-CN" sz="3200" b="1" smtClean="0">
                <a:solidFill>
                  <a:srgbClr val="000000"/>
                </a:solidFill>
                <a:latin typeface="Times New Roman" pitchFamily="18" charset="0"/>
                <a:ea typeface="宋体" pitchFamily="2" charset="-122"/>
              </a:rPr>
              <a:t>class</a:t>
            </a:r>
          </a:p>
        </p:txBody>
      </p:sp>
    </p:spTree>
    <p:extLst>
      <p:ext uri="{BB962C8B-B14F-4D97-AF65-F5344CB8AC3E}">
        <p14:creationId xmlns:p14="http://schemas.microsoft.com/office/powerpoint/2010/main" val="38156552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DAA0001-90B6-41DA-9B43-FCF8CA667E2E}" type="slidenum">
              <a:rPr lang="en-US" altLang="zh-CN">
                <a:solidFill>
                  <a:srgbClr val="000000"/>
                </a:solidFill>
              </a:rPr>
              <a:pPr/>
              <a:t>25</a:t>
            </a:fld>
            <a:endParaRPr lang="en-US" altLang="zh-CN">
              <a:solidFill>
                <a:srgbClr val="000000"/>
              </a:solidFill>
            </a:endParaRPr>
          </a:p>
        </p:txBody>
      </p:sp>
      <p:sp>
        <p:nvSpPr>
          <p:cNvPr id="18435" name="Rectangle 3"/>
          <p:cNvSpPr>
            <a:spLocks noGrp="1" noChangeArrowheads="1"/>
          </p:cNvSpPr>
          <p:nvPr>
            <p:ph type="body" idx="1"/>
          </p:nvPr>
        </p:nvSpPr>
        <p:spPr>
          <a:xfrm>
            <a:off x="457200" y="1371600"/>
            <a:ext cx="8610600" cy="5105400"/>
          </a:xfrm>
        </p:spPr>
        <p:txBody>
          <a:bodyPr/>
          <a:lstStyle/>
          <a:p>
            <a:pPr eaLnBrk="1" hangingPunct="1">
              <a:lnSpc>
                <a:spcPct val="80000"/>
              </a:lnSpc>
            </a:pPr>
            <a:r>
              <a:rPr lang="en-US" altLang="zh-CN" sz="2800" smtClean="0">
                <a:solidFill>
                  <a:srgbClr val="800000"/>
                </a:solidFill>
                <a:ea typeface="宋体" pitchFamily="2" charset="-122"/>
              </a:rPr>
              <a:t>The default access specifier is </a:t>
            </a:r>
            <a:r>
              <a:rPr lang="en-US" altLang="zh-CN" sz="2800" i="1" u="sng" smtClean="0">
                <a:solidFill>
                  <a:srgbClr val="800000"/>
                </a:solidFill>
                <a:latin typeface="Times New Roman" pitchFamily="18" charset="0"/>
                <a:ea typeface="宋体" pitchFamily="2" charset="-122"/>
              </a:rPr>
              <a:t>private</a:t>
            </a:r>
            <a:r>
              <a:rPr lang="en-US" altLang="zh-CN" sz="2800" smtClean="0">
                <a:solidFill>
                  <a:srgbClr val="800000"/>
                </a:solidFill>
                <a:ea typeface="宋体" pitchFamily="2" charset="-122"/>
              </a:rPr>
              <a:t> </a:t>
            </a:r>
          </a:p>
          <a:p>
            <a:pPr eaLnBrk="1" hangingPunct="1">
              <a:lnSpc>
                <a:spcPct val="80000"/>
              </a:lnSpc>
            </a:pPr>
            <a:r>
              <a:rPr lang="en-US" altLang="zh-CN" sz="2800" smtClean="0">
                <a:solidFill>
                  <a:schemeClr val="accent2"/>
                </a:solidFill>
                <a:ea typeface="宋体" pitchFamily="2" charset="-122"/>
              </a:rPr>
              <a:t>The data members are usually private or protected</a:t>
            </a:r>
          </a:p>
          <a:p>
            <a:pPr eaLnBrk="1" hangingPunct="1">
              <a:lnSpc>
                <a:spcPct val="80000"/>
              </a:lnSpc>
            </a:pPr>
            <a:r>
              <a:rPr lang="en-US" altLang="zh-CN" sz="2800" smtClean="0">
                <a:solidFill>
                  <a:schemeClr val="hlink"/>
                </a:solidFill>
                <a:ea typeface="宋体" pitchFamily="2" charset="-122"/>
              </a:rPr>
              <a:t>A </a:t>
            </a:r>
            <a:r>
              <a:rPr lang="en-US" altLang="zh-CN" sz="2800" b="1" smtClean="0">
                <a:solidFill>
                  <a:schemeClr val="hlink"/>
                </a:solidFill>
                <a:latin typeface="Times New Roman" pitchFamily="18" charset="0"/>
                <a:ea typeface="宋体" pitchFamily="2" charset="-122"/>
              </a:rPr>
              <a:t>private</a:t>
            </a:r>
            <a:r>
              <a:rPr lang="en-US" altLang="zh-CN" sz="2800" smtClean="0">
                <a:solidFill>
                  <a:schemeClr val="hlink"/>
                </a:solidFill>
                <a:ea typeface="宋体" pitchFamily="2" charset="-122"/>
              </a:rPr>
              <a:t> member function is a helper, may only be accessed by another member function of the same class (exception </a:t>
            </a:r>
            <a:r>
              <a:rPr lang="en-US" altLang="zh-CN" sz="2800" i="1" smtClean="0">
                <a:solidFill>
                  <a:schemeClr val="hlink"/>
                </a:solidFill>
                <a:latin typeface="Times New Roman" pitchFamily="18" charset="0"/>
                <a:ea typeface="宋体" pitchFamily="2" charset="-122"/>
              </a:rPr>
              <a:t>friend</a:t>
            </a:r>
            <a:r>
              <a:rPr lang="en-US" altLang="zh-CN" sz="2800" smtClean="0">
                <a:solidFill>
                  <a:schemeClr val="hlink"/>
                </a:solidFill>
                <a:ea typeface="宋体" pitchFamily="2" charset="-122"/>
              </a:rPr>
              <a:t> function)</a:t>
            </a:r>
          </a:p>
          <a:p>
            <a:pPr eaLnBrk="1" hangingPunct="1">
              <a:lnSpc>
                <a:spcPct val="80000"/>
              </a:lnSpc>
            </a:pPr>
            <a:r>
              <a:rPr lang="en-US" altLang="zh-CN" sz="2800" smtClean="0">
                <a:solidFill>
                  <a:srgbClr val="800000"/>
                </a:solidFill>
                <a:ea typeface="宋体" pitchFamily="2" charset="-122"/>
              </a:rPr>
              <a:t>The </a:t>
            </a:r>
            <a:r>
              <a:rPr lang="en-US" altLang="zh-CN" sz="2800" b="1" smtClean="0">
                <a:solidFill>
                  <a:srgbClr val="800000"/>
                </a:solidFill>
                <a:latin typeface="Times New Roman" pitchFamily="18" charset="0"/>
                <a:ea typeface="宋体" pitchFamily="2" charset="-122"/>
              </a:rPr>
              <a:t>public</a:t>
            </a:r>
            <a:r>
              <a:rPr lang="en-US" altLang="zh-CN" sz="2800" smtClean="0">
                <a:solidFill>
                  <a:srgbClr val="800000"/>
                </a:solidFill>
                <a:ea typeface="宋体" pitchFamily="2" charset="-122"/>
              </a:rPr>
              <a:t> member functions are part of the </a:t>
            </a:r>
            <a:r>
              <a:rPr lang="en-US" altLang="zh-CN" sz="2800" i="1" u="sng" smtClean="0">
                <a:solidFill>
                  <a:srgbClr val="800000"/>
                </a:solidFill>
                <a:latin typeface="Times New Roman" pitchFamily="18" charset="0"/>
                <a:ea typeface="宋体" pitchFamily="2" charset="-122"/>
              </a:rPr>
              <a:t>class interface</a:t>
            </a:r>
          </a:p>
          <a:p>
            <a:pPr eaLnBrk="1" hangingPunct="1">
              <a:lnSpc>
                <a:spcPct val="80000"/>
              </a:lnSpc>
            </a:pPr>
            <a:r>
              <a:rPr lang="en-US" altLang="zh-CN" sz="2800" smtClean="0">
                <a:solidFill>
                  <a:schemeClr val="accent2"/>
                </a:solidFill>
                <a:ea typeface="宋体" pitchFamily="2" charset="-122"/>
              </a:rPr>
              <a:t>Each access control section is optional, repeatable, and sections may occur in any order</a:t>
            </a:r>
          </a:p>
        </p:txBody>
      </p:sp>
      <p:sp>
        <p:nvSpPr>
          <p:cNvPr id="18436" name="Text Box 9"/>
          <p:cNvSpPr txBox="1">
            <a:spLocks noChangeArrowheads="1"/>
          </p:cNvSpPr>
          <p:nvPr/>
        </p:nvSpPr>
        <p:spPr bwMode="auto">
          <a:xfrm>
            <a:off x="10423525" y="6137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pPr>
            <a:endParaRPr lang="zh-CN" altLang="zh-CN" sz="2400" smtClean="0">
              <a:solidFill>
                <a:srgbClr val="000000"/>
              </a:solidFill>
              <a:latin typeface="Times New Roman" pitchFamily="18" charset="0"/>
              <a:ea typeface="宋体" pitchFamily="2" charset="-122"/>
            </a:endParaRPr>
          </a:p>
        </p:txBody>
      </p:sp>
      <p:sp>
        <p:nvSpPr>
          <p:cNvPr id="18437" name="Rectangle 11"/>
          <p:cNvSpPr>
            <a:spLocks noGrp="1" noChangeArrowheads="1"/>
          </p:cNvSpPr>
          <p:nvPr>
            <p:ph type="title"/>
          </p:nvPr>
        </p:nvSpPr>
        <p:spPr>
          <a:xfrm>
            <a:off x="457200" y="304800"/>
            <a:ext cx="8229600" cy="838200"/>
          </a:xfrm>
          <a:noFill/>
        </p:spPr>
        <p:txBody>
          <a:bodyPr/>
          <a:lstStyle/>
          <a:p>
            <a:pPr eaLnBrk="1" hangingPunct="1"/>
            <a:r>
              <a:rPr lang="en-US" altLang="zh-CN" sz="4000" smtClean="0">
                <a:ea typeface="宋体" pitchFamily="2" charset="-122"/>
              </a:rPr>
              <a:t>Class Definition - Access Control</a:t>
            </a:r>
          </a:p>
        </p:txBody>
      </p:sp>
    </p:spTree>
    <p:extLst>
      <p:ext uri="{BB962C8B-B14F-4D97-AF65-F5344CB8AC3E}">
        <p14:creationId xmlns:p14="http://schemas.microsoft.com/office/powerpoint/2010/main" val="859949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A874528-3C9F-40E3-9CD1-7D821E50374C}" type="slidenum">
              <a:rPr lang="en-US" altLang="zh-CN">
                <a:solidFill>
                  <a:srgbClr val="000000"/>
                </a:solidFill>
              </a:rPr>
              <a:pPr/>
              <a:t>26</a:t>
            </a:fld>
            <a:endParaRPr lang="en-US" altLang="zh-CN">
              <a:solidFill>
                <a:srgbClr val="000000"/>
              </a:solidFill>
            </a:endParaRPr>
          </a:p>
        </p:txBody>
      </p:sp>
      <p:sp>
        <p:nvSpPr>
          <p:cNvPr id="19459" name="Rectangle 2"/>
          <p:cNvSpPr>
            <a:spLocks noGrp="1" noChangeArrowheads="1"/>
          </p:cNvSpPr>
          <p:nvPr>
            <p:ph type="title"/>
          </p:nvPr>
        </p:nvSpPr>
        <p:spPr>
          <a:xfrm>
            <a:off x="838200" y="381000"/>
            <a:ext cx="7772400" cy="1143000"/>
          </a:xfrm>
        </p:spPr>
        <p:txBody>
          <a:bodyPr/>
          <a:lstStyle/>
          <a:p>
            <a:pPr eaLnBrk="1" hangingPunct="1"/>
            <a:r>
              <a:rPr lang="en-US" altLang="zh-CN" smtClean="0">
                <a:ea typeface="宋体" pitchFamily="2" charset="-122"/>
              </a:rPr>
              <a:t>Objects</a:t>
            </a:r>
          </a:p>
        </p:txBody>
      </p:sp>
      <p:sp>
        <p:nvSpPr>
          <p:cNvPr id="19460" name="Rectangle 3"/>
          <p:cNvSpPr>
            <a:spLocks noGrp="1" noChangeArrowheads="1"/>
          </p:cNvSpPr>
          <p:nvPr>
            <p:ph type="body" idx="1"/>
          </p:nvPr>
        </p:nvSpPr>
        <p:spPr>
          <a:xfrm>
            <a:off x="533400" y="1752600"/>
            <a:ext cx="8153400" cy="3048000"/>
          </a:xfrm>
        </p:spPr>
        <p:txBody>
          <a:bodyPr/>
          <a:lstStyle/>
          <a:p>
            <a:pPr eaLnBrk="1" hangingPunct="1">
              <a:buFont typeface="Wingdings" pitchFamily="2" charset="2"/>
              <a:buChar char="Ø"/>
            </a:pPr>
            <a:r>
              <a:rPr lang="en-US" altLang="zh-CN" smtClean="0">
                <a:ea typeface="宋体" pitchFamily="2" charset="-122"/>
              </a:rPr>
              <a:t>Object: </a:t>
            </a:r>
          </a:p>
          <a:p>
            <a:pPr lvl="1" eaLnBrk="1" hangingPunct="1">
              <a:buFont typeface="Wingdings" pitchFamily="2" charset="2"/>
              <a:buChar char="Ø"/>
            </a:pPr>
            <a:r>
              <a:rPr lang="en-US" altLang="zh-CN" smtClean="0">
                <a:ea typeface="宋体" pitchFamily="2" charset="-122"/>
              </a:rPr>
              <a:t>a variable or an </a:t>
            </a:r>
            <a:r>
              <a:rPr lang="en-US" altLang="zh-CN" smtClean="0">
                <a:solidFill>
                  <a:srgbClr val="FF0000"/>
                </a:solidFill>
                <a:ea typeface="宋体" pitchFamily="2" charset="-122"/>
              </a:rPr>
              <a:t>instance</a:t>
            </a:r>
            <a:r>
              <a:rPr lang="en-US" altLang="zh-CN" smtClean="0">
                <a:ea typeface="宋体" pitchFamily="2" charset="-122"/>
              </a:rPr>
              <a:t> of a class</a:t>
            </a:r>
          </a:p>
          <a:p>
            <a:pPr lvl="1" eaLnBrk="1" hangingPunct="1">
              <a:buFont typeface="Wingdings" pitchFamily="2" charset="2"/>
              <a:buChar char="Ø"/>
            </a:pPr>
            <a:endParaRPr lang="en-US" altLang="zh-CN" sz="1200" smtClean="0">
              <a:ea typeface="宋体" pitchFamily="2" charset="-122"/>
            </a:endParaRPr>
          </a:p>
          <a:p>
            <a:pPr eaLnBrk="1" hangingPunct="1">
              <a:buFont typeface="Wingdings" pitchFamily="2" charset="2"/>
              <a:buChar char="Ø"/>
            </a:pPr>
            <a:r>
              <a:rPr lang="en-US" altLang="zh-CN" smtClean="0">
                <a:ea typeface="宋体" pitchFamily="2" charset="-122"/>
              </a:rPr>
              <a:t>Declaration of an Object </a:t>
            </a:r>
          </a:p>
          <a:p>
            <a:pPr eaLnBrk="1" hangingPunct="1">
              <a:buFont typeface="Wingdings" pitchFamily="2" charset="2"/>
              <a:buChar char="Ø"/>
            </a:pPr>
            <a:endParaRPr lang="en-US" altLang="zh-CN" sz="1000" smtClean="0">
              <a:ea typeface="宋体" pitchFamily="2" charset="-122"/>
            </a:endParaRPr>
          </a:p>
          <a:p>
            <a:pPr eaLnBrk="1" hangingPunct="1">
              <a:buFont typeface="Wingdings" pitchFamily="2" charset="2"/>
              <a:buChar char="Ø"/>
            </a:pPr>
            <a:r>
              <a:rPr lang="en-US" altLang="zh-CN" smtClean="0">
                <a:ea typeface="宋体" pitchFamily="2" charset="-122"/>
              </a:rPr>
              <a:t>Initiation of an Object</a:t>
            </a:r>
            <a:endParaRPr lang="en-US" altLang="zh-CN" sz="1600" smtClean="0">
              <a:latin typeface="Courier New" pitchFamily="49" charset="0"/>
              <a:ea typeface="宋体" pitchFamily="2" charset="-122"/>
            </a:endParaRPr>
          </a:p>
          <a:p>
            <a:pPr eaLnBrk="1" hangingPunct="1">
              <a:spcBef>
                <a:spcPct val="0"/>
              </a:spcBef>
              <a:buFontTx/>
              <a:buNone/>
            </a:pPr>
            <a:endParaRPr lang="en-US" altLang="zh-CN" sz="1600" smtClean="0">
              <a:latin typeface="Courier New" pitchFamily="49" charset="0"/>
              <a:ea typeface="宋体" pitchFamily="2" charset="-122"/>
            </a:endParaRPr>
          </a:p>
        </p:txBody>
      </p:sp>
    </p:spTree>
    <p:extLst>
      <p:ext uri="{BB962C8B-B14F-4D97-AF65-F5344CB8AC3E}">
        <p14:creationId xmlns:p14="http://schemas.microsoft.com/office/powerpoint/2010/main" val="33297949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E8B4138-18EB-4FC3-B6D7-A7ACB988DD4B}" type="slidenum">
              <a:rPr lang="en-US" altLang="zh-CN">
                <a:solidFill>
                  <a:srgbClr val="000000"/>
                </a:solidFill>
              </a:rPr>
              <a:pPr/>
              <a:t>27</a:t>
            </a:fld>
            <a:endParaRPr lang="en-US" altLang="zh-CN">
              <a:solidFill>
                <a:srgbClr val="000000"/>
              </a:solidFill>
            </a:endParaRPr>
          </a:p>
        </p:txBody>
      </p:sp>
      <p:sp>
        <p:nvSpPr>
          <p:cNvPr id="20483" name="Rectangle 2"/>
          <p:cNvSpPr>
            <a:spLocks noGrp="1" noChangeArrowheads="1"/>
          </p:cNvSpPr>
          <p:nvPr>
            <p:ph type="title"/>
          </p:nvPr>
        </p:nvSpPr>
        <p:spPr>
          <a:xfrm>
            <a:off x="12700" y="381000"/>
            <a:ext cx="8953500" cy="896938"/>
          </a:xfrm>
          <a:noFill/>
        </p:spPr>
        <p:txBody>
          <a:bodyPr lIns="92075" tIns="46038" rIns="92075" bIns="46038" anchor="b"/>
          <a:lstStyle/>
          <a:p>
            <a:pPr eaLnBrk="1" hangingPunct="1"/>
            <a:r>
              <a:rPr lang="en-US" altLang="zh-CN" smtClean="0">
                <a:ea typeface="宋体" pitchFamily="2" charset="-122"/>
              </a:rPr>
              <a:t>What is an object?</a:t>
            </a:r>
            <a:r>
              <a:rPr lang="en-US" altLang="zh-CN" sz="4000" smtClean="0">
                <a:ea typeface="宋体" pitchFamily="2" charset="-122"/>
              </a:rPr>
              <a:t> </a:t>
            </a:r>
          </a:p>
        </p:txBody>
      </p:sp>
      <p:sp>
        <p:nvSpPr>
          <p:cNvPr id="20484" name="Rectangle 3"/>
          <p:cNvSpPr>
            <a:spLocks noChangeArrowheads="1"/>
          </p:cNvSpPr>
          <p:nvPr/>
        </p:nvSpPr>
        <p:spPr bwMode="auto">
          <a:xfrm>
            <a:off x="942975" y="2224088"/>
            <a:ext cx="1606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fontAlgn="base" hangingPunct="0">
              <a:spcBef>
                <a:spcPct val="0"/>
              </a:spcBef>
              <a:spcAft>
                <a:spcPct val="0"/>
              </a:spcAft>
            </a:pPr>
            <a:r>
              <a:rPr lang="en-US" altLang="zh-CN" sz="2800" b="1" smtClean="0">
                <a:solidFill>
                  <a:srgbClr val="000000"/>
                </a:solidFill>
                <a:latin typeface="Times New Roman" pitchFamily="18" charset="0"/>
                <a:ea typeface="宋体" pitchFamily="2" charset="-122"/>
              </a:rPr>
              <a:t>OBJECT</a:t>
            </a:r>
          </a:p>
        </p:txBody>
      </p:sp>
      <p:sp>
        <p:nvSpPr>
          <p:cNvPr id="20485" name="Oval 4"/>
          <p:cNvSpPr>
            <a:spLocks noChangeArrowheads="1"/>
          </p:cNvSpPr>
          <p:nvPr/>
        </p:nvSpPr>
        <p:spPr bwMode="auto">
          <a:xfrm>
            <a:off x="539750" y="2825750"/>
            <a:ext cx="2486025" cy="2501900"/>
          </a:xfrm>
          <a:prstGeom prst="ellipse">
            <a:avLst/>
          </a:prstGeom>
          <a:solidFill>
            <a:srgbClr val="FF99FF"/>
          </a:solidFill>
          <a:ln w="12700">
            <a:solidFill>
              <a:schemeClr val="tx1"/>
            </a:solidFill>
            <a:round/>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20486" name="Rectangle 5"/>
          <p:cNvSpPr>
            <a:spLocks noChangeArrowheads="1"/>
          </p:cNvSpPr>
          <p:nvPr/>
        </p:nvSpPr>
        <p:spPr bwMode="auto">
          <a:xfrm>
            <a:off x="866775" y="3405188"/>
            <a:ext cx="1882775"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fontAlgn="base" hangingPunct="0">
              <a:spcBef>
                <a:spcPct val="0"/>
              </a:spcBef>
              <a:spcAft>
                <a:spcPct val="0"/>
              </a:spcAft>
            </a:pPr>
            <a:r>
              <a:rPr lang="en-US" altLang="zh-CN" sz="2800" b="1" smtClean="0">
                <a:solidFill>
                  <a:srgbClr val="000000"/>
                </a:solidFill>
                <a:latin typeface="Times New Roman" pitchFamily="18" charset="0"/>
                <a:ea typeface="宋体" pitchFamily="2" charset="-122"/>
              </a:rPr>
              <a:t>Operations</a:t>
            </a:r>
          </a:p>
          <a:p>
            <a:pPr eaLnBrk="0" fontAlgn="base" hangingPunct="0">
              <a:spcBef>
                <a:spcPct val="0"/>
              </a:spcBef>
              <a:spcAft>
                <a:spcPct val="0"/>
              </a:spcAft>
            </a:pPr>
            <a:endParaRPr lang="en-US" altLang="zh-CN" sz="2800" b="1" smtClean="0">
              <a:solidFill>
                <a:srgbClr val="000000"/>
              </a:solidFill>
              <a:latin typeface="Times New Roman" pitchFamily="18" charset="0"/>
              <a:ea typeface="宋体" pitchFamily="2" charset="-122"/>
            </a:endParaRPr>
          </a:p>
          <a:p>
            <a:pPr eaLnBrk="0" fontAlgn="base" hangingPunct="0">
              <a:spcBef>
                <a:spcPct val="0"/>
              </a:spcBef>
              <a:spcAft>
                <a:spcPct val="0"/>
              </a:spcAft>
            </a:pPr>
            <a:r>
              <a:rPr lang="en-US" altLang="zh-CN" sz="2800" b="1" smtClean="0">
                <a:solidFill>
                  <a:srgbClr val="000000"/>
                </a:solidFill>
                <a:latin typeface="Times New Roman" pitchFamily="18" charset="0"/>
                <a:ea typeface="宋体" pitchFamily="2" charset="-122"/>
              </a:rPr>
              <a:t>     Data</a:t>
            </a:r>
          </a:p>
        </p:txBody>
      </p:sp>
      <p:sp>
        <p:nvSpPr>
          <p:cNvPr id="20487" name="Line 6"/>
          <p:cNvSpPr>
            <a:spLocks noChangeShapeType="1"/>
          </p:cNvSpPr>
          <p:nvPr/>
        </p:nvSpPr>
        <p:spPr bwMode="auto">
          <a:xfrm flipV="1">
            <a:off x="2667000" y="3200400"/>
            <a:ext cx="129540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mtClean="0">
              <a:solidFill>
                <a:srgbClr val="000000"/>
              </a:solidFill>
            </a:endParaRPr>
          </a:p>
        </p:txBody>
      </p:sp>
      <p:sp>
        <p:nvSpPr>
          <p:cNvPr id="20488" name="Rectangle 7"/>
          <p:cNvSpPr>
            <a:spLocks noChangeArrowheads="1"/>
          </p:cNvSpPr>
          <p:nvPr/>
        </p:nvSpPr>
        <p:spPr bwMode="auto">
          <a:xfrm>
            <a:off x="3949700" y="2955925"/>
            <a:ext cx="4943475"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fontAlgn="base" hangingPunct="0">
              <a:spcBef>
                <a:spcPct val="0"/>
              </a:spcBef>
              <a:spcAft>
                <a:spcPct val="0"/>
              </a:spcAft>
            </a:pPr>
            <a:r>
              <a:rPr lang="en-US" altLang="zh-CN" sz="2400" b="1" smtClean="0">
                <a:solidFill>
                  <a:srgbClr val="000000"/>
                </a:solidFill>
                <a:ea typeface="宋体" pitchFamily="2" charset="-122"/>
              </a:rPr>
              <a:t>set of methods</a:t>
            </a:r>
          </a:p>
          <a:p>
            <a:pPr eaLnBrk="0" fontAlgn="base" hangingPunct="0">
              <a:spcBef>
                <a:spcPct val="0"/>
              </a:spcBef>
              <a:spcAft>
                <a:spcPct val="0"/>
              </a:spcAft>
            </a:pPr>
            <a:r>
              <a:rPr lang="en-US" altLang="zh-CN" sz="2400" b="1" smtClean="0">
                <a:solidFill>
                  <a:srgbClr val="000000"/>
                </a:solidFill>
                <a:ea typeface="宋体" pitchFamily="2" charset="-122"/>
              </a:rPr>
              <a:t>(public member functions)</a:t>
            </a:r>
          </a:p>
          <a:p>
            <a:pPr eaLnBrk="0" fontAlgn="base" hangingPunct="0">
              <a:spcBef>
                <a:spcPct val="0"/>
              </a:spcBef>
              <a:spcAft>
                <a:spcPct val="0"/>
              </a:spcAft>
            </a:pPr>
            <a:endParaRPr lang="en-US" altLang="zh-CN" sz="2400" b="1" smtClean="0">
              <a:solidFill>
                <a:srgbClr val="000000"/>
              </a:solidFill>
              <a:ea typeface="宋体" pitchFamily="2" charset="-122"/>
            </a:endParaRPr>
          </a:p>
          <a:p>
            <a:pPr eaLnBrk="0" fontAlgn="base" hangingPunct="0">
              <a:spcBef>
                <a:spcPct val="0"/>
              </a:spcBef>
              <a:spcAft>
                <a:spcPct val="0"/>
              </a:spcAft>
            </a:pPr>
            <a:endParaRPr lang="en-US" altLang="zh-CN" sz="2400" b="1" smtClean="0">
              <a:solidFill>
                <a:srgbClr val="000000"/>
              </a:solidFill>
              <a:ea typeface="宋体" pitchFamily="2" charset="-122"/>
            </a:endParaRPr>
          </a:p>
          <a:p>
            <a:pPr eaLnBrk="0" fontAlgn="base" hangingPunct="0">
              <a:spcBef>
                <a:spcPct val="0"/>
              </a:spcBef>
              <a:spcAft>
                <a:spcPct val="0"/>
              </a:spcAft>
            </a:pPr>
            <a:r>
              <a:rPr lang="en-US" altLang="zh-CN" sz="2400" b="1" smtClean="0">
                <a:solidFill>
                  <a:srgbClr val="000000"/>
                </a:solidFill>
                <a:ea typeface="宋体" pitchFamily="2" charset="-122"/>
              </a:rPr>
              <a:t>internal state</a:t>
            </a:r>
          </a:p>
          <a:p>
            <a:pPr eaLnBrk="0" fontAlgn="base" hangingPunct="0">
              <a:spcBef>
                <a:spcPct val="0"/>
              </a:spcBef>
              <a:spcAft>
                <a:spcPct val="0"/>
              </a:spcAft>
            </a:pPr>
            <a:r>
              <a:rPr lang="en-US" altLang="zh-CN" sz="2400" b="1" smtClean="0">
                <a:solidFill>
                  <a:srgbClr val="000000"/>
                </a:solidFill>
                <a:ea typeface="宋体" pitchFamily="2" charset="-122"/>
              </a:rPr>
              <a:t>(values of private data members)</a:t>
            </a:r>
          </a:p>
        </p:txBody>
      </p:sp>
      <p:sp>
        <p:nvSpPr>
          <p:cNvPr id="20489" name="Line 8"/>
          <p:cNvSpPr>
            <a:spLocks noChangeShapeType="1"/>
          </p:cNvSpPr>
          <p:nvPr/>
        </p:nvSpPr>
        <p:spPr bwMode="auto">
          <a:xfrm>
            <a:off x="2667000" y="4648200"/>
            <a:ext cx="1219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mtClean="0">
              <a:solidFill>
                <a:srgbClr val="000000"/>
              </a:solidFill>
            </a:endParaRPr>
          </a:p>
        </p:txBody>
      </p:sp>
      <p:sp>
        <p:nvSpPr>
          <p:cNvPr id="20490" name="Line 9"/>
          <p:cNvSpPr>
            <a:spLocks noChangeShapeType="1"/>
          </p:cNvSpPr>
          <p:nvPr/>
        </p:nvSpPr>
        <p:spPr bwMode="auto">
          <a:xfrm>
            <a:off x="533400" y="4114800"/>
            <a:ext cx="2514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mtClean="0">
              <a:solidFill>
                <a:srgbClr val="000000"/>
              </a:solidFill>
            </a:endParaRPr>
          </a:p>
        </p:txBody>
      </p:sp>
    </p:spTree>
    <p:extLst>
      <p:ext uri="{BB962C8B-B14F-4D97-AF65-F5344CB8AC3E}">
        <p14:creationId xmlns:p14="http://schemas.microsoft.com/office/powerpoint/2010/main" val="10170088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A636E7D-65FF-4D6D-A247-AB64399BC71C}" type="slidenum">
              <a:rPr lang="en-US" altLang="zh-CN">
                <a:solidFill>
                  <a:srgbClr val="000000"/>
                </a:solidFill>
              </a:rPr>
              <a:pPr/>
              <a:t>28</a:t>
            </a:fld>
            <a:endParaRPr lang="en-US" altLang="zh-CN">
              <a:solidFill>
                <a:srgbClr val="000000"/>
              </a:solidFill>
            </a:endParaRPr>
          </a:p>
        </p:txBody>
      </p:sp>
      <p:sp>
        <p:nvSpPr>
          <p:cNvPr id="21507" name="Rectangle 2"/>
          <p:cNvSpPr>
            <a:spLocks noChangeArrowheads="1"/>
          </p:cNvSpPr>
          <p:nvPr/>
        </p:nvSpPr>
        <p:spPr bwMode="auto">
          <a:xfrm>
            <a:off x="457200" y="1371600"/>
            <a:ext cx="3962400" cy="4800600"/>
          </a:xfrm>
          <a:prstGeom prst="rect">
            <a:avLst/>
          </a:prstGeom>
          <a:solidFill>
            <a:srgbClr val="D5E3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spcBef>
                <a:spcPct val="20000"/>
              </a:spcBef>
              <a:spcAft>
                <a:spcPct val="0"/>
              </a:spcAft>
            </a:pPr>
            <a:r>
              <a:rPr lang="en-US" altLang="zh-CN" sz="2800" smtClean="0">
                <a:solidFill>
                  <a:srgbClr val="000000"/>
                </a:solidFill>
                <a:ea typeface="宋体" pitchFamily="2" charset="-122"/>
              </a:rPr>
              <a:t>class Rectangle</a:t>
            </a:r>
          </a:p>
          <a:p>
            <a:pPr marL="342900" indent="-342900" fontAlgn="base">
              <a:spcBef>
                <a:spcPct val="20000"/>
              </a:spcBef>
              <a:spcAft>
                <a:spcPct val="0"/>
              </a:spcAft>
            </a:pPr>
            <a:r>
              <a:rPr lang="en-US" altLang="zh-CN" sz="2800" smtClean="0">
                <a:solidFill>
                  <a:srgbClr val="000000"/>
                </a:solidFill>
                <a:ea typeface="宋体" pitchFamily="2" charset="-122"/>
              </a:rPr>
              <a:t>{</a:t>
            </a:r>
          </a:p>
          <a:p>
            <a:pPr marL="342900" indent="-342900" fontAlgn="base">
              <a:spcBef>
                <a:spcPct val="20000"/>
              </a:spcBef>
              <a:spcAft>
                <a:spcPct val="0"/>
              </a:spcAft>
            </a:pPr>
            <a:r>
              <a:rPr lang="en-US" altLang="zh-CN" sz="2800" smtClean="0">
                <a:solidFill>
                  <a:srgbClr val="000000"/>
                </a:solidFill>
                <a:ea typeface="宋体" pitchFamily="2" charset="-122"/>
              </a:rPr>
              <a:t>	private:</a:t>
            </a:r>
          </a:p>
          <a:p>
            <a:pPr marL="342900" indent="-342900" fontAlgn="base">
              <a:spcBef>
                <a:spcPct val="20000"/>
              </a:spcBef>
              <a:spcAft>
                <a:spcPct val="0"/>
              </a:spcAft>
            </a:pPr>
            <a:r>
              <a:rPr lang="en-US" altLang="zh-CN" sz="2800" smtClean="0">
                <a:solidFill>
                  <a:srgbClr val="000000"/>
                </a:solidFill>
                <a:ea typeface="宋体" pitchFamily="2" charset="-122"/>
              </a:rPr>
              <a:t>	   int width;</a:t>
            </a:r>
          </a:p>
          <a:p>
            <a:pPr marL="342900" indent="-342900" fontAlgn="base">
              <a:spcBef>
                <a:spcPct val="20000"/>
              </a:spcBef>
              <a:spcAft>
                <a:spcPct val="0"/>
              </a:spcAft>
            </a:pPr>
            <a:r>
              <a:rPr lang="en-US" altLang="zh-CN" sz="2800" smtClean="0">
                <a:solidFill>
                  <a:srgbClr val="000000"/>
                </a:solidFill>
                <a:ea typeface="宋体" pitchFamily="2" charset="-122"/>
              </a:rPr>
              <a:t>	   int length;</a:t>
            </a:r>
          </a:p>
          <a:p>
            <a:pPr marL="342900" indent="-342900" fontAlgn="base">
              <a:spcBef>
                <a:spcPct val="20000"/>
              </a:spcBef>
              <a:spcAft>
                <a:spcPct val="0"/>
              </a:spcAft>
            </a:pPr>
            <a:r>
              <a:rPr lang="en-US" altLang="zh-CN" sz="2800" smtClean="0">
                <a:solidFill>
                  <a:srgbClr val="000000"/>
                </a:solidFill>
                <a:ea typeface="宋体" pitchFamily="2" charset="-122"/>
              </a:rPr>
              <a:t>	public:</a:t>
            </a:r>
          </a:p>
          <a:p>
            <a:pPr marL="342900" indent="-342900" fontAlgn="base">
              <a:spcBef>
                <a:spcPct val="20000"/>
              </a:spcBef>
              <a:spcAft>
                <a:spcPct val="0"/>
              </a:spcAft>
            </a:pPr>
            <a:r>
              <a:rPr lang="en-US" altLang="zh-CN" sz="2800" smtClean="0">
                <a:solidFill>
                  <a:srgbClr val="000000"/>
                </a:solidFill>
                <a:ea typeface="宋体" pitchFamily="2" charset="-122"/>
              </a:rPr>
              <a:t>	   void set(int w, int l);</a:t>
            </a:r>
          </a:p>
          <a:p>
            <a:pPr marL="342900" indent="-342900" fontAlgn="base">
              <a:spcBef>
                <a:spcPct val="20000"/>
              </a:spcBef>
              <a:spcAft>
                <a:spcPct val="0"/>
              </a:spcAft>
            </a:pPr>
            <a:r>
              <a:rPr lang="en-US" altLang="zh-CN" sz="2800" smtClean="0">
                <a:solidFill>
                  <a:srgbClr val="000000"/>
                </a:solidFill>
                <a:ea typeface="宋体" pitchFamily="2" charset="-122"/>
              </a:rPr>
              <a:t>	   int area();</a:t>
            </a:r>
          </a:p>
          <a:p>
            <a:pPr marL="342900" indent="-342900" fontAlgn="base">
              <a:spcBef>
                <a:spcPct val="20000"/>
              </a:spcBef>
              <a:spcAft>
                <a:spcPct val="0"/>
              </a:spcAft>
            </a:pPr>
            <a:r>
              <a:rPr lang="en-US" altLang="zh-CN" sz="2800" smtClean="0">
                <a:solidFill>
                  <a:srgbClr val="000000"/>
                </a:solidFill>
                <a:ea typeface="宋体" pitchFamily="2" charset="-122"/>
              </a:rPr>
              <a:t>};</a:t>
            </a:r>
          </a:p>
        </p:txBody>
      </p:sp>
      <p:sp>
        <p:nvSpPr>
          <p:cNvPr id="21508" name="Rectangle 3"/>
          <p:cNvSpPr>
            <a:spLocks noGrp="1" noChangeArrowheads="1"/>
          </p:cNvSpPr>
          <p:nvPr>
            <p:ph type="title"/>
          </p:nvPr>
        </p:nvSpPr>
        <p:spPr>
          <a:xfrm>
            <a:off x="381000" y="350838"/>
            <a:ext cx="8229600" cy="639762"/>
          </a:xfrm>
        </p:spPr>
        <p:txBody>
          <a:bodyPr/>
          <a:lstStyle/>
          <a:p>
            <a:pPr eaLnBrk="1" hangingPunct="1"/>
            <a:r>
              <a:rPr lang="en-US" altLang="zh-CN" sz="4000" smtClean="0">
                <a:ea typeface="宋体" pitchFamily="2" charset="-122"/>
              </a:rPr>
              <a:t>Declaration of an Object</a:t>
            </a:r>
          </a:p>
        </p:txBody>
      </p:sp>
      <p:sp>
        <p:nvSpPr>
          <p:cNvPr id="21509" name="Rectangle 9"/>
          <p:cNvSpPr>
            <a:spLocks noChangeArrowheads="1"/>
          </p:cNvSpPr>
          <p:nvPr/>
        </p:nvSpPr>
        <p:spPr bwMode="auto">
          <a:xfrm>
            <a:off x="4800600" y="1524000"/>
            <a:ext cx="3886200" cy="449580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1000" smtClean="0">
              <a:solidFill>
                <a:srgbClr val="000000"/>
              </a:solidFill>
              <a:ea typeface="宋体" pitchFamily="2" charset="-122"/>
            </a:endParaRP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main()</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	Rectangle r1;</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	Rectangle r2;</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	</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    r1.set(5, 8); </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	cout&lt;&lt;r1.area()&lt;&lt;endl;</a:t>
            </a:r>
          </a:p>
          <a:p>
            <a:pPr marL="342900" indent="-342900" fontAlgn="base">
              <a:lnSpc>
                <a:spcPct val="80000"/>
              </a:lnSpc>
              <a:spcBef>
                <a:spcPct val="20000"/>
              </a:spcBef>
              <a:spcAft>
                <a:spcPct val="0"/>
              </a:spcAft>
            </a:pPr>
            <a:endParaRPr lang="en-US" altLang="zh-CN" sz="2400" smtClean="0">
              <a:solidFill>
                <a:srgbClr val="000000"/>
              </a:solidFill>
              <a:ea typeface="宋体" pitchFamily="2" charset="-122"/>
            </a:endParaRP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	r2.set(8,10);</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	cout&lt;&lt;r2.area()&lt;&lt;endl;</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a:t>
            </a:r>
          </a:p>
        </p:txBody>
      </p:sp>
    </p:spTree>
    <p:extLst>
      <p:ext uri="{BB962C8B-B14F-4D97-AF65-F5344CB8AC3E}">
        <p14:creationId xmlns:p14="http://schemas.microsoft.com/office/powerpoint/2010/main" val="26741614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D7AC658-25B6-49E4-B871-30FB5C0AAD55}" type="slidenum">
              <a:rPr lang="en-US" altLang="zh-CN">
                <a:solidFill>
                  <a:srgbClr val="000000"/>
                </a:solidFill>
              </a:rPr>
              <a:pPr/>
              <a:t>29</a:t>
            </a:fld>
            <a:endParaRPr lang="en-US" altLang="zh-CN">
              <a:solidFill>
                <a:srgbClr val="000000"/>
              </a:solidFill>
            </a:endParaRPr>
          </a:p>
        </p:txBody>
      </p:sp>
      <p:sp>
        <p:nvSpPr>
          <p:cNvPr id="22531" name="Rectangle 2"/>
          <p:cNvSpPr>
            <a:spLocks noGrp="1" noChangeArrowheads="1"/>
          </p:cNvSpPr>
          <p:nvPr>
            <p:ph type="title"/>
          </p:nvPr>
        </p:nvSpPr>
        <p:spPr>
          <a:xfrm>
            <a:off x="0" y="76200"/>
            <a:ext cx="9144000" cy="685800"/>
          </a:xfrm>
        </p:spPr>
        <p:txBody>
          <a:bodyPr/>
          <a:lstStyle/>
          <a:p>
            <a:pPr eaLnBrk="1" hangingPunct="1"/>
            <a:r>
              <a:rPr lang="en-US" altLang="zh-CN" smtClean="0">
                <a:latin typeface="Comic Sans MS" pitchFamily="66" charset="0"/>
                <a:ea typeface="宋体" pitchFamily="2" charset="-122"/>
              </a:rPr>
              <a:t>Another Example</a:t>
            </a:r>
          </a:p>
        </p:txBody>
      </p:sp>
      <p:sp>
        <p:nvSpPr>
          <p:cNvPr id="22532" name="Rectangle 3"/>
          <p:cNvSpPr>
            <a:spLocks noGrp="1" noChangeArrowheads="1"/>
          </p:cNvSpPr>
          <p:nvPr>
            <p:ph type="body" idx="1"/>
          </p:nvPr>
        </p:nvSpPr>
        <p:spPr>
          <a:xfrm>
            <a:off x="457200" y="838200"/>
            <a:ext cx="3733800" cy="4038600"/>
          </a:xfrm>
          <a:solidFill>
            <a:schemeClr val="accent1"/>
          </a:solidFill>
        </p:spPr>
        <p:txBody>
          <a:bodyPr/>
          <a:lstStyle/>
          <a:p>
            <a:pPr eaLnBrk="1" hangingPunct="1">
              <a:lnSpc>
                <a:spcPct val="90000"/>
              </a:lnSpc>
              <a:spcBef>
                <a:spcPct val="0"/>
              </a:spcBef>
              <a:buFontTx/>
              <a:buNone/>
            </a:pPr>
            <a:endParaRPr lang="en-US" altLang="zh-CN" sz="2000" smtClean="0">
              <a:latin typeface="Times New Roman" pitchFamily="18" charset="0"/>
              <a:ea typeface="宋体" pitchFamily="2" charset="-122"/>
            </a:endParaRPr>
          </a:p>
          <a:p>
            <a:pPr eaLnBrk="1" hangingPunct="1">
              <a:lnSpc>
                <a:spcPct val="90000"/>
              </a:lnSpc>
              <a:spcBef>
                <a:spcPct val="0"/>
              </a:spcBef>
              <a:buFontTx/>
              <a:buNone/>
            </a:pPr>
            <a:r>
              <a:rPr lang="en-US" altLang="zh-CN" sz="2000" smtClean="0">
                <a:latin typeface="Times New Roman" pitchFamily="18" charset="0"/>
                <a:ea typeface="宋体" pitchFamily="2" charset="-122"/>
              </a:rPr>
              <a:t>   #include &lt;iostream.h&gt;</a:t>
            </a:r>
          </a:p>
          <a:p>
            <a:pPr eaLnBrk="1" hangingPunct="1">
              <a:lnSpc>
                <a:spcPct val="90000"/>
              </a:lnSpc>
              <a:spcBef>
                <a:spcPct val="0"/>
              </a:spcBef>
              <a:buFontTx/>
              <a:buNone/>
            </a:pPr>
            <a:endParaRPr lang="en-US" altLang="zh-CN" sz="2000" smtClean="0">
              <a:latin typeface="Times New Roman" pitchFamily="18" charset="0"/>
              <a:ea typeface="宋体" pitchFamily="2" charset="-122"/>
            </a:endParaRPr>
          </a:p>
          <a:p>
            <a:pPr eaLnBrk="1" hangingPunct="1">
              <a:lnSpc>
                <a:spcPct val="90000"/>
              </a:lnSpc>
              <a:spcBef>
                <a:spcPct val="0"/>
              </a:spcBef>
              <a:buFontTx/>
              <a:buNone/>
            </a:pPr>
            <a:r>
              <a:rPr lang="en-US" altLang="zh-CN" sz="2000" smtClean="0">
                <a:latin typeface="Times New Roman" pitchFamily="18" charset="0"/>
                <a:ea typeface="宋体" pitchFamily="2" charset="-122"/>
              </a:rPr>
              <a:t>   class circle</a:t>
            </a:r>
          </a:p>
          <a:p>
            <a:pPr eaLnBrk="1" hangingPunct="1">
              <a:lnSpc>
                <a:spcPct val="90000"/>
              </a:lnSpc>
              <a:spcBef>
                <a:spcPct val="0"/>
              </a:spcBef>
              <a:buFontTx/>
              <a:buNone/>
            </a:pPr>
            <a:r>
              <a:rPr lang="en-US" altLang="zh-CN" sz="2000" smtClean="0">
                <a:latin typeface="Times New Roman" pitchFamily="18" charset="0"/>
                <a:ea typeface="宋体" pitchFamily="2" charset="-122"/>
              </a:rPr>
              <a:t>   {</a:t>
            </a:r>
          </a:p>
          <a:p>
            <a:pPr eaLnBrk="1" hangingPunct="1">
              <a:lnSpc>
                <a:spcPct val="90000"/>
              </a:lnSpc>
              <a:spcBef>
                <a:spcPct val="0"/>
              </a:spcBef>
              <a:buFontTx/>
              <a:buNone/>
            </a:pPr>
            <a:r>
              <a:rPr lang="en-US" altLang="zh-CN" sz="2000" smtClean="0">
                <a:latin typeface="Times New Roman" pitchFamily="18" charset="0"/>
                <a:ea typeface="宋体" pitchFamily="2" charset="-122"/>
              </a:rPr>
              <a:t>	  private:</a:t>
            </a:r>
          </a:p>
          <a:p>
            <a:pPr eaLnBrk="1" hangingPunct="1">
              <a:lnSpc>
                <a:spcPct val="90000"/>
              </a:lnSpc>
              <a:spcBef>
                <a:spcPct val="0"/>
              </a:spcBef>
              <a:buFontTx/>
              <a:buNone/>
            </a:pPr>
            <a:r>
              <a:rPr lang="en-US" altLang="zh-CN" sz="2000" smtClean="0">
                <a:latin typeface="Times New Roman" pitchFamily="18" charset="0"/>
                <a:ea typeface="宋体" pitchFamily="2" charset="-122"/>
              </a:rPr>
              <a:t>	     double radius;</a:t>
            </a:r>
          </a:p>
          <a:p>
            <a:pPr eaLnBrk="1" hangingPunct="1">
              <a:lnSpc>
                <a:spcPct val="90000"/>
              </a:lnSpc>
              <a:spcBef>
                <a:spcPct val="0"/>
              </a:spcBef>
              <a:buFontTx/>
              <a:buNone/>
            </a:pPr>
            <a:endParaRPr lang="en-US" altLang="zh-CN" sz="2000" smtClean="0">
              <a:latin typeface="Times New Roman" pitchFamily="18" charset="0"/>
              <a:ea typeface="宋体" pitchFamily="2" charset="-122"/>
            </a:endParaRPr>
          </a:p>
          <a:p>
            <a:pPr eaLnBrk="1" hangingPunct="1">
              <a:lnSpc>
                <a:spcPct val="90000"/>
              </a:lnSpc>
              <a:spcBef>
                <a:spcPct val="0"/>
              </a:spcBef>
              <a:buFontTx/>
              <a:buNone/>
            </a:pPr>
            <a:r>
              <a:rPr lang="en-US" altLang="zh-CN" sz="2000" smtClean="0">
                <a:latin typeface="Times New Roman" pitchFamily="18" charset="0"/>
                <a:ea typeface="宋体" pitchFamily="2" charset="-122"/>
              </a:rPr>
              <a:t>	  public:</a:t>
            </a:r>
          </a:p>
          <a:p>
            <a:pPr eaLnBrk="1" hangingPunct="1">
              <a:lnSpc>
                <a:spcPct val="90000"/>
              </a:lnSpc>
              <a:spcBef>
                <a:spcPct val="0"/>
              </a:spcBef>
              <a:buFontTx/>
              <a:buNone/>
            </a:pPr>
            <a:r>
              <a:rPr lang="en-US" altLang="zh-CN" sz="2000" smtClean="0">
                <a:latin typeface="Times New Roman" pitchFamily="18" charset="0"/>
                <a:ea typeface="宋体" pitchFamily="2" charset="-122"/>
              </a:rPr>
              <a:t>	     void store(double);</a:t>
            </a:r>
          </a:p>
          <a:p>
            <a:pPr eaLnBrk="1" hangingPunct="1">
              <a:lnSpc>
                <a:spcPct val="90000"/>
              </a:lnSpc>
              <a:spcBef>
                <a:spcPct val="0"/>
              </a:spcBef>
              <a:buFontTx/>
              <a:buNone/>
            </a:pPr>
            <a:r>
              <a:rPr lang="en-US" altLang="zh-CN" sz="2000" smtClean="0">
                <a:latin typeface="Times New Roman" pitchFamily="18" charset="0"/>
                <a:ea typeface="宋体" pitchFamily="2" charset="-122"/>
              </a:rPr>
              <a:t>	     double area(void);</a:t>
            </a:r>
          </a:p>
          <a:p>
            <a:pPr eaLnBrk="1" hangingPunct="1">
              <a:lnSpc>
                <a:spcPct val="90000"/>
              </a:lnSpc>
              <a:spcBef>
                <a:spcPct val="0"/>
              </a:spcBef>
              <a:buFontTx/>
              <a:buNone/>
            </a:pPr>
            <a:r>
              <a:rPr lang="en-US" altLang="zh-CN" sz="2000" smtClean="0">
                <a:latin typeface="Times New Roman" pitchFamily="18" charset="0"/>
                <a:ea typeface="宋体" pitchFamily="2" charset="-122"/>
              </a:rPr>
              <a:t>	     void display(void);</a:t>
            </a:r>
          </a:p>
          <a:p>
            <a:pPr eaLnBrk="1" hangingPunct="1">
              <a:lnSpc>
                <a:spcPct val="90000"/>
              </a:lnSpc>
              <a:spcBef>
                <a:spcPct val="0"/>
              </a:spcBef>
              <a:buFontTx/>
              <a:buNone/>
            </a:pPr>
            <a:endParaRPr lang="en-US" altLang="zh-CN" sz="2000" smtClean="0">
              <a:latin typeface="Times New Roman" pitchFamily="18" charset="0"/>
              <a:ea typeface="宋体" pitchFamily="2" charset="-122"/>
            </a:endParaRPr>
          </a:p>
          <a:p>
            <a:pPr eaLnBrk="1" hangingPunct="1">
              <a:lnSpc>
                <a:spcPct val="90000"/>
              </a:lnSpc>
              <a:spcBef>
                <a:spcPct val="0"/>
              </a:spcBef>
              <a:buFontTx/>
              <a:buNone/>
            </a:pPr>
            <a:r>
              <a:rPr lang="en-US" altLang="zh-CN" sz="2000" smtClean="0">
                <a:latin typeface="Times New Roman" pitchFamily="18" charset="0"/>
                <a:ea typeface="宋体" pitchFamily="2" charset="-122"/>
              </a:rPr>
              <a:t>   };</a:t>
            </a:r>
          </a:p>
        </p:txBody>
      </p:sp>
      <p:sp>
        <p:nvSpPr>
          <p:cNvPr id="22533" name="Rectangle 4"/>
          <p:cNvSpPr>
            <a:spLocks noChangeArrowheads="1"/>
          </p:cNvSpPr>
          <p:nvPr/>
        </p:nvSpPr>
        <p:spPr bwMode="auto">
          <a:xfrm>
            <a:off x="4419600" y="838200"/>
            <a:ext cx="4419600" cy="41148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lnSpc>
                <a:spcPct val="80000"/>
              </a:lnSpc>
              <a:spcBef>
                <a:spcPct val="0"/>
              </a:spcBef>
              <a:spcAft>
                <a:spcPct val="0"/>
              </a:spcAft>
            </a:pPr>
            <a:endParaRPr lang="en-US" altLang="zh-CN" sz="2000" smtClean="0">
              <a:solidFill>
                <a:srgbClr val="333399"/>
              </a:solidFill>
              <a:latin typeface="Times New Roman" pitchFamily="18" charset="0"/>
              <a:ea typeface="宋体" pitchFamily="2" charset="-122"/>
            </a:endParaRPr>
          </a:p>
          <a:p>
            <a:pPr marL="742950" lvl="1" indent="-285750" fontAlgn="base">
              <a:lnSpc>
                <a:spcPct val="80000"/>
              </a:lnSpc>
              <a:spcBef>
                <a:spcPct val="0"/>
              </a:spcBef>
              <a:spcAft>
                <a:spcPct val="0"/>
              </a:spcAft>
              <a:buFont typeface="Courier New" pitchFamily="49" charset="0"/>
              <a:buNone/>
            </a:pPr>
            <a:r>
              <a:rPr lang="en-US" altLang="zh-CN" sz="2000" smtClean="0">
                <a:solidFill>
                  <a:srgbClr val="333399"/>
                </a:solidFill>
                <a:latin typeface="Times New Roman" pitchFamily="18" charset="0"/>
                <a:ea typeface="宋体" pitchFamily="2" charset="-122"/>
              </a:rPr>
              <a:t>// member function definitions</a:t>
            </a:r>
          </a:p>
          <a:p>
            <a:pPr marL="742950" lvl="1" indent="-285750" fontAlgn="base">
              <a:lnSpc>
                <a:spcPct val="80000"/>
              </a:lnSpc>
              <a:spcBef>
                <a:spcPct val="0"/>
              </a:spcBef>
              <a:spcAft>
                <a:spcPct val="0"/>
              </a:spcAft>
              <a:buFont typeface="Courier New" pitchFamily="49" charset="0"/>
              <a:buNone/>
            </a:pPr>
            <a:endParaRPr lang="en-US" altLang="zh-CN" sz="2000" smtClean="0">
              <a:solidFill>
                <a:srgbClr val="333399"/>
              </a:solidFill>
              <a:latin typeface="Times New Roman" pitchFamily="18" charset="0"/>
              <a:ea typeface="宋体" pitchFamily="2" charset="-122"/>
            </a:endParaRPr>
          </a:p>
          <a:p>
            <a:pPr marL="742950" lvl="1" indent="-285750" fontAlgn="base">
              <a:lnSpc>
                <a:spcPct val="80000"/>
              </a:lnSpc>
              <a:spcBef>
                <a:spcPct val="0"/>
              </a:spcBef>
              <a:spcAft>
                <a:spcPct val="0"/>
              </a:spcAft>
              <a:buFont typeface="Courier New" pitchFamily="49" charset="0"/>
              <a:buNone/>
            </a:pPr>
            <a:r>
              <a:rPr lang="en-US" altLang="zh-CN" sz="2000" b="1" smtClean="0">
                <a:solidFill>
                  <a:srgbClr val="333399"/>
                </a:solidFill>
                <a:latin typeface="Times New Roman" pitchFamily="18" charset="0"/>
                <a:ea typeface="宋体" pitchFamily="2" charset="-122"/>
              </a:rPr>
              <a:t>void circle::store(double r)</a:t>
            </a:r>
          </a:p>
          <a:p>
            <a:pPr marL="742950" lvl="1" indent="-285750" fontAlgn="base">
              <a:lnSpc>
                <a:spcPct val="80000"/>
              </a:lnSpc>
              <a:spcBef>
                <a:spcPct val="0"/>
              </a:spcBef>
              <a:spcAft>
                <a:spcPct val="0"/>
              </a:spcAft>
              <a:buFont typeface="Courier New" pitchFamily="49" charset="0"/>
              <a:buNone/>
            </a:pPr>
            <a:r>
              <a:rPr lang="en-US" altLang="zh-CN" sz="2000" smtClean="0">
                <a:solidFill>
                  <a:srgbClr val="333399"/>
                </a:solidFill>
                <a:latin typeface="Times New Roman" pitchFamily="18" charset="0"/>
                <a:ea typeface="宋体" pitchFamily="2" charset="-122"/>
              </a:rPr>
              <a:t>{</a:t>
            </a:r>
          </a:p>
          <a:p>
            <a:pPr marL="742950" lvl="1" indent="-285750" fontAlgn="base">
              <a:lnSpc>
                <a:spcPct val="80000"/>
              </a:lnSpc>
              <a:spcBef>
                <a:spcPct val="0"/>
              </a:spcBef>
              <a:spcAft>
                <a:spcPct val="0"/>
              </a:spcAft>
              <a:buFont typeface="Courier New" pitchFamily="49" charset="0"/>
              <a:buNone/>
            </a:pPr>
            <a:r>
              <a:rPr lang="en-US" altLang="zh-CN" sz="2000" smtClean="0">
                <a:solidFill>
                  <a:srgbClr val="333399"/>
                </a:solidFill>
                <a:latin typeface="Times New Roman" pitchFamily="18" charset="0"/>
                <a:ea typeface="宋体" pitchFamily="2" charset="-122"/>
              </a:rPr>
              <a:t>    radius = r;</a:t>
            </a:r>
          </a:p>
          <a:p>
            <a:pPr marL="742950" lvl="1" indent="-285750" fontAlgn="base">
              <a:lnSpc>
                <a:spcPct val="80000"/>
              </a:lnSpc>
              <a:spcBef>
                <a:spcPct val="0"/>
              </a:spcBef>
              <a:spcAft>
                <a:spcPct val="0"/>
              </a:spcAft>
              <a:buFont typeface="Courier New" pitchFamily="49" charset="0"/>
              <a:buNone/>
            </a:pPr>
            <a:r>
              <a:rPr lang="en-US" altLang="zh-CN" sz="2000" smtClean="0">
                <a:solidFill>
                  <a:srgbClr val="333399"/>
                </a:solidFill>
                <a:latin typeface="Times New Roman" pitchFamily="18" charset="0"/>
                <a:ea typeface="宋体" pitchFamily="2" charset="-122"/>
              </a:rPr>
              <a:t>}</a:t>
            </a:r>
          </a:p>
          <a:p>
            <a:pPr marL="742950" lvl="1" indent="-285750" fontAlgn="base">
              <a:lnSpc>
                <a:spcPct val="80000"/>
              </a:lnSpc>
              <a:spcBef>
                <a:spcPct val="0"/>
              </a:spcBef>
              <a:spcAft>
                <a:spcPct val="0"/>
              </a:spcAft>
              <a:buFont typeface="Courier New" pitchFamily="49" charset="0"/>
              <a:buNone/>
            </a:pPr>
            <a:endParaRPr lang="en-US" altLang="zh-CN" sz="1000" smtClean="0">
              <a:solidFill>
                <a:srgbClr val="333399"/>
              </a:solidFill>
              <a:latin typeface="Times New Roman" pitchFamily="18" charset="0"/>
              <a:ea typeface="宋体" pitchFamily="2" charset="-122"/>
            </a:endParaRPr>
          </a:p>
          <a:p>
            <a:pPr marL="742950" lvl="1" indent="-285750" fontAlgn="base">
              <a:lnSpc>
                <a:spcPct val="80000"/>
              </a:lnSpc>
              <a:spcBef>
                <a:spcPct val="0"/>
              </a:spcBef>
              <a:spcAft>
                <a:spcPct val="0"/>
              </a:spcAft>
              <a:buFont typeface="Courier New" pitchFamily="49" charset="0"/>
              <a:buNone/>
            </a:pPr>
            <a:r>
              <a:rPr lang="en-US" altLang="zh-CN" sz="2000" b="1" smtClean="0">
                <a:solidFill>
                  <a:srgbClr val="333399"/>
                </a:solidFill>
                <a:latin typeface="Times New Roman" pitchFamily="18" charset="0"/>
                <a:ea typeface="宋体" pitchFamily="2" charset="-122"/>
              </a:rPr>
              <a:t>double circle::area(void)</a:t>
            </a:r>
          </a:p>
          <a:p>
            <a:pPr marL="742950" lvl="1" indent="-285750" fontAlgn="base">
              <a:lnSpc>
                <a:spcPct val="80000"/>
              </a:lnSpc>
              <a:spcBef>
                <a:spcPct val="0"/>
              </a:spcBef>
              <a:spcAft>
                <a:spcPct val="0"/>
              </a:spcAft>
              <a:buFont typeface="Courier New" pitchFamily="49" charset="0"/>
              <a:buNone/>
            </a:pPr>
            <a:r>
              <a:rPr lang="en-US" altLang="zh-CN" sz="2000" smtClean="0">
                <a:solidFill>
                  <a:srgbClr val="333399"/>
                </a:solidFill>
                <a:latin typeface="Times New Roman" pitchFamily="18" charset="0"/>
                <a:ea typeface="宋体" pitchFamily="2" charset="-122"/>
              </a:rPr>
              <a:t>{</a:t>
            </a:r>
          </a:p>
          <a:p>
            <a:pPr marL="742950" lvl="1" indent="-285750" fontAlgn="base">
              <a:lnSpc>
                <a:spcPct val="80000"/>
              </a:lnSpc>
              <a:spcBef>
                <a:spcPct val="0"/>
              </a:spcBef>
              <a:spcAft>
                <a:spcPct val="0"/>
              </a:spcAft>
              <a:buFont typeface="Courier New" pitchFamily="49" charset="0"/>
              <a:buNone/>
            </a:pPr>
            <a:r>
              <a:rPr lang="en-US" altLang="zh-CN" sz="2000" smtClean="0">
                <a:solidFill>
                  <a:srgbClr val="333399"/>
                </a:solidFill>
                <a:latin typeface="Times New Roman" pitchFamily="18" charset="0"/>
                <a:ea typeface="宋体" pitchFamily="2" charset="-122"/>
              </a:rPr>
              <a:t>    return 3.14*radius*radius;</a:t>
            </a:r>
          </a:p>
          <a:p>
            <a:pPr marL="742950" lvl="1" indent="-285750" fontAlgn="base">
              <a:lnSpc>
                <a:spcPct val="80000"/>
              </a:lnSpc>
              <a:spcBef>
                <a:spcPct val="0"/>
              </a:spcBef>
              <a:spcAft>
                <a:spcPct val="0"/>
              </a:spcAft>
              <a:buFont typeface="Courier New" pitchFamily="49" charset="0"/>
              <a:buNone/>
            </a:pPr>
            <a:r>
              <a:rPr lang="en-US" altLang="zh-CN" sz="2000" smtClean="0">
                <a:solidFill>
                  <a:srgbClr val="333399"/>
                </a:solidFill>
                <a:latin typeface="Times New Roman" pitchFamily="18" charset="0"/>
                <a:ea typeface="宋体" pitchFamily="2" charset="-122"/>
              </a:rPr>
              <a:t>}</a:t>
            </a:r>
          </a:p>
          <a:p>
            <a:pPr marL="742950" lvl="1" indent="-285750" fontAlgn="base">
              <a:lnSpc>
                <a:spcPct val="80000"/>
              </a:lnSpc>
              <a:spcBef>
                <a:spcPct val="0"/>
              </a:spcBef>
              <a:spcAft>
                <a:spcPct val="0"/>
              </a:spcAft>
              <a:buFont typeface="Courier New" pitchFamily="49" charset="0"/>
              <a:buNone/>
            </a:pPr>
            <a:endParaRPr lang="en-US" altLang="zh-CN" sz="1000" smtClean="0">
              <a:solidFill>
                <a:srgbClr val="333399"/>
              </a:solidFill>
              <a:latin typeface="Times New Roman" pitchFamily="18" charset="0"/>
              <a:ea typeface="宋体" pitchFamily="2" charset="-122"/>
            </a:endParaRPr>
          </a:p>
          <a:p>
            <a:pPr marL="742950" lvl="1" indent="-285750" fontAlgn="base">
              <a:lnSpc>
                <a:spcPct val="80000"/>
              </a:lnSpc>
              <a:spcBef>
                <a:spcPct val="0"/>
              </a:spcBef>
              <a:spcAft>
                <a:spcPct val="0"/>
              </a:spcAft>
              <a:buFont typeface="Courier New" pitchFamily="49" charset="0"/>
              <a:buNone/>
            </a:pPr>
            <a:r>
              <a:rPr lang="en-US" altLang="zh-CN" sz="2000" b="1" smtClean="0">
                <a:solidFill>
                  <a:srgbClr val="333399"/>
                </a:solidFill>
                <a:latin typeface="Times New Roman" pitchFamily="18" charset="0"/>
                <a:ea typeface="宋体" pitchFamily="2" charset="-122"/>
              </a:rPr>
              <a:t>void circle::display(void)</a:t>
            </a:r>
          </a:p>
          <a:p>
            <a:pPr marL="742950" lvl="1" indent="-285750" fontAlgn="base">
              <a:lnSpc>
                <a:spcPct val="80000"/>
              </a:lnSpc>
              <a:spcBef>
                <a:spcPct val="0"/>
              </a:spcBef>
              <a:spcAft>
                <a:spcPct val="0"/>
              </a:spcAft>
              <a:buFont typeface="Courier New" pitchFamily="49" charset="0"/>
              <a:buNone/>
            </a:pPr>
            <a:r>
              <a:rPr lang="en-US" altLang="zh-CN" sz="2000" smtClean="0">
                <a:solidFill>
                  <a:srgbClr val="333399"/>
                </a:solidFill>
                <a:latin typeface="Times New Roman" pitchFamily="18" charset="0"/>
                <a:ea typeface="宋体" pitchFamily="2" charset="-122"/>
              </a:rPr>
              <a:t>{</a:t>
            </a:r>
          </a:p>
          <a:p>
            <a:pPr marL="742950" lvl="1" indent="-285750" fontAlgn="base">
              <a:lnSpc>
                <a:spcPct val="80000"/>
              </a:lnSpc>
              <a:spcBef>
                <a:spcPct val="0"/>
              </a:spcBef>
              <a:spcAft>
                <a:spcPct val="0"/>
              </a:spcAft>
              <a:buFont typeface="Courier New" pitchFamily="49" charset="0"/>
              <a:buNone/>
            </a:pPr>
            <a:r>
              <a:rPr lang="en-US" altLang="zh-CN" sz="2000" smtClean="0">
                <a:solidFill>
                  <a:srgbClr val="333399"/>
                </a:solidFill>
                <a:latin typeface="Times New Roman" pitchFamily="18" charset="0"/>
                <a:ea typeface="宋体" pitchFamily="2" charset="-122"/>
              </a:rPr>
              <a:t>    cout &lt;&lt; “r = “ &lt;&lt; radius &lt;&lt; endl;</a:t>
            </a:r>
          </a:p>
          <a:p>
            <a:pPr marL="742950" lvl="1" indent="-285750" fontAlgn="base">
              <a:lnSpc>
                <a:spcPct val="80000"/>
              </a:lnSpc>
              <a:spcBef>
                <a:spcPct val="0"/>
              </a:spcBef>
              <a:spcAft>
                <a:spcPct val="0"/>
              </a:spcAft>
              <a:buFont typeface="Courier New" pitchFamily="49" charset="0"/>
              <a:buNone/>
            </a:pPr>
            <a:r>
              <a:rPr lang="en-US" altLang="zh-CN" sz="2000" smtClean="0">
                <a:solidFill>
                  <a:srgbClr val="333399"/>
                </a:solidFill>
                <a:latin typeface="Times New Roman" pitchFamily="18" charset="0"/>
                <a:ea typeface="宋体" pitchFamily="2" charset="-122"/>
              </a:rPr>
              <a:t>}</a:t>
            </a:r>
          </a:p>
        </p:txBody>
      </p:sp>
      <p:sp>
        <p:nvSpPr>
          <p:cNvPr id="22534" name="Rectangle 5"/>
          <p:cNvSpPr>
            <a:spLocks noChangeArrowheads="1"/>
          </p:cNvSpPr>
          <p:nvPr/>
        </p:nvSpPr>
        <p:spPr bwMode="auto">
          <a:xfrm>
            <a:off x="533400" y="4953000"/>
            <a:ext cx="8153400" cy="19050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fontAlgn="base">
              <a:spcBef>
                <a:spcPct val="0"/>
              </a:spcBef>
              <a:spcAft>
                <a:spcPct val="0"/>
              </a:spcAft>
              <a:buFont typeface="Courier New" pitchFamily="49" charset="0"/>
              <a:buNone/>
            </a:pPr>
            <a:r>
              <a:rPr lang="en-US" altLang="zh-CN" sz="2000" smtClean="0">
                <a:solidFill>
                  <a:srgbClr val="000000"/>
                </a:solidFill>
                <a:latin typeface="Times New Roman" pitchFamily="18" charset="0"/>
                <a:ea typeface="宋体" pitchFamily="2" charset="-122"/>
              </a:rPr>
              <a:t>int main(void) {</a:t>
            </a:r>
          </a:p>
          <a:p>
            <a:pPr marL="742950" lvl="1" indent="-285750" fontAlgn="base">
              <a:spcBef>
                <a:spcPct val="0"/>
              </a:spcBef>
              <a:spcAft>
                <a:spcPct val="0"/>
              </a:spcAft>
              <a:buFont typeface="Courier New" pitchFamily="49" charset="0"/>
              <a:buNone/>
            </a:pPr>
            <a:r>
              <a:rPr lang="en-US" altLang="zh-CN" sz="2000" smtClean="0">
                <a:solidFill>
                  <a:srgbClr val="000000"/>
                </a:solidFill>
                <a:latin typeface="Times New Roman" pitchFamily="18" charset="0"/>
                <a:ea typeface="宋体" pitchFamily="2" charset="-122"/>
              </a:rPr>
              <a:t>    circle c;   // an object of circle class</a:t>
            </a:r>
          </a:p>
          <a:p>
            <a:pPr marL="742950" lvl="1" indent="-285750" fontAlgn="base">
              <a:spcBef>
                <a:spcPct val="0"/>
              </a:spcBef>
              <a:spcAft>
                <a:spcPct val="0"/>
              </a:spcAft>
              <a:buFont typeface="Courier New" pitchFamily="49" charset="0"/>
              <a:buNone/>
            </a:pPr>
            <a:r>
              <a:rPr lang="en-US" altLang="zh-CN" sz="2000" smtClean="0">
                <a:solidFill>
                  <a:srgbClr val="000000"/>
                </a:solidFill>
                <a:latin typeface="Times New Roman" pitchFamily="18" charset="0"/>
                <a:ea typeface="宋体" pitchFamily="2" charset="-122"/>
              </a:rPr>
              <a:t>    c.store(5.0);</a:t>
            </a:r>
          </a:p>
          <a:p>
            <a:pPr marL="742950" lvl="1" indent="-285750" fontAlgn="base">
              <a:spcBef>
                <a:spcPct val="0"/>
              </a:spcBef>
              <a:spcAft>
                <a:spcPct val="0"/>
              </a:spcAft>
              <a:buFont typeface="Courier New" pitchFamily="49" charset="0"/>
              <a:buNone/>
            </a:pPr>
            <a:r>
              <a:rPr lang="en-US" altLang="zh-CN" sz="2000" smtClean="0">
                <a:solidFill>
                  <a:srgbClr val="000000"/>
                </a:solidFill>
                <a:latin typeface="Times New Roman" pitchFamily="18" charset="0"/>
                <a:ea typeface="宋体" pitchFamily="2" charset="-122"/>
              </a:rPr>
              <a:t>    cout &lt;&lt; "The area of circle c is " &lt;&lt; c.area() &lt;&lt; endl;</a:t>
            </a:r>
          </a:p>
          <a:p>
            <a:pPr marL="742950" lvl="1" indent="-285750" fontAlgn="base">
              <a:spcBef>
                <a:spcPct val="0"/>
              </a:spcBef>
              <a:spcAft>
                <a:spcPct val="0"/>
              </a:spcAft>
              <a:buFont typeface="Courier New" pitchFamily="49" charset="0"/>
              <a:buNone/>
            </a:pPr>
            <a:r>
              <a:rPr lang="en-US" altLang="zh-CN" sz="2000" smtClean="0">
                <a:solidFill>
                  <a:srgbClr val="000000"/>
                </a:solidFill>
                <a:latin typeface="Times New Roman" pitchFamily="18" charset="0"/>
                <a:ea typeface="宋体" pitchFamily="2" charset="-122"/>
              </a:rPr>
              <a:t>    c.display();</a:t>
            </a:r>
          </a:p>
          <a:p>
            <a:pPr marL="742950" lvl="1" indent="-285750" fontAlgn="base">
              <a:spcBef>
                <a:spcPct val="0"/>
              </a:spcBef>
              <a:spcAft>
                <a:spcPct val="0"/>
              </a:spcAft>
              <a:buFont typeface="Courier New" pitchFamily="49" charset="0"/>
              <a:buNone/>
            </a:pPr>
            <a:r>
              <a:rPr lang="en-US" altLang="zh-CN" sz="2000" smtClean="0">
                <a:solidFill>
                  <a:srgbClr val="000000"/>
                </a:solidFill>
                <a:latin typeface="Times New Roman" pitchFamily="18" charset="0"/>
                <a:ea typeface="宋体" pitchFamily="2" charset="-122"/>
              </a:rPr>
              <a:t>}</a:t>
            </a:r>
          </a:p>
        </p:txBody>
      </p:sp>
    </p:spTree>
    <p:extLst>
      <p:ext uri="{BB962C8B-B14F-4D97-AF65-F5344CB8AC3E}">
        <p14:creationId xmlns:p14="http://schemas.microsoft.com/office/powerpoint/2010/main" val="18395102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BE1AE89-4C21-4893-AC11-7D189F7FAB10}" type="slidenum">
              <a:rPr lang="en-US" sz="1400">
                <a:solidFill>
                  <a:srgbClr val="000000"/>
                </a:solidFill>
              </a:rPr>
              <a:pPr/>
              <a:t>3</a:t>
            </a:fld>
            <a:endParaRPr lang="en-US" sz="1400">
              <a:solidFill>
                <a:srgbClr val="000000"/>
              </a:solidFill>
            </a:endParaRPr>
          </a:p>
        </p:txBody>
      </p:sp>
      <p:sp>
        <p:nvSpPr>
          <p:cNvPr id="5123" name="Rectangle 2"/>
          <p:cNvSpPr>
            <a:spLocks noGrp="1" noChangeArrowheads="1"/>
          </p:cNvSpPr>
          <p:nvPr>
            <p:ph type="title"/>
          </p:nvPr>
        </p:nvSpPr>
        <p:spPr>
          <a:xfrm>
            <a:off x="685800" y="533400"/>
            <a:ext cx="7772400" cy="1143000"/>
          </a:xfrm>
        </p:spPr>
        <p:txBody>
          <a:bodyPr/>
          <a:lstStyle/>
          <a:p>
            <a:r>
              <a:rPr lang="en-US" smtClean="0"/>
              <a:t>Procedural Concept</a:t>
            </a:r>
            <a:endParaRPr lang="th-TH" smtClean="0"/>
          </a:p>
        </p:txBody>
      </p:sp>
      <p:sp>
        <p:nvSpPr>
          <p:cNvPr id="5124" name="Rectangle 3"/>
          <p:cNvSpPr>
            <a:spLocks noGrp="1" noChangeArrowheads="1"/>
          </p:cNvSpPr>
          <p:nvPr>
            <p:ph type="body" idx="1"/>
          </p:nvPr>
        </p:nvSpPr>
        <p:spPr>
          <a:xfrm>
            <a:off x="685800" y="5029200"/>
            <a:ext cx="7772400" cy="1524000"/>
          </a:xfrm>
        </p:spPr>
        <p:txBody>
          <a:bodyPr/>
          <a:lstStyle/>
          <a:p>
            <a:pPr>
              <a:lnSpc>
                <a:spcPct val="90000"/>
              </a:lnSpc>
            </a:pPr>
            <a:r>
              <a:rPr lang="en-US" smtClean="0"/>
              <a:t>The main program coordinates calls to procedures and hands over appropriate data as parameters. </a:t>
            </a:r>
            <a:endParaRPr lang="th-TH" smtClean="0"/>
          </a:p>
        </p:txBody>
      </p:sp>
      <p:pic>
        <p:nvPicPr>
          <p:cNvPr id="5125" name="Picture 4" descr="img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286000"/>
            <a:ext cx="4114800" cy="258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22908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CA8D9AA-5038-4793-858A-67D419603BE4}" type="slidenum">
              <a:rPr lang="en-US" altLang="zh-CN">
                <a:solidFill>
                  <a:srgbClr val="000000"/>
                </a:solidFill>
              </a:rPr>
              <a:pPr/>
              <a:t>30</a:t>
            </a:fld>
            <a:endParaRPr lang="en-US" altLang="zh-CN">
              <a:solidFill>
                <a:srgbClr val="000000"/>
              </a:solidFill>
            </a:endParaRPr>
          </a:p>
        </p:txBody>
      </p:sp>
      <p:sp>
        <p:nvSpPr>
          <p:cNvPr id="5123" name="Rectangle 2"/>
          <p:cNvSpPr>
            <a:spLocks noChangeArrowheads="1"/>
          </p:cNvSpPr>
          <p:nvPr/>
        </p:nvSpPr>
        <p:spPr bwMode="auto">
          <a:xfrm>
            <a:off x="457200" y="1371600"/>
            <a:ext cx="3962400" cy="4800600"/>
          </a:xfrm>
          <a:prstGeom prst="rect">
            <a:avLst/>
          </a:prstGeom>
          <a:solidFill>
            <a:srgbClr val="D5E3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spcBef>
                <a:spcPct val="20000"/>
              </a:spcBef>
              <a:spcAft>
                <a:spcPct val="0"/>
              </a:spcAft>
            </a:pPr>
            <a:r>
              <a:rPr lang="en-US" altLang="zh-CN" sz="2800" smtClean="0">
                <a:solidFill>
                  <a:srgbClr val="000000"/>
                </a:solidFill>
                <a:ea typeface="宋体" pitchFamily="2" charset="-122"/>
              </a:rPr>
              <a:t>class Rectangle</a:t>
            </a:r>
          </a:p>
          <a:p>
            <a:pPr marL="342900" indent="-342900" fontAlgn="base">
              <a:spcBef>
                <a:spcPct val="20000"/>
              </a:spcBef>
              <a:spcAft>
                <a:spcPct val="0"/>
              </a:spcAft>
            </a:pPr>
            <a:r>
              <a:rPr lang="en-US" altLang="zh-CN" sz="2800" smtClean="0">
                <a:solidFill>
                  <a:srgbClr val="000000"/>
                </a:solidFill>
                <a:ea typeface="宋体" pitchFamily="2" charset="-122"/>
              </a:rPr>
              <a:t>{</a:t>
            </a:r>
          </a:p>
          <a:p>
            <a:pPr marL="342900" indent="-342900" fontAlgn="base">
              <a:spcBef>
                <a:spcPct val="20000"/>
              </a:spcBef>
              <a:spcAft>
                <a:spcPct val="0"/>
              </a:spcAft>
            </a:pPr>
            <a:r>
              <a:rPr lang="en-US" altLang="zh-CN" sz="2800" smtClean="0">
                <a:solidFill>
                  <a:srgbClr val="000000"/>
                </a:solidFill>
                <a:ea typeface="宋体" pitchFamily="2" charset="-122"/>
              </a:rPr>
              <a:t>	private:</a:t>
            </a:r>
          </a:p>
          <a:p>
            <a:pPr marL="342900" indent="-342900" fontAlgn="base">
              <a:spcBef>
                <a:spcPct val="20000"/>
              </a:spcBef>
              <a:spcAft>
                <a:spcPct val="0"/>
              </a:spcAft>
            </a:pPr>
            <a:r>
              <a:rPr lang="en-US" altLang="zh-CN" sz="2800" smtClean="0">
                <a:solidFill>
                  <a:srgbClr val="000000"/>
                </a:solidFill>
                <a:ea typeface="宋体" pitchFamily="2" charset="-122"/>
              </a:rPr>
              <a:t>	   int width;</a:t>
            </a:r>
          </a:p>
          <a:p>
            <a:pPr marL="342900" indent="-342900" fontAlgn="base">
              <a:spcBef>
                <a:spcPct val="20000"/>
              </a:spcBef>
              <a:spcAft>
                <a:spcPct val="0"/>
              </a:spcAft>
            </a:pPr>
            <a:r>
              <a:rPr lang="en-US" altLang="zh-CN" sz="2800" smtClean="0">
                <a:solidFill>
                  <a:srgbClr val="000000"/>
                </a:solidFill>
                <a:ea typeface="宋体" pitchFamily="2" charset="-122"/>
              </a:rPr>
              <a:t>	   int length;</a:t>
            </a:r>
          </a:p>
          <a:p>
            <a:pPr marL="342900" indent="-342900" fontAlgn="base">
              <a:spcBef>
                <a:spcPct val="20000"/>
              </a:spcBef>
              <a:spcAft>
                <a:spcPct val="0"/>
              </a:spcAft>
            </a:pPr>
            <a:r>
              <a:rPr lang="en-US" altLang="zh-CN" sz="2800" smtClean="0">
                <a:solidFill>
                  <a:srgbClr val="000000"/>
                </a:solidFill>
                <a:ea typeface="宋体" pitchFamily="2" charset="-122"/>
              </a:rPr>
              <a:t>	public:</a:t>
            </a:r>
          </a:p>
          <a:p>
            <a:pPr marL="342900" indent="-342900" fontAlgn="base">
              <a:spcBef>
                <a:spcPct val="20000"/>
              </a:spcBef>
              <a:spcAft>
                <a:spcPct val="0"/>
              </a:spcAft>
            </a:pPr>
            <a:r>
              <a:rPr lang="en-US" altLang="zh-CN" sz="2800" smtClean="0">
                <a:solidFill>
                  <a:srgbClr val="000000"/>
                </a:solidFill>
                <a:ea typeface="宋体" pitchFamily="2" charset="-122"/>
              </a:rPr>
              <a:t>	   void set(int w, int l);</a:t>
            </a:r>
          </a:p>
          <a:p>
            <a:pPr marL="342900" indent="-342900" fontAlgn="base">
              <a:spcBef>
                <a:spcPct val="20000"/>
              </a:spcBef>
              <a:spcAft>
                <a:spcPct val="0"/>
              </a:spcAft>
            </a:pPr>
            <a:r>
              <a:rPr lang="en-US" altLang="zh-CN" sz="2800" smtClean="0">
                <a:solidFill>
                  <a:srgbClr val="000000"/>
                </a:solidFill>
                <a:ea typeface="宋体" pitchFamily="2" charset="-122"/>
              </a:rPr>
              <a:t>	   int area();</a:t>
            </a:r>
          </a:p>
          <a:p>
            <a:pPr marL="342900" indent="-342900" fontAlgn="base">
              <a:spcBef>
                <a:spcPct val="20000"/>
              </a:spcBef>
              <a:spcAft>
                <a:spcPct val="0"/>
              </a:spcAft>
            </a:pPr>
            <a:r>
              <a:rPr lang="en-US" altLang="zh-CN" sz="2800" smtClean="0">
                <a:solidFill>
                  <a:srgbClr val="000000"/>
                </a:solidFill>
                <a:ea typeface="宋体" pitchFamily="2" charset="-122"/>
              </a:rPr>
              <a:t>}</a:t>
            </a:r>
          </a:p>
        </p:txBody>
      </p:sp>
      <p:sp>
        <p:nvSpPr>
          <p:cNvPr id="5124" name="Rectangle 3"/>
          <p:cNvSpPr>
            <a:spLocks noGrp="1" noChangeArrowheads="1"/>
          </p:cNvSpPr>
          <p:nvPr>
            <p:ph type="title"/>
          </p:nvPr>
        </p:nvSpPr>
        <p:spPr>
          <a:xfrm>
            <a:off x="381000" y="304800"/>
            <a:ext cx="8229600" cy="639763"/>
          </a:xfrm>
        </p:spPr>
        <p:txBody>
          <a:bodyPr/>
          <a:lstStyle/>
          <a:p>
            <a:pPr eaLnBrk="1" hangingPunct="1"/>
            <a:r>
              <a:rPr lang="en-US" altLang="zh-CN" sz="4000" smtClean="0">
                <a:ea typeface="宋体" pitchFamily="2" charset="-122"/>
              </a:rPr>
              <a:t>Declaration of an Object</a:t>
            </a:r>
          </a:p>
        </p:txBody>
      </p:sp>
      <p:sp>
        <p:nvSpPr>
          <p:cNvPr id="5125" name="Rectangle 4"/>
          <p:cNvSpPr>
            <a:spLocks noChangeArrowheads="1"/>
          </p:cNvSpPr>
          <p:nvPr/>
        </p:nvSpPr>
        <p:spPr bwMode="auto">
          <a:xfrm>
            <a:off x="4648200" y="1905000"/>
            <a:ext cx="3886200" cy="228600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000000"/>
              </a:solidFill>
              <a:ea typeface="宋体" pitchFamily="2" charset="-122"/>
            </a:endParaRP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main()</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	 Rectangle r1;</a:t>
            </a:r>
          </a:p>
          <a:p>
            <a:pPr marL="342900" indent="-342900" fontAlgn="base">
              <a:lnSpc>
                <a:spcPct val="80000"/>
              </a:lnSpc>
              <a:spcBef>
                <a:spcPct val="20000"/>
              </a:spcBef>
              <a:spcAft>
                <a:spcPct val="0"/>
              </a:spcAft>
            </a:pPr>
            <a:r>
              <a:rPr lang="en-US" altLang="zh-CN" sz="1200" smtClean="0">
                <a:solidFill>
                  <a:srgbClr val="000000"/>
                </a:solidFill>
                <a:ea typeface="宋体" pitchFamily="2" charset="-122"/>
              </a:rPr>
              <a:t>	</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     r1.set(5, 8); </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a:t>
            </a:r>
          </a:p>
        </p:txBody>
      </p:sp>
      <p:sp>
        <p:nvSpPr>
          <p:cNvPr id="89093" name="Text Box 5"/>
          <p:cNvSpPr txBox="1">
            <a:spLocks noChangeArrowheads="1"/>
          </p:cNvSpPr>
          <p:nvPr/>
        </p:nvSpPr>
        <p:spPr bwMode="auto">
          <a:xfrm>
            <a:off x="4724400" y="1295400"/>
            <a:ext cx="4186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r1 is automatically allocated in stack</a:t>
            </a:r>
          </a:p>
        </p:txBody>
      </p:sp>
      <p:sp>
        <p:nvSpPr>
          <p:cNvPr id="89094" name="Rectangle 6"/>
          <p:cNvSpPr>
            <a:spLocks noChangeArrowheads="1"/>
          </p:cNvSpPr>
          <p:nvPr/>
        </p:nvSpPr>
        <p:spPr bwMode="auto">
          <a:xfrm>
            <a:off x="5867400" y="4876800"/>
            <a:ext cx="1371600" cy="762000"/>
          </a:xfrm>
          <a:prstGeom prst="rect">
            <a:avLst/>
          </a:prstGeom>
          <a:solidFill>
            <a:srgbClr val="FFCC99"/>
          </a:solidFill>
          <a:ln w="9525">
            <a:solidFill>
              <a:schemeClr val="tx1"/>
            </a:solidFill>
            <a:miter lim="800000"/>
            <a:headEnd/>
            <a:tailEnd/>
          </a:ln>
        </p:spPr>
        <p:txBody>
          <a:bodyPr wrap="none" anchor="ctr"/>
          <a:lstStyle/>
          <a:p>
            <a:pPr fontAlgn="base">
              <a:spcBef>
                <a:spcPct val="0"/>
              </a:spcBef>
              <a:spcAft>
                <a:spcPct val="0"/>
              </a:spcAft>
            </a:pPr>
            <a:r>
              <a:rPr lang="en-US" altLang="zh-CN" b="1" smtClean="0">
                <a:solidFill>
                  <a:srgbClr val="000000"/>
                </a:solidFill>
                <a:ea typeface="宋体" pitchFamily="2" charset="-122"/>
              </a:rPr>
              <a:t>width</a:t>
            </a:r>
          </a:p>
          <a:p>
            <a:pPr fontAlgn="base">
              <a:spcBef>
                <a:spcPct val="0"/>
              </a:spcBef>
              <a:spcAft>
                <a:spcPct val="0"/>
              </a:spcAft>
            </a:pPr>
            <a:r>
              <a:rPr lang="en-US" altLang="zh-CN" b="1" smtClean="0">
                <a:solidFill>
                  <a:srgbClr val="000000"/>
                </a:solidFill>
                <a:ea typeface="宋体" pitchFamily="2" charset="-122"/>
              </a:rPr>
              <a:t>length</a:t>
            </a:r>
          </a:p>
        </p:txBody>
      </p:sp>
      <p:sp>
        <p:nvSpPr>
          <p:cNvPr id="89095" name="Text Box 7"/>
          <p:cNvSpPr txBox="1">
            <a:spLocks noChangeArrowheads="1"/>
          </p:cNvSpPr>
          <p:nvPr/>
        </p:nvSpPr>
        <p:spPr bwMode="auto">
          <a:xfrm>
            <a:off x="5334000" y="4724400"/>
            <a:ext cx="400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r1</a:t>
            </a:r>
          </a:p>
        </p:txBody>
      </p:sp>
      <p:sp>
        <p:nvSpPr>
          <p:cNvPr id="89096" name="AutoShape 8"/>
          <p:cNvSpPr>
            <a:spLocks noChangeArrowheads="1"/>
          </p:cNvSpPr>
          <p:nvPr/>
        </p:nvSpPr>
        <p:spPr bwMode="auto">
          <a:xfrm>
            <a:off x="4724400" y="2895600"/>
            <a:ext cx="304800" cy="228600"/>
          </a:xfrm>
          <a:prstGeom prst="rightArrow">
            <a:avLst>
              <a:gd name="adj1" fmla="val 50000"/>
              <a:gd name="adj2" fmla="val 33333"/>
            </a:avLst>
          </a:prstGeom>
          <a:solidFill>
            <a:schemeClr val="accent2"/>
          </a:solidFill>
          <a:ln w="9525">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grpSp>
        <p:nvGrpSpPr>
          <p:cNvPr id="2" name="Group 11"/>
          <p:cNvGrpSpPr>
            <a:grpSpLocks/>
          </p:cNvGrpSpPr>
          <p:nvPr/>
        </p:nvGrpSpPr>
        <p:grpSpPr bwMode="auto">
          <a:xfrm>
            <a:off x="4724400" y="2819400"/>
            <a:ext cx="381000" cy="838200"/>
            <a:chOff x="2928" y="1776"/>
            <a:chExt cx="240" cy="528"/>
          </a:xfrm>
        </p:grpSpPr>
        <p:sp>
          <p:nvSpPr>
            <p:cNvPr id="5132" name="AutoShape 9"/>
            <p:cNvSpPr>
              <a:spLocks noChangeArrowheads="1"/>
            </p:cNvSpPr>
            <p:nvPr/>
          </p:nvSpPr>
          <p:spPr bwMode="auto">
            <a:xfrm>
              <a:off x="2976" y="2160"/>
              <a:ext cx="192" cy="144"/>
            </a:xfrm>
            <a:prstGeom prst="rightArrow">
              <a:avLst>
                <a:gd name="adj1" fmla="val 50000"/>
                <a:gd name="adj2" fmla="val 33333"/>
              </a:avLst>
            </a:prstGeom>
            <a:solidFill>
              <a:schemeClr val="accent2"/>
            </a:solidFill>
            <a:ln w="9525">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5133" name="Rectangle 10"/>
            <p:cNvSpPr>
              <a:spLocks noChangeArrowheads="1"/>
            </p:cNvSpPr>
            <p:nvPr/>
          </p:nvSpPr>
          <p:spPr bwMode="auto">
            <a:xfrm>
              <a:off x="2928" y="1776"/>
              <a:ext cx="240" cy="24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grpSp>
      <p:sp>
        <p:nvSpPr>
          <p:cNvPr id="89100" name="Rectangle 12"/>
          <p:cNvSpPr>
            <a:spLocks noChangeArrowheads="1"/>
          </p:cNvSpPr>
          <p:nvPr/>
        </p:nvSpPr>
        <p:spPr bwMode="auto">
          <a:xfrm>
            <a:off x="5867400" y="4876800"/>
            <a:ext cx="1371600" cy="762000"/>
          </a:xfrm>
          <a:prstGeom prst="rect">
            <a:avLst/>
          </a:prstGeom>
          <a:solidFill>
            <a:srgbClr val="FFCC99"/>
          </a:solidFill>
          <a:ln w="9525">
            <a:solidFill>
              <a:schemeClr val="tx1"/>
            </a:solidFill>
            <a:miter lim="800000"/>
            <a:headEnd/>
            <a:tailEnd/>
          </a:ln>
        </p:spPr>
        <p:txBody>
          <a:bodyPr wrap="none" anchor="ctr"/>
          <a:lstStyle/>
          <a:p>
            <a:pPr fontAlgn="base">
              <a:spcBef>
                <a:spcPct val="0"/>
              </a:spcBef>
              <a:spcAft>
                <a:spcPct val="0"/>
              </a:spcAft>
            </a:pPr>
            <a:r>
              <a:rPr lang="en-US" altLang="zh-CN" b="1" smtClean="0">
                <a:solidFill>
                  <a:srgbClr val="000000"/>
                </a:solidFill>
                <a:ea typeface="宋体" pitchFamily="2" charset="-122"/>
              </a:rPr>
              <a:t>width = 5</a:t>
            </a:r>
          </a:p>
          <a:p>
            <a:pPr fontAlgn="base">
              <a:spcBef>
                <a:spcPct val="0"/>
              </a:spcBef>
              <a:spcAft>
                <a:spcPct val="0"/>
              </a:spcAft>
            </a:pPr>
            <a:r>
              <a:rPr lang="en-US" altLang="zh-CN" b="1" smtClean="0">
                <a:solidFill>
                  <a:srgbClr val="000000"/>
                </a:solidFill>
                <a:ea typeface="宋体" pitchFamily="2" charset="-122"/>
              </a:rPr>
              <a:t>length = 8</a:t>
            </a:r>
          </a:p>
        </p:txBody>
      </p:sp>
    </p:spTree>
    <p:extLst>
      <p:ext uri="{BB962C8B-B14F-4D97-AF65-F5344CB8AC3E}">
        <p14:creationId xmlns:p14="http://schemas.microsoft.com/office/powerpoint/2010/main" val="34836671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9093"/>
                                        </p:tgtEl>
                                        <p:attrNameLst>
                                          <p:attrName>style.visibility</p:attrName>
                                        </p:attrNameLst>
                                      </p:cBhvr>
                                      <p:to>
                                        <p:strVal val="visible"/>
                                      </p:to>
                                    </p:set>
                                    <p:animEffect transition="in" filter="wipe(left)">
                                      <p:cBhvr>
                                        <p:cTn id="7" dur="500"/>
                                        <p:tgtEl>
                                          <p:spTgt spid="890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909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909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89095"/>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9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p:bldP spid="89094" grpId="0" animBg="1"/>
      <p:bldP spid="89095" grpId="0"/>
      <p:bldP spid="89096" grpId="0" animBg="1"/>
      <p:bldP spid="8910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3E520E6-DCA2-4323-AEF1-4BE851037F0E}" type="slidenum">
              <a:rPr lang="en-US" altLang="zh-CN">
                <a:solidFill>
                  <a:srgbClr val="000000"/>
                </a:solidFill>
              </a:rPr>
              <a:pPr/>
              <a:t>31</a:t>
            </a:fld>
            <a:endParaRPr lang="en-US" altLang="zh-CN">
              <a:solidFill>
                <a:srgbClr val="000000"/>
              </a:solidFill>
            </a:endParaRPr>
          </a:p>
        </p:txBody>
      </p:sp>
      <p:sp>
        <p:nvSpPr>
          <p:cNvPr id="6147" name="Rectangle 2"/>
          <p:cNvSpPr>
            <a:spLocks noChangeArrowheads="1"/>
          </p:cNvSpPr>
          <p:nvPr/>
        </p:nvSpPr>
        <p:spPr bwMode="auto">
          <a:xfrm>
            <a:off x="457200" y="1371600"/>
            <a:ext cx="3962400" cy="4800600"/>
          </a:xfrm>
          <a:prstGeom prst="rect">
            <a:avLst/>
          </a:prstGeom>
          <a:solidFill>
            <a:srgbClr val="D5E3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spcBef>
                <a:spcPct val="20000"/>
              </a:spcBef>
              <a:spcAft>
                <a:spcPct val="0"/>
              </a:spcAft>
            </a:pPr>
            <a:r>
              <a:rPr lang="en-US" altLang="zh-CN" sz="2800" smtClean="0">
                <a:solidFill>
                  <a:srgbClr val="000000"/>
                </a:solidFill>
                <a:ea typeface="宋体" pitchFamily="2" charset="-122"/>
              </a:rPr>
              <a:t>class Rectangle</a:t>
            </a:r>
          </a:p>
          <a:p>
            <a:pPr marL="342900" indent="-342900" fontAlgn="base">
              <a:spcBef>
                <a:spcPct val="20000"/>
              </a:spcBef>
              <a:spcAft>
                <a:spcPct val="0"/>
              </a:spcAft>
            </a:pPr>
            <a:r>
              <a:rPr lang="en-US" altLang="zh-CN" sz="2800" smtClean="0">
                <a:solidFill>
                  <a:srgbClr val="000000"/>
                </a:solidFill>
                <a:ea typeface="宋体" pitchFamily="2" charset="-122"/>
              </a:rPr>
              <a:t>{</a:t>
            </a:r>
          </a:p>
          <a:p>
            <a:pPr marL="342900" indent="-342900" fontAlgn="base">
              <a:spcBef>
                <a:spcPct val="20000"/>
              </a:spcBef>
              <a:spcAft>
                <a:spcPct val="0"/>
              </a:spcAft>
            </a:pPr>
            <a:r>
              <a:rPr lang="en-US" altLang="zh-CN" sz="2800" smtClean="0">
                <a:solidFill>
                  <a:srgbClr val="000000"/>
                </a:solidFill>
                <a:ea typeface="宋体" pitchFamily="2" charset="-122"/>
              </a:rPr>
              <a:t>	private:</a:t>
            </a:r>
          </a:p>
          <a:p>
            <a:pPr marL="342900" indent="-342900" fontAlgn="base">
              <a:spcBef>
                <a:spcPct val="20000"/>
              </a:spcBef>
              <a:spcAft>
                <a:spcPct val="0"/>
              </a:spcAft>
            </a:pPr>
            <a:r>
              <a:rPr lang="en-US" altLang="zh-CN" sz="2800" smtClean="0">
                <a:solidFill>
                  <a:srgbClr val="000000"/>
                </a:solidFill>
                <a:ea typeface="宋体" pitchFamily="2" charset="-122"/>
              </a:rPr>
              <a:t>	   int width;</a:t>
            </a:r>
          </a:p>
          <a:p>
            <a:pPr marL="342900" indent="-342900" fontAlgn="base">
              <a:spcBef>
                <a:spcPct val="20000"/>
              </a:spcBef>
              <a:spcAft>
                <a:spcPct val="0"/>
              </a:spcAft>
            </a:pPr>
            <a:r>
              <a:rPr lang="en-US" altLang="zh-CN" sz="2800" smtClean="0">
                <a:solidFill>
                  <a:srgbClr val="000000"/>
                </a:solidFill>
                <a:ea typeface="宋体" pitchFamily="2" charset="-122"/>
              </a:rPr>
              <a:t>	   int length;</a:t>
            </a:r>
          </a:p>
          <a:p>
            <a:pPr marL="342900" indent="-342900" fontAlgn="base">
              <a:spcBef>
                <a:spcPct val="20000"/>
              </a:spcBef>
              <a:spcAft>
                <a:spcPct val="0"/>
              </a:spcAft>
            </a:pPr>
            <a:r>
              <a:rPr lang="en-US" altLang="zh-CN" sz="2800" smtClean="0">
                <a:solidFill>
                  <a:srgbClr val="000000"/>
                </a:solidFill>
                <a:ea typeface="宋体" pitchFamily="2" charset="-122"/>
              </a:rPr>
              <a:t>	public:</a:t>
            </a:r>
          </a:p>
          <a:p>
            <a:pPr marL="342900" indent="-342900" fontAlgn="base">
              <a:spcBef>
                <a:spcPct val="20000"/>
              </a:spcBef>
              <a:spcAft>
                <a:spcPct val="0"/>
              </a:spcAft>
            </a:pPr>
            <a:r>
              <a:rPr lang="en-US" altLang="zh-CN" sz="2800" smtClean="0">
                <a:solidFill>
                  <a:srgbClr val="000000"/>
                </a:solidFill>
                <a:ea typeface="宋体" pitchFamily="2" charset="-122"/>
              </a:rPr>
              <a:t>	   void set(int w, int l);</a:t>
            </a:r>
          </a:p>
          <a:p>
            <a:pPr marL="342900" indent="-342900" fontAlgn="base">
              <a:spcBef>
                <a:spcPct val="20000"/>
              </a:spcBef>
              <a:spcAft>
                <a:spcPct val="0"/>
              </a:spcAft>
            </a:pPr>
            <a:r>
              <a:rPr lang="en-US" altLang="zh-CN" sz="2800" smtClean="0">
                <a:solidFill>
                  <a:srgbClr val="000000"/>
                </a:solidFill>
                <a:ea typeface="宋体" pitchFamily="2" charset="-122"/>
              </a:rPr>
              <a:t>	   int area();</a:t>
            </a:r>
          </a:p>
          <a:p>
            <a:pPr marL="342900" indent="-342900" fontAlgn="base">
              <a:spcBef>
                <a:spcPct val="20000"/>
              </a:spcBef>
              <a:spcAft>
                <a:spcPct val="0"/>
              </a:spcAft>
            </a:pPr>
            <a:r>
              <a:rPr lang="en-US" altLang="zh-CN" sz="2800" smtClean="0">
                <a:solidFill>
                  <a:srgbClr val="000000"/>
                </a:solidFill>
                <a:ea typeface="宋体" pitchFamily="2" charset="-122"/>
              </a:rPr>
              <a:t>}</a:t>
            </a:r>
          </a:p>
        </p:txBody>
      </p:sp>
      <p:sp>
        <p:nvSpPr>
          <p:cNvPr id="6148" name="Rectangle 3"/>
          <p:cNvSpPr>
            <a:spLocks noGrp="1" noChangeArrowheads="1"/>
          </p:cNvSpPr>
          <p:nvPr>
            <p:ph type="title"/>
          </p:nvPr>
        </p:nvSpPr>
        <p:spPr>
          <a:xfrm>
            <a:off x="381000" y="304800"/>
            <a:ext cx="8229600" cy="639763"/>
          </a:xfrm>
        </p:spPr>
        <p:txBody>
          <a:bodyPr/>
          <a:lstStyle/>
          <a:p>
            <a:pPr eaLnBrk="1" hangingPunct="1"/>
            <a:r>
              <a:rPr lang="en-US" altLang="zh-CN" sz="4000" smtClean="0">
                <a:ea typeface="宋体" pitchFamily="2" charset="-122"/>
              </a:rPr>
              <a:t>Declaration of an Object</a:t>
            </a:r>
          </a:p>
        </p:txBody>
      </p:sp>
      <p:sp>
        <p:nvSpPr>
          <p:cNvPr id="6149" name="Rectangle 4"/>
          <p:cNvSpPr>
            <a:spLocks noChangeArrowheads="1"/>
          </p:cNvSpPr>
          <p:nvPr/>
        </p:nvSpPr>
        <p:spPr bwMode="auto">
          <a:xfrm>
            <a:off x="4648200" y="1905000"/>
            <a:ext cx="3886200" cy="2895600"/>
          </a:xfrm>
          <a:prstGeom prst="rect">
            <a:avLst/>
          </a:prstGeom>
          <a:solidFill>
            <a:srgbClr val="FF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000000"/>
              </a:solidFill>
              <a:ea typeface="宋体" pitchFamily="2" charset="-122"/>
            </a:endParaRPr>
          </a:p>
          <a:p>
            <a:pPr marL="342900" indent="-342900" fontAlgn="base">
              <a:lnSpc>
                <a:spcPct val="80000"/>
              </a:lnSpc>
              <a:spcBef>
                <a:spcPct val="20000"/>
              </a:spcBef>
              <a:spcAft>
                <a:spcPct val="0"/>
              </a:spcAft>
            </a:pPr>
            <a:r>
              <a:rPr lang="en-US" altLang="zh-CN" sz="2000" smtClean="0">
                <a:solidFill>
                  <a:srgbClr val="000000"/>
                </a:solidFill>
                <a:ea typeface="宋体" pitchFamily="2" charset="-122"/>
              </a:rPr>
              <a:t>	main()</a:t>
            </a:r>
          </a:p>
          <a:p>
            <a:pPr marL="342900" indent="-342900" fontAlgn="base">
              <a:lnSpc>
                <a:spcPct val="80000"/>
              </a:lnSpc>
              <a:spcBef>
                <a:spcPct val="20000"/>
              </a:spcBef>
              <a:spcAft>
                <a:spcPct val="0"/>
              </a:spcAft>
            </a:pPr>
            <a:r>
              <a:rPr lang="en-US" altLang="zh-CN" sz="2000" smtClean="0">
                <a:solidFill>
                  <a:srgbClr val="000000"/>
                </a:solidFill>
                <a:ea typeface="宋体" pitchFamily="2" charset="-122"/>
              </a:rPr>
              <a:t>	{</a:t>
            </a:r>
          </a:p>
          <a:p>
            <a:pPr marL="342900" indent="-342900" fontAlgn="base">
              <a:lnSpc>
                <a:spcPct val="80000"/>
              </a:lnSpc>
              <a:spcBef>
                <a:spcPct val="20000"/>
              </a:spcBef>
              <a:spcAft>
                <a:spcPct val="0"/>
              </a:spcAft>
            </a:pPr>
            <a:r>
              <a:rPr lang="en-US" altLang="zh-CN" sz="2000" smtClean="0">
                <a:solidFill>
                  <a:srgbClr val="000000"/>
                </a:solidFill>
                <a:ea typeface="宋体" pitchFamily="2" charset="-122"/>
              </a:rPr>
              <a:t>	     Rectangle r1;</a:t>
            </a:r>
          </a:p>
          <a:p>
            <a:pPr marL="342900" indent="-342900" fontAlgn="base">
              <a:lnSpc>
                <a:spcPct val="80000"/>
              </a:lnSpc>
              <a:spcBef>
                <a:spcPct val="20000"/>
              </a:spcBef>
              <a:spcAft>
                <a:spcPct val="0"/>
              </a:spcAft>
            </a:pPr>
            <a:r>
              <a:rPr lang="en-US" altLang="zh-CN" sz="2000" smtClean="0">
                <a:solidFill>
                  <a:srgbClr val="000000"/>
                </a:solidFill>
                <a:ea typeface="宋体" pitchFamily="2" charset="-122"/>
              </a:rPr>
              <a:t>          r1.set(5, 8);</a:t>
            </a:r>
            <a:r>
              <a:rPr lang="en-US" altLang="zh-CN" sz="2400" smtClean="0">
                <a:solidFill>
                  <a:srgbClr val="000000"/>
                </a:solidFill>
                <a:ea typeface="宋体" pitchFamily="2" charset="-122"/>
              </a:rPr>
              <a:t> </a:t>
            </a:r>
          </a:p>
          <a:p>
            <a:pPr marL="342900" indent="-342900" fontAlgn="base">
              <a:lnSpc>
                <a:spcPct val="80000"/>
              </a:lnSpc>
              <a:spcBef>
                <a:spcPct val="20000"/>
              </a:spcBef>
              <a:spcAft>
                <a:spcPct val="0"/>
              </a:spcAft>
            </a:pPr>
            <a:endParaRPr lang="en-US" altLang="zh-CN" sz="1000" smtClean="0">
              <a:solidFill>
                <a:srgbClr val="000000"/>
              </a:solidFill>
              <a:ea typeface="宋体" pitchFamily="2" charset="-122"/>
            </a:endParaRP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	    </a:t>
            </a:r>
            <a:r>
              <a:rPr lang="en-US" altLang="zh-CN" sz="2000" b="1" smtClean="0">
                <a:solidFill>
                  <a:srgbClr val="333399"/>
                </a:solidFill>
                <a:latin typeface="Times New Roman" pitchFamily="18" charset="0"/>
                <a:ea typeface="宋体" pitchFamily="2" charset="-122"/>
              </a:rPr>
              <a:t>Rectangle *r2;</a:t>
            </a:r>
          </a:p>
          <a:p>
            <a:pPr marL="342900" indent="-342900" fontAlgn="base">
              <a:lnSpc>
                <a:spcPct val="80000"/>
              </a:lnSpc>
              <a:spcBef>
                <a:spcPct val="20000"/>
              </a:spcBef>
              <a:spcAft>
                <a:spcPct val="0"/>
              </a:spcAft>
            </a:pPr>
            <a:r>
              <a:rPr lang="en-US" altLang="zh-CN" sz="2000" b="1" smtClean="0">
                <a:solidFill>
                  <a:srgbClr val="333399"/>
                </a:solidFill>
                <a:latin typeface="Times New Roman" pitchFamily="18" charset="0"/>
                <a:ea typeface="宋体" pitchFamily="2" charset="-122"/>
              </a:rPr>
              <a:t>	     r2 = &amp;r1;</a:t>
            </a:r>
          </a:p>
          <a:p>
            <a:pPr marL="342900" indent="-342900" fontAlgn="base">
              <a:lnSpc>
                <a:spcPct val="80000"/>
              </a:lnSpc>
              <a:spcBef>
                <a:spcPct val="20000"/>
              </a:spcBef>
              <a:spcAft>
                <a:spcPct val="0"/>
              </a:spcAft>
            </a:pPr>
            <a:r>
              <a:rPr lang="en-US" altLang="zh-CN" sz="2000" b="1" smtClean="0">
                <a:solidFill>
                  <a:srgbClr val="333399"/>
                </a:solidFill>
                <a:latin typeface="Times New Roman" pitchFamily="18" charset="0"/>
                <a:ea typeface="宋体" pitchFamily="2" charset="-122"/>
              </a:rPr>
              <a:t>	     r2-&gt;set(8,10);</a:t>
            </a:r>
          </a:p>
          <a:p>
            <a:pPr marL="342900" indent="-342900" fontAlgn="base">
              <a:lnSpc>
                <a:spcPct val="80000"/>
              </a:lnSpc>
              <a:spcBef>
                <a:spcPct val="20000"/>
              </a:spcBef>
              <a:spcAft>
                <a:spcPct val="0"/>
              </a:spcAft>
            </a:pPr>
            <a:r>
              <a:rPr lang="en-US" altLang="zh-CN" sz="2000" smtClean="0">
                <a:solidFill>
                  <a:srgbClr val="000000"/>
                </a:solidFill>
                <a:ea typeface="宋体" pitchFamily="2" charset="-122"/>
              </a:rPr>
              <a:t>	}</a:t>
            </a:r>
          </a:p>
        </p:txBody>
      </p:sp>
      <p:sp>
        <p:nvSpPr>
          <p:cNvPr id="91141" name="Text Box 5"/>
          <p:cNvSpPr txBox="1">
            <a:spLocks noChangeArrowheads="1"/>
          </p:cNvSpPr>
          <p:nvPr/>
        </p:nvSpPr>
        <p:spPr bwMode="auto">
          <a:xfrm>
            <a:off x="4724400" y="1295400"/>
            <a:ext cx="4044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r2 is a pointer to a Rectangle object</a:t>
            </a:r>
          </a:p>
        </p:txBody>
      </p:sp>
      <p:sp>
        <p:nvSpPr>
          <p:cNvPr id="91144" name="AutoShape 8"/>
          <p:cNvSpPr>
            <a:spLocks noChangeArrowheads="1"/>
          </p:cNvSpPr>
          <p:nvPr/>
        </p:nvSpPr>
        <p:spPr bwMode="auto">
          <a:xfrm>
            <a:off x="4800600" y="3048000"/>
            <a:ext cx="304800" cy="228600"/>
          </a:xfrm>
          <a:prstGeom prst="rightArrow">
            <a:avLst>
              <a:gd name="adj1" fmla="val 50000"/>
              <a:gd name="adj2" fmla="val 33333"/>
            </a:avLst>
          </a:prstGeom>
          <a:solidFill>
            <a:schemeClr val="accent2"/>
          </a:solidFill>
          <a:ln w="9525">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grpSp>
        <p:nvGrpSpPr>
          <p:cNvPr id="2" name="Group 9"/>
          <p:cNvGrpSpPr>
            <a:grpSpLocks/>
          </p:cNvGrpSpPr>
          <p:nvPr/>
        </p:nvGrpSpPr>
        <p:grpSpPr bwMode="auto">
          <a:xfrm>
            <a:off x="4724400" y="2971800"/>
            <a:ext cx="381000" cy="838200"/>
            <a:chOff x="2928" y="1776"/>
            <a:chExt cx="240" cy="528"/>
          </a:xfrm>
        </p:grpSpPr>
        <p:sp>
          <p:nvSpPr>
            <p:cNvPr id="6172" name="AutoShape 10"/>
            <p:cNvSpPr>
              <a:spLocks noChangeArrowheads="1"/>
            </p:cNvSpPr>
            <p:nvPr/>
          </p:nvSpPr>
          <p:spPr bwMode="auto">
            <a:xfrm>
              <a:off x="2976" y="2160"/>
              <a:ext cx="192" cy="144"/>
            </a:xfrm>
            <a:prstGeom prst="rightArrow">
              <a:avLst>
                <a:gd name="adj1" fmla="val 50000"/>
                <a:gd name="adj2" fmla="val 33333"/>
              </a:avLst>
            </a:prstGeom>
            <a:solidFill>
              <a:schemeClr val="accent2"/>
            </a:solidFill>
            <a:ln w="9525">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6173" name="Rectangle 11"/>
            <p:cNvSpPr>
              <a:spLocks noChangeArrowheads="1"/>
            </p:cNvSpPr>
            <p:nvPr/>
          </p:nvSpPr>
          <p:spPr bwMode="auto">
            <a:xfrm>
              <a:off x="2928" y="1776"/>
              <a:ext cx="240" cy="240"/>
            </a:xfrm>
            <a:prstGeom prst="rect">
              <a:avLst/>
            </a:prstGeom>
            <a:solidFill>
              <a:srgbClr val="FFE5E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endParaRPr lang="zh-CN" altLang="zh-CN" smtClean="0">
                <a:solidFill>
                  <a:srgbClr val="FFE5E5"/>
                </a:solidFill>
                <a:ea typeface="宋体" pitchFamily="2" charset="-122"/>
              </a:endParaRPr>
            </a:p>
          </p:txBody>
        </p:sp>
      </p:grpSp>
      <p:grpSp>
        <p:nvGrpSpPr>
          <p:cNvPr id="3" name="Group 14"/>
          <p:cNvGrpSpPr>
            <a:grpSpLocks/>
          </p:cNvGrpSpPr>
          <p:nvPr/>
        </p:nvGrpSpPr>
        <p:grpSpPr bwMode="auto">
          <a:xfrm>
            <a:off x="4572000" y="5065713"/>
            <a:ext cx="1905000" cy="1106487"/>
            <a:chOff x="3072" y="3191"/>
            <a:chExt cx="1200" cy="697"/>
          </a:xfrm>
        </p:grpSpPr>
        <p:sp>
          <p:nvSpPr>
            <p:cNvPr id="6168" name="Rectangle 6"/>
            <p:cNvSpPr>
              <a:spLocks noChangeArrowheads="1"/>
            </p:cNvSpPr>
            <p:nvPr/>
          </p:nvSpPr>
          <p:spPr bwMode="auto">
            <a:xfrm>
              <a:off x="3408" y="3408"/>
              <a:ext cx="864" cy="480"/>
            </a:xfrm>
            <a:prstGeom prst="rect">
              <a:avLst/>
            </a:prstGeom>
            <a:solidFill>
              <a:srgbClr val="FFCC99"/>
            </a:solidFill>
            <a:ln w="9525">
              <a:solidFill>
                <a:schemeClr val="tx1"/>
              </a:solidFill>
              <a:miter lim="800000"/>
              <a:headEnd/>
              <a:tailEnd/>
            </a:ln>
          </p:spPr>
          <p:txBody>
            <a:bodyPr wrap="none" anchor="ctr"/>
            <a:lstStyle/>
            <a:p>
              <a:pPr fontAlgn="base">
                <a:spcBef>
                  <a:spcPct val="0"/>
                </a:spcBef>
                <a:spcAft>
                  <a:spcPct val="0"/>
                </a:spcAft>
              </a:pPr>
              <a:r>
                <a:rPr lang="en-US" altLang="zh-CN" b="1" smtClean="0">
                  <a:solidFill>
                    <a:srgbClr val="000000"/>
                  </a:solidFill>
                  <a:ea typeface="宋体" pitchFamily="2" charset="-122"/>
                </a:rPr>
                <a:t>width</a:t>
              </a:r>
            </a:p>
            <a:p>
              <a:pPr fontAlgn="base">
                <a:spcBef>
                  <a:spcPct val="0"/>
                </a:spcBef>
                <a:spcAft>
                  <a:spcPct val="0"/>
                </a:spcAft>
              </a:pPr>
              <a:r>
                <a:rPr lang="en-US" altLang="zh-CN" b="1" smtClean="0">
                  <a:solidFill>
                    <a:srgbClr val="000000"/>
                  </a:solidFill>
                  <a:ea typeface="宋体" pitchFamily="2" charset="-122"/>
                </a:rPr>
                <a:t>length</a:t>
              </a:r>
            </a:p>
          </p:txBody>
        </p:sp>
        <p:sp>
          <p:nvSpPr>
            <p:cNvPr id="6169" name="Text Box 7"/>
            <p:cNvSpPr txBox="1">
              <a:spLocks noChangeArrowheads="1"/>
            </p:cNvSpPr>
            <p:nvPr/>
          </p:nvSpPr>
          <p:spPr bwMode="auto">
            <a:xfrm>
              <a:off x="3072" y="3312"/>
              <a:ext cx="2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r1</a:t>
              </a:r>
            </a:p>
          </p:txBody>
        </p:sp>
        <p:sp>
          <p:nvSpPr>
            <p:cNvPr id="6170" name="Rectangle 12"/>
            <p:cNvSpPr>
              <a:spLocks noChangeArrowheads="1"/>
            </p:cNvSpPr>
            <p:nvPr/>
          </p:nvSpPr>
          <p:spPr bwMode="auto">
            <a:xfrm>
              <a:off x="3408" y="3408"/>
              <a:ext cx="864" cy="480"/>
            </a:xfrm>
            <a:prstGeom prst="rect">
              <a:avLst/>
            </a:prstGeom>
            <a:solidFill>
              <a:srgbClr val="FFCC99"/>
            </a:solidFill>
            <a:ln w="9525">
              <a:solidFill>
                <a:schemeClr val="tx1"/>
              </a:solidFill>
              <a:miter lim="800000"/>
              <a:headEnd/>
              <a:tailEnd/>
            </a:ln>
          </p:spPr>
          <p:txBody>
            <a:bodyPr wrap="none" anchor="ctr"/>
            <a:lstStyle/>
            <a:p>
              <a:pPr fontAlgn="base">
                <a:spcBef>
                  <a:spcPct val="0"/>
                </a:spcBef>
                <a:spcAft>
                  <a:spcPct val="0"/>
                </a:spcAft>
              </a:pPr>
              <a:r>
                <a:rPr lang="en-US" altLang="zh-CN" b="1" smtClean="0">
                  <a:solidFill>
                    <a:srgbClr val="000000"/>
                  </a:solidFill>
                  <a:ea typeface="宋体" pitchFamily="2" charset="-122"/>
                </a:rPr>
                <a:t>width = 5</a:t>
              </a:r>
            </a:p>
            <a:p>
              <a:pPr fontAlgn="base">
                <a:spcBef>
                  <a:spcPct val="0"/>
                </a:spcBef>
                <a:spcAft>
                  <a:spcPct val="0"/>
                </a:spcAft>
              </a:pPr>
              <a:r>
                <a:rPr lang="en-US" altLang="zh-CN" b="1" smtClean="0">
                  <a:solidFill>
                    <a:srgbClr val="000000"/>
                  </a:solidFill>
                  <a:ea typeface="宋体" pitchFamily="2" charset="-122"/>
                </a:rPr>
                <a:t>length = 8</a:t>
              </a:r>
            </a:p>
          </p:txBody>
        </p:sp>
        <p:sp>
          <p:nvSpPr>
            <p:cNvPr id="6171" name="Text Box 13"/>
            <p:cNvSpPr txBox="1">
              <a:spLocks noChangeArrowheads="1"/>
            </p:cNvSpPr>
            <p:nvPr/>
          </p:nvSpPr>
          <p:spPr bwMode="auto">
            <a:xfrm>
              <a:off x="3350" y="3191"/>
              <a:ext cx="4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5000</a:t>
              </a:r>
            </a:p>
          </p:txBody>
        </p:sp>
      </p:grpSp>
      <p:sp>
        <p:nvSpPr>
          <p:cNvPr id="91151" name="Rectangle 15"/>
          <p:cNvSpPr>
            <a:spLocks noChangeArrowheads="1"/>
          </p:cNvSpPr>
          <p:nvPr/>
        </p:nvSpPr>
        <p:spPr bwMode="auto">
          <a:xfrm>
            <a:off x="7467600" y="5715000"/>
            <a:ext cx="1219200" cy="457200"/>
          </a:xfrm>
          <a:prstGeom prst="rect">
            <a:avLst/>
          </a:prstGeom>
          <a:solidFill>
            <a:srgbClr val="FFFF99"/>
          </a:solidFill>
          <a:ln w="9525">
            <a:solidFill>
              <a:schemeClr val="tx1"/>
            </a:solidFill>
            <a:miter lim="800000"/>
            <a:headEnd/>
            <a:tailEnd/>
          </a:ln>
        </p:spPr>
        <p:txBody>
          <a:bodyPr wrap="none" anchor="ctr"/>
          <a:lstStyle/>
          <a:p>
            <a:pPr algn="ctr" fontAlgn="base">
              <a:spcBef>
                <a:spcPct val="0"/>
              </a:spcBef>
              <a:spcAft>
                <a:spcPct val="0"/>
              </a:spcAft>
            </a:pPr>
            <a:r>
              <a:rPr lang="en-US" altLang="zh-CN" b="1" smtClean="0">
                <a:solidFill>
                  <a:srgbClr val="000000"/>
                </a:solidFill>
                <a:ea typeface="宋体" pitchFamily="2" charset="-122"/>
              </a:rPr>
              <a:t>???</a:t>
            </a:r>
          </a:p>
        </p:txBody>
      </p:sp>
      <p:sp>
        <p:nvSpPr>
          <p:cNvPr id="91152" name="Text Box 16"/>
          <p:cNvSpPr txBox="1">
            <a:spLocks noChangeArrowheads="1"/>
          </p:cNvSpPr>
          <p:nvPr/>
        </p:nvSpPr>
        <p:spPr bwMode="auto">
          <a:xfrm>
            <a:off x="7010400" y="5257800"/>
            <a:ext cx="400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r2</a:t>
            </a:r>
          </a:p>
        </p:txBody>
      </p:sp>
      <p:sp>
        <p:nvSpPr>
          <p:cNvPr id="91154" name="Text Box 18"/>
          <p:cNvSpPr txBox="1">
            <a:spLocks noChangeArrowheads="1"/>
          </p:cNvSpPr>
          <p:nvPr/>
        </p:nvSpPr>
        <p:spPr bwMode="auto">
          <a:xfrm>
            <a:off x="7375525" y="5410200"/>
            <a:ext cx="692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6000</a:t>
            </a:r>
          </a:p>
        </p:txBody>
      </p:sp>
      <p:grpSp>
        <p:nvGrpSpPr>
          <p:cNvPr id="4" name="Group 22"/>
          <p:cNvGrpSpPr>
            <a:grpSpLocks/>
          </p:cNvGrpSpPr>
          <p:nvPr/>
        </p:nvGrpSpPr>
        <p:grpSpPr bwMode="auto">
          <a:xfrm>
            <a:off x="4724400" y="3429000"/>
            <a:ext cx="381000" cy="685800"/>
            <a:chOff x="2976" y="2304"/>
            <a:chExt cx="240" cy="432"/>
          </a:xfrm>
        </p:grpSpPr>
        <p:sp>
          <p:nvSpPr>
            <p:cNvPr id="6166" name="AutoShape 20"/>
            <p:cNvSpPr>
              <a:spLocks noChangeArrowheads="1"/>
            </p:cNvSpPr>
            <p:nvPr/>
          </p:nvSpPr>
          <p:spPr bwMode="auto">
            <a:xfrm>
              <a:off x="3024" y="2592"/>
              <a:ext cx="192" cy="144"/>
            </a:xfrm>
            <a:prstGeom prst="rightArrow">
              <a:avLst>
                <a:gd name="adj1" fmla="val 50000"/>
                <a:gd name="adj2" fmla="val 33333"/>
              </a:avLst>
            </a:prstGeom>
            <a:solidFill>
              <a:schemeClr val="accent2"/>
            </a:solidFill>
            <a:ln w="9525">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6167" name="Rectangle 21"/>
            <p:cNvSpPr>
              <a:spLocks noChangeArrowheads="1"/>
            </p:cNvSpPr>
            <p:nvPr/>
          </p:nvSpPr>
          <p:spPr bwMode="auto">
            <a:xfrm>
              <a:off x="2976" y="2304"/>
              <a:ext cx="240" cy="240"/>
            </a:xfrm>
            <a:prstGeom prst="rect">
              <a:avLst/>
            </a:prstGeom>
            <a:solidFill>
              <a:srgbClr val="FFE5E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grpSp>
      <p:sp>
        <p:nvSpPr>
          <p:cNvPr id="91159" name="Rectangle 23"/>
          <p:cNvSpPr>
            <a:spLocks noChangeArrowheads="1"/>
          </p:cNvSpPr>
          <p:nvPr/>
        </p:nvSpPr>
        <p:spPr bwMode="auto">
          <a:xfrm>
            <a:off x="7467600" y="5715000"/>
            <a:ext cx="1219200" cy="457200"/>
          </a:xfrm>
          <a:prstGeom prst="rect">
            <a:avLst/>
          </a:prstGeom>
          <a:solidFill>
            <a:srgbClr val="FFFF99"/>
          </a:solidFill>
          <a:ln w="9525">
            <a:solidFill>
              <a:schemeClr val="tx1"/>
            </a:solidFill>
            <a:miter lim="800000"/>
            <a:headEnd/>
            <a:tailEnd/>
          </a:ln>
        </p:spPr>
        <p:txBody>
          <a:bodyPr wrap="none" anchor="ctr"/>
          <a:lstStyle/>
          <a:p>
            <a:pPr algn="ctr" fontAlgn="base">
              <a:spcBef>
                <a:spcPct val="0"/>
              </a:spcBef>
              <a:spcAft>
                <a:spcPct val="0"/>
              </a:spcAft>
            </a:pPr>
            <a:r>
              <a:rPr lang="en-US" altLang="zh-CN" b="1" smtClean="0">
                <a:solidFill>
                  <a:srgbClr val="000000"/>
                </a:solidFill>
                <a:ea typeface="宋体" pitchFamily="2" charset="-122"/>
              </a:rPr>
              <a:t>5000</a:t>
            </a:r>
          </a:p>
        </p:txBody>
      </p:sp>
      <p:sp>
        <p:nvSpPr>
          <p:cNvPr id="91160" name="Line 24"/>
          <p:cNvSpPr>
            <a:spLocks noChangeShapeType="1"/>
          </p:cNvSpPr>
          <p:nvPr/>
        </p:nvSpPr>
        <p:spPr bwMode="auto">
          <a:xfrm flipH="1">
            <a:off x="6477000" y="5486400"/>
            <a:ext cx="609600" cy="152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endParaRPr>
          </a:p>
        </p:txBody>
      </p:sp>
      <p:grpSp>
        <p:nvGrpSpPr>
          <p:cNvPr id="5" name="Group 25"/>
          <p:cNvGrpSpPr>
            <a:grpSpLocks/>
          </p:cNvGrpSpPr>
          <p:nvPr/>
        </p:nvGrpSpPr>
        <p:grpSpPr bwMode="auto">
          <a:xfrm>
            <a:off x="4724400" y="3733800"/>
            <a:ext cx="381000" cy="685800"/>
            <a:chOff x="2976" y="2304"/>
            <a:chExt cx="240" cy="432"/>
          </a:xfrm>
        </p:grpSpPr>
        <p:sp>
          <p:nvSpPr>
            <p:cNvPr id="6164" name="AutoShape 26"/>
            <p:cNvSpPr>
              <a:spLocks noChangeArrowheads="1"/>
            </p:cNvSpPr>
            <p:nvPr/>
          </p:nvSpPr>
          <p:spPr bwMode="auto">
            <a:xfrm>
              <a:off x="3024" y="2592"/>
              <a:ext cx="192" cy="144"/>
            </a:xfrm>
            <a:prstGeom prst="rightArrow">
              <a:avLst>
                <a:gd name="adj1" fmla="val 50000"/>
                <a:gd name="adj2" fmla="val 33333"/>
              </a:avLst>
            </a:prstGeom>
            <a:solidFill>
              <a:schemeClr val="accent2"/>
            </a:solidFill>
            <a:ln w="9525">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6165" name="Rectangle 27"/>
            <p:cNvSpPr>
              <a:spLocks noChangeArrowheads="1"/>
            </p:cNvSpPr>
            <p:nvPr/>
          </p:nvSpPr>
          <p:spPr bwMode="auto">
            <a:xfrm>
              <a:off x="2976" y="2304"/>
              <a:ext cx="240" cy="240"/>
            </a:xfrm>
            <a:prstGeom prst="rect">
              <a:avLst/>
            </a:prstGeom>
            <a:solidFill>
              <a:srgbClr val="FFE5E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grpSp>
      <p:sp>
        <p:nvSpPr>
          <p:cNvPr id="91164" name="Rectangle 28"/>
          <p:cNvSpPr>
            <a:spLocks noChangeArrowheads="1"/>
          </p:cNvSpPr>
          <p:nvPr/>
        </p:nvSpPr>
        <p:spPr bwMode="auto">
          <a:xfrm>
            <a:off x="5105400" y="5410200"/>
            <a:ext cx="1371600" cy="762000"/>
          </a:xfrm>
          <a:prstGeom prst="rect">
            <a:avLst/>
          </a:prstGeom>
          <a:solidFill>
            <a:srgbClr val="FFCC99"/>
          </a:solidFill>
          <a:ln w="9525">
            <a:solidFill>
              <a:schemeClr val="tx1"/>
            </a:solidFill>
            <a:miter lim="800000"/>
            <a:headEnd/>
            <a:tailEnd/>
          </a:ln>
        </p:spPr>
        <p:txBody>
          <a:bodyPr wrap="none" anchor="ctr"/>
          <a:lstStyle/>
          <a:p>
            <a:pPr fontAlgn="base">
              <a:spcBef>
                <a:spcPct val="0"/>
              </a:spcBef>
              <a:spcAft>
                <a:spcPct val="0"/>
              </a:spcAft>
            </a:pPr>
            <a:r>
              <a:rPr lang="en-US" altLang="zh-CN" b="1" smtClean="0">
                <a:solidFill>
                  <a:srgbClr val="000000"/>
                </a:solidFill>
                <a:ea typeface="宋体" pitchFamily="2" charset="-122"/>
              </a:rPr>
              <a:t>width = 8</a:t>
            </a:r>
          </a:p>
          <a:p>
            <a:pPr fontAlgn="base">
              <a:spcBef>
                <a:spcPct val="0"/>
              </a:spcBef>
              <a:spcAft>
                <a:spcPct val="0"/>
              </a:spcAft>
            </a:pPr>
            <a:r>
              <a:rPr lang="en-US" altLang="zh-CN" b="1" smtClean="0">
                <a:solidFill>
                  <a:srgbClr val="000000"/>
                </a:solidFill>
                <a:ea typeface="宋体" pitchFamily="2" charset="-122"/>
              </a:rPr>
              <a:t>length = 10</a:t>
            </a:r>
          </a:p>
        </p:txBody>
      </p:sp>
      <p:sp>
        <p:nvSpPr>
          <p:cNvPr id="91166" name="Text Box 30"/>
          <p:cNvSpPr txBox="1">
            <a:spLocks noChangeArrowheads="1"/>
          </p:cNvSpPr>
          <p:nvPr/>
        </p:nvSpPr>
        <p:spPr bwMode="auto">
          <a:xfrm>
            <a:off x="7086600" y="2971800"/>
            <a:ext cx="1631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8000"/>
                </a:solidFill>
                <a:ea typeface="宋体" pitchFamily="2" charset="-122"/>
              </a:rPr>
              <a:t>//dot notation</a:t>
            </a:r>
          </a:p>
        </p:txBody>
      </p:sp>
      <p:sp>
        <p:nvSpPr>
          <p:cNvPr id="91167" name="Text Box 31"/>
          <p:cNvSpPr txBox="1">
            <a:spLocks noChangeArrowheads="1"/>
          </p:cNvSpPr>
          <p:nvPr/>
        </p:nvSpPr>
        <p:spPr bwMode="auto">
          <a:xfrm>
            <a:off x="7086600" y="4191000"/>
            <a:ext cx="189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8000"/>
                </a:solidFill>
                <a:ea typeface="宋体" pitchFamily="2" charset="-122"/>
              </a:rPr>
              <a:t>//arrow notation</a:t>
            </a:r>
          </a:p>
        </p:txBody>
      </p:sp>
    </p:spTree>
    <p:extLst>
      <p:ext uri="{BB962C8B-B14F-4D97-AF65-F5344CB8AC3E}">
        <p14:creationId xmlns:p14="http://schemas.microsoft.com/office/powerpoint/2010/main" val="30233815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141"/>
                                        </p:tgtEl>
                                        <p:attrNameLst>
                                          <p:attrName>style.visibility</p:attrName>
                                        </p:attrNameLst>
                                      </p:cBhvr>
                                      <p:to>
                                        <p:strVal val="visible"/>
                                      </p:to>
                                    </p:set>
                                    <p:animEffect transition="in" filter="wipe(left)">
                                      <p:cBhvr>
                                        <p:cTn id="7" dur="500"/>
                                        <p:tgtEl>
                                          <p:spTgt spid="911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114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500"/>
                                        <p:tgtEl>
                                          <p:spTgt spid="2"/>
                                        </p:tgtEl>
                                      </p:cBhvr>
                                    </p:animEffect>
                                  </p:childTnLst>
                                </p:cTn>
                              </p:par>
                              <p:par>
                                <p:cTn id="19" presetID="1" presetClass="entr" presetSubtype="0" fill="hold" grpId="0" nodeType="withEffect">
                                  <p:stCondLst>
                                    <p:cond delay="0"/>
                                  </p:stCondLst>
                                  <p:childTnLst>
                                    <p:set>
                                      <p:cBhvr>
                                        <p:cTn id="20" dur="1" fill="hold">
                                          <p:stCondLst>
                                            <p:cond delay="0"/>
                                          </p:stCondLst>
                                        </p:cTn>
                                        <p:tgtEl>
                                          <p:spTgt spid="911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115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115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up)">
                                      <p:cBhvr>
                                        <p:cTn id="29" dur="500"/>
                                        <p:tgtEl>
                                          <p:spTgt spid="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91159"/>
                                        </p:tgtEl>
                                        <p:attrNameLst>
                                          <p:attrName>style.visibility</p:attrName>
                                        </p:attrNameLst>
                                      </p:cBhvr>
                                      <p:to>
                                        <p:strVal val="visible"/>
                                      </p:to>
                                    </p:set>
                                  </p:childTnLst>
                                </p:cTn>
                              </p:par>
                              <p:par>
                                <p:cTn id="34" presetID="22" presetClass="entr" presetSubtype="2" fill="hold" grpId="0" nodeType="withEffect">
                                  <p:stCondLst>
                                    <p:cond delay="0"/>
                                  </p:stCondLst>
                                  <p:childTnLst>
                                    <p:set>
                                      <p:cBhvr>
                                        <p:cTn id="35" dur="1" fill="hold">
                                          <p:stCondLst>
                                            <p:cond delay="0"/>
                                          </p:stCondLst>
                                        </p:cTn>
                                        <p:tgtEl>
                                          <p:spTgt spid="91160"/>
                                        </p:tgtEl>
                                        <p:attrNameLst>
                                          <p:attrName>style.visibility</p:attrName>
                                        </p:attrNameLst>
                                      </p:cBhvr>
                                      <p:to>
                                        <p:strVal val="visible"/>
                                      </p:to>
                                    </p:set>
                                    <p:animEffect transition="in" filter="wipe(right)">
                                      <p:cBhvr>
                                        <p:cTn id="36" dur="500"/>
                                        <p:tgtEl>
                                          <p:spTgt spid="9116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up)">
                                      <p:cBhvr>
                                        <p:cTn id="41" dur="500"/>
                                        <p:tgtEl>
                                          <p:spTgt spid="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91164"/>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29" presetClass="entr" presetSubtype="0" fill="hold" grpId="0" nodeType="clickEffect">
                                  <p:stCondLst>
                                    <p:cond delay="0"/>
                                  </p:stCondLst>
                                  <p:childTnLst>
                                    <p:set>
                                      <p:cBhvr>
                                        <p:cTn id="49" dur="1" fill="hold">
                                          <p:stCondLst>
                                            <p:cond delay="0"/>
                                          </p:stCondLst>
                                        </p:cTn>
                                        <p:tgtEl>
                                          <p:spTgt spid="91166"/>
                                        </p:tgtEl>
                                        <p:attrNameLst>
                                          <p:attrName>style.visibility</p:attrName>
                                        </p:attrNameLst>
                                      </p:cBhvr>
                                      <p:to>
                                        <p:strVal val="visible"/>
                                      </p:to>
                                    </p:set>
                                    <p:anim calcmode="lin" valueType="num">
                                      <p:cBhvr>
                                        <p:cTn id="50" dur="500" fill="hold"/>
                                        <p:tgtEl>
                                          <p:spTgt spid="91166"/>
                                        </p:tgtEl>
                                        <p:attrNameLst>
                                          <p:attrName>ppt_x</p:attrName>
                                        </p:attrNameLst>
                                      </p:cBhvr>
                                      <p:tavLst>
                                        <p:tav tm="0">
                                          <p:val>
                                            <p:strVal val="#ppt_x-.2"/>
                                          </p:val>
                                        </p:tav>
                                        <p:tav tm="100000">
                                          <p:val>
                                            <p:strVal val="#ppt_x"/>
                                          </p:val>
                                        </p:tav>
                                      </p:tavLst>
                                    </p:anim>
                                    <p:anim calcmode="lin" valueType="num">
                                      <p:cBhvr>
                                        <p:cTn id="51" dur="500" fill="hold"/>
                                        <p:tgtEl>
                                          <p:spTgt spid="91166"/>
                                        </p:tgtEl>
                                        <p:attrNameLst>
                                          <p:attrName>ppt_y</p:attrName>
                                        </p:attrNameLst>
                                      </p:cBhvr>
                                      <p:tavLst>
                                        <p:tav tm="0">
                                          <p:val>
                                            <p:strVal val="#ppt_y"/>
                                          </p:val>
                                        </p:tav>
                                        <p:tav tm="100000">
                                          <p:val>
                                            <p:strVal val="#ppt_y"/>
                                          </p:val>
                                        </p:tav>
                                      </p:tavLst>
                                    </p:anim>
                                    <p:animEffect transition="in" filter="wipe(right)" prLst="gradientSize: 0.1">
                                      <p:cBhvr>
                                        <p:cTn id="52" dur="500"/>
                                        <p:tgtEl>
                                          <p:spTgt spid="91166"/>
                                        </p:tgtEl>
                                      </p:cBhvr>
                                    </p:animEffect>
                                  </p:childTnLst>
                                </p:cTn>
                              </p:par>
                              <p:par>
                                <p:cTn id="53" presetID="29" presetClass="entr" presetSubtype="0" fill="hold" grpId="0" nodeType="withEffect">
                                  <p:stCondLst>
                                    <p:cond delay="0"/>
                                  </p:stCondLst>
                                  <p:childTnLst>
                                    <p:set>
                                      <p:cBhvr>
                                        <p:cTn id="54" dur="1" fill="hold">
                                          <p:stCondLst>
                                            <p:cond delay="0"/>
                                          </p:stCondLst>
                                        </p:cTn>
                                        <p:tgtEl>
                                          <p:spTgt spid="91167"/>
                                        </p:tgtEl>
                                        <p:attrNameLst>
                                          <p:attrName>style.visibility</p:attrName>
                                        </p:attrNameLst>
                                      </p:cBhvr>
                                      <p:to>
                                        <p:strVal val="visible"/>
                                      </p:to>
                                    </p:set>
                                    <p:anim calcmode="lin" valueType="num">
                                      <p:cBhvr>
                                        <p:cTn id="55" dur="500" fill="hold"/>
                                        <p:tgtEl>
                                          <p:spTgt spid="91167"/>
                                        </p:tgtEl>
                                        <p:attrNameLst>
                                          <p:attrName>ppt_x</p:attrName>
                                        </p:attrNameLst>
                                      </p:cBhvr>
                                      <p:tavLst>
                                        <p:tav tm="0">
                                          <p:val>
                                            <p:strVal val="#ppt_x-.2"/>
                                          </p:val>
                                        </p:tav>
                                        <p:tav tm="100000">
                                          <p:val>
                                            <p:strVal val="#ppt_x"/>
                                          </p:val>
                                        </p:tav>
                                      </p:tavLst>
                                    </p:anim>
                                    <p:anim calcmode="lin" valueType="num">
                                      <p:cBhvr>
                                        <p:cTn id="56" dur="500" fill="hold"/>
                                        <p:tgtEl>
                                          <p:spTgt spid="91167"/>
                                        </p:tgtEl>
                                        <p:attrNameLst>
                                          <p:attrName>ppt_y</p:attrName>
                                        </p:attrNameLst>
                                      </p:cBhvr>
                                      <p:tavLst>
                                        <p:tav tm="0">
                                          <p:val>
                                            <p:strVal val="#ppt_y"/>
                                          </p:val>
                                        </p:tav>
                                        <p:tav tm="100000">
                                          <p:val>
                                            <p:strVal val="#ppt_y"/>
                                          </p:val>
                                        </p:tav>
                                      </p:tavLst>
                                    </p:anim>
                                    <p:animEffect transition="in" filter="wipe(right)" prLst="gradientSize: 0.1">
                                      <p:cBhvr>
                                        <p:cTn id="57" dur="500"/>
                                        <p:tgtEl>
                                          <p:spTgt spid="91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1" grpId="0"/>
      <p:bldP spid="91144" grpId="0" animBg="1"/>
      <p:bldP spid="91151" grpId="0" animBg="1"/>
      <p:bldP spid="91152" grpId="0"/>
      <p:bldP spid="91154" grpId="0"/>
      <p:bldP spid="91159" grpId="0" animBg="1"/>
      <p:bldP spid="91160" grpId="0" animBg="1"/>
      <p:bldP spid="91164" grpId="0" animBg="1" autoUpdateAnimBg="0"/>
      <p:bldP spid="91166" grpId="0"/>
      <p:bldP spid="9116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F64D78F-578C-4429-B953-818047D9CA8A}" type="slidenum">
              <a:rPr lang="en-US" altLang="zh-CN">
                <a:solidFill>
                  <a:srgbClr val="000000"/>
                </a:solidFill>
              </a:rPr>
              <a:pPr/>
              <a:t>32</a:t>
            </a:fld>
            <a:endParaRPr lang="en-US" altLang="zh-CN">
              <a:solidFill>
                <a:srgbClr val="000000"/>
              </a:solidFill>
            </a:endParaRPr>
          </a:p>
        </p:txBody>
      </p:sp>
      <p:sp>
        <p:nvSpPr>
          <p:cNvPr id="7171" name="Rectangle 2"/>
          <p:cNvSpPr>
            <a:spLocks noChangeArrowheads="1"/>
          </p:cNvSpPr>
          <p:nvPr/>
        </p:nvSpPr>
        <p:spPr bwMode="auto">
          <a:xfrm>
            <a:off x="457200" y="1371600"/>
            <a:ext cx="3962400" cy="4800600"/>
          </a:xfrm>
          <a:prstGeom prst="rect">
            <a:avLst/>
          </a:prstGeom>
          <a:solidFill>
            <a:srgbClr val="D5E3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spcBef>
                <a:spcPct val="20000"/>
              </a:spcBef>
              <a:spcAft>
                <a:spcPct val="0"/>
              </a:spcAft>
            </a:pPr>
            <a:r>
              <a:rPr lang="en-US" altLang="zh-CN" sz="2800" smtClean="0">
                <a:solidFill>
                  <a:srgbClr val="000000"/>
                </a:solidFill>
                <a:ea typeface="宋体" pitchFamily="2" charset="-122"/>
              </a:rPr>
              <a:t>class Rectangle</a:t>
            </a:r>
          </a:p>
          <a:p>
            <a:pPr marL="342900" indent="-342900" fontAlgn="base">
              <a:spcBef>
                <a:spcPct val="20000"/>
              </a:spcBef>
              <a:spcAft>
                <a:spcPct val="0"/>
              </a:spcAft>
            </a:pPr>
            <a:r>
              <a:rPr lang="en-US" altLang="zh-CN" sz="2800" smtClean="0">
                <a:solidFill>
                  <a:srgbClr val="000000"/>
                </a:solidFill>
                <a:ea typeface="宋体" pitchFamily="2" charset="-122"/>
              </a:rPr>
              <a:t>{</a:t>
            </a:r>
          </a:p>
          <a:p>
            <a:pPr marL="342900" indent="-342900" fontAlgn="base">
              <a:spcBef>
                <a:spcPct val="20000"/>
              </a:spcBef>
              <a:spcAft>
                <a:spcPct val="0"/>
              </a:spcAft>
            </a:pPr>
            <a:r>
              <a:rPr lang="en-US" altLang="zh-CN" sz="2800" smtClean="0">
                <a:solidFill>
                  <a:srgbClr val="000000"/>
                </a:solidFill>
                <a:ea typeface="宋体" pitchFamily="2" charset="-122"/>
              </a:rPr>
              <a:t>	private:</a:t>
            </a:r>
          </a:p>
          <a:p>
            <a:pPr marL="342900" indent="-342900" fontAlgn="base">
              <a:spcBef>
                <a:spcPct val="20000"/>
              </a:spcBef>
              <a:spcAft>
                <a:spcPct val="0"/>
              </a:spcAft>
            </a:pPr>
            <a:r>
              <a:rPr lang="en-US" altLang="zh-CN" sz="2800" smtClean="0">
                <a:solidFill>
                  <a:srgbClr val="000000"/>
                </a:solidFill>
                <a:ea typeface="宋体" pitchFamily="2" charset="-122"/>
              </a:rPr>
              <a:t>	   int width;</a:t>
            </a:r>
          </a:p>
          <a:p>
            <a:pPr marL="342900" indent="-342900" fontAlgn="base">
              <a:spcBef>
                <a:spcPct val="20000"/>
              </a:spcBef>
              <a:spcAft>
                <a:spcPct val="0"/>
              </a:spcAft>
            </a:pPr>
            <a:r>
              <a:rPr lang="en-US" altLang="zh-CN" sz="2800" smtClean="0">
                <a:solidFill>
                  <a:srgbClr val="000000"/>
                </a:solidFill>
                <a:ea typeface="宋体" pitchFamily="2" charset="-122"/>
              </a:rPr>
              <a:t>	   int length;</a:t>
            </a:r>
          </a:p>
          <a:p>
            <a:pPr marL="342900" indent="-342900" fontAlgn="base">
              <a:spcBef>
                <a:spcPct val="20000"/>
              </a:spcBef>
              <a:spcAft>
                <a:spcPct val="0"/>
              </a:spcAft>
            </a:pPr>
            <a:r>
              <a:rPr lang="en-US" altLang="zh-CN" sz="2800" smtClean="0">
                <a:solidFill>
                  <a:srgbClr val="000000"/>
                </a:solidFill>
                <a:ea typeface="宋体" pitchFamily="2" charset="-122"/>
              </a:rPr>
              <a:t>	public:</a:t>
            </a:r>
          </a:p>
          <a:p>
            <a:pPr marL="342900" indent="-342900" fontAlgn="base">
              <a:spcBef>
                <a:spcPct val="20000"/>
              </a:spcBef>
              <a:spcAft>
                <a:spcPct val="0"/>
              </a:spcAft>
            </a:pPr>
            <a:r>
              <a:rPr lang="en-US" altLang="zh-CN" sz="2800" smtClean="0">
                <a:solidFill>
                  <a:srgbClr val="000000"/>
                </a:solidFill>
                <a:ea typeface="宋体" pitchFamily="2" charset="-122"/>
              </a:rPr>
              <a:t>	   void set(int w, int l);</a:t>
            </a:r>
          </a:p>
          <a:p>
            <a:pPr marL="342900" indent="-342900" fontAlgn="base">
              <a:spcBef>
                <a:spcPct val="20000"/>
              </a:spcBef>
              <a:spcAft>
                <a:spcPct val="0"/>
              </a:spcAft>
            </a:pPr>
            <a:r>
              <a:rPr lang="en-US" altLang="zh-CN" sz="2800" smtClean="0">
                <a:solidFill>
                  <a:srgbClr val="000000"/>
                </a:solidFill>
                <a:ea typeface="宋体" pitchFamily="2" charset="-122"/>
              </a:rPr>
              <a:t>	   int area();</a:t>
            </a:r>
          </a:p>
          <a:p>
            <a:pPr marL="342900" indent="-342900" fontAlgn="base">
              <a:spcBef>
                <a:spcPct val="20000"/>
              </a:spcBef>
              <a:spcAft>
                <a:spcPct val="0"/>
              </a:spcAft>
            </a:pPr>
            <a:r>
              <a:rPr lang="en-US" altLang="zh-CN" sz="2800" smtClean="0">
                <a:solidFill>
                  <a:srgbClr val="000000"/>
                </a:solidFill>
                <a:ea typeface="宋体" pitchFamily="2" charset="-122"/>
              </a:rPr>
              <a:t>}</a:t>
            </a:r>
          </a:p>
        </p:txBody>
      </p:sp>
      <p:sp>
        <p:nvSpPr>
          <p:cNvPr id="7172" name="Rectangle 3"/>
          <p:cNvSpPr>
            <a:spLocks noGrp="1" noChangeArrowheads="1"/>
          </p:cNvSpPr>
          <p:nvPr>
            <p:ph type="title"/>
          </p:nvPr>
        </p:nvSpPr>
        <p:spPr>
          <a:xfrm>
            <a:off x="381000" y="304800"/>
            <a:ext cx="8229600" cy="639763"/>
          </a:xfrm>
        </p:spPr>
        <p:txBody>
          <a:bodyPr/>
          <a:lstStyle/>
          <a:p>
            <a:pPr eaLnBrk="1" hangingPunct="1"/>
            <a:r>
              <a:rPr lang="en-US" altLang="zh-CN" sz="4000" smtClean="0">
                <a:ea typeface="宋体" pitchFamily="2" charset="-122"/>
              </a:rPr>
              <a:t>Declaration of an Object</a:t>
            </a:r>
          </a:p>
        </p:txBody>
      </p:sp>
      <p:sp>
        <p:nvSpPr>
          <p:cNvPr id="7173" name="Rectangle 4"/>
          <p:cNvSpPr>
            <a:spLocks noChangeArrowheads="1"/>
          </p:cNvSpPr>
          <p:nvPr/>
        </p:nvSpPr>
        <p:spPr bwMode="auto">
          <a:xfrm>
            <a:off x="4648200" y="1828800"/>
            <a:ext cx="3810000" cy="320040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main()</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	 </a:t>
            </a:r>
            <a:r>
              <a:rPr lang="en-US" altLang="zh-CN" sz="2000" smtClean="0">
                <a:solidFill>
                  <a:srgbClr val="333399"/>
                </a:solidFill>
                <a:latin typeface="Times New Roman" pitchFamily="18" charset="0"/>
                <a:ea typeface="宋体" pitchFamily="2" charset="-122"/>
              </a:rPr>
              <a:t>Rectangle *r3;</a:t>
            </a:r>
          </a:p>
          <a:p>
            <a:pPr marL="342900" indent="-342900" fontAlgn="base">
              <a:lnSpc>
                <a:spcPct val="80000"/>
              </a:lnSpc>
              <a:spcBef>
                <a:spcPct val="20000"/>
              </a:spcBef>
              <a:spcAft>
                <a:spcPct val="0"/>
              </a:spcAft>
            </a:pPr>
            <a:r>
              <a:rPr lang="en-US" altLang="zh-CN" sz="2000" smtClean="0">
                <a:solidFill>
                  <a:srgbClr val="333399"/>
                </a:solidFill>
                <a:latin typeface="Times New Roman" pitchFamily="18" charset="0"/>
                <a:ea typeface="宋体" pitchFamily="2" charset="-122"/>
              </a:rPr>
              <a:t>	 r3 = new Rectangle();</a:t>
            </a:r>
          </a:p>
          <a:p>
            <a:pPr marL="342900" indent="-342900" fontAlgn="base">
              <a:lnSpc>
                <a:spcPct val="80000"/>
              </a:lnSpc>
              <a:spcBef>
                <a:spcPct val="20000"/>
              </a:spcBef>
              <a:spcAft>
                <a:spcPct val="0"/>
              </a:spcAft>
            </a:pPr>
            <a:endParaRPr lang="en-US" altLang="zh-CN" sz="1000" smtClean="0">
              <a:solidFill>
                <a:srgbClr val="333399"/>
              </a:solidFill>
              <a:latin typeface="Times New Roman" pitchFamily="18" charset="0"/>
              <a:ea typeface="宋体" pitchFamily="2" charset="-122"/>
            </a:endParaRPr>
          </a:p>
          <a:p>
            <a:pPr marL="342900" indent="-342900" fontAlgn="base">
              <a:lnSpc>
                <a:spcPct val="80000"/>
              </a:lnSpc>
              <a:spcBef>
                <a:spcPct val="20000"/>
              </a:spcBef>
              <a:spcAft>
                <a:spcPct val="0"/>
              </a:spcAft>
            </a:pPr>
            <a:r>
              <a:rPr lang="en-US" altLang="zh-CN" sz="2400" smtClean="0">
                <a:solidFill>
                  <a:srgbClr val="333399"/>
                </a:solidFill>
                <a:latin typeface="Times New Roman" pitchFamily="18" charset="0"/>
                <a:ea typeface="宋体" pitchFamily="2" charset="-122"/>
              </a:rPr>
              <a:t>	 </a:t>
            </a:r>
            <a:r>
              <a:rPr lang="en-US" altLang="zh-CN" sz="2000" smtClean="0">
                <a:solidFill>
                  <a:srgbClr val="333399"/>
                </a:solidFill>
                <a:latin typeface="Times New Roman" pitchFamily="18" charset="0"/>
                <a:ea typeface="宋体" pitchFamily="2" charset="-122"/>
              </a:rPr>
              <a:t>r3-&gt;set(80,100);</a:t>
            </a:r>
          </a:p>
          <a:p>
            <a:pPr marL="342900" indent="-342900" fontAlgn="base">
              <a:lnSpc>
                <a:spcPct val="80000"/>
              </a:lnSpc>
              <a:spcBef>
                <a:spcPct val="20000"/>
              </a:spcBef>
              <a:spcAft>
                <a:spcPct val="0"/>
              </a:spcAft>
            </a:pPr>
            <a:endParaRPr lang="en-US" altLang="zh-CN" sz="1000" smtClean="0">
              <a:solidFill>
                <a:srgbClr val="333399"/>
              </a:solidFill>
              <a:latin typeface="Times New Roman" pitchFamily="18" charset="0"/>
              <a:ea typeface="宋体" pitchFamily="2" charset="-122"/>
            </a:endParaRPr>
          </a:p>
          <a:p>
            <a:pPr marL="342900" indent="-342900" fontAlgn="base">
              <a:lnSpc>
                <a:spcPct val="80000"/>
              </a:lnSpc>
              <a:spcBef>
                <a:spcPct val="20000"/>
              </a:spcBef>
              <a:spcAft>
                <a:spcPct val="0"/>
              </a:spcAft>
            </a:pPr>
            <a:r>
              <a:rPr lang="en-US" altLang="zh-CN" sz="2400" smtClean="0">
                <a:solidFill>
                  <a:srgbClr val="333399"/>
                </a:solidFill>
                <a:latin typeface="Times New Roman" pitchFamily="18" charset="0"/>
                <a:ea typeface="宋体" pitchFamily="2" charset="-122"/>
              </a:rPr>
              <a:t>	 </a:t>
            </a:r>
            <a:r>
              <a:rPr lang="en-US" altLang="zh-CN" sz="2000" smtClean="0">
                <a:solidFill>
                  <a:srgbClr val="333399"/>
                </a:solidFill>
                <a:latin typeface="Times New Roman" pitchFamily="18" charset="0"/>
                <a:ea typeface="宋体" pitchFamily="2" charset="-122"/>
              </a:rPr>
              <a:t>delete r3;</a:t>
            </a:r>
          </a:p>
          <a:p>
            <a:pPr marL="342900" indent="-342900" fontAlgn="base">
              <a:lnSpc>
                <a:spcPct val="80000"/>
              </a:lnSpc>
              <a:spcBef>
                <a:spcPct val="20000"/>
              </a:spcBef>
              <a:spcAft>
                <a:spcPct val="0"/>
              </a:spcAft>
            </a:pPr>
            <a:r>
              <a:rPr lang="en-US" altLang="zh-CN" sz="2000" smtClean="0">
                <a:solidFill>
                  <a:srgbClr val="333399"/>
                </a:solidFill>
                <a:latin typeface="Times New Roman" pitchFamily="18" charset="0"/>
                <a:ea typeface="宋体" pitchFamily="2" charset="-122"/>
              </a:rPr>
              <a:t>	 r3 = NULL;</a:t>
            </a:r>
          </a:p>
          <a:p>
            <a:pPr marL="342900" indent="-342900" fontAlgn="base">
              <a:lnSpc>
                <a:spcPct val="80000"/>
              </a:lnSpc>
              <a:spcBef>
                <a:spcPct val="20000"/>
              </a:spcBef>
              <a:spcAft>
                <a:spcPct val="0"/>
              </a:spcAft>
            </a:pPr>
            <a:r>
              <a:rPr lang="en-US" altLang="zh-CN" sz="2400" smtClean="0">
                <a:solidFill>
                  <a:srgbClr val="000000"/>
                </a:solidFill>
                <a:ea typeface="宋体" pitchFamily="2" charset="-122"/>
              </a:rPr>
              <a:t>}</a:t>
            </a:r>
          </a:p>
        </p:txBody>
      </p:sp>
      <p:sp>
        <p:nvSpPr>
          <p:cNvPr id="92165" name="Text Box 5"/>
          <p:cNvSpPr txBox="1">
            <a:spLocks noChangeArrowheads="1"/>
          </p:cNvSpPr>
          <p:nvPr/>
        </p:nvSpPr>
        <p:spPr bwMode="auto">
          <a:xfrm>
            <a:off x="4724400" y="1295400"/>
            <a:ext cx="3979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r3 is dynamically allocated in heap</a:t>
            </a:r>
          </a:p>
        </p:txBody>
      </p:sp>
      <p:sp>
        <p:nvSpPr>
          <p:cNvPr id="92166" name="AutoShape 6"/>
          <p:cNvSpPr>
            <a:spLocks noChangeArrowheads="1"/>
          </p:cNvSpPr>
          <p:nvPr/>
        </p:nvSpPr>
        <p:spPr bwMode="auto">
          <a:xfrm>
            <a:off x="4800600" y="2667000"/>
            <a:ext cx="304800" cy="228600"/>
          </a:xfrm>
          <a:prstGeom prst="rightArrow">
            <a:avLst>
              <a:gd name="adj1" fmla="val 50000"/>
              <a:gd name="adj2" fmla="val 33333"/>
            </a:avLst>
          </a:prstGeom>
          <a:solidFill>
            <a:schemeClr val="accent2"/>
          </a:solidFill>
          <a:ln w="9525">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grpSp>
        <p:nvGrpSpPr>
          <p:cNvPr id="2" name="Group 23"/>
          <p:cNvGrpSpPr>
            <a:grpSpLocks/>
          </p:cNvGrpSpPr>
          <p:nvPr/>
        </p:nvGrpSpPr>
        <p:grpSpPr bwMode="auto">
          <a:xfrm>
            <a:off x="4724400" y="5181600"/>
            <a:ext cx="1676400" cy="914400"/>
            <a:chOff x="2976" y="3216"/>
            <a:chExt cx="1056" cy="576"/>
          </a:xfrm>
        </p:grpSpPr>
        <p:sp>
          <p:nvSpPr>
            <p:cNvPr id="7200" name="Rectangle 15"/>
            <p:cNvSpPr>
              <a:spLocks noChangeArrowheads="1"/>
            </p:cNvSpPr>
            <p:nvPr/>
          </p:nvSpPr>
          <p:spPr bwMode="auto">
            <a:xfrm>
              <a:off x="3264" y="3504"/>
              <a:ext cx="768" cy="288"/>
            </a:xfrm>
            <a:prstGeom prst="rect">
              <a:avLst/>
            </a:prstGeom>
            <a:solidFill>
              <a:srgbClr val="FFFF99"/>
            </a:solidFill>
            <a:ln w="9525">
              <a:solidFill>
                <a:schemeClr val="tx1"/>
              </a:solidFill>
              <a:miter lim="800000"/>
              <a:headEnd/>
              <a:tailEnd/>
            </a:ln>
          </p:spPr>
          <p:txBody>
            <a:bodyPr wrap="none" anchor="ctr"/>
            <a:lstStyle/>
            <a:p>
              <a:pPr algn="ctr" fontAlgn="base">
                <a:spcBef>
                  <a:spcPct val="0"/>
                </a:spcBef>
                <a:spcAft>
                  <a:spcPct val="0"/>
                </a:spcAft>
              </a:pPr>
              <a:r>
                <a:rPr lang="en-US" altLang="zh-CN" b="1" smtClean="0">
                  <a:solidFill>
                    <a:srgbClr val="000000"/>
                  </a:solidFill>
                  <a:ea typeface="宋体" pitchFamily="2" charset="-122"/>
                </a:rPr>
                <a:t>???</a:t>
              </a:r>
            </a:p>
          </p:txBody>
        </p:sp>
        <p:sp>
          <p:nvSpPr>
            <p:cNvPr id="7201" name="Text Box 16"/>
            <p:cNvSpPr txBox="1">
              <a:spLocks noChangeArrowheads="1"/>
            </p:cNvSpPr>
            <p:nvPr/>
          </p:nvSpPr>
          <p:spPr bwMode="auto">
            <a:xfrm>
              <a:off x="2976" y="3216"/>
              <a:ext cx="2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r3</a:t>
              </a:r>
            </a:p>
          </p:txBody>
        </p:sp>
        <p:sp>
          <p:nvSpPr>
            <p:cNvPr id="7202" name="Text Box 17"/>
            <p:cNvSpPr txBox="1">
              <a:spLocks noChangeArrowheads="1"/>
            </p:cNvSpPr>
            <p:nvPr/>
          </p:nvSpPr>
          <p:spPr bwMode="auto">
            <a:xfrm>
              <a:off x="3206" y="3312"/>
              <a:ext cx="4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6000</a:t>
              </a:r>
            </a:p>
          </p:txBody>
        </p:sp>
      </p:grpSp>
      <p:grpSp>
        <p:nvGrpSpPr>
          <p:cNvPr id="3" name="Group 18"/>
          <p:cNvGrpSpPr>
            <a:grpSpLocks/>
          </p:cNvGrpSpPr>
          <p:nvPr/>
        </p:nvGrpSpPr>
        <p:grpSpPr bwMode="auto">
          <a:xfrm>
            <a:off x="4724400" y="2514600"/>
            <a:ext cx="381000" cy="685800"/>
            <a:chOff x="2976" y="2304"/>
            <a:chExt cx="240" cy="432"/>
          </a:xfrm>
        </p:grpSpPr>
        <p:sp>
          <p:nvSpPr>
            <p:cNvPr id="7198" name="AutoShape 19"/>
            <p:cNvSpPr>
              <a:spLocks noChangeArrowheads="1"/>
            </p:cNvSpPr>
            <p:nvPr/>
          </p:nvSpPr>
          <p:spPr bwMode="auto">
            <a:xfrm>
              <a:off x="3024" y="2592"/>
              <a:ext cx="192" cy="144"/>
            </a:xfrm>
            <a:prstGeom prst="rightArrow">
              <a:avLst>
                <a:gd name="adj1" fmla="val 50000"/>
                <a:gd name="adj2" fmla="val 33333"/>
              </a:avLst>
            </a:prstGeom>
            <a:solidFill>
              <a:schemeClr val="accent2"/>
            </a:solidFill>
            <a:ln w="9525">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7199" name="Rectangle 20"/>
            <p:cNvSpPr>
              <a:spLocks noChangeArrowheads="1"/>
            </p:cNvSpPr>
            <p:nvPr/>
          </p:nvSpPr>
          <p:spPr bwMode="auto">
            <a:xfrm>
              <a:off x="2976" y="2304"/>
              <a:ext cx="240" cy="24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grpSp>
      <p:grpSp>
        <p:nvGrpSpPr>
          <p:cNvPr id="4" name="Group 29"/>
          <p:cNvGrpSpPr>
            <a:grpSpLocks/>
          </p:cNvGrpSpPr>
          <p:nvPr/>
        </p:nvGrpSpPr>
        <p:grpSpPr bwMode="auto">
          <a:xfrm>
            <a:off x="5181600" y="5424488"/>
            <a:ext cx="3276600" cy="1128712"/>
            <a:chOff x="3264" y="3369"/>
            <a:chExt cx="2064" cy="711"/>
          </a:xfrm>
        </p:grpSpPr>
        <p:sp>
          <p:nvSpPr>
            <p:cNvPr id="7194" name="Rectangle 11"/>
            <p:cNvSpPr>
              <a:spLocks noChangeArrowheads="1"/>
            </p:cNvSpPr>
            <p:nvPr/>
          </p:nvSpPr>
          <p:spPr bwMode="auto">
            <a:xfrm>
              <a:off x="4464" y="3600"/>
              <a:ext cx="864" cy="480"/>
            </a:xfrm>
            <a:prstGeom prst="rect">
              <a:avLst/>
            </a:prstGeom>
            <a:solidFill>
              <a:srgbClr val="FFCC99"/>
            </a:solidFill>
            <a:ln w="9525">
              <a:solidFill>
                <a:schemeClr val="tx1"/>
              </a:solidFill>
              <a:miter lim="800000"/>
              <a:headEnd/>
              <a:tailEnd/>
            </a:ln>
          </p:spPr>
          <p:txBody>
            <a:bodyPr wrap="none" anchor="ctr"/>
            <a:lstStyle/>
            <a:p>
              <a:pPr fontAlgn="base">
                <a:spcBef>
                  <a:spcPct val="0"/>
                </a:spcBef>
                <a:spcAft>
                  <a:spcPct val="0"/>
                </a:spcAft>
              </a:pPr>
              <a:r>
                <a:rPr lang="en-US" altLang="zh-CN" b="1" smtClean="0">
                  <a:solidFill>
                    <a:srgbClr val="000000"/>
                  </a:solidFill>
                  <a:ea typeface="宋体" pitchFamily="2" charset="-122"/>
                </a:rPr>
                <a:t>width</a:t>
              </a:r>
            </a:p>
            <a:p>
              <a:pPr fontAlgn="base">
                <a:spcBef>
                  <a:spcPct val="0"/>
                </a:spcBef>
                <a:spcAft>
                  <a:spcPct val="0"/>
                </a:spcAft>
              </a:pPr>
              <a:r>
                <a:rPr lang="en-US" altLang="zh-CN" b="1" smtClean="0">
                  <a:solidFill>
                    <a:srgbClr val="000000"/>
                  </a:solidFill>
                  <a:ea typeface="宋体" pitchFamily="2" charset="-122"/>
                </a:rPr>
                <a:t>length</a:t>
              </a:r>
            </a:p>
          </p:txBody>
        </p:sp>
        <p:sp>
          <p:nvSpPr>
            <p:cNvPr id="7195" name="Text Box 14"/>
            <p:cNvSpPr txBox="1">
              <a:spLocks noChangeArrowheads="1"/>
            </p:cNvSpPr>
            <p:nvPr/>
          </p:nvSpPr>
          <p:spPr bwMode="auto">
            <a:xfrm>
              <a:off x="4416" y="3369"/>
              <a:ext cx="4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5000</a:t>
              </a:r>
            </a:p>
          </p:txBody>
        </p:sp>
        <p:sp>
          <p:nvSpPr>
            <p:cNvPr id="7196" name="Rectangle 25"/>
            <p:cNvSpPr>
              <a:spLocks noChangeArrowheads="1"/>
            </p:cNvSpPr>
            <p:nvPr/>
          </p:nvSpPr>
          <p:spPr bwMode="auto">
            <a:xfrm>
              <a:off x="3264" y="3504"/>
              <a:ext cx="768" cy="288"/>
            </a:xfrm>
            <a:prstGeom prst="rect">
              <a:avLst/>
            </a:prstGeom>
            <a:solidFill>
              <a:srgbClr val="FFFF99"/>
            </a:solidFill>
            <a:ln w="9525">
              <a:solidFill>
                <a:schemeClr val="tx1"/>
              </a:solidFill>
              <a:miter lim="800000"/>
              <a:headEnd/>
              <a:tailEnd/>
            </a:ln>
          </p:spPr>
          <p:txBody>
            <a:bodyPr wrap="none" anchor="ctr"/>
            <a:lstStyle/>
            <a:p>
              <a:pPr algn="ctr" fontAlgn="base">
                <a:spcBef>
                  <a:spcPct val="0"/>
                </a:spcBef>
                <a:spcAft>
                  <a:spcPct val="0"/>
                </a:spcAft>
              </a:pPr>
              <a:r>
                <a:rPr lang="en-US" altLang="zh-CN" b="1" smtClean="0">
                  <a:solidFill>
                    <a:srgbClr val="000000"/>
                  </a:solidFill>
                  <a:ea typeface="宋体" pitchFamily="2" charset="-122"/>
                </a:rPr>
                <a:t>5000</a:t>
              </a:r>
            </a:p>
          </p:txBody>
        </p:sp>
        <p:sp>
          <p:nvSpPr>
            <p:cNvPr id="7197" name="Line 28"/>
            <p:cNvSpPr>
              <a:spLocks noChangeShapeType="1"/>
            </p:cNvSpPr>
            <p:nvPr/>
          </p:nvSpPr>
          <p:spPr bwMode="auto">
            <a:xfrm>
              <a:off x="4032" y="3552"/>
              <a:ext cx="432" cy="19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endParaRPr>
            </a:p>
          </p:txBody>
        </p:sp>
      </p:grpSp>
      <p:grpSp>
        <p:nvGrpSpPr>
          <p:cNvPr id="5" name="Group 7"/>
          <p:cNvGrpSpPr>
            <a:grpSpLocks/>
          </p:cNvGrpSpPr>
          <p:nvPr/>
        </p:nvGrpSpPr>
        <p:grpSpPr bwMode="auto">
          <a:xfrm>
            <a:off x="4724400" y="2819400"/>
            <a:ext cx="381000" cy="838200"/>
            <a:chOff x="2928" y="1776"/>
            <a:chExt cx="240" cy="528"/>
          </a:xfrm>
        </p:grpSpPr>
        <p:sp>
          <p:nvSpPr>
            <p:cNvPr id="7192" name="AutoShape 8"/>
            <p:cNvSpPr>
              <a:spLocks noChangeArrowheads="1"/>
            </p:cNvSpPr>
            <p:nvPr/>
          </p:nvSpPr>
          <p:spPr bwMode="auto">
            <a:xfrm>
              <a:off x="2976" y="2160"/>
              <a:ext cx="192" cy="144"/>
            </a:xfrm>
            <a:prstGeom prst="rightArrow">
              <a:avLst>
                <a:gd name="adj1" fmla="val 50000"/>
                <a:gd name="adj2" fmla="val 33333"/>
              </a:avLst>
            </a:prstGeom>
            <a:solidFill>
              <a:schemeClr val="accent2"/>
            </a:solidFill>
            <a:ln w="9525">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7193" name="Rectangle 9"/>
            <p:cNvSpPr>
              <a:spLocks noChangeArrowheads="1"/>
            </p:cNvSpPr>
            <p:nvPr/>
          </p:nvSpPr>
          <p:spPr bwMode="auto">
            <a:xfrm>
              <a:off x="2928" y="1776"/>
              <a:ext cx="240" cy="24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grpSp>
      <p:sp>
        <p:nvSpPr>
          <p:cNvPr id="92173" name="Rectangle 13"/>
          <p:cNvSpPr>
            <a:spLocks noChangeArrowheads="1"/>
          </p:cNvSpPr>
          <p:nvPr/>
        </p:nvSpPr>
        <p:spPr bwMode="auto">
          <a:xfrm>
            <a:off x="7086600" y="5791200"/>
            <a:ext cx="1600200" cy="762000"/>
          </a:xfrm>
          <a:prstGeom prst="rect">
            <a:avLst/>
          </a:prstGeom>
          <a:solidFill>
            <a:srgbClr val="FFCC99"/>
          </a:solidFill>
          <a:ln w="9525">
            <a:solidFill>
              <a:schemeClr val="tx1"/>
            </a:solidFill>
            <a:miter lim="800000"/>
            <a:headEnd/>
            <a:tailEnd/>
          </a:ln>
        </p:spPr>
        <p:txBody>
          <a:bodyPr wrap="none" anchor="ctr"/>
          <a:lstStyle/>
          <a:p>
            <a:pPr fontAlgn="base">
              <a:spcBef>
                <a:spcPct val="0"/>
              </a:spcBef>
              <a:spcAft>
                <a:spcPct val="0"/>
              </a:spcAft>
            </a:pPr>
            <a:r>
              <a:rPr lang="en-US" altLang="zh-CN" b="1" smtClean="0">
                <a:solidFill>
                  <a:srgbClr val="000000"/>
                </a:solidFill>
                <a:ea typeface="宋体" pitchFamily="2" charset="-122"/>
              </a:rPr>
              <a:t>width = 80</a:t>
            </a:r>
          </a:p>
          <a:p>
            <a:pPr fontAlgn="base">
              <a:spcBef>
                <a:spcPct val="0"/>
              </a:spcBef>
              <a:spcAft>
                <a:spcPct val="0"/>
              </a:spcAft>
            </a:pPr>
            <a:r>
              <a:rPr lang="en-US" altLang="zh-CN" b="1" smtClean="0">
                <a:solidFill>
                  <a:srgbClr val="000000"/>
                </a:solidFill>
                <a:ea typeface="宋体" pitchFamily="2" charset="-122"/>
              </a:rPr>
              <a:t>length = 100</a:t>
            </a:r>
          </a:p>
        </p:txBody>
      </p:sp>
      <p:grpSp>
        <p:nvGrpSpPr>
          <p:cNvPr id="6" name="Group 30"/>
          <p:cNvGrpSpPr>
            <a:grpSpLocks/>
          </p:cNvGrpSpPr>
          <p:nvPr/>
        </p:nvGrpSpPr>
        <p:grpSpPr bwMode="auto">
          <a:xfrm>
            <a:off x="4724400" y="3352800"/>
            <a:ext cx="381000" cy="838200"/>
            <a:chOff x="2928" y="1776"/>
            <a:chExt cx="240" cy="528"/>
          </a:xfrm>
        </p:grpSpPr>
        <p:sp>
          <p:nvSpPr>
            <p:cNvPr id="7190" name="AutoShape 31"/>
            <p:cNvSpPr>
              <a:spLocks noChangeArrowheads="1"/>
            </p:cNvSpPr>
            <p:nvPr/>
          </p:nvSpPr>
          <p:spPr bwMode="auto">
            <a:xfrm>
              <a:off x="2976" y="2160"/>
              <a:ext cx="192" cy="144"/>
            </a:xfrm>
            <a:prstGeom prst="rightArrow">
              <a:avLst>
                <a:gd name="adj1" fmla="val 50000"/>
                <a:gd name="adj2" fmla="val 33333"/>
              </a:avLst>
            </a:prstGeom>
            <a:solidFill>
              <a:schemeClr val="accent2"/>
            </a:solidFill>
            <a:ln w="9525">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7191" name="Rectangle 32"/>
            <p:cNvSpPr>
              <a:spLocks noChangeArrowheads="1"/>
            </p:cNvSpPr>
            <p:nvPr/>
          </p:nvSpPr>
          <p:spPr bwMode="auto">
            <a:xfrm>
              <a:off x="2928" y="1776"/>
              <a:ext cx="240" cy="24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grpSp>
      <p:grpSp>
        <p:nvGrpSpPr>
          <p:cNvPr id="7" name="Group 35"/>
          <p:cNvGrpSpPr>
            <a:grpSpLocks/>
          </p:cNvGrpSpPr>
          <p:nvPr/>
        </p:nvGrpSpPr>
        <p:grpSpPr bwMode="auto">
          <a:xfrm>
            <a:off x="5181600" y="5410200"/>
            <a:ext cx="3749675" cy="1295400"/>
            <a:chOff x="3264" y="3408"/>
            <a:chExt cx="2362" cy="816"/>
          </a:xfrm>
        </p:grpSpPr>
        <p:sp>
          <p:nvSpPr>
            <p:cNvPr id="7188" name="Rectangle 33"/>
            <p:cNvSpPr>
              <a:spLocks noChangeArrowheads="1"/>
            </p:cNvSpPr>
            <p:nvPr/>
          </p:nvSpPr>
          <p:spPr bwMode="auto">
            <a:xfrm>
              <a:off x="4042" y="3408"/>
              <a:ext cx="1584" cy="81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7189" name="Rectangle 34"/>
            <p:cNvSpPr>
              <a:spLocks noChangeArrowheads="1"/>
            </p:cNvSpPr>
            <p:nvPr/>
          </p:nvSpPr>
          <p:spPr bwMode="auto">
            <a:xfrm>
              <a:off x="3264" y="3552"/>
              <a:ext cx="768" cy="288"/>
            </a:xfrm>
            <a:prstGeom prst="rect">
              <a:avLst/>
            </a:prstGeom>
            <a:solidFill>
              <a:srgbClr val="FFFF99"/>
            </a:solidFill>
            <a:ln w="9525">
              <a:solidFill>
                <a:schemeClr val="tx1"/>
              </a:solidFill>
              <a:miter lim="800000"/>
              <a:headEnd/>
              <a:tailEnd/>
            </a:ln>
          </p:spPr>
          <p:txBody>
            <a:bodyPr wrap="none" anchor="ctr"/>
            <a:lstStyle/>
            <a:p>
              <a:pPr algn="ctr" fontAlgn="base">
                <a:spcBef>
                  <a:spcPct val="0"/>
                </a:spcBef>
                <a:spcAft>
                  <a:spcPct val="0"/>
                </a:spcAft>
              </a:pPr>
              <a:r>
                <a:rPr lang="en-US" altLang="zh-CN" b="1" smtClean="0">
                  <a:solidFill>
                    <a:srgbClr val="000000"/>
                  </a:solidFill>
                  <a:ea typeface="宋体" pitchFamily="2" charset="-122"/>
                </a:rPr>
                <a:t>???</a:t>
              </a:r>
            </a:p>
          </p:txBody>
        </p:sp>
      </p:grpSp>
      <p:sp>
        <p:nvSpPr>
          <p:cNvPr id="92196" name="Rectangle 36"/>
          <p:cNvSpPr>
            <a:spLocks noChangeArrowheads="1"/>
          </p:cNvSpPr>
          <p:nvPr/>
        </p:nvSpPr>
        <p:spPr bwMode="auto">
          <a:xfrm>
            <a:off x="5181600" y="5638800"/>
            <a:ext cx="1219200" cy="457200"/>
          </a:xfrm>
          <a:prstGeom prst="rect">
            <a:avLst/>
          </a:prstGeom>
          <a:solidFill>
            <a:srgbClr val="FFFF99"/>
          </a:solidFill>
          <a:ln w="9525">
            <a:solidFill>
              <a:schemeClr val="tx1"/>
            </a:solidFill>
            <a:miter lim="800000"/>
            <a:headEnd/>
            <a:tailEnd/>
          </a:ln>
        </p:spPr>
        <p:txBody>
          <a:bodyPr wrap="none" anchor="ctr"/>
          <a:lstStyle/>
          <a:p>
            <a:pPr algn="ctr" fontAlgn="base">
              <a:spcBef>
                <a:spcPct val="0"/>
              </a:spcBef>
              <a:spcAft>
                <a:spcPct val="0"/>
              </a:spcAft>
            </a:pPr>
            <a:r>
              <a:rPr lang="en-US" altLang="zh-CN" b="1" smtClean="0">
                <a:solidFill>
                  <a:srgbClr val="000000"/>
                </a:solidFill>
                <a:ea typeface="宋体" pitchFamily="2" charset="-122"/>
              </a:rPr>
              <a:t>NULL</a:t>
            </a:r>
          </a:p>
        </p:txBody>
      </p:sp>
      <p:grpSp>
        <p:nvGrpSpPr>
          <p:cNvPr id="8" name="Group 40"/>
          <p:cNvGrpSpPr>
            <a:grpSpLocks/>
          </p:cNvGrpSpPr>
          <p:nvPr/>
        </p:nvGrpSpPr>
        <p:grpSpPr bwMode="auto">
          <a:xfrm>
            <a:off x="4724400" y="3886200"/>
            <a:ext cx="381000" cy="609600"/>
            <a:chOff x="4944" y="2976"/>
            <a:chExt cx="240" cy="384"/>
          </a:xfrm>
        </p:grpSpPr>
        <p:sp>
          <p:nvSpPr>
            <p:cNvPr id="7186" name="AutoShape 38"/>
            <p:cNvSpPr>
              <a:spLocks noChangeArrowheads="1"/>
            </p:cNvSpPr>
            <p:nvPr/>
          </p:nvSpPr>
          <p:spPr bwMode="auto">
            <a:xfrm>
              <a:off x="4992" y="3216"/>
              <a:ext cx="192" cy="144"/>
            </a:xfrm>
            <a:prstGeom prst="rightArrow">
              <a:avLst>
                <a:gd name="adj1" fmla="val 50000"/>
                <a:gd name="adj2" fmla="val 33333"/>
              </a:avLst>
            </a:prstGeom>
            <a:solidFill>
              <a:schemeClr val="accent2"/>
            </a:solidFill>
            <a:ln w="9525">
              <a:solidFill>
                <a:schemeClr val="tx1"/>
              </a:solidFill>
              <a:miter lim="800000"/>
              <a:headEnd/>
              <a:tailEnd/>
            </a:ln>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7187" name="Rectangle 39"/>
            <p:cNvSpPr>
              <a:spLocks noChangeArrowheads="1"/>
            </p:cNvSpPr>
            <p:nvPr/>
          </p:nvSpPr>
          <p:spPr bwMode="auto">
            <a:xfrm>
              <a:off x="4944" y="2976"/>
              <a:ext cx="240" cy="24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grpSp>
      <p:sp>
        <p:nvSpPr>
          <p:cNvPr id="92201" name="Text Box 41"/>
          <p:cNvSpPr txBox="1">
            <a:spLocks noChangeArrowheads="1"/>
          </p:cNvSpPr>
          <p:nvPr/>
        </p:nvSpPr>
        <p:spPr bwMode="auto">
          <a:xfrm>
            <a:off x="7010400" y="3429000"/>
            <a:ext cx="189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8000"/>
                </a:solidFill>
                <a:ea typeface="宋体" pitchFamily="2" charset="-122"/>
              </a:rPr>
              <a:t>//arrow notation</a:t>
            </a:r>
          </a:p>
        </p:txBody>
      </p:sp>
    </p:spTree>
    <p:extLst>
      <p:ext uri="{BB962C8B-B14F-4D97-AF65-F5344CB8AC3E}">
        <p14:creationId xmlns:p14="http://schemas.microsoft.com/office/powerpoint/2010/main" val="41453376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65"/>
                                        </p:tgtEl>
                                        <p:attrNameLst>
                                          <p:attrName>style.visibility</p:attrName>
                                        </p:attrNameLst>
                                      </p:cBhvr>
                                      <p:to>
                                        <p:strVal val="visible"/>
                                      </p:to>
                                    </p:set>
                                    <p:animEffect transition="in" filter="wipe(left)">
                                      <p:cBhvr>
                                        <p:cTn id="7" dur="500"/>
                                        <p:tgtEl>
                                          <p:spTgt spid="921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216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up)">
                                      <p:cBhvr>
                                        <p:cTn id="20" dur="500"/>
                                        <p:tgtEl>
                                          <p:spTgt spid="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92173"/>
                                        </p:tgtEl>
                                        <p:attrNameLst>
                                          <p:attrName>style.visibility</p:attrName>
                                        </p:attrNameLst>
                                      </p:cBhvr>
                                      <p:to>
                                        <p:strVal val="visible"/>
                                      </p:to>
                                    </p:set>
                                    <p:animEffect transition="in" filter="wipe(left)">
                                      <p:cBhvr>
                                        <p:cTn id="35" dur="500"/>
                                        <p:tgtEl>
                                          <p:spTgt spid="92173"/>
                                        </p:tgtEl>
                                      </p:cBhvr>
                                    </p:animEffect>
                                  </p:childTnLst>
                                </p:cTn>
                              </p:par>
                              <p:par>
                                <p:cTn id="36" presetID="29" presetClass="entr" presetSubtype="0" fill="hold" grpId="0" nodeType="withEffect">
                                  <p:stCondLst>
                                    <p:cond delay="0"/>
                                  </p:stCondLst>
                                  <p:childTnLst>
                                    <p:set>
                                      <p:cBhvr>
                                        <p:cTn id="37" dur="1" fill="hold">
                                          <p:stCondLst>
                                            <p:cond delay="0"/>
                                          </p:stCondLst>
                                        </p:cTn>
                                        <p:tgtEl>
                                          <p:spTgt spid="92201"/>
                                        </p:tgtEl>
                                        <p:attrNameLst>
                                          <p:attrName>style.visibility</p:attrName>
                                        </p:attrNameLst>
                                      </p:cBhvr>
                                      <p:to>
                                        <p:strVal val="visible"/>
                                      </p:to>
                                    </p:set>
                                    <p:anim calcmode="lin" valueType="num">
                                      <p:cBhvr>
                                        <p:cTn id="38" dur="1000" fill="hold"/>
                                        <p:tgtEl>
                                          <p:spTgt spid="92201"/>
                                        </p:tgtEl>
                                        <p:attrNameLst>
                                          <p:attrName>ppt_x</p:attrName>
                                        </p:attrNameLst>
                                      </p:cBhvr>
                                      <p:tavLst>
                                        <p:tav tm="0">
                                          <p:val>
                                            <p:strVal val="#ppt_x-.2"/>
                                          </p:val>
                                        </p:tav>
                                        <p:tav tm="100000">
                                          <p:val>
                                            <p:strVal val="#ppt_x"/>
                                          </p:val>
                                        </p:tav>
                                      </p:tavLst>
                                    </p:anim>
                                    <p:anim calcmode="lin" valueType="num">
                                      <p:cBhvr>
                                        <p:cTn id="39" dur="1000" fill="hold"/>
                                        <p:tgtEl>
                                          <p:spTgt spid="92201"/>
                                        </p:tgtEl>
                                        <p:attrNameLst>
                                          <p:attrName>ppt_y</p:attrName>
                                        </p:attrNameLst>
                                      </p:cBhvr>
                                      <p:tavLst>
                                        <p:tav tm="0">
                                          <p:val>
                                            <p:strVal val="#ppt_y"/>
                                          </p:val>
                                        </p:tav>
                                        <p:tav tm="100000">
                                          <p:val>
                                            <p:strVal val="#ppt_y"/>
                                          </p:val>
                                        </p:tav>
                                      </p:tavLst>
                                    </p:anim>
                                    <p:animEffect transition="in" filter="wipe(right)" prLst="gradientSize: 0.1">
                                      <p:cBhvr>
                                        <p:cTn id="40" dur="1000"/>
                                        <p:tgtEl>
                                          <p:spTgt spid="9220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up)">
                                      <p:cBhvr>
                                        <p:cTn id="45" dur="500"/>
                                        <p:tgtEl>
                                          <p:spTgt spid="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wipe(left)">
                                      <p:cBhvr>
                                        <p:cTn id="50" dur="500"/>
                                        <p:tgtEl>
                                          <p:spTgt spid="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up)">
                                      <p:cBhvr>
                                        <p:cTn id="55" dur="500"/>
                                        <p:tgtEl>
                                          <p:spTgt spid="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92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p:bldP spid="92166" grpId="0" animBg="1"/>
      <p:bldP spid="92173" grpId="0" animBg="1"/>
      <p:bldP spid="92196" grpId="0" animBg="1"/>
      <p:bldP spid="9220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6EEFC48-6DDD-4023-A8E9-B19E520CB8DE}" type="slidenum">
              <a:rPr lang="en-US" altLang="zh-CN">
                <a:solidFill>
                  <a:srgbClr val="000000"/>
                </a:solidFill>
              </a:rPr>
              <a:pPr/>
              <a:t>33</a:t>
            </a:fld>
            <a:endParaRPr lang="en-US" altLang="zh-CN">
              <a:solidFill>
                <a:srgbClr val="000000"/>
              </a:solidFill>
            </a:endParaRPr>
          </a:p>
        </p:txBody>
      </p:sp>
      <p:sp>
        <p:nvSpPr>
          <p:cNvPr id="8195" name="Rectangle 3"/>
          <p:cNvSpPr>
            <a:spLocks noGrp="1" noChangeArrowheads="1"/>
          </p:cNvSpPr>
          <p:nvPr>
            <p:ph type="body" idx="1"/>
          </p:nvPr>
        </p:nvSpPr>
        <p:spPr>
          <a:xfrm>
            <a:off x="533400" y="1447800"/>
            <a:ext cx="3733800" cy="2743200"/>
          </a:xfrm>
          <a:solidFill>
            <a:schemeClr val="accent1"/>
          </a:solidFill>
        </p:spPr>
        <p:txBody>
          <a:bodyPr/>
          <a:lstStyle/>
          <a:p>
            <a:pPr eaLnBrk="1" hangingPunct="1">
              <a:spcBef>
                <a:spcPct val="0"/>
              </a:spcBef>
              <a:buFontTx/>
              <a:buNone/>
            </a:pPr>
            <a:endParaRPr lang="en-US" altLang="zh-CN" sz="1200" smtClean="0">
              <a:latin typeface="Times New Roman" pitchFamily="18" charset="0"/>
              <a:ea typeface="宋体" pitchFamily="2" charset="-122"/>
            </a:endParaRPr>
          </a:p>
          <a:p>
            <a:pPr eaLnBrk="1" hangingPunct="1">
              <a:spcBef>
                <a:spcPct val="0"/>
              </a:spcBef>
              <a:buFontTx/>
              <a:buNone/>
            </a:pPr>
            <a:r>
              <a:rPr lang="en-US" altLang="zh-CN" sz="2800" smtClean="0">
                <a:latin typeface="Times New Roman" pitchFamily="18" charset="0"/>
                <a:ea typeface="宋体" pitchFamily="2" charset="-122"/>
              </a:rPr>
              <a:t>   </a:t>
            </a:r>
            <a:r>
              <a:rPr lang="en-US" altLang="zh-CN" sz="2400" smtClean="0">
                <a:latin typeface="Times New Roman" pitchFamily="18" charset="0"/>
                <a:ea typeface="宋体" pitchFamily="2" charset="-122"/>
              </a:rPr>
              <a:t>#include &lt;iostream.h&gt;</a:t>
            </a:r>
          </a:p>
          <a:p>
            <a:pPr eaLnBrk="1" hangingPunct="1">
              <a:spcBef>
                <a:spcPct val="0"/>
              </a:spcBef>
              <a:buFontTx/>
              <a:buNone/>
            </a:pPr>
            <a:endParaRPr lang="en-US" altLang="zh-CN" sz="1000" smtClean="0">
              <a:latin typeface="Times New Roman" pitchFamily="18" charset="0"/>
              <a:ea typeface="宋体" pitchFamily="2" charset="-122"/>
            </a:endParaRPr>
          </a:p>
          <a:p>
            <a:pPr eaLnBrk="1" hangingPunct="1">
              <a:spcBef>
                <a:spcPct val="0"/>
              </a:spcBef>
              <a:buFontTx/>
              <a:buNone/>
            </a:pPr>
            <a:r>
              <a:rPr lang="en-US" altLang="zh-CN" sz="2800" smtClean="0">
                <a:latin typeface="Times New Roman" pitchFamily="18" charset="0"/>
                <a:ea typeface="宋体" pitchFamily="2" charset="-122"/>
              </a:rPr>
              <a:t>   </a:t>
            </a:r>
            <a:r>
              <a:rPr lang="en-US" altLang="zh-CN" sz="2400" smtClean="0">
                <a:latin typeface="Times New Roman" pitchFamily="18" charset="0"/>
                <a:ea typeface="宋体" pitchFamily="2" charset="-122"/>
              </a:rPr>
              <a:t>class circle</a:t>
            </a:r>
          </a:p>
          <a:p>
            <a:pPr eaLnBrk="1" hangingPunct="1">
              <a:spcBef>
                <a:spcPct val="0"/>
              </a:spcBef>
              <a:buFontTx/>
              <a:buNone/>
            </a:pPr>
            <a:r>
              <a:rPr lang="en-US" altLang="zh-CN" sz="2400" smtClean="0">
                <a:latin typeface="Times New Roman" pitchFamily="18" charset="0"/>
                <a:ea typeface="宋体" pitchFamily="2" charset="-122"/>
              </a:rPr>
              <a:t>   {</a:t>
            </a:r>
          </a:p>
          <a:p>
            <a:pPr eaLnBrk="1" hangingPunct="1">
              <a:spcBef>
                <a:spcPct val="0"/>
              </a:spcBef>
              <a:buFontTx/>
              <a:buNone/>
            </a:pPr>
            <a:r>
              <a:rPr lang="en-US" altLang="zh-CN" sz="2400" smtClean="0">
                <a:latin typeface="Times New Roman" pitchFamily="18" charset="0"/>
                <a:ea typeface="宋体" pitchFamily="2" charset="-122"/>
              </a:rPr>
              <a:t>	  public:</a:t>
            </a:r>
          </a:p>
          <a:p>
            <a:pPr eaLnBrk="1" hangingPunct="1">
              <a:spcBef>
                <a:spcPct val="0"/>
              </a:spcBef>
              <a:buFontTx/>
              <a:buNone/>
            </a:pPr>
            <a:r>
              <a:rPr lang="en-US" altLang="zh-CN" sz="2400" smtClean="0">
                <a:latin typeface="Times New Roman" pitchFamily="18" charset="0"/>
                <a:ea typeface="宋体" pitchFamily="2" charset="-122"/>
              </a:rPr>
              <a:t>	     double radius;</a:t>
            </a:r>
          </a:p>
          <a:p>
            <a:pPr eaLnBrk="1" hangingPunct="1">
              <a:spcBef>
                <a:spcPct val="0"/>
              </a:spcBef>
              <a:buFontTx/>
              <a:buNone/>
            </a:pPr>
            <a:r>
              <a:rPr lang="en-US" altLang="zh-CN" sz="2400" smtClean="0">
                <a:latin typeface="Times New Roman" pitchFamily="18" charset="0"/>
                <a:ea typeface="宋体" pitchFamily="2" charset="-122"/>
              </a:rPr>
              <a:t>   };</a:t>
            </a:r>
          </a:p>
        </p:txBody>
      </p:sp>
      <p:sp>
        <p:nvSpPr>
          <p:cNvPr id="8196" name="Rectangle 6"/>
          <p:cNvSpPr>
            <a:spLocks noGrp="1" noChangeArrowheads="1"/>
          </p:cNvSpPr>
          <p:nvPr>
            <p:ph type="title"/>
          </p:nvPr>
        </p:nvSpPr>
        <p:spPr>
          <a:xfrm>
            <a:off x="457200" y="274638"/>
            <a:ext cx="8229600" cy="715962"/>
          </a:xfrm>
        </p:spPr>
        <p:txBody>
          <a:bodyPr/>
          <a:lstStyle/>
          <a:p>
            <a:pPr eaLnBrk="1" hangingPunct="1"/>
            <a:r>
              <a:rPr lang="en-US" altLang="zh-CN" sz="4000" smtClean="0">
                <a:ea typeface="宋体" pitchFamily="2" charset="-122"/>
              </a:rPr>
              <a:t>Object Initialization</a:t>
            </a:r>
          </a:p>
        </p:txBody>
      </p:sp>
      <p:sp>
        <p:nvSpPr>
          <p:cNvPr id="8197" name="Text Box 9"/>
          <p:cNvSpPr txBox="1">
            <a:spLocks noChangeArrowheads="1"/>
          </p:cNvSpPr>
          <p:nvPr/>
        </p:nvSpPr>
        <p:spPr bwMode="auto">
          <a:xfrm>
            <a:off x="4403725" y="13319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endParaRPr lang="zh-CN" altLang="zh-CN" smtClean="0">
              <a:solidFill>
                <a:srgbClr val="000000"/>
              </a:solidFill>
              <a:ea typeface="宋体" pitchFamily="2" charset="-122"/>
            </a:endParaRPr>
          </a:p>
        </p:txBody>
      </p:sp>
      <p:sp>
        <p:nvSpPr>
          <p:cNvPr id="90122" name="Text Box 10"/>
          <p:cNvSpPr txBox="1">
            <a:spLocks noChangeArrowheads="1"/>
          </p:cNvSpPr>
          <p:nvPr/>
        </p:nvSpPr>
        <p:spPr bwMode="auto">
          <a:xfrm>
            <a:off x="533400" y="4210050"/>
            <a:ext cx="8229600" cy="1908175"/>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sz="2000" b="1" smtClean="0">
                <a:solidFill>
                  <a:srgbClr val="000000"/>
                </a:solidFill>
                <a:ea typeface="宋体" pitchFamily="2" charset="-122"/>
              </a:rPr>
              <a:t>int main()</a:t>
            </a:r>
          </a:p>
          <a:p>
            <a:pPr fontAlgn="base">
              <a:spcBef>
                <a:spcPct val="0"/>
              </a:spcBef>
              <a:spcAft>
                <a:spcPct val="0"/>
              </a:spcAft>
            </a:pPr>
            <a:r>
              <a:rPr lang="en-US" altLang="zh-CN" sz="2000" b="1" smtClean="0">
                <a:solidFill>
                  <a:srgbClr val="000000"/>
                </a:solidFill>
                <a:ea typeface="宋体" pitchFamily="2" charset="-122"/>
              </a:rPr>
              <a:t>{</a:t>
            </a:r>
          </a:p>
          <a:p>
            <a:pPr fontAlgn="base">
              <a:spcBef>
                <a:spcPct val="0"/>
              </a:spcBef>
              <a:spcAft>
                <a:spcPct val="0"/>
              </a:spcAft>
            </a:pPr>
            <a:r>
              <a:rPr lang="en-US" altLang="zh-CN" sz="2000" b="1" smtClean="0">
                <a:solidFill>
                  <a:srgbClr val="000000"/>
                </a:solidFill>
                <a:ea typeface="宋体" pitchFamily="2" charset="-122"/>
              </a:rPr>
              <a:t>    circle c1;</a:t>
            </a:r>
            <a:r>
              <a:rPr lang="en-US" altLang="zh-CN" sz="2400" b="1" smtClean="0">
                <a:solidFill>
                  <a:srgbClr val="000000"/>
                </a:solidFill>
                <a:ea typeface="宋体" pitchFamily="2" charset="-122"/>
              </a:rPr>
              <a:t>		   </a:t>
            </a:r>
            <a:r>
              <a:rPr lang="en-US" altLang="zh-CN" sz="2000" smtClean="0">
                <a:solidFill>
                  <a:srgbClr val="000000"/>
                </a:solidFill>
                <a:latin typeface="Times New Roman" pitchFamily="18" charset="0"/>
                <a:ea typeface="宋体" pitchFamily="2" charset="-122"/>
              </a:rPr>
              <a:t>// Declare an instance of the class</a:t>
            </a:r>
            <a:r>
              <a:rPr lang="en-US" altLang="zh-CN" sz="2400" b="1" smtClean="0">
                <a:solidFill>
                  <a:srgbClr val="000000"/>
                </a:solidFill>
                <a:ea typeface="宋体" pitchFamily="2" charset="-122"/>
              </a:rPr>
              <a:t> </a:t>
            </a:r>
            <a:r>
              <a:rPr lang="en-US" altLang="zh-CN" sz="2000" smtClean="0">
                <a:solidFill>
                  <a:srgbClr val="000000"/>
                </a:solidFill>
                <a:latin typeface="Times New Roman" pitchFamily="18" charset="0"/>
                <a:ea typeface="宋体" pitchFamily="2" charset="-122"/>
              </a:rPr>
              <a:t>circle</a:t>
            </a:r>
          </a:p>
          <a:p>
            <a:pPr fontAlgn="base">
              <a:spcBef>
                <a:spcPct val="0"/>
              </a:spcBef>
              <a:spcAft>
                <a:spcPct val="0"/>
              </a:spcAft>
            </a:pPr>
            <a:r>
              <a:rPr lang="en-US" altLang="zh-CN" sz="2000" b="1" smtClean="0">
                <a:solidFill>
                  <a:srgbClr val="000000"/>
                </a:solidFill>
                <a:ea typeface="宋体" pitchFamily="2" charset="-122"/>
              </a:rPr>
              <a:t>    c1.radius = 5;</a:t>
            </a:r>
            <a:r>
              <a:rPr lang="en-US" altLang="zh-CN" sz="2400" b="1" smtClean="0">
                <a:solidFill>
                  <a:srgbClr val="000000"/>
                </a:solidFill>
                <a:ea typeface="宋体" pitchFamily="2" charset="-122"/>
              </a:rPr>
              <a:t>	   </a:t>
            </a:r>
            <a:r>
              <a:rPr lang="en-US" altLang="zh-CN" sz="2000" smtClean="0">
                <a:solidFill>
                  <a:srgbClr val="000000"/>
                </a:solidFill>
                <a:latin typeface="Times New Roman" pitchFamily="18" charset="0"/>
                <a:ea typeface="宋体" pitchFamily="2" charset="-122"/>
              </a:rPr>
              <a:t>// Initialize by assignment</a:t>
            </a:r>
          </a:p>
          <a:p>
            <a:pPr fontAlgn="base">
              <a:spcBef>
                <a:spcPct val="0"/>
              </a:spcBef>
              <a:spcAft>
                <a:spcPct val="0"/>
              </a:spcAft>
            </a:pPr>
            <a:endParaRPr lang="en-US" altLang="zh-CN" sz="1000" smtClean="0">
              <a:solidFill>
                <a:srgbClr val="000000"/>
              </a:solidFill>
              <a:latin typeface="Times New Roman" pitchFamily="18" charset="0"/>
              <a:ea typeface="宋体" pitchFamily="2" charset="-122"/>
            </a:endParaRPr>
          </a:p>
          <a:p>
            <a:pPr fontAlgn="base">
              <a:spcBef>
                <a:spcPct val="0"/>
              </a:spcBef>
              <a:spcAft>
                <a:spcPct val="0"/>
              </a:spcAft>
            </a:pPr>
            <a:r>
              <a:rPr lang="en-US" altLang="zh-CN" sz="2000" b="1" smtClean="0">
                <a:solidFill>
                  <a:srgbClr val="000000"/>
                </a:solidFill>
                <a:ea typeface="宋体" pitchFamily="2" charset="-122"/>
              </a:rPr>
              <a:t>}</a:t>
            </a:r>
          </a:p>
        </p:txBody>
      </p:sp>
      <p:sp>
        <p:nvSpPr>
          <p:cNvPr id="90123" name="Text Box 11"/>
          <p:cNvSpPr txBox="1">
            <a:spLocks noChangeArrowheads="1"/>
          </p:cNvSpPr>
          <p:nvPr/>
        </p:nvSpPr>
        <p:spPr bwMode="auto">
          <a:xfrm>
            <a:off x="5105400" y="1295400"/>
            <a:ext cx="2760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sz="2400" b="1" smtClean="0">
                <a:solidFill>
                  <a:srgbClr val="663300"/>
                </a:solidFill>
                <a:latin typeface="Comic Sans MS" pitchFamily="66" charset="0"/>
                <a:ea typeface="宋体" pitchFamily="2" charset="-122"/>
              </a:rPr>
              <a:t>1. By Assignment</a:t>
            </a:r>
          </a:p>
        </p:txBody>
      </p:sp>
      <p:sp>
        <p:nvSpPr>
          <p:cNvPr id="90124" name="Text Box 12"/>
          <p:cNvSpPr txBox="1">
            <a:spLocks noChangeArrowheads="1"/>
          </p:cNvSpPr>
          <p:nvPr/>
        </p:nvSpPr>
        <p:spPr bwMode="auto">
          <a:xfrm>
            <a:off x="4632325" y="2011363"/>
            <a:ext cx="4130675" cy="1646237"/>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buFontTx/>
              <a:buChar char="•"/>
            </a:pPr>
            <a:r>
              <a:rPr lang="en-US" altLang="zh-CN" sz="2000" smtClean="0">
                <a:solidFill>
                  <a:srgbClr val="333399"/>
                </a:solidFill>
                <a:ea typeface="宋体" pitchFamily="2" charset="-122"/>
              </a:rPr>
              <a:t>   Only work for public data </a:t>
            </a:r>
          </a:p>
          <a:p>
            <a:pPr fontAlgn="base">
              <a:spcBef>
                <a:spcPct val="0"/>
              </a:spcBef>
              <a:spcAft>
                <a:spcPct val="0"/>
              </a:spcAft>
            </a:pPr>
            <a:r>
              <a:rPr lang="en-US" altLang="zh-CN" sz="2000" smtClean="0">
                <a:solidFill>
                  <a:srgbClr val="333399"/>
                </a:solidFill>
                <a:ea typeface="宋体" pitchFamily="2" charset="-122"/>
              </a:rPr>
              <a:t>     members</a:t>
            </a:r>
          </a:p>
          <a:p>
            <a:pPr fontAlgn="base">
              <a:spcBef>
                <a:spcPct val="0"/>
              </a:spcBef>
              <a:spcAft>
                <a:spcPct val="0"/>
              </a:spcAft>
              <a:buFontTx/>
              <a:buChar char="•"/>
            </a:pPr>
            <a:endParaRPr lang="en-US" altLang="zh-CN" sz="1200" smtClean="0">
              <a:solidFill>
                <a:srgbClr val="333399"/>
              </a:solidFill>
              <a:ea typeface="宋体" pitchFamily="2" charset="-122"/>
            </a:endParaRPr>
          </a:p>
          <a:p>
            <a:pPr fontAlgn="base">
              <a:spcBef>
                <a:spcPct val="0"/>
              </a:spcBef>
              <a:spcAft>
                <a:spcPct val="0"/>
              </a:spcAft>
              <a:buFontTx/>
              <a:buChar char="•"/>
            </a:pPr>
            <a:r>
              <a:rPr lang="en-US" altLang="zh-CN" sz="2000" smtClean="0">
                <a:solidFill>
                  <a:srgbClr val="333399"/>
                </a:solidFill>
                <a:ea typeface="宋体" pitchFamily="2" charset="-122"/>
              </a:rPr>
              <a:t>   No control over the operations </a:t>
            </a:r>
          </a:p>
          <a:p>
            <a:pPr fontAlgn="base">
              <a:spcBef>
                <a:spcPct val="0"/>
              </a:spcBef>
              <a:spcAft>
                <a:spcPct val="0"/>
              </a:spcAft>
            </a:pPr>
            <a:r>
              <a:rPr lang="en-US" altLang="zh-CN" sz="2000" smtClean="0">
                <a:solidFill>
                  <a:srgbClr val="333399"/>
                </a:solidFill>
                <a:ea typeface="宋体" pitchFamily="2" charset="-122"/>
              </a:rPr>
              <a:t>    on data members</a:t>
            </a:r>
          </a:p>
          <a:p>
            <a:pPr fontAlgn="base">
              <a:spcBef>
                <a:spcPct val="0"/>
              </a:spcBef>
              <a:spcAft>
                <a:spcPct val="0"/>
              </a:spcAft>
              <a:buFontTx/>
              <a:buChar char="•"/>
            </a:pPr>
            <a:endParaRPr lang="en-US" altLang="zh-CN" sz="1000" smtClean="0">
              <a:solidFill>
                <a:srgbClr val="333399"/>
              </a:solidFill>
              <a:ea typeface="宋体" pitchFamily="2" charset="-122"/>
            </a:endParaRPr>
          </a:p>
        </p:txBody>
      </p:sp>
    </p:spTree>
    <p:extLst>
      <p:ext uri="{BB962C8B-B14F-4D97-AF65-F5344CB8AC3E}">
        <p14:creationId xmlns:p14="http://schemas.microsoft.com/office/powerpoint/2010/main" val="2006635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0122"/>
                                        </p:tgtEl>
                                        <p:attrNameLst>
                                          <p:attrName>style.visibility</p:attrName>
                                        </p:attrNameLst>
                                      </p:cBhvr>
                                      <p:to>
                                        <p:strVal val="visible"/>
                                      </p:to>
                                    </p:set>
                                    <p:animEffect transition="in" filter="box(in)">
                                      <p:cBhvr>
                                        <p:cTn id="7" dur="500"/>
                                        <p:tgtEl>
                                          <p:spTgt spid="901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012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55" presetClass="entr" presetSubtype="0" fill="hold" grpId="0" nodeType="clickEffect">
                                  <p:stCondLst>
                                    <p:cond delay="0"/>
                                  </p:stCondLst>
                                  <p:childTnLst>
                                    <p:set>
                                      <p:cBhvr>
                                        <p:cTn id="15" dur="1" fill="hold">
                                          <p:stCondLst>
                                            <p:cond delay="0"/>
                                          </p:stCondLst>
                                        </p:cTn>
                                        <p:tgtEl>
                                          <p:spTgt spid="90124"/>
                                        </p:tgtEl>
                                        <p:attrNameLst>
                                          <p:attrName>style.visibility</p:attrName>
                                        </p:attrNameLst>
                                      </p:cBhvr>
                                      <p:to>
                                        <p:strVal val="visible"/>
                                      </p:to>
                                    </p:set>
                                    <p:anim calcmode="lin" valueType="num">
                                      <p:cBhvr>
                                        <p:cTn id="16" dur="500" fill="hold"/>
                                        <p:tgtEl>
                                          <p:spTgt spid="90124"/>
                                        </p:tgtEl>
                                        <p:attrNameLst>
                                          <p:attrName>ppt_w</p:attrName>
                                        </p:attrNameLst>
                                      </p:cBhvr>
                                      <p:tavLst>
                                        <p:tav tm="0">
                                          <p:val>
                                            <p:strVal val="#ppt_w*0.70"/>
                                          </p:val>
                                        </p:tav>
                                        <p:tav tm="100000">
                                          <p:val>
                                            <p:strVal val="#ppt_w"/>
                                          </p:val>
                                        </p:tav>
                                      </p:tavLst>
                                    </p:anim>
                                    <p:anim calcmode="lin" valueType="num">
                                      <p:cBhvr>
                                        <p:cTn id="17" dur="500" fill="hold"/>
                                        <p:tgtEl>
                                          <p:spTgt spid="90124"/>
                                        </p:tgtEl>
                                        <p:attrNameLst>
                                          <p:attrName>ppt_h</p:attrName>
                                        </p:attrNameLst>
                                      </p:cBhvr>
                                      <p:tavLst>
                                        <p:tav tm="0">
                                          <p:val>
                                            <p:strVal val="#ppt_h"/>
                                          </p:val>
                                        </p:tav>
                                        <p:tav tm="100000">
                                          <p:val>
                                            <p:strVal val="#ppt_h"/>
                                          </p:val>
                                        </p:tav>
                                      </p:tavLst>
                                    </p:anim>
                                    <p:animEffect transition="in" filter="fade">
                                      <p:cBhvr>
                                        <p:cTn id="18" dur="500"/>
                                        <p:tgtEl>
                                          <p:spTgt spid="90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22" grpId="0" animBg="1"/>
      <p:bldP spid="90123" grpId="0"/>
      <p:bldP spid="9012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E57C9E1-BDD1-450C-800D-D38FBBAE3672}" type="slidenum">
              <a:rPr lang="en-US" altLang="zh-CN">
                <a:solidFill>
                  <a:srgbClr val="000000"/>
                </a:solidFill>
              </a:rPr>
              <a:pPr/>
              <a:t>34</a:t>
            </a:fld>
            <a:endParaRPr lang="en-US" altLang="zh-CN">
              <a:solidFill>
                <a:srgbClr val="000000"/>
              </a:solidFill>
            </a:endParaRPr>
          </a:p>
        </p:txBody>
      </p:sp>
      <p:sp>
        <p:nvSpPr>
          <p:cNvPr id="9219" name="Rectangle 3"/>
          <p:cNvSpPr>
            <a:spLocks noGrp="1" noChangeArrowheads="1"/>
          </p:cNvSpPr>
          <p:nvPr>
            <p:ph type="body" idx="1"/>
          </p:nvPr>
        </p:nvSpPr>
        <p:spPr>
          <a:xfrm>
            <a:off x="457200" y="1143000"/>
            <a:ext cx="3733800" cy="3810000"/>
          </a:xfrm>
          <a:solidFill>
            <a:schemeClr val="accent1"/>
          </a:solidFill>
        </p:spPr>
        <p:txBody>
          <a:bodyPr/>
          <a:lstStyle/>
          <a:p>
            <a:pPr eaLnBrk="1" hangingPunct="1">
              <a:lnSpc>
                <a:spcPct val="90000"/>
              </a:lnSpc>
              <a:spcBef>
                <a:spcPct val="0"/>
              </a:spcBef>
              <a:buFontTx/>
              <a:buNone/>
            </a:pPr>
            <a:endParaRPr lang="en-US" altLang="zh-CN" sz="1200" smtClean="0">
              <a:latin typeface="Times New Roman" pitchFamily="18" charset="0"/>
              <a:ea typeface="宋体" pitchFamily="2" charset="-122"/>
            </a:endParaRPr>
          </a:p>
          <a:p>
            <a:pPr eaLnBrk="1" hangingPunct="1">
              <a:lnSpc>
                <a:spcPct val="90000"/>
              </a:lnSpc>
              <a:spcBef>
                <a:spcPct val="0"/>
              </a:spcBef>
              <a:buFontTx/>
              <a:buNone/>
            </a:pPr>
            <a:r>
              <a:rPr lang="en-US" altLang="zh-CN" sz="2000" smtClean="0">
                <a:latin typeface="Times New Roman" pitchFamily="18" charset="0"/>
                <a:ea typeface="宋体" pitchFamily="2" charset="-122"/>
              </a:rPr>
              <a:t>   #include &lt;iostream.h&gt;</a:t>
            </a:r>
          </a:p>
          <a:p>
            <a:pPr eaLnBrk="1" hangingPunct="1">
              <a:lnSpc>
                <a:spcPct val="90000"/>
              </a:lnSpc>
              <a:spcBef>
                <a:spcPct val="0"/>
              </a:spcBef>
              <a:buFontTx/>
              <a:buNone/>
            </a:pPr>
            <a:endParaRPr lang="en-US" altLang="zh-CN" sz="1200" smtClean="0">
              <a:latin typeface="Times New Roman" pitchFamily="18" charset="0"/>
              <a:ea typeface="宋体" pitchFamily="2" charset="-122"/>
            </a:endParaRPr>
          </a:p>
          <a:p>
            <a:pPr eaLnBrk="1" hangingPunct="1">
              <a:lnSpc>
                <a:spcPct val="90000"/>
              </a:lnSpc>
              <a:spcBef>
                <a:spcPct val="0"/>
              </a:spcBef>
              <a:buFontTx/>
              <a:buNone/>
            </a:pPr>
            <a:r>
              <a:rPr lang="en-US" altLang="zh-CN" sz="2000" smtClean="0">
                <a:latin typeface="Times New Roman" pitchFamily="18" charset="0"/>
                <a:ea typeface="宋体" pitchFamily="2" charset="-122"/>
              </a:rPr>
              <a:t>   class circle</a:t>
            </a:r>
          </a:p>
          <a:p>
            <a:pPr eaLnBrk="1" hangingPunct="1">
              <a:lnSpc>
                <a:spcPct val="90000"/>
              </a:lnSpc>
              <a:spcBef>
                <a:spcPct val="0"/>
              </a:spcBef>
              <a:buFontTx/>
              <a:buNone/>
            </a:pPr>
            <a:r>
              <a:rPr lang="en-US" altLang="zh-CN" sz="2000" smtClean="0">
                <a:latin typeface="Times New Roman" pitchFamily="18" charset="0"/>
                <a:ea typeface="宋体" pitchFamily="2" charset="-122"/>
              </a:rPr>
              <a:t>   {</a:t>
            </a:r>
          </a:p>
          <a:p>
            <a:pPr eaLnBrk="1" hangingPunct="1">
              <a:lnSpc>
                <a:spcPct val="90000"/>
              </a:lnSpc>
              <a:spcBef>
                <a:spcPct val="0"/>
              </a:spcBef>
              <a:buFontTx/>
              <a:buNone/>
            </a:pPr>
            <a:r>
              <a:rPr lang="en-US" altLang="zh-CN" sz="2000" smtClean="0">
                <a:latin typeface="Times New Roman" pitchFamily="18" charset="0"/>
                <a:ea typeface="宋体" pitchFamily="2" charset="-122"/>
              </a:rPr>
              <a:t>     private:</a:t>
            </a:r>
          </a:p>
          <a:p>
            <a:pPr eaLnBrk="1" hangingPunct="1">
              <a:lnSpc>
                <a:spcPct val="90000"/>
              </a:lnSpc>
              <a:spcBef>
                <a:spcPct val="0"/>
              </a:spcBef>
              <a:buFontTx/>
              <a:buNone/>
            </a:pPr>
            <a:r>
              <a:rPr lang="en-US" altLang="zh-CN" sz="2000" smtClean="0">
                <a:latin typeface="Times New Roman" pitchFamily="18" charset="0"/>
                <a:ea typeface="宋体" pitchFamily="2" charset="-122"/>
              </a:rPr>
              <a:t>  	   double radius;</a:t>
            </a:r>
          </a:p>
          <a:p>
            <a:pPr eaLnBrk="1" hangingPunct="1">
              <a:lnSpc>
                <a:spcPct val="90000"/>
              </a:lnSpc>
              <a:spcBef>
                <a:spcPct val="0"/>
              </a:spcBef>
              <a:buFontTx/>
              <a:buNone/>
            </a:pPr>
            <a:endParaRPr lang="en-US" altLang="zh-CN" sz="1200" smtClean="0">
              <a:latin typeface="Times New Roman" pitchFamily="18" charset="0"/>
              <a:ea typeface="宋体" pitchFamily="2" charset="-122"/>
            </a:endParaRPr>
          </a:p>
          <a:p>
            <a:pPr eaLnBrk="1" hangingPunct="1">
              <a:lnSpc>
                <a:spcPct val="90000"/>
              </a:lnSpc>
              <a:spcBef>
                <a:spcPct val="0"/>
              </a:spcBef>
              <a:buFontTx/>
              <a:buNone/>
            </a:pPr>
            <a:r>
              <a:rPr lang="en-US" altLang="zh-CN" sz="2400" smtClean="0">
                <a:latin typeface="Times New Roman" pitchFamily="18" charset="0"/>
                <a:ea typeface="宋体" pitchFamily="2" charset="-122"/>
              </a:rPr>
              <a:t>     </a:t>
            </a:r>
            <a:r>
              <a:rPr lang="en-US" altLang="zh-CN" sz="2000" smtClean="0">
                <a:latin typeface="Times New Roman" pitchFamily="18" charset="0"/>
                <a:ea typeface="宋体" pitchFamily="2" charset="-122"/>
              </a:rPr>
              <a:t>public:</a:t>
            </a:r>
          </a:p>
          <a:p>
            <a:pPr eaLnBrk="1" hangingPunct="1">
              <a:lnSpc>
                <a:spcPct val="90000"/>
              </a:lnSpc>
              <a:spcBef>
                <a:spcPct val="0"/>
              </a:spcBef>
              <a:buFontTx/>
              <a:buNone/>
            </a:pPr>
            <a:r>
              <a:rPr lang="en-US" altLang="zh-CN" sz="2000" smtClean="0">
                <a:latin typeface="Times New Roman" pitchFamily="18" charset="0"/>
                <a:ea typeface="宋体" pitchFamily="2" charset="-122"/>
              </a:rPr>
              <a:t>	   void set (double r)</a:t>
            </a:r>
          </a:p>
          <a:p>
            <a:pPr eaLnBrk="1" hangingPunct="1">
              <a:lnSpc>
                <a:spcPct val="90000"/>
              </a:lnSpc>
              <a:spcBef>
                <a:spcPct val="0"/>
              </a:spcBef>
              <a:buFontTx/>
              <a:buNone/>
            </a:pPr>
            <a:r>
              <a:rPr lang="en-US" altLang="zh-CN" sz="2000" smtClean="0">
                <a:latin typeface="Times New Roman" pitchFamily="18" charset="0"/>
                <a:ea typeface="宋体" pitchFamily="2" charset="-122"/>
              </a:rPr>
              <a:t>		  {radius = r;}</a:t>
            </a:r>
          </a:p>
          <a:p>
            <a:pPr eaLnBrk="1" hangingPunct="1">
              <a:lnSpc>
                <a:spcPct val="90000"/>
              </a:lnSpc>
              <a:spcBef>
                <a:spcPct val="0"/>
              </a:spcBef>
              <a:buFontTx/>
              <a:buNone/>
            </a:pPr>
            <a:r>
              <a:rPr lang="en-US" altLang="zh-CN" sz="2000" smtClean="0">
                <a:latin typeface="Times New Roman" pitchFamily="18" charset="0"/>
                <a:ea typeface="宋体" pitchFamily="2" charset="-122"/>
              </a:rPr>
              <a:t>	   double get_r ()</a:t>
            </a:r>
          </a:p>
          <a:p>
            <a:pPr eaLnBrk="1" hangingPunct="1">
              <a:lnSpc>
                <a:spcPct val="90000"/>
              </a:lnSpc>
              <a:spcBef>
                <a:spcPct val="0"/>
              </a:spcBef>
              <a:buFontTx/>
              <a:buNone/>
            </a:pPr>
            <a:r>
              <a:rPr lang="en-US" altLang="zh-CN" sz="2000" smtClean="0">
                <a:latin typeface="Times New Roman" pitchFamily="18" charset="0"/>
                <a:ea typeface="宋体" pitchFamily="2" charset="-122"/>
              </a:rPr>
              <a:t>		  {return radius;}</a:t>
            </a:r>
          </a:p>
          <a:p>
            <a:pPr eaLnBrk="1" hangingPunct="1">
              <a:lnSpc>
                <a:spcPct val="90000"/>
              </a:lnSpc>
              <a:spcBef>
                <a:spcPct val="0"/>
              </a:spcBef>
              <a:buFontTx/>
              <a:buNone/>
            </a:pPr>
            <a:endParaRPr lang="en-US" altLang="zh-CN" sz="1000" smtClean="0">
              <a:latin typeface="Times New Roman" pitchFamily="18" charset="0"/>
              <a:ea typeface="宋体" pitchFamily="2" charset="-122"/>
            </a:endParaRPr>
          </a:p>
          <a:p>
            <a:pPr eaLnBrk="1" hangingPunct="1">
              <a:lnSpc>
                <a:spcPct val="90000"/>
              </a:lnSpc>
              <a:spcBef>
                <a:spcPct val="0"/>
              </a:spcBef>
              <a:buFontTx/>
              <a:buNone/>
            </a:pPr>
            <a:r>
              <a:rPr lang="en-US" altLang="zh-CN" sz="2000" smtClean="0">
                <a:latin typeface="Times New Roman" pitchFamily="18" charset="0"/>
                <a:ea typeface="宋体" pitchFamily="2" charset="-122"/>
              </a:rPr>
              <a:t>   };</a:t>
            </a:r>
          </a:p>
        </p:txBody>
      </p:sp>
      <p:sp>
        <p:nvSpPr>
          <p:cNvPr id="95237" name="Rectangle 5"/>
          <p:cNvSpPr>
            <a:spLocks noChangeArrowheads="1"/>
          </p:cNvSpPr>
          <p:nvPr/>
        </p:nvSpPr>
        <p:spPr bwMode="auto">
          <a:xfrm>
            <a:off x="457200" y="4953000"/>
            <a:ext cx="8382000" cy="19050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fontAlgn="base">
              <a:spcBef>
                <a:spcPct val="0"/>
              </a:spcBef>
              <a:spcAft>
                <a:spcPct val="0"/>
              </a:spcAft>
              <a:buFont typeface="Courier New" pitchFamily="49" charset="0"/>
              <a:buNone/>
            </a:pPr>
            <a:r>
              <a:rPr lang="en-US" altLang="zh-CN" sz="2000" b="1" smtClean="0">
                <a:solidFill>
                  <a:srgbClr val="000000"/>
                </a:solidFill>
                <a:latin typeface="Times New Roman" pitchFamily="18" charset="0"/>
                <a:ea typeface="宋体" pitchFamily="2" charset="-122"/>
              </a:rPr>
              <a:t>int main(void) {</a:t>
            </a:r>
          </a:p>
          <a:p>
            <a:pPr marL="742950" lvl="1" indent="-285750" fontAlgn="base">
              <a:spcBef>
                <a:spcPct val="0"/>
              </a:spcBef>
              <a:spcAft>
                <a:spcPct val="0"/>
              </a:spcAft>
              <a:buFont typeface="Courier New" pitchFamily="49" charset="0"/>
              <a:buNone/>
            </a:pPr>
            <a:r>
              <a:rPr lang="en-US" altLang="zh-CN" sz="2000" b="1" smtClean="0">
                <a:solidFill>
                  <a:srgbClr val="000000"/>
                </a:solidFill>
                <a:latin typeface="Times New Roman" pitchFamily="18" charset="0"/>
                <a:ea typeface="宋体" pitchFamily="2" charset="-122"/>
              </a:rPr>
              <a:t>    circle c;   		</a:t>
            </a:r>
            <a:r>
              <a:rPr lang="en-US" altLang="zh-CN" smtClean="0">
                <a:solidFill>
                  <a:srgbClr val="000000"/>
                </a:solidFill>
                <a:latin typeface="Times New Roman" pitchFamily="18" charset="0"/>
                <a:ea typeface="宋体" pitchFamily="2" charset="-122"/>
              </a:rPr>
              <a:t>// an object of circle class</a:t>
            </a:r>
          </a:p>
          <a:p>
            <a:pPr marL="742950" lvl="1" indent="-285750" fontAlgn="base">
              <a:spcBef>
                <a:spcPct val="0"/>
              </a:spcBef>
              <a:spcAft>
                <a:spcPct val="0"/>
              </a:spcAft>
              <a:buFont typeface="Courier New" pitchFamily="49" charset="0"/>
              <a:buNone/>
            </a:pPr>
            <a:r>
              <a:rPr lang="en-US" altLang="zh-CN" sz="2000" b="1" smtClean="0">
                <a:solidFill>
                  <a:srgbClr val="000000"/>
                </a:solidFill>
                <a:latin typeface="Times New Roman" pitchFamily="18" charset="0"/>
                <a:ea typeface="宋体" pitchFamily="2" charset="-122"/>
              </a:rPr>
              <a:t>    </a:t>
            </a:r>
            <a:r>
              <a:rPr lang="en-US" altLang="zh-CN" sz="2000" b="1" smtClean="0">
                <a:solidFill>
                  <a:srgbClr val="000066"/>
                </a:solidFill>
                <a:latin typeface="Times New Roman" pitchFamily="18" charset="0"/>
                <a:ea typeface="宋体" pitchFamily="2" charset="-122"/>
              </a:rPr>
              <a:t>c.set(5.0);		</a:t>
            </a:r>
            <a:r>
              <a:rPr lang="en-US" altLang="zh-CN" smtClean="0">
                <a:solidFill>
                  <a:srgbClr val="000000"/>
                </a:solidFill>
                <a:latin typeface="Times New Roman" pitchFamily="18" charset="0"/>
                <a:ea typeface="宋体" pitchFamily="2" charset="-122"/>
              </a:rPr>
              <a:t>// initialize an object with a public</a:t>
            </a:r>
            <a:r>
              <a:rPr lang="en-US" altLang="zh-CN" b="1" smtClean="0">
                <a:solidFill>
                  <a:srgbClr val="000066"/>
                </a:solidFill>
                <a:latin typeface="Times New Roman" pitchFamily="18" charset="0"/>
                <a:ea typeface="宋体" pitchFamily="2" charset="-122"/>
              </a:rPr>
              <a:t> </a:t>
            </a:r>
            <a:r>
              <a:rPr lang="en-US" altLang="zh-CN" smtClean="0">
                <a:solidFill>
                  <a:srgbClr val="000000"/>
                </a:solidFill>
                <a:latin typeface="Times New Roman" pitchFamily="18" charset="0"/>
                <a:ea typeface="宋体" pitchFamily="2" charset="-122"/>
              </a:rPr>
              <a:t>member function</a:t>
            </a:r>
          </a:p>
          <a:p>
            <a:pPr marL="742950" lvl="1" indent="-285750" fontAlgn="base">
              <a:spcBef>
                <a:spcPct val="0"/>
              </a:spcBef>
              <a:spcAft>
                <a:spcPct val="0"/>
              </a:spcAft>
              <a:buFont typeface="Courier New" pitchFamily="49" charset="0"/>
              <a:buNone/>
            </a:pPr>
            <a:r>
              <a:rPr lang="en-US" altLang="zh-CN" sz="2000" b="1" smtClean="0">
                <a:solidFill>
                  <a:srgbClr val="000000"/>
                </a:solidFill>
                <a:latin typeface="Times New Roman" pitchFamily="18" charset="0"/>
                <a:ea typeface="宋体" pitchFamily="2" charset="-122"/>
              </a:rPr>
              <a:t>    cout &lt;&lt; "The radius of circle c is " &lt;&lt; </a:t>
            </a:r>
            <a:r>
              <a:rPr lang="en-US" altLang="zh-CN" sz="2000" b="1" smtClean="0">
                <a:solidFill>
                  <a:srgbClr val="000066"/>
                </a:solidFill>
                <a:latin typeface="Times New Roman" pitchFamily="18" charset="0"/>
                <a:ea typeface="宋体" pitchFamily="2" charset="-122"/>
              </a:rPr>
              <a:t>c.get_r()</a:t>
            </a:r>
            <a:r>
              <a:rPr lang="en-US" altLang="zh-CN" sz="2000" b="1" smtClean="0">
                <a:solidFill>
                  <a:srgbClr val="000000"/>
                </a:solidFill>
                <a:latin typeface="Times New Roman" pitchFamily="18" charset="0"/>
                <a:ea typeface="宋体" pitchFamily="2" charset="-122"/>
              </a:rPr>
              <a:t> &lt;&lt; endl; </a:t>
            </a:r>
          </a:p>
          <a:p>
            <a:pPr marL="742950" lvl="1" indent="-285750" fontAlgn="base">
              <a:spcBef>
                <a:spcPct val="0"/>
              </a:spcBef>
              <a:spcAft>
                <a:spcPct val="0"/>
              </a:spcAft>
              <a:buFont typeface="Courier New" pitchFamily="49" charset="0"/>
              <a:buNone/>
            </a:pPr>
            <a:r>
              <a:rPr lang="en-US" altLang="zh-CN" sz="2000" b="1" smtClean="0">
                <a:solidFill>
                  <a:srgbClr val="000000"/>
                </a:solidFill>
                <a:latin typeface="Times New Roman" pitchFamily="18" charset="0"/>
                <a:ea typeface="宋体" pitchFamily="2" charset="-122"/>
              </a:rPr>
              <a:t>		</a:t>
            </a:r>
            <a:r>
              <a:rPr lang="en-US" altLang="zh-CN" smtClean="0">
                <a:solidFill>
                  <a:srgbClr val="000000"/>
                </a:solidFill>
                <a:latin typeface="Times New Roman" pitchFamily="18" charset="0"/>
                <a:ea typeface="宋体" pitchFamily="2" charset="-122"/>
              </a:rPr>
              <a:t>// access a private data member with an accessor</a:t>
            </a:r>
          </a:p>
          <a:p>
            <a:pPr marL="742950" lvl="1" indent="-285750" fontAlgn="base">
              <a:spcBef>
                <a:spcPct val="0"/>
              </a:spcBef>
              <a:spcAft>
                <a:spcPct val="0"/>
              </a:spcAft>
              <a:buFont typeface="Courier New" pitchFamily="49" charset="0"/>
              <a:buNone/>
            </a:pPr>
            <a:r>
              <a:rPr lang="en-US" altLang="zh-CN" sz="2000" b="1" smtClean="0">
                <a:solidFill>
                  <a:srgbClr val="000000"/>
                </a:solidFill>
                <a:latin typeface="Times New Roman" pitchFamily="18" charset="0"/>
                <a:ea typeface="宋体" pitchFamily="2" charset="-122"/>
              </a:rPr>
              <a:t>}</a:t>
            </a:r>
          </a:p>
        </p:txBody>
      </p:sp>
      <p:sp>
        <p:nvSpPr>
          <p:cNvPr id="9221" name="Rectangle 7"/>
          <p:cNvSpPr>
            <a:spLocks noGrp="1" noChangeArrowheads="1"/>
          </p:cNvSpPr>
          <p:nvPr>
            <p:ph type="title"/>
          </p:nvPr>
        </p:nvSpPr>
        <p:spPr>
          <a:xfrm>
            <a:off x="457200" y="274638"/>
            <a:ext cx="8229600" cy="715962"/>
          </a:xfrm>
          <a:noFill/>
        </p:spPr>
        <p:txBody>
          <a:bodyPr/>
          <a:lstStyle/>
          <a:p>
            <a:pPr eaLnBrk="1" hangingPunct="1"/>
            <a:r>
              <a:rPr lang="en-US" altLang="zh-CN" sz="4000" smtClean="0">
                <a:ea typeface="宋体" pitchFamily="2" charset="-122"/>
              </a:rPr>
              <a:t>Object Initialization</a:t>
            </a:r>
          </a:p>
        </p:txBody>
      </p:sp>
      <p:sp>
        <p:nvSpPr>
          <p:cNvPr id="95241" name="Text Box 9"/>
          <p:cNvSpPr txBox="1">
            <a:spLocks noChangeArrowheads="1"/>
          </p:cNvSpPr>
          <p:nvPr/>
        </p:nvSpPr>
        <p:spPr bwMode="auto">
          <a:xfrm>
            <a:off x="4343400" y="1935163"/>
            <a:ext cx="474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sz="2400" b="1" smtClean="0">
                <a:solidFill>
                  <a:srgbClr val="663300"/>
                </a:solidFill>
                <a:latin typeface="Comic Sans MS" pitchFamily="66" charset="0"/>
                <a:ea typeface="宋体" pitchFamily="2" charset="-122"/>
              </a:rPr>
              <a:t>2. By Public Member Functions</a:t>
            </a:r>
          </a:p>
        </p:txBody>
      </p:sp>
      <p:sp>
        <p:nvSpPr>
          <p:cNvPr id="95242" name="Text Box 10"/>
          <p:cNvSpPr txBox="1">
            <a:spLocks noChangeArrowheads="1"/>
          </p:cNvSpPr>
          <p:nvPr/>
        </p:nvSpPr>
        <p:spPr bwMode="auto">
          <a:xfrm>
            <a:off x="5029200" y="3001963"/>
            <a:ext cx="2514600" cy="1036637"/>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buFontTx/>
              <a:buChar char="•"/>
            </a:pPr>
            <a:r>
              <a:rPr lang="en-US" altLang="zh-CN" sz="2000" smtClean="0">
                <a:solidFill>
                  <a:srgbClr val="333399"/>
                </a:solidFill>
                <a:ea typeface="宋体" pitchFamily="2" charset="-122"/>
              </a:rPr>
              <a:t>   Accessor</a:t>
            </a:r>
          </a:p>
          <a:p>
            <a:pPr fontAlgn="base">
              <a:spcBef>
                <a:spcPct val="0"/>
              </a:spcBef>
              <a:spcAft>
                <a:spcPct val="0"/>
              </a:spcAft>
              <a:buFontTx/>
              <a:buChar char="•"/>
            </a:pPr>
            <a:endParaRPr lang="en-US" altLang="zh-CN" sz="1200" smtClean="0">
              <a:solidFill>
                <a:srgbClr val="333399"/>
              </a:solidFill>
              <a:ea typeface="宋体" pitchFamily="2" charset="-122"/>
            </a:endParaRPr>
          </a:p>
          <a:p>
            <a:pPr fontAlgn="base">
              <a:spcBef>
                <a:spcPct val="0"/>
              </a:spcBef>
              <a:spcAft>
                <a:spcPct val="0"/>
              </a:spcAft>
              <a:buFontTx/>
              <a:buChar char="•"/>
            </a:pPr>
            <a:r>
              <a:rPr lang="en-US" altLang="zh-CN" sz="2000" smtClean="0">
                <a:solidFill>
                  <a:srgbClr val="333399"/>
                </a:solidFill>
                <a:ea typeface="宋体" pitchFamily="2" charset="-122"/>
              </a:rPr>
              <a:t>   Implementor</a:t>
            </a:r>
          </a:p>
          <a:p>
            <a:pPr fontAlgn="base">
              <a:spcBef>
                <a:spcPct val="0"/>
              </a:spcBef>
              <a:spcAft>
                <a:spcPct val="0"/>
              </a:spcAft>
              <a:buFontTx/>
              <a:buChar char="•"/>
            </a:pPr>
            <a:endParaRPr lang="en-US" altLang="zh-CN" sz="1000" smtClean="0">
              <a:solidFill>
                <a:srgbClr val="333399"/>
              </a:solidFill>
              <a:ea typeface="宋体" pitchFamily="2" charset="-122"/>
            </a:endParaRPr>
          </a:p>
        </p:txBody>
      </p:sp>
    </p:spTree>
    <p:extLst>
      <p:ext uri="{BB962C8B-B14F-4D97-AF65-F5344CB8AC3E}">
        <p14:creationId xmlns:p14="http://schemas.microsoft.com/office/powerpoint/2010/main" val="20876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5237"/>
                                        </p:tgtEl>
                                        <p:attrNameLst>
                                          <p:attrName>style.visibility</p:attrName>
                                        </p:attrNameLst>
                                      </p:cBhvr>
                                      <p:to>
                                        <p:strVal val="visible"/>
                                      </p:to>
                                    </p:set>
                                    <p:animEffect transition="in" filter="box(out)">
                                      <p:cBhvr>
                                        <p:cTn id="7" dur="500"/>
                                        <p:tgtEl>
                                          <p:spTgt spid="952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5241"/>
                                        </p:tgtEl>
                                        <p:attrNameLst>
                                          <p:attrName>style.visibility</p:attrName>
                                        </p:attrNameLst>
                                      </p:cBhvr>
                                      <p:to>
                                        <p:strVal val="visible"/>
                                      </p:to>
                                    </p:set>
                                  </p:childTnLst>
                                </p:cTn>
                              </p:par>
                              <p:par>
                                <p:cTn id="12" presetID="55" presetClass="entr" presetSubtype="0" fill="hold" grpId="0" nodeType="withEffect">
                                  <p:stCondLst>
                                    <p:cond delay="0"/>
                                  </p:stCondLst>
                                  <p:childTnLst>
                                    <p:set>
                                      <p:cBhvr>
                                        <p:cTn id="13" dur="1" fill="hold">
                                          <p:stCondLst>
                                            <p:cond delay="0"/>
                                          </p:stCondLst>
                                        </p:cTn>
                                        <p:tgtEl>
                                          <p:spTgt spid="95242"/>
                                        </p:tgtEl>
                                        <p:attrNameLst>
                                          <p:attrName>style.visibility</p:attrName>
                                        </p:attrNameLst>
                                      </p:cBhvr>
                                      <p:to>
                                        <p:strVal val="visible"/>
                                      </p:to>
                                    </p:set>
                                    <p:anim calcmode="lin" valueType="num">
                                      <p:cBhvr>
                                        <p:cTn id="14" dur="500" fill="hold"/>
                                        <p:tgtEl>
                                          <p:spTgt spid="95242"/>
                                        </p:tgtEl>
                                        <p:attrNameLst>
                                          <p:attrName>ppt_w</p:attrName>
                                        </p:attrNameLst>
                                      </p:cBhvr>
                                      <p:tavLst>
                                        <p:tav tm="0">
                                          <p:val>
                                            <p:strVal val="#ppt_w*0.70"/>
                                          </p:val>
                                        </p:tav>
                                        <p:tav tm="100000">
                                          <p:val>
                                            <p:strVal val="#ppt_w"/>
                                          </p:val>
                                        </p:tav>
                                      </p:tavLst>
                                    </p:anim>
                                    <p:anim calcmode="lin" valueType="num">
                                      <p:cBhvr>
                                        <p:cTn id="15" dur="500" fill="hold"/>
                                        <p:tgtEl>
                                          <p:spTgt spid="95242"/>
                                        </p:tgtEl>
                                        <p:attrNameLst>
                                          <p:attrName>ppt_h</p:attrName>
                                        </p:attrNameLst>
                                      </p:cBhvr>
                                      <p:tavLst>
                                        <p:tav tm="0">
                                          <p:val>
                                            <p:strVal val="#ppt_h"/>
                                          </p:val>
                                        </p:tav>
                                        <p:tav tm="100000">
                                          <p:val>
                                            <p:strVal val="#ppt_h"/>
                                          </p:val>
                                        </p:tav>
                                      </p:tavLst>
                                    </p:anim>
                                    <p:animEffect transition="in" filter="fade">
                                      <p:cBhvr>
                                        <p:cTn id="16" dur="500"/>
                                        <p:tgtEl>
                                          <p:spTgt spid="95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7" grpId="0" animBg="1"/>
      <p:bldP spid="95241" grpId="0"/>
      <p:bldP spid="9524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0C5F951-E7F4-4E96-9620-7ABA1A90FA6A}" type="slidenum">
              <a:rPr lang="en-US" altLang="zh-CN">
                <a:solidFill>
                  <a:srgbClr val="000000"/>
                </a:solidFill>
              </a:rPr>
              <a:pPr/>
              <a:t>35</a:t>
            </a:fld>
            <a:endParaRPr lang="en-US" altLang="zh-CN">
              <a:solidFill>
                <a:srgbClr val="000000"/>
              </a:solidFill>
            </a:endParaRPr>
          </a:p>
        </p:txBody>
      </p:sp>
      <p:sp>
        <p:nvSpPr>
          <p:cNvPr id="11267" name="Rectangle 2"/>
          <p:cNvSpPr>
            <a:spLocks noChangeArrowheads="1"/>
          </p:cNvSpPr>
          <p:nvPr/>
        </p:nvSpPr>
        <p:spPr bwMode="auto">
          <a:xfrm>
            <a:off x="457200" y="1371600"/>
            <a:ext cx="3962400" cy="48006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spcBef>
                <a:spcPct val="20000"/>
              </a:spcBef>
              <a:spcAft>
                <a:spcPct val="0"/>
              </a:spcAft>
            </a:pPr>
            <a:endParaRPr lang="en-US" altLang="zh-CN" sz="800" dirty="0" smtClean="0">
              <a:solidFill>
                <a:srgbClr val="000000"/>
              </a:solidFill>
              <a:latin typeface="Times New Roman" pitchFamily="18" charset="0"/>
              <a:ea typeface="宋体" pitchFamily="2" charset="-122"/>
            </a:endParaRPr>
          </a:p>
          <a:p>
            <a:pPr marL="342900" indent="-342900" fontAlgn="base">
              <a:spcBef>
                <a:spcPct val="20000"/>
              </a:spcBef>
              <a:spcAft>
                <a:spcPct val="0"/>
              </a:spcAft>
            </a:pPr>
            <a:r>
              <a:rPr lang="en-US" altLang="zh-CN" sz="2000" dirty="0" smtClean="0">
                <a:solidFill>
                  <a:srgbClr val="000000"/>
                </a:solidFill>
                <a:latin typeface="Times New Roman" pitchFamily="18" charset="0"/>
                <a:ea typeface="宋体" pitchFamily="2" charset="-122"/>
              </a:rPr>
              <a:t>class Rectangle</a:t>
            </a:r>
          </a:p>
          <a:p>
            <a:pPr marL="342900" indent="-342900" fontAlgn="base">
              <a:spcBef>
                <a:spcPct val="20000"/>
              </a:spcBef>
              <a:spcAft>
                <a:spcPct val="0"/>
              </a:spcAft>
            </a:pPr>
            <a:r>
              <a:rPr lang="en-US" altLang="zh-CN" sz="2000" dirty="0" smtClean="0">
                <a:solidFill>
                  <a:srgbClr val="000000"/>
                </a:solidFill>
                <a:latin typeface="Times New Roman" pitchFamily="18" charset="0"/>
                <a:ea typeface="宋体" pitchFamily="2" charset="-122"/>
              </a:rPr>
              <a:t>{</a:t>
            </a:r>
          </a:p>
          <a:p>
            <a:pPr marL="342900" indent="-342900" fontAlgn="base">
              <a:spcBef>
                <a:spcPct val="20000"/>
              </a:spcBef>
              <a:spcAft>
                <a:spcPct val="0"/>
              </a:spcAft>
            </a:pPr>
            <a:r>
              <a:rPr lang="en-US" altLang="zh-CN" sz="2000" dirty="0" smtClean="0">
                <a:solidFill>
                  <a:srgbClr val="000000"/>
                </a:solidFill>
                <a:latin typeface="Times New Roman" pitchFamily="18" charset="0"/>
                <a:ea typeface="宋体" pitchFamily="2" charset="-122"/>
              </a:rPr>
              <a:t>	private:</a:t>
            </a:r>
          </a:p>
          <a:p>
            <a:pPr marL="342900" indent="-342900" fontAlgn="base">
              <a:spcBef>
                <a:spcPct val="20000"/>
              </a:spcBef>
              <a:spcAft>
                <a:spcPct val="0"/>
              </a:spcAft>
            </a:pPr>
            <a:r>
              <a:rPr lang="en-US" altLang="zh-CN" sz="2000" dirty="0" smtClean="0">
                <a:solidFill>
                  <a:srgbClr val="000000"/>
                </a:solidFill>
                <a:latin typeface="Times New Roman" pitchFamily="18" charset="0"/>
                <a:ea typeface="宋体" pitchFamily="2" charset="-122"/>
              </a:rPr>
              <a:t>	   </a:t>
            </a:r>
            <a:r>
              <a:rPr lang="en-US" altLang="zh-CN" sz="2000" dirty="0" err="1" smtClean="0">
                <a:solidFill>
                  <a:srgbClr val="000000"/>
                </a:solidFill>
                <a:latin typeface="Times New Roman" pitchFamily="18" charset="0"/>
                <a:ea typeface="宋体" pitchFamily="2" charset="-122"/>
              </a:rPr>
              <a:t>int</a:t>
            </a:r>
            <a:r>
              <a:rPr lang="en-US" altLang="zh-CN" sz="2000" dirty="0" smtClean="0">
                <a:solidFill>
                  <a:srgbClr val="000000"/>
                </a:solidFill>
                <a:latin typeface="Times New Roman" pitchFamily="18" charset="0"/>
                <a:ea typeface="宋体" pitchFamily="2" charset="-122"/>
              </a:rPr>
              <a:t> width;</a:t>
            </a:r>
          </a:p>
          <a:p>
            <a:pPr marL="342900" indent="-342900" fontAlgn="base">
              <a:spcBef>
                <a:spcPct val="20000"/>
              </a:spcBef>
              <a:spcAft>
                <a:spcPct val="0"/>
              </a:spcAft>
            </a:pPr>
            <a:r>
              <a:rPr lang="en-US" altLang="zh-CN" sz="2000" dirty="0" smtClean="0">
                <a:solidFill>
                  <a:srgbClr val="000000"/>
                </a:solidFill>
                <a:latin typeface="Times New Roman" pitchFamily="18" charset="0"/>
                <a:ea typeface="宋体" pitchFamily="2" charset="-122"/>
              </a:rPr>
              <a:t>	   </a:t>
            </a:r>
            <a:r>
              <a:rPr lang="en-US" altLang="zh-CN" sz="2000" dirty="0" err="1" smtClean="0">
                <a:solidFill>
                  <a:srgbClr val="000000"/>
                </a:solidFill>
                <a:latin typeface="Times New Roman" pitchFamily="18" charset="0"/>
                <a:ea typeface="宋体" pitchFamily="2" charset="-122"/>
              </a:rPr>
              <a:t>int</a:t>
            </a:r>
            <a:r>
              <a:rPr lang="en-US" altLang="zh-CN" sz="2000" dirty="0" smtClean="0">
                <a:solidFill>
                  <a:srgbClr val="000000"/>
                </a:solidFill>
                <a:latin typeface="Times New Roman" pitchFamily="18" charset="0"/>
                <a:ea typeface="宋体" pitchFamily="2" charset="-122"/>
              </a:rPr>
              <a:t> length;</a:t>
            </a:r>
          </a:p>
          <a:p>
            <a:pPr marL="342900" indent="-342900" fontAlgn="base">
              <a:spcBef>
                <a:spcPct val="20000"/>
              </a:spcBef>
              <a:spcAft>
                <a:spcPct val="0"/>
              </a:spcAft>
            </a:pPr>
            <a:r>
              <a:rPr lang="en-US" altLang="zh-CN" sz="2000" dirty="0" smtClean="0">
                <a:solidFill>
                  <a:srgbClr val="000000"/>
                </a:solidFill>
                <a:latin typeface="Times New Roman" pitchFamily="18" charset="0"/>
                <a:ea typeface="宋体" pitchFamily="2" charset="-122"/>
              </a:rPr>
              <a:t>	public:</a:t>
            </a:r>
          </a:p>
          <a:p>
            <a:pPr marL="342900" indent="-342900" fontAlgn="base">
              <a:spcBef>
                <a:spcPct val="20000"/>
              </a:spcBef>
              <a:spcAft>
                <a:spcPct val="0"/>
              </a:spcAft>
            </a:pPr>
            <a:r>
              <a:rPr lang="en-US" altLang="zh-CN" sz="2000" dirty="0" smtClean="0">
                <a:solidFill>
                  <a:srgbClr val="000000"/>
                </a:solidFill>
                <a:latin typeface="Times New Roman" pitchFamily="18" charset="0"/>
                <a:ea typeface="宋体" pitchFamily="2" charset="-122"/>
              </a:rPr>
              <a:t>	   </a:t>
            </a:r>
            <a:r>
              <a:rPr lang="en-US" altLang="zh-CN" sz="2000" dirty="0" smtClean="0">
                <a:solidFill>
                  <a:srgbClr val="000066"/>
                </a:solidFill>
                <a:latin typeface="Times New Roman" pitchFamily="18" charset="0"/>
                <a:ea typeface="宋体" pitchFamily="2" charset="-122"/>
              </a:rPr>
              <a:t>Rectangle();</a:t>
            </a:r>
          </a:p>
          <a:p>
            <a:pPr marL="342900" indent="-342900" fontAlgn="base">
              <a:spcBef>
                <a:spcPct val="20000"/>
              </a:spcBef>
              <a:spcAft>
                <a:spcPct val="0"/>
              </a:spcAft>
            </a:pPr>
            <a:r>
              <a:rPr lang="en-US" altLang="zh-CN" sz="2000" dirty="0" smtClean="0">
                <a:solidFill>
                  <a:srgbClr val="000000"/>
                </a:solidFill>
                <a:latin typeface="Times New Roman" pitchFamily="18" charset="0"/>
                <a:ea typeface="宋体" pitchFamily="2" charset="-122"/>
              </a:rPr>
              <a:t>	   </a:t>
            </a:r>
            <a:r>
              <a:rPr lang="en-US" altLang="zh-CN" sz="2000" dirty="0" smtClean="0">
                <a:solidFill>
                  <a:srgbClr val="008000"/>
                </a:solidFill>
                <a:latin typeface="Times New Roman" pitchFamily="18" charset="0"/>
                <a:ea typeface="宋体" pitchFamily="2" charset="-122"/>
              </a:rPr>
              <a:t>Rectangle(</a:t>
            </a:r>
            <a:r>
              <a:rPr lang="en-US" altLang="zh-CN" sz="2000" dirty="0" err="1" smtClean="0">
                <a:solidFill>
                  <a:srgbClr val="008000"/>
                </a:solidFill>
                <a:latin typeface="Times New Roman" pitchFamily="18" charset="0"/>
                <a:ea typeface="宋体" pitchFamily="2" charset="-122"/>
              </a:rPr>
              <a:t>const</a:t>
            </a:r>
            <a:r>
              <a:rPr lang="en-US" altLang="zh-CN" sz="2000" dirty="0" smtClean="0">
                <a:solidFill>
                  <a:srgbClr val="008000"/>
                </a:solidFill>
                <a:latin typeface="Times New Roman" pitchFamily="18" charset="0"/>
                <a:ea typeface="宋体" pitchFamily="2" charset="-122"/>
              </a:rPr>
              <a:t> Rectangle &amp;r);</a:t>
            </a:r>
          </a:p>
          <a:p>
            <a:pPr marL="342900" indent="-342900" fontAlgn="base">
              <a:spcBef>
                <a:spcPct val="20000"/>
              </a:spcBef>
              <a:spcAft>
                <a:spcPct val="0"/>
              </a:spcAft>
            </a:pPr>
            <a:r>
              <a:rPr lang="en-US" altLang="zh-CN" sz="2000" dirty="0" smtClean="0">
                <a:solidFill>
                  <a:srgbClr val="000000"/>
                </a:solidFill>
                <a:latin typeface="Times New Roman" pitchFamily="18" charset="0"/>
                <a:ea typeface="宋体" pitchFamily="2" charset="-122"/>
              </a:rPr>
              <a:t>	   </a:t>
            </a:r>
            <a:r>
              <a:rPr lang="en-US" altLang="zh-CN" sz="2000" dirty="0" smtClean="0">
                <a:solidFill>
                  <a:srgbClr val="663300"/>
                </a:solidFill>
                <a:latin typeface="Times New Roman" pitchFamily="18" charset="0"/>
                <a:ea typeface="宋体" pitchFamily="2" charset="-122"/>
              </a:rPr>
              <a:t>Rectangle(</a:t>
            </a:r>
            <a:r>
              <a:rPr lang="en-US" altLang="zh-CN" sz="2000" dirty="0" err="1" smtClean="0">
                <a:solidFill>
                  <a:srgbClr val="663300"/>
                </a:solidFill>
                <a:latin typeface="Times New Roman" pitchFamily="18" charset="0"/>
                <a:ea typeface="宋体" pitchFamily="2" charset="-122"/>
              </a:rPr>
              <a:t>int</a:t>
            </a:r>
            <a:r>
              <a:rPr lang="en-US" altLang="zh-CN" sz="2000" dirty="0" smtClean="0">
                <a:solidFill>
                  <a:srgbClr val="663300"/>
                </a:solidFill>
                <a:latin typeface="Times New Roman" pitchFamily="18" charset="0"/>
                <a:ea typeface="宋体" pitchFamily="2" charset="-122"/>
              </a:rPr>
              <a:t> w, </a:t>
            </a:r>
            <a:r>
              <a:rPr lang="en-US" altLang="zh-CN" sz="2000" dirty="0" err="1" smtClean="0">
                <a:solidFill>
                  <a:srgbClr val="663300"/>
                </a:solidFill>
                <a:latin typeface="Times New Roman" pitchFamily="18" charset="0"/>
                <a:ea typeface="宋体" pitchFamily="2" charset="-122"/>
              </a:rPr>
              <a:t>int</a:t>
            </a:r>
            <a:r>
              <a:rPr lang="en-US" altLang="zh-CN" sz="2000" dirty="0" smtClean="0">
                <a:solidFill>
                  <a:srgbClr val="663300"/>
                </a:solidFill>
                <a:latin typeface="Times New Roman" pitchFamily="18" charset="0"/>
                <a:ea typeface="宋体" pitchFamily="2" charset="-122"/>
              </a:rPr>
              <a:t> l);</a:t>
            </a:r>
          </a:p>
          <a:p>
            <a:pPr marL="342900" indent="-342900" fontAlgn="base">
              <a:spcBef>
                <a:spcPct val="20000"/>
              </a:spcBef>
              <a:spcAft>
                <a:spcPct val="0"/>
              </a:spcAft>
            </a:pPr>
            <a:r>
              <a:rPr lang="en-US" altLang="zh-CN" sz="2000" dirty="0" smtClean="0">
                <a:solidFill>
                  <a:srgbClr val="000000"/>
                </a:solidFill>
                <a:latin typeface="Times New Roman" pitchFamily="18" charset="0"/>
                <a:ea typeface="宋体" pitchFamily="2" charset="-122"/>
              </a:rPr>
              <a:t>	   void set(</a:t>
            </a:r>
            <a:r>
              <a:rPr lang="en-US" altLang="zh-CN" sz="2000" dirty="0" err="1" smtClean="0">
                <a:solidFill>
                  <a:srgbClr val="000000"/>
                </a:solidFill>
                <a:latin typeface="Times New Roman" pitchFamily="18" charset="0"/>
                <a:ea typeface="宋体" pitchFamily="2" charset="-122"/>
              </a:rPr>
              <a:t>int</a:t>
            </a:r>
            <a:r>
              <a:rPr lang="en-US" altLang="zh-CN" sz="2000" dirty="0" smtClean="0">
                <a:solidFill>
                  <a:srgbClr val="000000"/>
                </a:solidFill>
                <a:latin typeface="Times New Roman" pitchFamily="18" charset="0"/>
                <a:ea typeface="宋体" pitchFamily="2" charset="-122"/>
              </a:rPr>
              <a:t> w, </a:t>
            </a:r>
            <a:r>
              <a:rPr lang="en-US" altLang="zh-CN" sz="2000" dirty="0" err="1" smtClean="0">
                <a:solidFill>
                  <a:srgbClr val="000000"/>
                </a:solidFill>
                <a:latin typeface="Times New Roman" pitchFamily="18" charset="0"/>
                <a:ea typeface="宋体" pitchFamily="2" charset="-122"/>
              </a:rPr>
              <a:t>int</a:t>
            </a:r>
            <a:r>
              <a:rPr lang="en-US" altLang="zh-CN" sz="2000" dirty="0" smtClean="0">
                <a:solidFill>
                  <a:srgbClr val="000000"/>
                </a:solidFill>
                <a:latin typeface="Times New Roman" pitchFamily="18" charset="0"/>
                <a:ea typeface="宋体" pitchFamily="2" charset="-122"/>
              </a:rPr>
              <a:t> l);</a:t>
            </a:r>
          </a:p>
          <a:p>
            <a:pPr marL="342900" indent="-342900" fontAlgn="base">
              <a:spcBef>
                <a:spcPct val="20000"/>
              </a:spcBef>
              <a:spcAft>
                <a:spcPct val="0"/>
              </a:spcAft>
            </a:pPr>
            <a:r>
              <a:rPr lang="en-US" altLang="zh-CN" sz="2000" dirty="0" smtClean="0">
                <a:solidFill>
                  <a:srgbClr val="000000"/>
                </a:solidFill>
                <a:latin typeface="Times New Roman" pitchFamily="18" charset="0"/>
                <a:ea typeface="宋体" pitchFamily="2" charset="-122"/>
              </a:rPr>
              <a:t>	   </a:t>
            </a:r>
            <a:r>
              <a:rPr lang="en-US" altLang="zh-CN" sz="2000" dirty="0" err="1" smtClean="0">
                <a:solidFill>
                  <a:srgbClr val="000000"/>
                </a:solidFill>
                <a:latin typeface="Times New Roman" pitchFamily="18" charset="0"/>
                <a:ea typeface="宋体" pitchFamily="2" charset="-122"/>
              </a:rPr>
              <a:t>int</a:t>
            </a:r>
            <a:r>
              <a:rPr lang="en-US" altLang="zh-CN" sz="2000" dirty="0" smtClean="0">
                <a:solidFill>
                  <a:srgbClr val="000000"/>
                </a:solidFill>
                <a:latin typeface="Times New Roman" pitchFamily="18" charset="0"/>
                <a:ea typeface="宋体" pitchFamily="2" charset="-122"/>
              </a:rPr>
              <a:t> area();</a:t>
            </a:r>
          </a:p>
          <a:p>
            <a:pPr marL="342900" indent="-342900" fontAlgn="base">
              <a:spcBef>
                <a:spcPct val="20000"/>
              </a:spcBef>
              <a:spcAft>
                <a:spcPct val="0"/>
              </a:spcAft>
            </a:pPr>
            <a:r>
              <a:rPr lang="en-US" altLang="zh-CN" sz="2000" dirty="0" smtClean="0">
                <a:solidFill>
                  <a:srgbClr val="000000"/>
                </a:solidFill>
                <a:latin typeface="Times New Roman" pitchFamily="18" charset="0"/>
                <a:ea typeface="宋体" pitchFamily="2" charset="-122"/>
              </a:rPr>
              <a:t>}</a:t>
            </a:r>
          </a:p>
        </p:txBody>
      </p:sp>
      <p:sp>
        <p:nvSpPr>
          <p:cNvPr id="11268" name="Rectangle 36"/>
          <p:cNvSpPr>
            <a:spLocks noGrp="1" noChangeArrowheads="1"/>
          </p:cNvSpPr>
          <p:nvPr>
            <p:ph type="title"/>
          </p:nvPr>
        </p:nvSpPr>
        <p:spPr>
          <a:xfrm>
            <a:off x="457200" y="274638"/>
            <a:ext cx="8229600" cy="715962"/>
          </a:xfrm>
          <a:noFill/>
        </p:spPr>
        <p:txBody>
          <a:bodyPr/>
          <a:lstStyle/>
          <a:p>
            <a:pPr eaLnBrk="1" hangingPunct="1"/>
            <a:r>
              <a:rPr lang="en-US" altLang="zh-CN" sz="4000" smtClean="0">
                <a:ea typeface="宋体" pitchFamily="2" charset="-122"/>
              </a:rPr>
              <a:t>Object Initialization</a:t>
            </a:r>
          </a:p>
        </p:txBody>
      </p:sp>
      <p:sp>
        <p:nvSpPr>
          <p:cNvPr id="11269" name="Text Box 37"/>
          <p:cNvSpPr txBox="1">
            <a:spLocks noChangeArrowheads="1"/>
          </p:cNvSpPr>
          <p:nvPr/>
        </p:nvSpPr>
        <p:spPr bwMode="auto">
          <a:xfrm>
            <a:off x="5105400" y="1295400"/>
            <a:ext cx="2836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sz="2400" b="1" smtClean="0">
                <a:solidFill>
                  <a:srgbClr val="663300"/>
                </a:solidFill>
                <a:latin typeface="Comic Sans MS" pitchFamily="66" charset="0"/>
                <a:ea typeface="宋体" pitchFamily="2" charset="-122"/>
              </a:rPr>
              <a:t>3. By Constructor</a:t>
            </a:r>
          </a:p>
        </p:txBody>
      </p:sp>
      <p:sp>
        <p:nvSpPr>
          <p:cNvPr id="11270" name="Text Box 38"/>
          <p:cNvSpPr txBox="1">
            <a:spLocks noChangeArrowheads="1"/>
          </p:cNvSpPr>
          <p:nvPr/>
        </p:nvSpPr>
        <p:spPr bwMode="auto">
          <a:xfrm>
            <a:off x="4937125" y="2297113"/>
            <a:ext cx="3598863"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buFontTx/>
              <a:buChar char="•"/>
            </a:pPr>
            <a:r>
              <a:rPr lang="en-US" altLang="zh-CN" sz="2000" smtClean="0">
                <a:solidFill>
                  <a:srgbClr val="000000"/>
                </a:solidFill>
                <a:ea typeface="宋体" pitchFamily="2" charset="-122"/>
              </a:rPr>
              <a:t>  </a:t>
            </a:r>
            <a:r>
              <a:rPr lang="en-US" altLang="zh-CN" sz="2000" smtClean="0">
                <a:solidFill>
                  <a:srgbClr val="000066"/>
                </a:solidFill>
                <a:ea typeface="宋体" pitchFamily="2" charset="-122"/>
              </a:rPr>
              <a:t>Default constructor</a:t>
            </a:r>
          </a:p>
          <a:p>
            <a:pPr fontAlgn="base">
              <a:spcBef>
                <a:spcPct val="0"/>
              </a:spcBef>
              <a:spcAft>
                <a:spcPct val="0"/>
              </a:spcAft>
              <a:buFontTx/>
              <a:buChar char="•"/>
            </a:pPr>
            <a:endParaRPr lang="en-US" altLang="zh-CN" sz="1000" smtClean="0">
              <a:solidFill>
                <a:srgbClr val="000000"/>
              </a:solidFill>
              <a:ea typeface="宋体" pitchFamily="2" charset="-122"/>
            </a:endParaRPr>
          </a:p>
          <a:p>
            <a:pPr fontAlgn="base">
              <a:spcBef>
                <a:spcPct val="0"/>
              </a:spcBef>
              <a:spcAft>
                <a:spcPct val="0"/>
              </a:spcAft>
              <a:buFontTx/>
              <a:buChar char="•"/>
            </a:pPr>
            <a:r>
              <a:rPr lang="en-US" altLang="zh-CN" sz="2000" smtClean="0">
                <a:solidFill>
                  <a:srgbClr val="000000"/>
                </a:solidFill>
                <a:ea typeface="宋体" pitchFamily="2" charset="-122"/>
              </a:rPr>
              <a:t>  </a:t>
            </a:r>
            <a:r>
              <a:rPr lang="en-US" altLang="zh-CN" sz="2000" smtClean="0">
                <a:solidFill>
                  <a:srgbClr val="008000"/>
                </a:solidFill>
                <a:ea typeface="宋体" pitchFamily="2" charset="-122"/>
              </a:rPr>
              <a:t>Copy constructor</a:t>
            </a:r>
          </a:p>
          <a:p>
            <a:pPr fontAlgn="base">
              <a:spcBef>
                <a:spcPct val="0"/>
              </a:spcBef>
              <a:spcAft>
                <a:spcPct val="0"/>
              </a:spcAft>
              <a:buFontTx/>
              <a:buChar char="•"/>
            </a:pPr>
            <a:endParaRPr lang="en-US" altLang="zh-CN" sz="1000" smtClean="0">
              <a:solidFill>
                <a:srgbClr val="000000"/>
              </a:solidFill>
              <a:ea typeface="宋体" pitchFamily="2" charset="-122"/>
            </a:endParaRPr>
          </a:p>
          <a:p>
            <a:pPr fontAlgn="base">
              <a:spcBef>
                <a:spcPct val="0"/>
              </a:spcBef>
              <a:spcAft>
                <a:spcPct val="0"/>
              </a:spcAft>
              <a:buFontTx/>
              <a:buChar char="•"/>
            </a:pPr>
            <a:r>
              <a:rPr lang="en-US" altLang="zh-CN" sz="2000" smtClean="0">
                <a:solidFill>
                  <a:srgbClr val="000000"/>
                </a:solidFill>
                <a:ea typeface="宋体" pitchFamily="2" charset="-122"/>
              </a:rPr>
              <a:t>  </a:t>
            </a:r>
            <a:r>
              <a:rPr lang="en-US" altLang="zh-CN" sz="2000" smtClean="0">
                <a:solidFill>
                  <a:srgbClr val="663300"/>
                </a:solidFill>
                <a:ea typeface="宋体" pitchFamily="2" charset="-122"/>
              </a:rPr>
              <a:t>Constructor with parameters</a:t>
            </a:r>
          </a:p>
          <a:p>
            <a:pPr fontAlgn="base">
              <a:spcBef>
                <a:spcPct val="0"/>
              </a:spcBef>
              <a:spcAft>
                <a:spcPct val="0"/>
              </a:spcAft>
              <a:buFontTx/>
              <a:buChar char="•"/>
            </a:pPr>
            <a:endParaRPr lang="en-US" altLang="zh-CN" sz="1000" smtClean="0">
              <a:solidFill>
                <a:srgbClr val="000000"/>
              </a:solidFill>
              <a:ea typeface="宋体" pitchFamily="2" charset="-122"/>
            </a:endParaRPr>
          </a:p>
        </p:txBody>
      </p:sp>
      <p:grpSp>
        <p:nvGrpSpPr>
          <p:cNvPr id="2" name="Group 49"/>
          <p:cNvGrpSpPr>
            <a:grpSpLocks/>
          </p:cNvGrpSpPr>
          <p:nvPr/>
        </p:nvGrpSpPr>
        <p:grpSpPr bwMode="auto">
          <a:xfrm>
            <a:off x="4648200" y="4114800"/>
            <a:ext cx="4114800" cy="2286000"/>
            <a:chOff x="2928" y="2592"/>
            <a:chExt cx="2592" cy="1440"/>
          </a:xfrm>
        </p:grpSpPr>
        <p:sp>
          <p:nvSpPr>
            <p:cNvPr id="11272" name="Rectangle 46"/>
            <p:cNvSpPr>
              <a:spLocks noChangeArrowheads="1"/>
            </p:cNvSpPr>
            <p:nvPr/>
          </p:nvSpPr>
          <p:spPr bwMode="auto">
            <a:xfrm>
              <a:off x="2928" y="2592"/>
              <a:ext cx="2592" cy="14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smtClean="0">
                <a:solidFill>
                  <a:srgbClr val="000000"/>
                </a:solidFill>
                <a:ea typeface="宋体" pitchFamily="2" charset="-122"/>
              </a:endParaRPr>
            </a:p>
          </p:txBody>
        </p:sp>
        <p:sp>
          <p:nvSpPr>
            <p:cNvPr id="11273" name="Text Box 42"/>
            <p:cNvSpPr txBox="1">
              <a:spLocks noChangeArrowheads="1"/>
            </p:cNvSpPr>
            <p:nvPr/>
          </p:nvSpPr>
          <p:spPr bwMode="auto">
            <a:xfrm>
              <a:off x="3034" y="3081"/>
              <a:ext cx="16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There is no return type</a:t>
              </a:r>
            </a:p>
          </p:txBody>
        </p:sp>
        <p:sp>
          <p:nvSpPr>
            <p:cNvPr id="11274" name="Text Box 43"/>
            <p:cNvSpPr txBox="1">
              <a:spLocks noChangeArrowheads="1"/>
            </p:cNvSpPr>
            <p:nvPr/>
          </p:nvSpPr>
          <p:spPr bwMode="auto">
            <a:xfrm>
              <a:off x="3034" y="3321"/>
              <a:ext cx="229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663300"/>
                  </a:solidFill>
                  <a:ea typeface="宋体" pitchFamily="2" charset="-122"/>
                </a:rPr>
                <a:t>Are used to initialize class data </a:t>
              </a:r>
            </a:p>
            <a:p>
              <a:pPr fontAlgn="base">
                <a:spcBef>
                  <a:spcPct val="0"/>
                </a:spcBef>
                <a:spcAft>
                  <a:spcPct val="0"/>
                </a:spcAft>
              </a:pPr>
              <a:r>
                <a:rPr lang="en-US" altLang="zh-CN" b="1" smtClean="0">
                  <a:solidFill>
                    <a:srgbClr val="663300"/>
                  </a:solidFill>
                  <a:ea typeface="宋体" pitchFamily="2" charset="-122"/>
                </a:rPr>
                <a:t>members</a:t>
              </a:r>
            </a:p>
          </p:txBody>
        </p:sp>
        <p:sp>
          <p:nvSpPr>
            <p:cNvPr id="11275" name="Text Box 44"/>
            <p:cNvSpPr txBox="1">
              <a:spLocks noChangeArrowheads="1"/>
            </p:cNvSpPr>
            <p:nvPr/>
          </p:nvSpPr>
          <p:spPr bwMode="auto">
            <a:xfrm>
              <a:off x="3034" y="2841"/>
              <a:ext cx="23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663300"/>
                  </a:solidFill>
                  <a:ea typeface="宋体" pitchFamily="2" charset="-122"/>
                </a:rPr>
                <a:t>Have the same name as the class</a:t>
              </a:r>
            </a:p>
          </p:txBody>
        </p:sp>
        <p:sp>
          <p:nvSpPr>
            <p:cNvPr id="11276" name="Text Box 45"/>
            <p:cNvSpPr txBox="1">
              <a:spLocks noChangeArrowheads="1"/>
            </p:cNvSpPr>
            <p:nvPr/>
          </p:nvSpPr>
          <p:spPr bwMode="auto">
            <a:xfrm>
              <a:off x="3024" y="2610"/>
              <a:ext cx="20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They are publicly accessible</a:t>
              </a:r>
            </a:p>
          </p:txBody>
        </p:sp>
        <p:sp>
          <p:nvSpPr>
            <p:cNvPr id="11277" name="Text Box 48"/>
            <p:cNvSpPr txBox="1">
              <a:spLocks noChangeArrowheads="1"/>
            </p:cNvSpPr>
            <p:nvPr/>
          </p:nvSpPr>
          <p:spPr bwMode="auto">
            <a:xfrm>
              <a:off x="3024" y="3705"/>
              <a:ext cx="2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They have different signatures</a:t>
              </a:r>
            </a:p>
          </p:txBody>
        </p:sp>
      </p:grpSp>
    </p:spTree>
    <p:extLst>
      <p:ext uri="{BB962C8B-B14F-4D97-AF65-F5344CB8AC3E}">
        <p14:creationId xmlns:p14="http://schemas.microsoft.com/office/powerpoint/2010/main" val="36137723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950D8B7-E815-4C0C-BC1B-F0AA332FB285}" type="slidenum">
              <a:rPr lang="en-US" altLang="zh-CN">
                <a:solidFill>
                  <a:srgbClr val="000000"/>
                </a:solidFill>
              </a:rPr>
              <a:pPr/>
              <a:t>36</a:t>
            </a:fld>
            <a:endParaRPr lang="en-US" altLang="zh-CN">
              <a:solidFill>
                <a:srgbClr val="000000"/>
              </a:solidFill>
            </a:endParaRPr>
          </a:p>
        </p:txBody>
      </p:sp>
      <p:sp>
        <p:nvSpPr>
          <p:cNvPr id="12291" name="Rectangle 2"/>
          <p:cNvSpPr>
            <a:spLocks noChangeArrowheads="1"/>
          </p:cNvSpPr>
          <p:nvPr/>
        </p:nvSpPr>
        <p:spPr bwMode="auto">
          <a:xfrm>
            <a:off x="457200" y="1828800"/>
            <a:ext cx="3505200" cy="426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spcBef>
                <a:spcPct val="20000"/>
              </a:spcBef>
              <a:spcAft>
                <a:spcPct val="0"/>
              </a:spcAft>
            </a:pPr>
            <a:endParaRPr lang="en-US" altLang="zh-CN" sz="800" smtClean="0">
              <a:solidFill>
                <a:srgbClr val="000000"/>
              </a:solidFill>
              <a:latin typeface="Times New Roman" pitchFamily="18" charset="0"/>
              <a:ea typeface="宋体" pitchFamily="2" charset="-122"/>
            </a:endParaRP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class Rectangle</a:t>
            </a: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a:t>
            </a: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	private:</a:t>
            </a: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	   int width;</a:t>
            </a: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	   int length;</a:t>
            </a: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	public:</a:t>
            </a: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	   void set(int w, int l);</a:t>
            </a: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	   int area();</a:t>
            </a: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a:t>
            </a:r>
          </a:p>
        </p:txBody>
      </p:sp>
      <p:sp>
        <p:nvSpPr>
          <p:cNvPr id="12292" name="Rectangle 3"/>
          <p:cNvSpPr>
            <a:spLocks noGrp="1" noChangeArrowheads="1"/>
          </p:cNvSpPr>
          <p:nvPr>
            <p:ph type="title"/>
          </p:nvPr>
        </p:nvSpPr>
        <p:spPr>
          <a:xfrm>
            <a:off x="457200" y="274638"/>
            <a:ext cx="8229600" cy="715962"/>
          </a:xfrm>
          <a:noFill/>
        </p:spPr>
        <p:txBody>
          <a:bodyPr/>
          <a:lstStyle/>
          <a:p>
            <a:pPr eaLnBrk="1" hangingPunct="1"/>
            <a:r>
              <a:rPr lang="en-US" altLang="zh-CN" sz="4000" smtClean="0">
                <a:ea typeface="宋体" pitchFamily="2" charset="-122"/>
              </a:rPr>
              <a:t>Object Initialization</a:t>
            </a:r>
          </a:p>
        </p:txBody>
      </p:sp>
      <p:sp>
        <p:nvSpPr>
          <p:cNvPr id="102404" name="Text Box 4"/>
          <p:cNvSpPr txBox="1">
            <a:spLocks noChangeArrowheads="1"/>
          </p:cNvSpPr>
          <p:nvPr/>
        </p:nvSpPr>
        <p:spPr bwMode="auto">
          <a:xfrm>
            <a:off x="4419600" y="2819400"/>
            <a:ext cx="2541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buFontTx/>
              <a:buChar char="•"/>
            </a:pPr>
            <a:r>
              <a:rPr lang="en-US" altLang="zh-CN" sz="2000" smtClean="0">
                <a:solidFill>
                  <a:srgbClr val="000000"/>
                </a:solidFill>
                <a:ea typeface="宋体" pitchFamily="2" charset="-122"/>
              </a:rPr>
              <a:t>  </a:t>
            </a:r>
            <a:r>
              <a:rPr lang="en-US" altLang="zh-CN" sz="2000" smtClean="0">
                <a:solidFill>
                  <a:srgbClr val="000066"/>
                </a:solidFill>
                <a:ea typeface="宋体" pitchFamily="2" charset="-122"/>
              </a:rPr>
              <a:t>Default constructor</a:t>
            </a:r>
            <a:endParaRPr lang="en-US" altLang="zh-CN" sz="1000" smtClean="0">
              <a:solidFill>
                <a:srgbClr val="000000"/>
              </a:solidFill>
              <a:ea typeface="宋体" pitchFamily="2" charset="-122"/>
            </a:endParaRPr>
          </a:p>
        </p:txBody>
      </p:sp>
      <p:sp>
        <p:nvSpPr>
          <p:cNvPr id="12294" name="Text Box 5"/>
          <p:cNvSpPr txBox="1">
            <a:spLocks noChangeArrowheads="1"/>
          </p:cNvSpPr>
          <p:nvPr/>
        </p:nvSpPr>
        <p:spPr bwMode="auto">
          <a:xfrm>
            <a:off x="4114800" y="1524000"/>
            <a:ext cx="4883150" cy="1006475"/>
          </a:xfrm>
          <a:prstGeom prst="rect">
            <a:avLst/>
          </a:prstGeom>
          <a:solidFill>
            <a:srgbClr val="FF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sz="2000" smtClean="0">
                <a:solidFill>
                  <a:srgbClr val="000000"/>
                </a:solidFill>
                <a:latin typeface="Times New Roman" pitchFamily="18" charset="0"/>
                <a:ea typeface="宋体" pitchFamily="2" charset="-122"/>
              </a:rPr>
              <a:t>When a class is declared with no constructors,</a:t>
            </a:r>
          </a:p>
          <a:p>
            <a:pPr fontAlgn="base">
              <a:spcBef>
                <a:spcPct val="0"/>
              </a:spcBef>
              <a:spcAft>
                <a:spcPct val="0"/>
              </a:spcAft>
            </a:pPr>
            <a:r>
              <a:rPr lang="en-US" altLang="zh-CN" sz="2000" smtClean="0">
                <a:solidFill>
                  <a:srgbClr val="000000"/>
                </a:solidFill>
                <a:latin typeface="Times New Roman" pitchFamily="18" charset="0"/>
                <a:ea typeface="宋体" pitchFamily="2" charset="-122"/>
              </a:rPr>
              <a:t>the compiler automatically assumes </a:t>
            </a:r>
            <a:r>
              <a:rPr lang="en-US" altLang="zh-CN" sz="2000" smtClean="0">
                <a:solidFill>
                  <a:srgbClr val="000066"/>
                </a:solidFill>
                <a:latin typeface="Times New Roman" pitchFamily="18" charset="0"/>
                <a:ea typeface="宋体" pitchFamily="2" charset="-122"/>
              </a:rPr>
              <a:t>default</a:t>
            </a:r>
            <a:r>
              <a:rPr lang="en-US" altLang="zh-CN" sz="2000" smtClean="0">
                <a:solidFill>
                  <a:srgbClr val="000000"/>
                </a:solidFill>
                <a:latin typeface="Times New Roman" pitchFamily="18" charset="0"/>
                <a:ea typeface="宋体" pitchFamily="2" charset="-122"/>
              </a:rPr>
              <a:t> </a:t>
            </a:r>
          </a:p>
          <a:p>
            <a:pPr fontAlgn="base">
              <a:spcBef>
                <a:spcPct val="0"/>
              </a:spcBef>
              <a:spcAft>
                <a:spcPct val="0"/>
              </a:spcAft>
            </a:pPr>
            <a:r>
              <a:rPr lang="en-US" altLang="zh-CN" sz="2000" smtClean="0">
                <a:solidFill>
                  <a:srgbClr val="000000"/>
                </a:solidFill>
                <a:latin typeface="Times New Roman" pitchFamily="18" charset="0"/>
                <a:ea typeface="宋体" pitchFamily="2" charset="-122"/>
              </a:rPr>
              <a:t>constructor and </a:t>
            </a:r>
            <a:r>
              <a:rPr lang="en-US" altLang="zh-CN" sz="2000" smtClean="0">
                <a:solidFill>
                  <a:srgbClr val="008000"/>
                </a:solidFill>
                <a:latin typeface="Times New Roman" pitchFamily="18" charset="0"/>
                <a:ea typeface="宋体" pitchFamily="2" charset="-122"/>
              </a:rPr>
              <a:t>copy</a:t>
            </a:r>
            <a:r>
              <a:rPr lang="en-US" altLang="zh-CN" sz="2000" smtClean="0">
                <a:solidFill>
                  <a:srgbClr val="000000"/>
                </a:solidFill>
                <a:latin typeface="Times New Roman" pitchFamily="18" charset="0"/>
                <a:ea typeface="宋体" pitchFamily="2" charset="-122"/>
              </a:rPr>
              <a:t> constructor for it.</a:t>
            </a:r>
          </a:p>
        </p:txBody>
      </p:sp>
      <p:sp>
        <p:nvSpPr>
          <p:cNvPr id="102406" name="Rectangle 6"/>
          <p:cNvSpPr>
            <a:spLocks noChangeArrowheads="1"/>
          </p:cNvSpPr>
          <p:nvPr/>
        </p:nvSpPr>
        <p:spPr bwMode="auto">
          <a:xfrm>
            <a:off x="4572000" y="3505200"/>
            <a:ext cx="3810000" cy="6096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Rectangle :: Rectangle() { };</a:t>
            </a:r>
          </a:p>
        </p:txBody>
      </p:sp>
      <p:sp>
        <p:nvSpPr>
          <p:cNvPr id="102407" name="Text Box 7"/>
          <p:cNvSpPr txBox="1">
            <a:spLocks noChangeArrowheads="1"/>
          </p:cNvSpPr>
          <p:nvPr/>
        </p:nvSpPr>
        <p:spPr bwMode="auto">
          <a:xfrm>
            <a:off x="4419600" y="4419600"/>
            <a:ext cx="2330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buFontTx/>
              <a:buChar char="•"/>
            </a:pPr>
            <a:r>
              <a:rPr lang="en-US" altLang="zh-CN" sz="2000" smtClean="0">
                <a:solidFill>
                  <a:srgbClr val="000000"/>
                </a:solidFill>
                <a:ea typeface="宋体" pitchFamily="2" charset="-122"/>
              </a:rPr>
              <a:t>  </a:t>
            </a:r>
            <a:r>
              <a:rPr lang="en-US" altLang="zh-CN" sz="2000" smtClean="0">
                <a:solidFill>
                  <a:srgbClr val="008000"/>
                </a:solidFill>
                <a:ea typeface="宋体" pitchFamily="2" charset="-122"/>
              </a:rPr>
              <a:t>Copy constructor</a:t>
            </a:r>
            <a:endParaRPr lang="en-US" altLang="zh-CN" sz="1000" smtClean="0">
              <a:solidFill>
                <a:srgbClr val="008000"/>
              </a:solidFill>
              <a:ea typeface="宋体" pitchFamily="2" charset="-122"/>
            </a:endParaRPr>
          </a:p>
        </p:txBody>
      </p:sp>
      <p:sp>
        <p:nvSpPr>
          <p:cNvPr id="102408" name="Rectangle 8"/>
          <p:cNvSpPr>
            <a:spLocks noChangeArrowheads="1"/>
          </p:cNvSpPr>
          <p:nvPr/>
        </p:nvSpPr>
        <p:spPr bwMode="auto">
          <a:xfrm>
            <a:off x="4343400" y="5029200"/>
            <a:ext cx="4572000" cy="16764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Rectangle :: Rectangle (const Rectangle &amp; r) </a:t>
            </a: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 </a:t>
            </a: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	width = r.width;  length = r.length;</a:t>
            </a: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a:t>
            </a:r>
          </a:p>
        </p:txBody>
      </p:sp>
    </p:spTree>
    <p:extLst>
      <p:ext uri="{BB962C8B-B14F-4D97-AF65-F5344CB8AC3E}">
        <p14:creationId xmlns:p14="http://schemas.microsoft.com/office/powerpoint/2010/main" val="15634573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0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40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4" grpId="0"/>
      <p:bldP spid="102406" grpId="0" animBg="1"/>
      <p:bldP spid="102407" grpId="0"/>
      <p:bldP spid="10240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87CB1C9-B4B2-47F7-BAB7-096EAB70A3D5}" type="slidenum">
              <a:rPr lang="en-US" altLang="zh-CN">
                <a:solidFill>
                  <a:srgbClr val="000000"/>
                </a:solidFill>
              </a:rPr>
              <a:pPr/>
              <a:t>37</a:t>
            </a:fld>
            <a:endParaRPr lang="en-US" altLang="zh-CN">
              <a:solidFill>
                <a:srgbClr val="000000"/>
              </a:solidFill>
            </a:endParaRPr>
          </a:p>
        </p:txBody>
      </p:sp>
      <p:sp>
        <p:nvSpPr>
          <p:cNvPr id="13315" name="Rectangle 2"/>
          <p:cNvSpPr>
            <a:spLocks noChangeArrowheads="1"/>
          </p:cNvSpPr>
          <p:nvPr/>
        </p:nvSpPr>
        <p:spPr bwMode="auto">
          <a:xfrm>
            <a:off x="457200" y="1828800"/>
            <a:ext cx="3505200" cy="426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spcBef>
                <a:spcPct val="20000"/>
              </a:spcBef>
              <a:spcAft>
                <a:spcPct val="0"/>
              </a:spcAft>
            </a:pPr>
            <a:endParaRPr lang="en-US" altLang="zh-CN" sz="800" smtClean="0">
              <a:solidFill>
                <a:srgbClr val="000000"/>
              </a:solidFill>
              <a:latin typeface="Times New Roman" pitchFamily="18" charset="0"/>
              <a:ea typeface="宋体" pitchFamily="2" charset="-122"/>
            </a:endParaRP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class Rectangle</a:t>
            </a: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a:t>
            </a: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	private:</a:t>
            </a: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	   int width;</a:t>
            </a: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	   int length;</a:t>
            </a: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	public:</a:t>
            </a: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	   void set(int w, int l);</a:t>
            </a: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	   int area();</a:t>
            </a: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a:t>
            </a:r>
          </a:p>
        </p:txBody>
      </p:sp>
      <p:sp>
        <p:nvSpPr>
          <p:cNvPr id="13316" name="Rectangle 3"/>
          <p:cNvSpPr>
            <a:spLocks noGrp="1" noChangeArrowheads="1"/>
          </p:cNvSpPr>
          <p:nvPr>
            <p:ph type="title"/>
          </p:nvPr>
        </p:nvSpPr>
        <p:spPr>
          <a:xfrm>
            <a:off x="457200" y="274638"/>
            <a:ext cx="8229600" cy="715962"/>
          </a:xfrm>
          <a:noFill/>
        </p:spPr>
        <p:txBody>
          <a:bodyPr/>
          <a:lstStyle/>
          <a:p>
            <a:pPr eaLnBrk="1" hangingPunct="1"/>
            <a:r>
              <a:rPr lang="en-US" altLang="zh-CN" sz="4000" smtClean="0">
                <a:ea typeface="宋体" pitchFamily="2" charset="-122"/>
              </a:rPr>
              <a:t>Object Initialization</a:t>
            </a:r>
          </a:p>
        </p:txBody>
      </p:sp>
      <p:sp>
        <p:nvSpPr>
          <p:cNvPr id="13317" name="Text Box 4"/>
          <p:cNvSpPr txBox="1">
            <a:spLocks noChangeArrowheads="1"/>
          </p:cNvSpPr>
          <p:nvPr/>
        </p:nvSpPr>
        <p:spPr bwMode="auto">
          <a:xfrm>
            <a:off x="4419600" y="1524000"/>
            <a:ext cx="4010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buFontTx/>
              <a:buChar char="•"/>
            </a:pPr>
            <a:r>
              <a:rPr lang="en-US" altLang="zh-CN" sz="2000" smtClean="0">
                <a:solidFill>
                  <a:srgbClr val="000000"/>
                </a:solidFill>
                <a:ea typeface="宋体" pitchFamily="2" charset="-122"/>
              </a:rPr>
              <a:t>  Initialize with </a:t>
            </a:r>
            <a:r>
              <a:rPr lang="en-US" altLang="zh-CN" sz="2000" smtClean="0">
                <a:solidFill>
                  <a:srgbClr val="000066"/>
                </a:solidFill>
                <a:ea typeface="宋体" pitchFamily="2" charset="-122"/>
              </a:rPr>
              <a:t>default </a:t>
            </a:r>
            <a:r>
              <a:rPr lang="en-US" altLang="zh-CN" sz="2000" smtClean="0">
                <a:solidFill>
                  <a:srgbClr val="000000"/>
                </a:solidFill>
                <a:ea typeface="宋体" pitchFamily="2" charset="-122"/>
              </a:rPr>
              <a:t>constructor</a:t>
            </a:r>
            <a:endParaRPr lang="en-US" altLang="zh-CN" sz="1000" smtClean="0">
              <a:solidFill>
                <a:srgbClr val="000000"/>
              </a:solidFill>
              <a:ea typeface="宋体" pitchFamily="2" charset="-122"/>
            </a:endParaRPr>
          </a:p>
        </p:txBody>
      </p:sp>
      <p:sp>
        <p:nvSpPr>
          <p:cNvPr id="103430" name="Rectangle 6"/>
          <p:cNvSpPr>
            <a:spLocks noChangeArrowheads="1"/>
          </p:cNvSpPr>
          <p:nvPr/>
        </p:nvSpPr>
        <p:spPr bwMode="auto">
          <a:xfrm>
            <a:off x="4572000" y="2133600"/>
            <a:ext cx="4038600" cy="10668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Rectangle r1;</a:t>
            </a:r>
          </a:p>
          <a:p>
            <a:pPr marL="342900" indent="-342900" fontAlgn="base">
              <a:lnSpc>
                <a:spcPct val="80000"/>
              </a:lnSpc>
              <a:spcBef>
                <a:spcPct val="20000"/>
              </a:spcBef>
              <a:spcAft>
                <a:spcPct val="0"/>
              </a:spcAft>
            </a:pPr>
            <a:endParaRPr lang="en-US" altLang="zh-CN" sz="10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Rectangle *r3 = new Rectangle();</a:t>
            </a:r>
          </a:p>
        </p:txBody>
      </p:sp>
      <p:sp>
        <p:nvSpPr>
          <p:cNvPr id="13319" name="Text Box 7"/>
          <p:cNvSpPr txBox="1">
            <a:spLocks noChangeArrowheads="1"/>
          </p:cNvSpPr>
          <p:nvPr/>
        </p:nvSpPr>
        <p:spPr bwMode="auto">
          <a:xfrm>
            <a:off x="4419600" y="3581400"/>
            <a:ext cx="378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buFontTx/>
              <a:buChar char="•"/>
            </a:pPr>
            <a:r>
              <a:rPr lang="en-US" altLang="zh-CN" sz="2000" smtClean="0">
                <a:solidFill>
                  <a:srgbClr val="000000"/>
                </a:solidFill>
                <a:ea typeface="宋体" pitchFamily="2" charset="-122"/>
              </a:rPr>
              <a:t>  Initialize with </a:t>
            </a:r>
            <a:r>
              <a:rPr lang="en-US" altLang="zh-CN" sz="2000" smtClean="0">
                <a:solidFill>
                  <a:srgbClr val="008000"/>
                </a:solidFill>
                <a:ea typeface="宋体" pitchFamily="2" charset="-122"/>
              </a:rPr>
              <a:t>copy </a:t>
            </a:r>
            <a:r>
              <a:rPr lang="en-US" altLang="zh-CN" sz="2000" smtClean="0">
                <a:solidFill>
                  <a:srgbClr val="000000"/>
                </a:solidFill>
                <a:ea typeface="宋体" pitchFamily="2" charset="-122"/>
              </a:rPr>
              <a:t>constructor</a:t>
            </a:r>
            <a:endParaRPr lang="en-US" altLang="zh-CN" sz="1000" smtClean="0">
              <a:solidFill>
                <a:srgbClr val="000000"/>
              </a:solidFill>
              <a:ea typeface="宋体" pitchFamily="2" charset="-122"/>
            </a:endParaRPr>
          </a:p>
        </p:txBody>
      </p:sp>
      <p:sp>
        <p:nvSpPr>
          <p:cNvPr id="103432" name="Rectangle 8"/>
          <p:cNvSpPr>
            <a:spLocks noChangeArrowheads="1"/>
          </p:cNvSpPr>
          <p:nvPr/>
        </p:nvSpPr>
        <p:spPr bwMode="auto">
          <a:xfrm>
            <a:off x="4343400" y="4267200"/>
            <a:ext cx="4572000" cy="19050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Rectangle r4;</a:t>
            </a: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r4.set(60,80);</a:t>
            </a:r>
          </a:p>
          <a:p>
            <a:pPr marL="342900" indent="-342900" fontAlgn="base">
              <a:lnSpc>
                <a:spcPct val="80000"/>
              </a:lnSpc>
              <a:spcBef>
                <a:spcPct val="20000"/>
              </a:spcBef>
              <a:spcAft>
                <a:spcPct val="0"/>
              </a:spcAft>
            </a:pPr>
            <a:endParaRPr lang="en-US" altLang="zh-CN" sz="12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Rectangle r5 = Rectangle(r4);</a:t>
            </a:r>
          </a:p>
          <a:p>
            <a:pPr marL="342900" indent="-342900" fontAlgn="base">
              <a:lnSpc>
                <a:spcPct val="80000"/>
              </a:lnSpc>
              <a:spcBef>
                <a:spcPct val="20000"/>
              </a:spcBef>
              <a:spcAft>
                <a:spcPct val="0"/>
              </a:spcAft>
            </a:pPr>
            <a:endParaRPr lang="en-US" altLang="zh-CN" sz="10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Rectangle *r6 = new Rectangle(r4);</a:t>
            </a:r>
          </a:p>
        </p:txBody>
      </p:sp>
    </p:spTree>
    <p:extLst>
      <p:ext uri="{BB962C8B-B14F-4D97-AF65-F5344CB8AC3E}">
        <p14:creationId xmlns:p14="http://schemas.microsoft.com/office/powerpoint/2010/main" val="887436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3430"/>
                                        </p:tgtEl>
                                        <p:attrNameLst>
                                          <p:attrName>style.visibility</p:attrName>
                                        </p:attrNameLst>
                                      </p:cBhvr>
                                      <p:to>
                                        <p:strVal val="visible"/>
                                      </p:to>
                                    </p:set>
                                    <p:animEffect transition="in" filter="box(in)">
                                      <p:cBhvr>
                                        <p:cTn id="7" dur="500"/>
                                        <p:tgtEl>
                                          <p:spTgt spid="1034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3432"/>
                                        </p:tgtEl>
                                        <p:attrNameLst>
                                          <p:attrName>style.visibility</p:attrName>
                                        </p:attrNameLst>
                                      </p:cBhvr>
                                      <p:to>
                                        <p:strVal val="visible"/>
                                      </p:to>
                                    </p:set>
                                    <p:animEffect transition="in" filter="box(out)">
                                      <p:cBhvr>
                                        <p:cTn id="12" dur="500"/>
                                        <p:tgtEl>
                                          <p:spTgt spid="103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0" grpId="0" animBg="1"/>
      <p:bldP spid="10343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EED9962-F5F7-475F-8488-B073EE26E80C}" type="slidenum">
              <a:rPr lang="en-US" altLang="zh-CN">
                <a:solidFill>
                  <a:srgbClr val="000000"/>
                </a:solidFill>
              </a:rPr>
              <a:pPr/>
              <a:t>38</a:t>
            </a:fld>
            <a:endParaRPr lang="en-US" altLang="zh-CN">
              <a:solidFill>
                <a:srgbClr val="000000"/>
              </a:solidFill>
            </a:endParaRPr>
          </a:p>
        </p:txBody>
      </p:sp>
      <p:sp>
        <p:nvSpPr>
          <p:cNvPr id="101378" name="Rectangle 2"/>
          <p:cNvSpPr>
            <a:spLocks noChangeArrowheads="1"/>
          </p:cNvSpPr>
          <p:nvPr/>
        </p:nvSpPr>
        <p:spPr bwMode="auto">
          <a:xfrm>
            <a:off x="457200" y="1752600"/>
            <a:ext cx="3505200" cy="4419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spcBef>
                <a:spcPct val="20000"/>
              </a:spcBef>
              <a:spcAft>
                <a:spcPct val="0"/>
              </a:spcAft>
            </a:pPr>
            <a:endParaRPr lang="en-US" altLang="zh-CN" sz="800" smtClean="0">
              <a:solidFill>
                <a:srgbClr val="000000"/>
              </a:solidFill>
              <a:latin typeface="Times New Roman" pitchFamily="18" charset="0"/>
              <a:ea typeface="宋体" pitchFamily="2" charset="-122"/>
            </a:endParaRP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class Rectangle</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private:</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int width;</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int length;</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public:</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a:t>
            </a:r>
            <a:r>
              <a:rPr lang="en-US" altLang="zh-CN" sz="2000" smtClean="0">
                <a:solidFill>
                  <a:srgbClr val="663300"/>
                </a:solidFill>
                <a:latin typeface="Times New Roman" pitchFamily="18" charset="0"/>
                <a:ea typeface="宋体" pitchFamily="2" charset="-122"/>
              </a:rPr>
              <a:t>Rectangle(int w, int l)</a:t>
            </a:r>
          </a:p>
          <a:p>
            <a:pPr marL="342900" indent="-342900" fontAlgn="base">
              <a:spcBef>
                <a:spcPct val="20000"/>
              </a:spcBef>
              <a:spcAft>
                <a:spcPct val="0"/>
              </a:spcAft>
            </a:pPr>
            <a:r>
              <a:rPr lang="en-US" altLang="zh-CN" sz="2000" smtClean="0">
                <a:solidFill>
                  <a:srgbClr val="663300"/>
                </a:solidFill>
                <a:latin typeface="Times New Roman" pitchFamily="18" charset="0"/>
                <a:ea typeface="宋体" pitchFamily="2" charset="-122"/>
              </a:rPr>
              <a:t>		{width =w; length=l;}</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void set(int w, int l);</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int area();</a:t>
            </a:r>
          </a:p>
          <a:p>
            <a:pPr marL="342900" indent="-342900" fontAlgn="base">
              <a:spcBef>
                <a:spcPct val="20000"/>
              </a:spcBef>
              <a:spcAft>
                <a:spcPct val="0"/>
              </a:spcAft>
            </a:pPr>
            <a:r>
              <a:rPr lang="en-US" altLang="zh-CN" sz="2400" smtClean="0">
                <a:solidFill>
                  <a:srgbClr val="000000"/>
                </a:solidFill>
                <a:latin typeface="Times New Roman" pitchFamily="18" charset="0"/>
                <a:ea typeface="宋体" pitchFamily="2" charset="-122"/>
              </a:rPr>
              <a:t>}</a:t>
            </a:r>
          </a:p>
        </p:txBody>
      </p:sp>
      <p:sp>
        <p:nvSpPr>
          <p:cNvPr id="14340" name="Rectangle 3"/>
          <p:cNvSpPr>
            <a:spLocks noGrp="1" noChangeArrowheads="1"/>
          </p:cNvSpPr>
          <p:nvPr>
            <p:ph type="title"/>
          </p:nvPr>
        </p:nvSpPr>
        <p:spPr>
          <a:xfrm>
            <a:off x="457200" y="427038"/>
            <a:ext cx="8229600" cy="715962"/>
          </a:xfrm>
          <a:noFill/>
        </p:spPr>
        <p:txBody>
          <a:bodyPr/>
          <a:lstStyle/>
          <a:p>
            <a:pPr eaLnBrk="1" hangingPunct="1"/>
            <a:r>
              <a:rPr lang="en-US" altLang="zh-CN" sz="4000" smtClean="0">
                <a:ea typeface="宋体" pitchFamily="2" charset="-122"/>
              </a:rPr>
              <a:t>Object Initialization</a:t>
            </a:r>
          </a:p>
        </p:txBody>
      </p:sp>
      <p:sp>
        <p:nvSpPr>
          <p:cNvPr id="14341" name="Text Box 6"/>
          <p:cNvSpPr txBox="1">
            <a:spLocks noChangeArrowheads="1"/>
          </p:cNvSpPr>
          <p:nvPr/>
        </p:nvSpPr>
        <p:spPr bwMode="auto">
          <a:xfrm>
            <a:off x="4495800" y="1828800"/>
            <a:ext cx="4038600" cy="1311275"/>
          </a:xfrm>
          <a:prstGeom prst="rect">
            <a:avLst/>
          </a:prstGeom>
          <a:solidFill>
            <a:srgbClr val="FF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sz="2000" smtClean="0">
                <a:solidFill>
                  <a:srgbClr val="000000"/>
                </a:solidFill>
                <a:latin typeface="Times New Roman" pitchFamily="18" charset="0"/>
                <a:ea typeface="宋体" pitchFamily="2" charset="-122"/>
              </a:rPr>
              <a:t>If any constructor with any number of parameters is declared, no </a:t>
            </a:r>
            <a:r>
              <a:rPr lang="en-US" altLang="zh-CN" sz="2000" smtClean="0">
                <a:solidFill>
                  <a:srgbClr val="000066"/>
                </a:solidFill>
                <a:latin typeface="Times New Roman" pitchFamily="18" charset="0"/>
                <a:ea typeface="宋体" pitchFamily="2" charset="-122"/>
              </a:rPr>
              <a:t>default</a:t>
            </a:r>
            <a:r>
              <a:rPr lang="en-US" altLang="zh-CN" sz="2000" smtClean="0">
                <a:solidFill>
                  <a:srgbClr val="000000"/>
                </a:solidFill>
                <a:latin typeface="Times New Roman" pitchFamily="18" charset="0"/>
                <a:ea typeface="宋体" pitchFamily="2" charset="-122"/>
              </a:rPr>
              <a:t> constructor will exist, unless you define it.</a:t>
            </a:r>
          </a:p>
        </p:txBody>
      </p:sp>
      <p:sp>
        <p:nvSpPr>
          <p:cNvPr id="101392" name="Rectangle 16"/>
          <p:cNvSpPr>
            <a:spLocks noChangeArrowheads="1"/>
          </p:cNvSpPr>
          <p:nvPr/>
        </p:nvSpPr>
        <p:spPr bwMode="auto">
          <a:xfrm>
            <a:off x="5029200" y="3429000"/>
            <a:ext cx="3200400" cy="6096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Rectangle r4;	</a:t>
            </a:r>
            <a:r>
              <a:rPr lang="en-US" altLang="zh-CN" sz="2000" smtClean="0">
                <a:solidFill>
                  <a:srgbClr val="FF0000"/>
                </a:solidFill>
                <a:ea typeface="宋体" pitchFamily="2" charset="-122"/>
              </a:rPr>
              <a:t>// error</a:t>
            </a:r>
          </a:p>
        </p:txBody>
      </p:sp>
      <p:sp>
        <p:nvSpPr>
          <p:cNvPr id="101393" name="Text Box 17"/>
          <p:cNvSpPr txBox="1">
            <a:spLocks noChangeArrowheads="1"/>
          </p:cNvSpPr>
          <p:nvPr/>
        </p:nvSpPr>
        <p:spPr bwMode="auto">
          <a:xfrm>
            <a:off x="4267200" y="4327525"/>
            <a:ext cx="3178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buFontTx/>
              <a:buChar char="•"/>
            </a:pPr>
            <a:r>
              <a:rPr lang="en-US" altLang="zh-CN" sz="2000" smtClean="0">
                <a:solidFill>
                  <a:srgbClr val="000000"/>
                </a:solidFill>
                <a:ea typeface="宋体" pitchFamily="2" charset="-122"/>
              </a:rPr>
              <a:t>  Initialize with constructor</a:t>
            </a:r>
            <a:endParaRPr lang="en-US" altLang="zh-CN" sz="1000" smtClean="0">
              <a:solidFill>
                <a:srgbClr val="000000"/>
              </a:solidFill>
              <a:ea typeface="宋体" pitchFamily="2" charset="-122"/>
            </a:endParaRPr>
          </a:p>
        </p:txBody>
      </p:sp>
      <p:sp>
        <p:nvSpPr>
          <p:cNvPr id="101394" name="Rectangle 18"/>
          <p:cNvSpPr>
            <a:spLocks noChangeArrowheads="1"/>
          </p:cNvSpPr>
          <p:nvPr/>
        </p:nvSpPr>
        <p:spPr bwMode="auto">
          <a:xfrm>
            <a:off x="4267200" y="4953000"/>
            <a:ext cx="4572000" cy="10668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Rectangle r5(60,80);</a:t>
            </a:r>
          </a:p>
          <a:p>
            <a:pPr marL="342900" indent="-342900" fontAlgn="base">
              <a:lnSpc>
                <a:spcPct val="80000"/>
              </a:lnSpc>
              <a:spcBef>
                <a:spcPct val="20000"/>
              </a:spcBef>
              <a:spcAft>
                <a:spcPct val="0"/>
              </a:spcAft>
            </a:pPr>
            <a:endParaRPr lang="en-US" altLang="zh-CN" sz="10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Rectangle *r6 = new Rectangle(60,80);</a:t>
            </a:r>
          </a:p>
        </p:txBody>
      </p:sp>
    </p:spTree>
    <p:extLst>
      <p:ext uri="{BB962C8B-B14F-4D97-AF65-F5344CB8AC3E}">
        <p14:creationId xmlns:p14="http://schemas.microsoft.com/office/powerpoint/2010/main" val="7787249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1378">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1378">
                                            <p:txEl>
                                              <p:pRg st="8" end="8"/>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101392"/>
                                        </p:tgtEl>
                                        <p:attrNameLst>
                                          <p:attrName>style.visibility</p:attrName>
                                        </p:attrNameLst>
                                      </p:cBhvr>
                                      <p:to>
                                        <p:strVal val="visible"/>
                                      </p:to>
                                    </p:set>
                                    <p:anim calcmode="lin" valueType="num">
                                      <p:cBhvr additive="base">
                                        <p:cTn id="13" dur="500" fill="hold"/>
                                        <p:tgtEl>
                                          <p:spTgt spid="101392"/>
                                        </p:tgtEl>
                                        <p:attrNameLst>
                                          <p:attrName>ppt_x</p:attrName>
                                        </p:attrNameLst>
                                      </p:cBhvr>
                                      <p:tavLst>
                                        <p:tav tm="0">
                                          <p:val>
                                            <p:strVal val="1+#ppt_w/2"/>
                                          </p:val>
                                        </p:tav>
                                        <p:tav tm="100000">
                                          <p:val>
                                            <p:strVal val="#ppt_x"/>
                                          </p:val>
                                        </p:tav>
                                      </p:tavLst>
                                    </p:anim>
                                    <p:anim calcmode="lin" valueType="num">
                                      <p:cBhvr additive="base">
                                        <p:cTn id="14" dur="500" fill="hold"/>
                                        <p:tgtEl>
                                          <p:spTgt spid="10139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139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13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92" grpId="0" animBg="1"/>
      <p:bldP spid="101393" grpId="0"/>
      <p:bldP spid="10139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E8EDC78-92B4-4F4A-A26D-505D013AC565}" type="slidenum">
              <a:rPr lang="en-US" altLang="zh-CN">
                <a:solidFill>
                  <a:srgbClr val="000000"/>
                </a:solidFill>
              </a:rPr>
              <a:pPr/>
              <a:t>39</a:t>
            </a:fld>
            <a:endParaRPr lang="en-US" altLang="zh-CN">
              <a:solidFill>
                <a:srgbClr val="000000"/>
              </a:solidFill>
            </a:endParaRPr>
          </a:p>
        </p:txBody>
      </p:sp>
      <p:sp>
        <p:nvSpPr>
          <p:cNvPr id="15363" name="Rectangle 2"/>
          <p:cNvSpPr>
            <a:spLocks noChangeArrowheads="1"/>
          </p:cNvSpPr>
          <p:nvPr/>
        </p:nvSpPr>
        <p:spPr bwMode="auto">
          <a:xfrm>
            <a:off x="457200" y="1524000"/>
            <a:ext cx="3352800" cy="4419600"/>
          </a:xfrm>
          <a:prstGeom prst="rect">
            <a:avLst/>
          </a:prstGeom>
          <a:solidFill>
            <a:srgbClr val="D5E3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spcBef>
                <a:spcPct val="20000"/>
              </a:spcBef>
              <a:spcAft>
                <a:spcPct val="0"/>
              </a:spcAft>
            </a:pPr>
            <a:endParaRPr lang="en-US" altLang="zh-CN" sz="800" smtClean="0">
              <a:solidFill>
                <a:srgbClr val="000000"/>
              </a:solidFill>
              <a:latin typeface="Times New Roman" pitchFamily="18" charset="0"/>
              <a:ea typeface="宋体" pitchFamily="2" charset="-122"/>
            </a:endParaRP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class Rectangle</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private:</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int width;</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int length;</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public:</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Rectangle();</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Rectangle(int w, int l);</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void set(int w, int l);</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int area();</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a:t>
            </a:r>
          </a:p>
        </p:txBody>
      </p:sp>
      <p:sp>
        <p:nvSpPr>
          <p:cNvPr id="15364" name="Rectangle 4"/>
          <p:cNvSpPr>
            <a:spLocks noGrp="1" noChangeArrowheads="1"/>
          </p:cNvSpPr>
          <p:nvPr>
            <p:ph type="title"/>
          </p:nvPr>
        </p:nvSpPr>
        <p:spPr>
          <a:xfrm>
            <a:off x="457200" y="274638"/>
            <a:ext cx="8229600" cy="715962"/>
          </a:xfrm>
          <a:noFill/>
        </p:spPr>
        <p:txBody>
          <a:bodyPr/>
          <a:lstStyle/>
          <a:p>
            <a:pPr eaLnBrk="1" hangingPunct="1"/>
            <a:r>
              <a:rPr lang="en-US" altLang="zh-CN" sz="4000" smtClean="0">
                <a:ea typeface="宋体" pitchFamily="2" charset="-122"/>
              </a:rPr>
              <a:t>Object Initialization</a:t>
            </a:r>
          </a:p>
        </p:txBody>
      </p:sp>
      <p:sp>
        <p:nvSpPr>
          <p:cNvPr id="15365" name="Text Box 5"/>
          <p:cNvSpPr txBox="1">
            <a:spLocks noChangeArrowheads="1"/>
          </p:cNvSpPr>
          <p:nvPr/>
        </p:nvSpPr>
        <p:spPr bwMode="auto">
          <a:xfrm>
            <a:off x="4114800" y="1295400"/>
            <a:ext cx="4430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sz="2400" b="1" smtClean="0">
                <a:solidFill>
                  <a:srgbClr val="663300"/>
                </a:solidFill>
                <a:latin typeface="Comic Sans MS" pitchFamily="66" charset="0"/>
                <a:ea typeface="宋体" pitchFamily="2" charset="-122"/>
              </a:rPr>
              <a:t>Write your own constructors</a:t>
            </a:r>
          </a:p>
        </p:txBody>
      </p:sp>
      <p:sp>
        <p:nvSpPr>
          <p:cNvPr id="15366" name="Rectangle 6"/>
          <p:cNvSpPr>
            <a:spLocks noChangeArrowheads="1"/>
          </p:cNvSpPr>
          <p:nvPr/>
        </p:nvSpPr>
        <p:spPr bwMode="auto">
          <a:xfrm>
            <a:off x="4495800" y="1981200"/>
            <a:ext cx="3810000" cy="18288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Rectangle :: Rectangle() </a:t>
            </a: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a:t>
            </a: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	width = 20;</a:t>
            </a: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	length = 50;</a:t>
            </a: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a:t>
            </a:r>
          </a:p>
        </p:txBody>
      </p:sp>
      <p:sp>
        <p:nvSpPr>
          <p:cNvPr id="100359" name="Rectangle 7"/>
          <p:cNvSpPr>
            <a:spLocks noChangeArrowheads="1"/>
          </p:cNvSpPr>
          <p:nvPr/>
        </p:nvSpPr>
        <p:spPr bwMode="auto">
          <a:xfrm>
            <a:off x="4495800" y="4191000"/>
            <a:ext cx="3810000" cy="609600"/>
          </a:xfrm>
          <a:prstGeom prst="rect">
            <a:avLst/>
          </a:prstGeom>
          <a:solidFill>
            <a:srgbClr val="FF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333399"/>
              </a:solidFill>
              <a:latin typeface="Times New Roman" pitchFamily="18" charset="0"/>
              <a:ea typeface="宋体" pitchFamily="2" charset="-122"/>
            </a:endParaRPr>
          </a:p>
          <a:p>
            <a:pPr marL="342900" indent="-342900" fontAlgn="base">
              <a:lnSpc>
                <a:spcPct val="80000"/>
              </a:lnSpc>
              <a:spcBef>
                <a:spcPct val="20000"/>
              </a:spcBef>
              <a:spcAft>
                <a:spcPct val="0"/>
              </a:spcAft>
            </a:pPr>
            <a:r>
              <a:rPr lang="en-US" altLang="zh-CN" sz="2000" smtClean="0">
                <a:solidFill>
                  <a:srgbClr val="333399"/>
                </a:solidFill>
                <a:latin typeface="Times New Roman" pitchFamily="18" charset="0"/>
                <a:ea typeface="宋体" pitchFamily="2" charset="-122"/>
              </a:rPr>
              <a:t>Rectangle  *r7 = new Rectangle();</a:t>
            </a:r>
            <a:endParaRPr lang="en-US" altLang="zh-CN" sz="2000" smtClean="0">
              <a:solidFill>
                <a:srgbClr val="FF0000"/>
              </a:solidFill>
              <a:latin typeface="Times New Roman" pitchFamily="18" charset="0"/>
              <a:ea typeface="宋体" pitchFamily="2" charset="-122"/>
            </a:endParaRPr>
          </a:p>
        </p:txBody>
      </p:sp>
      <p:grpSp>
        <p:nvGrpSpPr>
          <p:cNvPr id="2" name="Group 25"/>
          <p:cNvGrpSpPr>
            <a:grpSpLocks/>
          </p:cNvGrpSpPr>
          <p:nvPr/>
        </p:nvGrpSpPr>
        <p:grpSpPr bwMode="auto">
          <a:xfrm>
            <a:off x="4308475" y="5029200"/>
            <a:ext cx="4073525" cy="1517650"/>
            <a:chOff x="2592" y="3168"/>
            <a:chExt cx="2566" cy="956"/>
          </a:xfrm>
        </p:grpSpPr>
        <p:grpSp>
          <p:nvGrpSpPr>
            <p:cNvPr id="15369" name="Group 22"/>
            <p:cNvGrpSpPr>
              <a:grpSpLocks/>
            </p:cNvGrpSpPr>
            <p:nvPr/>
          </p:nvGrpSpPr>
          <p:grpSpPr bwMode="auto">
            <a:xfrm>
              <a:off x="4224" y="3456"/>
              <a:ext cx="934" cy="668"/>
              <a:chOff x="3254" y="3287"/>
              <a:chExt cx="934" cy="668"/>
            </a:xfrm>
          </p:grpSpPr>
          <p:sp>
            <p:nvSpPr>
              <p:cNvPr id="15376" name="Rectangle 12"/>
              <p:cNvSpPr>
                <a:spLocks noChangeArrowheads="1"/>
              </p:cNvSpPr>
              <p:nvPr/>
            </p:nvSpPr>
            <p:spPr bwMode="auto">
              <a:xfrm>
                <a:off x="3312" y="3504"/>
                <a:ext cx="876" cy="451"/>
              </a:xfrm>
              <a:prstGeom prst="rect">
                <a:avLst/>
              </a:prstGeom>
              <a:solidFill>
                <a:srgbClr val="FFCC99"/>
              </a:solidFill>
              <a:ln w="9525">
                <a:solidFill>
                  <a:schemeClr val="tx1"/>
                </a:solidFill>
                <a:miter lim="800000"/>
                <a:headEnd/>
                <a:tailEnd/>
              </a:ln>
            </p:spPr>
            <p:txBody>
              <a:bodyPr wrap="none" anchor="ctr"/>
              <a:lstStyle/>
              <a:p>
                <a:pPr fontAlgn="base">
                  <a:spcBef>
                    <a:spcPct val="0"/>
                  </a:spcBef>
                  <a:spcAft>
                    <a:spcPct val="0"/>
                  </a:spcAft>
                </a:pPr>
                <a:r>
                  <a:rPr lang="en-US" altLang="zh-CN" b="1" smtClean="0">
                    <a:solidFill>
                      <a:srgbClr val="000000"/>
                    </a:solidFill>
                    <a:ea typeface="宋体" pitchFamily="2" charset="-122"/>
                  </a:rPr>
                  <a:t>width</a:t>
                </a:r>
              </a:p>
              <a:p>
                <a:pPr fontAlgn="base">
                  <a:spcBef>
                    <a:spcPct val="0"/>
                  </a:spcBef>
                  <a:spcAft>
                    <a:spcPct val="0"/>
                  </a:spcAft>
                </a:pPr>
                <a:r>
                  <a:rPr lang="en-US" altLang="zh-CN" b="1" smtClean="0">
                    <a:solidFill>
                      <a:srgbClr val="000000"/>
                    </a:solidFill>
                    <a:ea typeface="宋体" pitchFamily="2" charset="-122"/>
                  </a:rPr>
                  <a:t>length</a:t>
                </a:r>
              </a:p>
            </p:txBody>
          </p:sp>
          <p:sp>
            <p:nvSpPr>
              <p:cNvPr id="15377" name="Rectangle 14"/>
              <p:cNvSpPr>
                <a:spLocks noChangeArrowheads="1"/>
              </p:cNvSpPr>
              <p:nvPr/>
            </p:nvSpPr>
            <p:spPr bwMode="auto">
              <a:xfrm>
                <a:off x="3312" y="3504"/>
                <a:ext cx="876" cy="451"/>
              </a:xfrm>
              <a:prstGeom prst="rect">
                <a:avLst/>
              </a:prstGeom>
              <a:solidFill>
                <a:srgbClr val="FFCC99"/>
              </a:solidFill>
              <a:ln w="9525">
                <a:solidFill>
                  <a:schemeClr val="tx1"/>
                </a:solidFill>
                <a:miter lim="800000"/>
                <a:headEnd/>
                <a:tailEnd/>
              </a:ln>
            </p:spPr>
            <p:txBody>
              <a:bodyPr wrap="none" anchor="ctr"/>
              <a:lstStyle/>
              <a:p>
                <a:pPr fontAlgn="base">
                  <a:spcBef>
                    <a:spcPct val="0"/>
                  </a:spcBef>
                  <a:spcAft>
                    <a:spcPct val="0"/>
                  </a:spcAft>
                </a:pPr>
                <a:r>
                  <a:rPr lang="en-US" altLang="zh-CN" b="1" smtClean="0">
                    <a:solidFill>
                      <a:srgbClr val="000000"/>
                    </a:solidFill>
                    <a:ea typeface="宋体" pitchFamily="2" charset="-122"/>
                  </a:rPr>
                  <a:t>width = 20</a:t>
                </a:r>
              </a:p>
              <a:p>
                <a:pPr fontAlgn="base">
                  <a:spcBef>
                    <a:spcPct val="0"/>
                  </a:spcBef>
                  <a:spcAft>
                    <a:spcPct val="0"/>
                  </a:spcAft>
                </a:pPr>
                <a:r>
                  <a:rPr lang="en-US" altLang="zh-CN" b="1" smtClean="0">
                    <a:solidFill>
                      <a:srgbClr val="000000"/>
                    </a:solidFill>
                    <a:ea typeface="宋体" pitchFamily="2" charset="-122"/>
                  </a:rPr>
                  <a:t>length = 50</a:t>
                </a:r>
              </a:p>
            </p:txBody>
          </p:sp>
          <p:sp>
            <p:nvSpPr>
              <p:cNvPr id="15378" name="Text Box 15"/>
              <p:cNvSpPr txBox="1">
                <a:spLocks noChangeArrowheads="1"/>
              </p:cNvSpPr>
              <p:nvPr/>
            </p:nvSpPr>
            <p:spPr bwMode="auto">
              <a:xfrm>
                <a:off x="3254" y="3287"/>
                <a:ext cx="4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5000</a:t>
                </a:r>
              </a:p>
            </p:txBody>
          </p:sp>
        </p:grpSp>
        <p:grpSp>
          <p:nvGrpSpPr>
            <p:cNvPr id="15370" name="Group 23"/>
            <p:cNvGrpSpPr>
              <a:grpSpLocks/>
            </p:cNvGrpSpPr>
            <p:nvPr/>
          </p:nvGrpSpPr>
          <p:grpSpPr bwMode="auto">
            <a:xfrm>
              <a:off x="2592" y="3168"/>
              <a:ext cx="1056" cy="576"/>
              <a:chOff x="4512" y="3408"/>
              <a:chExt cx="1056" cy="576"/>
            </a:xfrm>
          </p:grpSpPr>
          <p:sp>
            <p:nvSpPr>
              <p:cNvPr id="15372" name="Rectangle 16"/>
              <p:cNvSpPr>
                <a:spLocks noChangeArrowheads="1"/>
              </p:cNvSpPr>
              <p:nvPr/>
            </p:nvSpPr>
            <p:spPr bwMode="auto">
              <a:xfrm>
                <a:off x="4800" y="3696"/>
                <a:ext cx="768" cy="288"/>
              </a:xfrm>
              <a:prstGeom prst="rect">
                <a:avLst/>
              </a:prstGeom>
              <a:solidFill>
                <a:srgbClr val="FFFF99"/>
              </a:solidFill>
              <a:ln w="9525">
                <a:solidFill>
                  <a:schemeClr val="tx1"/>
                </a:solidFill>
                <a:miter lim="800000"/>
                <a:headEnd/>
                <a:tailEnd/>
              </a:ln>
            </p:spPr>
            <p:txBody>
              <a:bodyPr wrap="none" anchor="ctr"/>
              <a:lstStyle/>
              <a:p>
                <a:pPr algn="ctr" fontAlgn="base">
                  <a:spcBef>
                    <a:spcPct val="0"/>
                  </a:spcBef>
                  <a:spcAft>
                    <a:spcPct val="0"/>
                  </a:spcAft>
                </a:pPr>
                <a:r>
                  <a:rPr lang="en-US" altLang="zh-CN" b="1" smtClean="0">
                    <a:solidFill>
                      <a:srgbClr val="000000"/>
                    </a:solidFill>
                    <a:ea typeface="宋体" pitchFamily="2" charset="-122"/>
                  </a:rPr>
                  <a:t>???</a:t>
                </a:r>
              </a:p>
            </p:txBody>
          </p:sp>
          <p:sp>
            <p:nvSpPr>
              <p:cNvPr id="15373" name="Text Box 17"/>
              <p:cNvSpPr txBox="1">
                <a:spLocks noChangeArrowheads="1"/>
              </p:cNvSpPr>
              <p:nvPr/>
            </p:nvSpPr>
            <p:spPr bwMode="auto">
              <a:xfrm>
                <a:off x="4512" y="3408"/>
                <a:ext cx="2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r7</a:t>
                </a:r>
              </a:p>
            </p:txBody>
          </p:sp>
          <p:sp>
            <p:nvSpPr>
              <p:cNvPr id="15374" name="Text Box 18"/>
              <p:cNvSpPr txBox="1">
                <a:spLocks noChangeArrowheads="1"/>
              </p:cNvSpPr>
              <p:nvPr/>
            </p:nvSpPr>
            <p:spPr bwMode="auto">
              <a:xfrm>
                <a:off x="4742" y="3504"/>
                <a:ext cx="4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000000"/>
                    </a:solidFill>
                    <a:ea typeface="宋体" pitchFamily="2" charset="-122"/>
                  </a:rPr>
                  <a:t>6000</a:t>
                </a:r>
              </a:p>
            </p:txBody>
          </p:sp>
          <p:sp>
            <p:nvSpPr>
              <p:cNvPr id="15375" name="Rectangle 19"/>
              <p:cNvSpPr>
                <a:spLocks noChangeArrowheads="1"/>
              </p:cNvSpPr>
              <p:nvPr/>
            </p:nvSpPr>
            <p:spPr bwMode="auto">
              <a:xfrm>
                <a:off x="4800" y="3696"/>
                <a:ext cx="768" cy="288"/>
              </a:xfrm>
              <a:prstGeom prst="rect">
                <a:avLst/>
              </a:prstGeom>
              <a:solidFill>
                <a:srgbClr val="FFFF99"/>
              </a:solidFill>
              <a:ln w="9525">
                <a:solidFill>
                  <a:schemeClr val="tx1"/>
                </a:solidFill>
                <a:miter lim="800000"/>
                <a:headEnd/>
                <a:tailEnd/>
              </a:ln>
            </p:spPr>
            <p:txBody>
              <a:bodyPr wrap="none" anchor="ctr"/>
              <a:lstStyle/>
              <a:p>
                <a:pPr algn="ctr" fontAlgn="base">
                  <a:spcBef>
                    <a:spcPct val="0"/>
                  </a:spcBef>
                  <a:spcAft>
                    <a:spcPct val="0"/>
                  </a:spcAft>
                </a:pPr>
                <a:r>
                  <a:rPr lang="en-US" altLang="zh-CN" b="1" smtClean="0">
                    <a:solidFill>
                      <a:srgbClr val="000000"/>
                    </a:solidFill>
                    <a:ea typeface="宋体" pitchFamily="2" charset="-122"/>
                  </a:rPr>
                  <a:t>5000</a:t>
                </a:r>
              </a:p>
            </p:txBody>
          </p:sp>
        </p:grpSp>
        <p:sp>
          <p:nvSpPr>
            <p:cNvPr id="15371" name="Line 24"/>
            <p:cNvSpPr>
              <a:spLocks noChangeShapeType="1"/>
            </p:cNvSpPr>
            <p:nvPr/>
          </p:nvSpPr>
          <p:spPr bwMode="auto">
            <a:xfrm>
              <a:off x="3552" y="3648"/>
              <a:ext cx="720" cy="4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endParaRPr>
            </a:p>
          </p:txBody>
        </p:sp>
      </p:grpSp>
    </p:spTree>
    <p:extLst>
      <p:ext uri="{BB962C8B-B14F-4D97-AF65-F5344CB8AC3E}">
        <p14:creationId xmlns:p14="http://schemas.microsoft.com/office/powerpoint/2010/main" val="3807458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00359"/>
                                        </p:tgtEl>
                                        <p:attrNameLst>
                                          <p:attrName>style.visibility</p:attrName>
                                        </p:attrNameLst>
                                      </p:cBhvr>
                                      <p:to>
                                        <p:strVal val="visible"/>
                                      </p:to>
                                    </p:set>
                                    <p:anim calcmode="lin" valueType="num">
                                      <p:cBhvr additive="base">
                                        <p:cTn id="7" dur="500" fill="hold"/>
                                        <p:tgtEl>
                                          <p:spTgt spid="100359"/>
                                        </p:tgtEl>
                                        <p:attrNameLst>
                                          <p:attrName>ppt_x</p:attrName>
                                        </p:attrNameLst>
                                      </p:cBhvr>
                                      <p:tavLst>
                                        <p:tav tm="0">
                                          <p:val>
                                            <p:strVal val="1+#ppt_w/2"/>
                                          </p:val>
                                        </p:tav>
                                        <p:tav tm="100000">
                                          <p:val>
                                            <p:strVal val="#ppt_x"/>
                                          </p:val>
                                        </p:tav>
                                      </p:tavLst>
                                    </p:anim>
                                    <p:anim calcmode="lin" valueType="num">
                                      <p:cBhvr additive="base">
                                        <p:cTn id="8" dur="500" fill="hold"/>
                                        <p:tgtEl>
                                          <p:spTgt spid="10035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B443AA0-A70D-48FD-836C-B2EBD0182ED9}" type="slidenum">
              <a:rPr lang="en-US" sz="1400">
                <a:solidFill>
                  <a:srgbClr val="000000"/>
                </a:solidFill>
              </a:rPr>
              <a:pPr/>
              <a:t>4</a:t>
            </a:fld>
            <a:endParaRPr lang="en-US" sz="1400">
              <a:solidFill>
                <a:srgbClr val="000000"/>
              </a:solidFill>
            </a:endParaRPr>
          </a:p>
        </p:txBody>
      </p:sp>
      <p:sp>
        <p:nvSpPr>
          <p:cNvPr id="6147" name="Rectangle 2"/>
          <p:cNvSpPr>
            <a:spLocks noGrp="1" noChangeArrowheads="1"/>
          </p:cNvSpPr>
          <p:nvPr>
            <p:ph type="title"/>
          </p:nvPr>
        </p:nvSpPr>
        <p:spPr>
          <a:xfrm>
            <a:off x="685800" y="304800"/>
            <a:ext cx="7772400" cy="1143000"/>
          </a:xfrm>
        </p:spPr>
        <p:txBody>
          <a:bodyPr/>
          <a:lstStyle/>
          <a:p>
            <a:r>
              <a:rPr lang="en-US" smtClean="0">
                <a:cs typeface="Times New Roman" pitchFamily="18" charset="0"/>
              </a:rPr>
              <a:t>Procedural Concept (II)</a:t>
            </a:r>
          </a:p>
        </p:txBody>
      </p:sp>
      <p:sp>
        <p:nvSpPr>
          <p:cNvPr id="6148" name="Rectangle 3"/>
          <p:cNvSpPr>
            <a:spLocks noGrp="1" noChangeArrowheads="1"/>
          </p:cNvSpPr>
          <p:nvPr>
            <p:ph type="body" idx="1"/>
          </p:nvPr>
        </p:nvSpPr>
        <p:spPr>
          <a:xfrm>
            <a:off x="304800" y="1371600"/>
            <a:ext cx="8610600" cy="5029200"/>
          </a:xfrm>
        </p:spPr>
        <p:txBody>
          <a:bodyPr/>
          <a:lstStyle/>
          <a:p>
            <a:pPr marL="609600" indent="-609600">
              <a:lnSpc>
                <a:spcPct val="90000"/>
              </a:lnSpc>
            </a:pPr>
            <a:r>
              <a:rPr lang="en-US" sz="2400" smtClean="0"/>
              <a:t>Familiar languages, as C, Pascal, Basic, Fortran, Assembly, all encapsulate functions and data in procedures</a:t>
            </a:r>
          </a:p>
          <a:p>
            <a:pPr marL="609600" indent="-609600">
              <a:lnSpc>
                <a:spcPct val="90000"/>
              </a:lnSpc>
            </a:pPr>
            <a:r>
              <a:rPr lang="en-US" sz="2400" smtClean="0">
                <a:cs typeface="Times New Roman" pitchFamily="18" charset="0"/>
              </a:rPr>
              <a:t>In C, we also encapsulate procedures within procedures.  We start with </a:t>
            </a:r>
            <a:r>
              <a:rPr lang="en-US" sz="2400" i="1" smtClean="0">
                <a:latin typeface="Arial" charset="0"/>
                <a:cs typeface="Times New Roman" pitchFamily="18" charset="0"/>
              </a:rPr>
              <a:t>main()</a:t>
            </a:r>
            <a:r>
              <a:rPr lang="en-US" sz="2400" smtClean="0">
                <a:cs typeface="Times New Roman" pitchFamily="18" charset="0"/>
              </a:rPr>
              <a:t> or a  top level routine.  We then write subroutines that are called from </a:t>
            </a:r>
            <a:r>
              <a:rPr lang="en-US" sz="2400" i="1" smtClean="0">
                <a:latin typeface="Arial" charset="0"/>
                <a:cs typeface="Times New Roman" pitchFamily="18" charset="0"/>
              </a:rPr>
              <a:t>main(). </a:t>
            </a:r>
            <a:r>
              <a:rPr lang="en-US" sz="2400" smtClean="0">
                <a:cs typeface="Times New Roman" pitchFamily="18" charset="0"/>
              </a:rPr>
              <a:t>We introduce data into procedures using parameters or arguments and get information back using shared variables or return values.</a:t>
            </a:r>
          </a:p>
          <a:p>
            <a:pPr marL="609600" indent="-609600">
              <a:lnSpc>
                <a:spcPct val="90000"/>
              </a:lnSpc>
            </a:pPr>
            <a:r>
              <a:rPr lang="en-US" sz="2400" smtClean="0">
                <a:cs typeface="Times New Roman" pitchFamily="18" charset="0"/>
              </a:rPr>
              <a:t>For the rectangle problem, mentally we form the model of what needs to be done =&gt; we develop a procedure</a:t>
            </a:r>
          </a:p>
          <a:p>
            <a:pPr marL="609600" indent="-609600">
              <a:lnSpc>
                <a:spcPct val="90000"/>
              </a:lnSpc>
              <a:buFontTx/>
              <a:buNone/>
            </a:pPr>
            <a:r>
              <a:rPr lang="en-US" sz="2000" smtClean="0">
                <a:latin typeface="Courier New" pitchFamily="49" charset="0"/>
                <a:cs typeface="Times New Roman" pitchFamily="18" charset="0"/>
              </a:rPr>
              <a:t>		</a:t>
            </a:r>
            <a:r>
              <a:rPr lang="en-US" sz="2000" i="1" smtClean="0">
                <a:latin typeface="Courier New" pitchFamily="49" charset="0"/>
                <a:cs typeface="Times New Roman" pitchFamily="18" charset="0"/>
              </a:rPr>
              <a:t>int compute_area (int l, int w)</a:t>
            </a:r>
          </a:p>
          <a:p>
            <a:pPr marL="609600" indent="-609600">
              <a:lnSpc>
                <a:spcPct val="90000"/>
              </a:lnSpc>
              <a:buFontTx/>
              <a:buNone/>
            </a:pPr>
            <a:r>
              <a:rPr lang="en-US" sz="2000" i="1" smtClean="0">
                <a:latin typeface="Courier New" pitchFamily="49" charset="0"/>
                <a:cs typeface="Times New Roman" pitchFamily="18" charset="0"/>
              </a:rPr>
              <a:t>		{</a:t>
            </a:r>
          </a:p>
          <a:p>
            <a:pPr marL="609600" indent="-609600">
              <a:lnSpc>
                <a:spcPct val="90000"/>
              </a:lnSpc>
              <a:buFontTx/>
              <a:buNone/>
            </a:pPr>
            <a:r>
              <a:rPr lang="en-US" sz="2000" i="1" smtClean="0">
                <a:latin typeface="Courier New" pitchFamily="49" charset="0"/>
                <a:cs typeface="Times New Roman" pitchFamily="18" charset="0"/>
              </a:rPr>
              <a:t>			return ( l * w );</a:t>
            </a:r>
          </a:p>
          <a:p>
            <a:pPr marL="609600" indent="-609600">
              <a:lnSpc>
                <a:spcPct val="90000"/>
              </a:lnSpc>
              <a:buFontTx/>
              <a:buNone/>
            </a:pPr>
            <a:r>
              <a:rPr lang="en-US" sz="2000" i="1" smtClean="0">
                <a:latin typeface="Courier New" pitchFamily="49" charset="0"/>
                <a:cs typeface="Times New Roman" pitchFamily="18" charset="0"/>
              </a:rPr>
              <a:t>		}</a:t>
            </a:r>
          </a:p>
          <a:p>
            <a:pPr marL="609600" indent="-609600">
              <a:lnSpc>
                <a:spcPct val="90000"/>
              </a:lnSpc>
            </a:pPr>
            <a:r>
              <a:rPr lang="en-US" sz="2400" smtClean="0">
                <a:cs typeface="Times New Roman" pitchFamily="18" charset="0"/>
              </a:rPr>
              <a:t>All such languages are called </a:t>
            </a:r>
            <a:r>
              <a:rPr lang="en-US" sz="2400" i="1" smtClean="0">
                <a:cs typeface="Times New Roman" pitchFamily="18" charset="0"/>
              </a:rPr>
              <a:t>procedural languages</a:t>
            </a:r>
            <a:r>
              <a:rPr lang="en-US" sz="2400" smtClean="0">
                <a:cs typeface="Times New Roman" pitchFamily="18" charset="0"/>
              </a:rPr>
              <a:t>.</a:t>
            </a:r>
            <a:endParaRPr lang="en-US" sz="2400" smtClean="0"/>
          </a:p>
          <a:p>
            <a:pPr marL="609600" indent="-609600">
              <a:lnSpc>
                <a:spcPct val="90000"/>
              </a:lnSpc>
            </a:pPr>
            <a:endParaRPr lang="en-US" sz="2400" smtClean="0"/>
          </a:p>
        </p:txBody>
      </p:sp>
    </p:spTree>
    <p:extLst>
      <p:ext uri="{BB962C8B-B14F-4D97-AF65-F5344CB8AC3E}">
        <p14:creationId xmlns:p14="http://schemas.microsoft.com/office/powerpoint/2010/main" val="33429112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DCE860C-105F-4752-97D8-91CE9B4606E0}" type="slidenum">
              <a:rPr lang="en-US" altLang="zh-CN">
                <a:solidFill>
                  <a:srgbClr val="000000"/>
                </a:solidFill>
              </a:rPr>
              <a:pPr/>
              <a:t>40</a:t>
            </a:fld>
            <a:endParaRPr lang="en-US" altLang="zh-CN">
              <a:solidFill>
                <a:srgbClr val="000000"/>
              </a:solidFill>
            </a:endParaRPr>
          </a:p>
        </p:txBody>
      </p:sp>
      <p:sp>
        <p:nvSpPr>
          <p:cNvPr id="16387" name="Rectangle 2"/>
          <p:cNvSpPr>
            <a:spLocks noChangeArrowheads="1"/>
          </p:cNvSpPr>
          <p:nvPr/>
        </p:nvSpPr>
        <p:spPr bwMode="auto">
          <a:xfrm>
            <a:off x="457200" y="990600"/>
            <a:ext cx="3657600" cy="4267200"/>
          </a:xfrm>
          <a:prstGeom prst="rect">
            <a:avLst/>
          </a:prstGeom>
          <a:solidFill>
            <a:srgbClr val="D5E3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spcBef>
                <a:spcPct val="20000"/>
              </a:spcBef>
              <a:spcAft>
                <a:spcPct val="0"/>
              </a:spcAft>
            </a:pPr>
            <a:endParaRPr lang="en-US" altLang="zh-CN" sz="800" smtClean="0">
              <a:solidFill>
                <a:srgbClr val="000000"/>
              </a:solidFill>
              <a:latin typeface="Times New Roman" pitchFamily="18" charset="0"/>
              <a:ea typeface="宋体" pitchFamily="2" charset="-122"/>
            </a:endParaRP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class Account</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private:</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char *name;</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double balance;</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unsigned int id; //unique</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public:</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Account();</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Account(const Account &amp;a);</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Account(const char *person);</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a:t>
            </a:r>
          </a:p>
        </p:txBody>
      </p:sp>
      <p:sp>
        <p:nvSpPr>
          <p:cNvPr id="16388" name="Rectangle 3"/>
          <p:cNvSpPr>
            <a:spLocks noGrp="1" noChangeArrowheads="1"/>
          </p:cNvSpPr>
          <p:nvPr>
            <p:ph type="title"/>
          </p:nvPr>
        </p:nvSpPr>
        <p:spPr>
          <a:xfrm>
            <a:off x="457200" y="76200"/>
            <a:ext cx="8229600" cy="715963"/>
          </a:xfrm>
          <a:noFill/>
        </p:spPr>
        <p:txBody>
          <a:bodyPr/>
          <a:lstStyle/>
          <a:p>
            <a:pPr eaLnBrk="1" hangingPunct="1"/>
            <a:r>
              <a:rPr lang="en-US" altLang="zh-CN" sz="4000" smtClean="0">
                <a:ea typeface="宋体" pitchFamily="2" charset="-122"/>
              </a:rPr>
              <a:t>Object Initialization</a:t>
            </a:r>
          </a:p>
        </p:txBody>
      </p:sp>
      <p:sp>
        <p:nvSpPr>
          <p:cNvPr id="16389" name="Text Box 4"/>
          <p:cNvSpPr txBox="1">
            <a:spLocks noChangeArrowheads="1"/>
          </p:cNvSpPr>
          <p:nvPr/>
        </p:nvSpPr>
        <p:spPr bwMode="auto">
          <a:xfrm>
            <a:off x="4572000" y="1035050"/>
            <a:ext cx="40084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b="1" smtClean="0">
                <a:solidFill>
                  <a:srgbClr val="663300"/>
                </a:solidFill>
                <a:latin typeface="Comic Sans MS" pitchFamily="66" charset="0"/>
                <a:ea typeface="宋体" pitchFamily="2" charset="-122"/>
              </a:rPr>
              <a:t>With constructors, we have more </a:t>
            </a:r>
          </a:p>
          <a:p>
            <a:pPr fontAlgn="base">
              <a:spcBef>
                <a:spcPct val="0"/>
              </a:spcBef>
              <a:spcAft>
                <a:spcPct val="0"/>
              </a:spcAft>
            </a:pPr>
            <a:r>
              <a:rPr lang="en-US" altLang="zh-CN" b="1" smtClean="0">
                <a:solidFill>
                  <a:srgbClr val="663300"/>
                </a:solidFill>
                <a:latin typeface="Comic Sans MS" pitchFamily="66" charset="0"/>
                <a:ea typeface="宋体" pitchFamily="2" charset="-122"/>
              </a:rPr>
              <a:t>control over the data members</a:t>
            </a:r>
          </a:p>
        </p:txBody>
      </p:sp>
      <p:sp>
        <p:nvSpPr>
          <p:cNvPr id="104453" name="Rectangle 5"/>
          <p:cNvSpPr>
            <a:spLocks noChangeArrowheads="1"/>
          </p:cNvSpPr>
          <p:nvPr/>
        </p:nvSpPr>
        <p:spPr bwMode="auto">
          <a:xfrm>
            <a:off x="381000" y="5334000"/>
            <a:ext cx="3810000" cy="15240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r>
              <a:rPr lang="en-US" altLang="zh-CN" smtClean="0">
                <a:solidFill>
                  <a:srgbClr val="333399"/>
                </a:solidFill>
                <a:latin typeface="Times New Roman" pitchFamily="18" charset="0"/>
                <a:ea typeface="宋体" pitchFamily="2" charset="-122"/>
              </a:rPr>
              <a:t>Account :: Account() </a:t>
            </a:r>
          </a:p>
          <a:p>
            <a:pPr marL="342900" indent="-342900" fontAlgn="base">
              <a:lnSpc>
                <a:spcPct val="80000"/>
              </a:lnSpc>
              <a:spcBef>
                <a:spcPct val="20000"/>
              </a:spcBef>
              <a:spcAft>
                <a:spcPct val="0"/>
              </a:spcAft>
            </a:pPr>
            <a:r>
              <a:rPr lang="en-US" altLang="zh-CN" smtClean="0">
                <a:solidFill>
                  <a:srgbClr val="333399"/>
                </a:solidFill>
                <a:latin typeface="Times New Roman" pitchFamily="18" charset="0"/>
                <a:ea typeface="宋体" pitchFamily="2" charset="-122"/>
              </a:rPr>
              <a:t>{</a:t>
            </a:r>
          </a:p>
          <a:p>
            <a:pPr marL="342900" indent="-342900" fontAlgn="base">
              <a:lnSpc>
                <a:spcPct val="80000"/>
              </a:lnSpc>
              <a:spcBef>
                <a:spcPct val="20000"/>
              </a:spcBef>
              <a:spcAft>
                <a:spcPct val="0"/>
              </a:spcAft>
            </a:pPr>
            <a:r>
              <a:rPr lang="en-US" altLang="zh-CN" smtClean="0">
                <a:solidFill>
                  <a:srgbClr val="333399"/>
                </a:solidFill>
                <a:latin typeface="Times New Roman" pitchFamily="18" charset="0"/>
                <a:ea typeface="宋体" pitchFamily="2" charset="-122"/>
              </a:rPr>
              <a:t>	name = NULL; balance = 0.0;</a:t>
            </a:r>
          </a:p>
          <a:p>
            <a:pPr marL="342900" indent="-342900" fontAlgn="base">
              <a:lnSpc>
                <a:spcPct val="80000"/>
              </a:lnSpc>
              <a:spcBef>
                <a:spcPct val="20000"/>
              </a:spcBef>
              <a:spcAft>
                <a:spcPct val="0"/>
              </a:spcAft>
            </a:pPr>
            <a:r>
              <a:rPr lang="en-US" altLang="zh-CN" smtClean="0">
                <a:solidFill>
                  <a:srgbClr val="333399"/>
                </a:solidFill>
                <a:latin typeface="Times New Roman" pitchFamily="18" charset="0"/>
                <a:ea typeface="宋体" pitchFamily="2" charset="-122"/>
              </a:rPr>
              <a:t>	id = get_unique_id();</a:t>
            </a:r>
          </a:p>
          <a:p>
            <a:pPr marL="342900" indent="-342900" fontAlgn="base">
              <a:lnSpc>
                <a:spcPct val="80000"/>
              </a:lnSpc>
              <a:spcBef>
                <a:spcPct val="20000"/>
              </a:spcBef>
              <a:spcAft>
                <a:spcPct val="0"/>
              </a:spcAft>
            </a:pPr>
            <a:r>
              <a:rPr lang="en-US" altLang="zh-CN" smtClean="0">
                <a:solidFill>
                  <a:srgbClr val="333399"/>
                </a:solidFill>
                <a:latin typeface="Times New Roman" pitchFamily="18" charset="0"/>
                <a:ea typeface="宋体" pitchFamily="2" charset="-122"/>
              </a:rPr>
              <a:t>};</a:t>
            </a:r>
          </a:p>
        </p:txBody>
      </p:sp>
      <p:sp>
        <p:nvSpPr>
          <p:cNvPr id="104466" name="Rectangle 18"/>
          <p:cNvSpPr>
            <a:spLocks noChangeArrowheads="1"/>
          </p:cNvSpPr>
          <p:nvPr/>
        </p:nvSpPr>
        <p:spPr bwMode="auto">
          <a:xfrm>
            <a:off x="4419600" y="1752600"/>
            <a:ext cx="4343400" cy="2362200"/>
          </a:xfrm>
          <a:prstGeom prst="rect">
            <a:avLst/>
          </a:prstGeom>
          <a:solidFill>
            <a:srgbClr val="FF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sz="2000" smtClean="0">
                <a:solidFill>
                  <a:srgbClr val="333399"/>
                </a:solidFill>
                <a:latin typeface="Times New Roman" pitchFamily="18" charset="0"/>
                <a:ea typeface="宋体" pitchFamily="2" charset="-122"/>
              </a:rPr>
              <a:t>Account :: Account(const Account &amp;a) </a:t>
            </a:r>
          </a:p>
          <a:p>
            <a:pPr marL="342900" indent="-342900" fontAlgn="base">
              <a:lnSpc>
                <a:spcPct val="80000"/>
              </a:lnSpc>
              <a:spcBef>
                <a:spcPct val="20000"/>
              </a:spcBef>
              <a:spcAft>
                <a:spcPct val="0"/>
              </a:spcAft>
            </a:pPr>
            <a:r>
              <a:rPr lang="en-US" altLang="zh-CN" sz="2000" smtClean="0">
                <a:solidFill>
                  <a:srgbClr val="333399"/>
                </a:solidFill>
                <a:latin typeface="Times New Roman" pitchFamily="18" charset="0"/>
                <a:ea typeface="宋体" pitchFamily="2" charset="-122"/>
              </a:rPr>
              <a:t>{</a:t>
            </a:r>
          </a:p>
          <a:p>
            <a:pPr marL="342900" indent="-342900" fontAlgn="base">
              <a:lnSpc>
                <a:spcPct val="80000"/>
              </a:lnSpc>
              <a:spcBef>
                <a:spcPct val="20000"/>
              </a:spcBef>
              <a:spcAft>
                <a:spcPct val="0"/>
              </a:spcAft>
            </a:pPr>
            <a:r>
              <a:rPr lang="en-US" altLang="zh-CN" sz="2000" smtClean="0">
                <a:solidFill>
                  <a:srgbClr val="333399"/>
                </a:solidFill>
                <a:latin typeface="Times New Roman" pitchFamily="18" charset="0"/>
                <a:ea typeface="宋体" pitchFamily="2" charset="-122"/>
              </a:rPr>
              <a:t>	name = new char[strlen(a.name)+1];</a:t>
            </a:r>
          </a:p>
          <a:p>
            <a:pPr marL="342900" indent="-342900" fontAlgn="base">
              <a:lnSpc>
                <a:spcPct val="80000"/>
              </a:lnSpc>
              <a:spcBef>
                <a:spcPct val="20000"/>
              </a:spcBef>
              <a:spcAft>
                <a:spcPct val="0"/>
              </a:spcAft>
            </a:pPr>
            <a:r>
              <a:rPr lang="en-US" altLang="zh-CN" sz="2000" smtClean="0">
                <a:solidFill>
                  <a:srgbClr val="333399"/>
                </a:solidFill>
                <a:latin typeface="Times New Roman" pitchFamily="18" charset="0"/>
                <a:ea typeface="宋体" pitchFamily="2" charset="-122"/>
              </a:rPr>
              <a:t>	strcpy (name, a.name);</a:t>
            </a:r>
          </a:p>
          <a:p>
            <a:pPr marL="342900" indent="-342900" fontAlgn="base">
              <a:lnSpc>
                <a:spcPct val="80000"/>
              </a:lnSpc>
              <a:spcBef>
                <a:spcPct val="20000"/>
              </a:spcBef>
              <a:spcAft>
                <a:spcPct val="0"/>
              </a:spcAft>
            </a:pPr>
            <a:r>
              <a:rPr lang="en-US" altLang="zh-CN" sz="2000" smtClean="0">
                <a:solidFill>
                  <a:srgbClr val="333399"/>
                </a:solidFill>
                <a:latin typeface="Times New Roman" pitchFamily="18" charset="0"/>
                <a:ea typeface="宋体" pitchFamily="2" charset="-122"/>
              </a:rPr>
              <a:t>	balance = a.balance;</a:t>
            </a:r>
          </a:p>
          <a:p>
            <a:pPr marL="342900" indent="-342900" fontAlgn="base">
              <a:lnSpc>
                <a:spcPct val="80000"/>
              </a:lnSpc>
              <a:spcBef>
                <a:spcPct val="20000"/>
              </a:spcBef>
              <a:spcAft>
                <a:spcPct val="0"/>
              </a:spcAft>
            </a:pPr>
            <a:r>
              <a:rPr lang="en-US" altLang="zh-CN" sz="2000" smtClean="0">
                <a:solidFill>
                  <a:srgbClr val="333399"/>
                </a:solidFill>
                <a:latin typeface="Times New Roman" pitchFamily="18" charset="0"/>
                <a:ea typeface="宋体" pitchFamily="2" charset="-122"/>
              </a:rPr>
              <a:t>	id = get_unique_id();</a:t>
            </a:r>
          </a:p>
          <a:p>
            <a:pPr marL="342900" indent="-342900" fontAlgn="base">
              <a:lnSpc>
                <a:spcPct val="80000"/>
              </a:lnSpc>
              <a:spcBef>
                <a:spcPct val="20000"/>
              </a:spcBef>
              <a:spcAft>
                <a:spcPct val="0"/>
              </a:spcAft>
            </a:pPr>
            <a:r>
              <a:rPr lang="en-US" altLang="zh-CN" sz="2000" smtClean="0">
                <a:solidFill>
                  <a:srgbClr val="333399"/>
                </a:solidFill>
                <a:latin typeface="Times New Roman" pitchFamily="18" charset="0"/>
                <a:ea typeface="宋体" pitchFamily="2" charset="-122"/>
              </a:rPr>
              <a:t>};</a:t>
            </a:r>
          </a:p>
        </p:txBody>
      </p:sp>
      <p:sp>
        <p:nvSpPr>
          <p:cNvPr id="104467" name="Rectangle 19"/>
          <p:cNvSpPr>
            <a:spLocks noChangeArrowheads="1"/>
          </p:cNvSpPr>
          <p:nvPr/>
        </p:nvSpPr>
        <p:spPr bwMode="auto">
          <a:xfrm>
            <a:off x="4419600" y="4419600"/>
            <a:ext cx="4343400" cy="23622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sz="2000" smtClean="0">
                <a:solidFill>
                  <a:srgbClr val="000000"/>
                </a:solidFill>
                <a:latin typeface="Times New Roman" pitchFamily="18" charset="0"/>
                <a:ea typeface="宋体" pitchFamily="2" charset="-122"/>
              </a:rPr>
              <a:t>Account :: Account(const char *person) </a:t>
            </a:r>
          </a:p>
          <a:p>
            <a:pPr marL="342900" indent="-342900" fontAlgn="base">
              <a:lnSpc>
                <a:spcPct val="80000"/>
              </a:lnSpc>
              <a:spcBef>
                <a:spcPct val="20000"/>
              </a:spcBef>
              <a:spcAft>
                <a:spcPct val="0"/>
              </a:spcAft>
            </a:pPr>
            <a:r>
              <a:rPr lang="en-US" altLang="zh-CN" sz="2000" smtClean="0">
                <a:solidFill>
                  <a:srgbClr val="000000"/>
                </a:solidFill>
                <a:latin typeface="Times New Roman" pitchFamily="18" charset="0"/>
                <a:ea typeface="宋体" pitchFamily="2" charset="-122"/>
              </a:rPr>
              <a:t>{</a:t>
            </a:r>
          </a:p>
          <a:p>
            <a:pPr marL="342900" indent="-342900" fontAlgn="base">
              <a:lnSpc>
                <a:spcPct val="80000"/>
              </a:lnSpc>
              <a:spcBef>
                <a:spcPct val="20000"/>
              </a:spcBef>
              <a:spcAft>
                <a:spcPct val="0"/>
              </a:spcAft>
            </a:pPr>
            <a:r>
              <a:rPr lang="en-US" altLang="zh-CN" sz="2000" smtClean="0">
                <a:solidFill>
                  <a:srgbClr val="000000"/>
                </a:solidFill>
                <a:latin typeface="Times New Roman" pitchFamily="18" charset="0"/>
                <a:ea typeface="宋体" pitchFamily="2" charset="-122"/>
              </a:rPr>
              <a:t>	name = new char[strlen(person)+1];</a:t>
            </a:r>
          </a:p>
          <a:p>
            <a:pPr marL="342900" indent="-342900" fontAlgn="base">
              <a:lnSpc>
                <a:spcPct val="80000"/>
              </a:lnSpc>
              <a:spcBef>
                <a:spcPct val="20000"/>
              </a:spcBef>
              <a:spcAft>
                <a:spcPct val="0"/>
              </a:spcAft>
            </a:pPr>
            <a:r>
              <a:rPr lang="en-US" altLang="zh-CN" sz="2000" smtClean="0">
                <a:solidFill>
                  <a:srgbClr val="000000"/>
                </a:solidFill>
                <a:latin typeface="Times New Roman" pitchFamily="18" charset="0"/>
                <a:ea typeface="宋体" pitchFamily="2" charset="-122"/>
              </a:rPr>
              <a:t>	strcpy (name, person);</a:t>
            </a:r>
          </a:p>
          <a:p>
            <a:pPr marL="342900" indent="-342900" fontAlgn="base">
              <a:lnSpc>
                <a:spcPct val="80000"/>
              </a:lnSpc>
              <a:spcBef>
                <a:spcPct val="20000"/>
              </a:spcBef>
              <a:spcAft>
                <a:spcPct val="0"/>
              </a:spcAft>
            </a:pPr>
            <a:r>
              <a:rPr lang="en-US" altLang="zh-CN" sz="2000" smtClean="0">
                <a:solidFill>
                  <a:srgbClr val="000000"/>
                </a:solidFill>
                <a:latin typeface="Times New Roman" pitchFamily="18" charset="0"/>
                <a:ea typeface="宋体" pitchFamily="2" charset="-122"/>
              </a:rPr>
              <a:t>	balance = 0.0;</a:t>
            </a:r>
          </a:p>
          <a:p>
            <a:pPr marL="342900" indent="-342900" fontAlgn="base">
              <a:lnSpc>
                <a:spcPct val="80000"/>
              </a:lnSpc>
              <a:spcBef>
                <a:spcPct val="20000"/>
              </a:spcBef>
              <a:spcAft>
                <a:spcPct val="0"/>
              </a:spcAft>
            </a:pPr>
            <a:r>
              <a:rPr lang="en-US" altLang="zh-CN" sz="2000" smtClean="0">
                <a:solidFill>
                  <a:srgbClr val="000000"/>
                </a:solidFill>
                <a:latin typeface="Times New Roman" pitchFamily="18" charset="0"/>
                <a:ea typeface="宋体" pitchFamily="2" charset="-122"/>
              </a:rPr>
              <a:t>	id = get_unique_id();</a:t>
            </a:r>
          </a:p>
          <a:p>
            <a:pPr marL="342900" indent="-342900" fontAlgn="base">
              <a:lnSpc>
                <a:spcPct val="80000"/>
              </a:lnSpc>
              <a:spcBef>
                <a:spcPct val="20000"/>
              </a:spcBef>
              <a:spcAft>
                <a:spcPct val="0"/>
              </a:spcAft>
            </a:pPr>
            <a:r>
              <a:rPr lang="en-US" altLang="zh-CN" sz="2000" smtClean="0">
                <a:solidFill>
                  <a:srgbClr val="000000"/>
                </a:solidFill>
                <a:latin typeface="Times New Roman" pitchFamily="18" charset="0"/>
                <a:ea typeface="宋体" pitchFamily="2" charset="-122"/>
              </a:rPr>
              <a:t>};</a:t>
            </a:r>
          </a:p>
        </p:txBody>
      </p:sp>
    </p:spTree>
    <p:extLst>
      <p:ext uri="{BB962C8B-B14F-4D97-AF65-F5344CB8AC3E}">
        <p14:creationId xmlns:p14="http://schemas.microsoft.com/office/powerpoint/2010/main" val="11803627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04453"/>
                                        </p:tgtEl>
                                        <p:attrNameLst>
                                          <p:attrName>style.visibility</p:attrName>
                                        </p:attrNameLst>
                                      </p:cBhvr>
                                      <p:to>
                                        <p:strVal val="visible"/>
                                      </p:to>
                                    </p:set>
                                    <p:anim calcmode="lin" valueType="num">
                                      <p:cBhvr>
                                        <p:cTn id="7" dur="500" fill="hold"/>
                                        <p:tgtEl>
                                          <p:spTgt spid="104453"/>
                                        </p:tgtEl>
                                        <p:attrNameLst>
                                          <p:attrName>ppt_w</p:attrName>
                                        </p:attrNameLst>
                                      </p:cBhvr>
                                      <p:tavLst>
                                        <p:tav tm="0">
                                          <p:val>
                                            <p:strVal val="#ppt_w*0.70"/>
                                          </p:val>
                                        </p:tav>
                                        <p:tav tm="100000">
                                          <p:val>
                                            <p:strVal val="#ppt_w"/>
                                          </p:val>
                                        </p:tav>
                                      </p:tavLst>
                                    </p:anim>
                                    <p:anim calcmode="lin" valueType="num">
                                      <p:cBhvr>
                                        <p:cTn id="8" dur="500" fill="hold"/>
                                        <p:tgtEl>
                                          <p:spTgt spid="104453"/>
                                        </p:tgtEl>
                                        <p:attrNameLst>
                                          <p:attrName>ppt_h</p:attrName>
                                        </p:attrNameLst>
                                      </p:cBhvr>
                                      <p:tavLst>
                                        <p:tav tm="0">
                                          <p:val>
                                            <p:strVal val="#ppt_h"/>
                                          </p:val>
                                        </p:tav>
                                        <p:tav tm="100000">
                                          <p:val>
                                            <p:strVal val="#ppt_h"/>
                                          </p:val>
                                        </p:tav>
                                      </p:tavLst>
                                    </p:anim>
                                    <p:animEffect transition="in" filter="fade">
                                      <p:cBhvr>
                                        <p:cTn id="9" dur="500"/>
                                        <p:tgtEl>
                                          <p:spTgt spid="10445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9" presetClass="entr" presetSubtype="0" decel="100000" fill="hold" grpId="0" nodeType="clickEffect">
                                  <p:stCondLst>
                                    <p:cond delay="0"/>
                                  </p:stCondLst>
                                  <p:childTnLst>
                                    <p:set>
                                      <p:cBhvr>
                                        <p:cTn id="13" dur="1" fill="hold">
                                          <p:stCondLst>
                                            <p:cond delay="0"/>
                                          </p:stCondLst>
                                        </p:cTn>
                                        <p:tgtEl>
                                          <p:spTgt spid="104466"/>
                                        </p:tgtEl>
                                        <p:attrNameLst>
                                          <p:attrName>style.visibility</p:attrName>
                                        </p:attrNameLst>
                                      </p:cBhvr>
                                      <p:to>
                                        <p:strVal val="visible"/>
                                      </p:to>
                                    </p:set>
                                    <p:anim calcmode="lin" valueType="num">
                                      <p:cBhvr>
                                        <p:cTn id="14" dur="500" fill="hold"/>
                                        <p:tgtEl>
                                          <p:spTgt spid="104466"/>
                                        </p:tgtEl>
                                        <p:attrNameLst>
                                          <p:attrName>ppt_w</p:attrName>
                                        </p:attrNameLst>
                                      </p:cBhvr>
                                      <p:tavLst>
                                        <p:tav tm="0">
                                          <p:val>
                                            <p:fltVal val="0"/>
                                          </p:val>
                                        </p:tav>
                                        <p:tav tm="100000">
                                          <p:val>
                                            <p:strVal val="#ppt_w"/>
                                          </p:val>
                                        </p:tav>
                                      </p:tavLst>
                                    </p:anim>
                                    <p:anim calcmode="lin" valueType="num">
                                      <p:cBhvr>
                                        <p:cTn id="15" dur="500" fill="hold"/>
                                        <p:tgtEl>
                                          <p:spTgt spid="104466"/>
                                        </p:tgtEl>
                                        <p:attrNameLst>
                                          <p:attrName>ppt_h</p:attrName>
                                        </p:attrNameLst>
                                      </p:cBhvr>
                                      <p:tavLst>
                                        <p:tav tm="0">
                                          <p:val>
                                            <p:fltVal val="0"/>
                                          </p:val>
                                        </p:tav>
                                        <p:tav tm="100000">
                                          <p:val>
                                            <p:strVal val="#ppt_h"/>
                                          </p:val>
                                        </p:tav>
                                      </p:tavLst>
                                    </p:anim>
                                    <p:anim calcmode="lin" valueType="num">
                                      <p:cBhvr>
                                        <p:cTn id="16" dur="500" fill="hold"/>
                                        <p:tgtEl>
                                          <p:spTgt spid="104466"/>
                                        </p:tgtEl>
                                        <p:attrNameLst>
                                          <p:attrName>style.rotation</p:attrName>
                                        </p:attrNameLst>
                                      </p:cBhvr>
                                      <p:tavLst>
                                        <p:tav tm="0">
                                          <p:val>
                                            <p:fltVal val="360"/>
                                          </p:val>
                                        </p:tav>
                                        <p:tav tm="100000">
                                          <p:val>
                                            <p:fltVal val="0"/>
                                          </p:val>
                                        </p:tav>
                                      </p:tavLst>
                                    </p:anim>
                                    <p:animEffect transition="in" filter="fade">
                                      <p:cBhvr>
                                        <p:cTn id="17" dur="500"/>
                                        <p:tgtEl>
                                          <p:spTgt spid="1044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6" fill="hold" grpId="0" nodeType="clickEffect">
                                  <p:stCondLst>
                                    <p:cond delay="0"/>
                                  </p:stCondLst>
                                  <p:childTnLst>
                                    <p:set>
                                      <p:cBhvr>
                                        <p:cTn id="21" dur="1" fill="hold">
                                          <p:stCondLst>
                                            <p:cond delay="0"/>
                                          </p:stCondLst>
                                        </p:cTn>
                                        <p:tgtEl>
                                          <p:spTgt spid="104467"/>
                                        </p:tgtEl>
                                        <p:attrNameLst>
                                          <p:attrName>style.visibility</p:attrName>
                                        </p:attrNameLst>
                                      </p:cBhvr>
                                      <p:to>
                                        <p:strVal val="visible"/>
                                      </p:to>
                                    </p:set>
                                    <p:anim calcmode="lin" valueType="num">
                                      <p:cBhvr additive="base">
                                        <p:cTn id="22" dur="500" fill="hold"/>
                                        <p:tgtEl>
                                          <p:spTgt spid="104467"/>
                                        </p:tgtEl>
                                        <p:attrNameLst>
                                          <p:attrName>ppt_x</p:attrName>
                                        </p:attrNameLst>
                                      </p:cBhvr>
                                      <p:tavLst>
                                        <p:tav tm="0">
                                          <p:val>
                                            <p:strVal val="1+#ppt_w/2"/>
                                          </p:val>
                                        </p:tav>
                                        <p:tav tm="100000">
                                          <p:val>
                                            <p:strVal val="#ppt_x"/>
                                          </p:val>
                                        </p:tav>
                                      </p:tavLst>
                                    </p:anim>
                                    <p:anim calcmode="lin" valueType="num">
                                      <p:cBhvr additive="base">
                                        <p:cTn id="23" dur="500" fill="hold"/>
                                        <p:tgtEl>
                                          <p:spTgt spid="1044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3" grpId="0" animBg="1"/>
      <p:bldP spid="104466" grpId="0" animBg="1"/>
      <p:bldP spid="10446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F19CD78-4D8D-41DA-8930-ED9D8BB0996E}" type="slidenum">
              <a:rPr lang="en-US" altLang="zh-CN">
                <a:solidFill>
                  <a:srgbClr val="000000"/>
                </a:solidFill>
              </a:rPr>
              <a:pPr/>
              <a:t>41</a:t>
            </a:fld>
            <a:endParaRPr lang="en-US" altLang="zh-CN">
              <a:solidFill>
                <a:srgbClr val="000000"/>
              </a:solidFill>
            </a:endParaRPr>
          </a:p>
        </p:txBody>
      </p:sp>
      <p:sp>
        <p:nvSpPr>
          <p:cNvPr id="17411" name="Rectangle 2"/>
          <p:cNvSpPr>
            <a:spLocks noGrp="1" noChangeArrowheads="1"/>
          </p:cNvSpPr>
          <p:nvPr>
            <p:ph type="title"/>
          </p:nvPr>
        </p:nvSpPr>
        <p:spPr/>
        <p:txBody>
          <a:bodyPr/>
          <a:lstStyle/>
          <a:p>
            <a:pPr eaLnBrk="1" hangingPunct="1"/>
            <a:r>
              <a:rPr lang="en-US" altLang="zh-CN" smtClean="0">
                <a:latin typeface="Comic Sans MS" pitchFamily="66" charset="0"/>
                <a:ea typeface="宋体" pitchFamily="2" charset="-122"/>
              </a:rPr>
              <a:t>So far, …</a:t>
            </a:r>
          </a:p>
        </p:txBody>
      </p:sp>
      <p:sp>
        <p:nvSpPr>
          <p:cNvPr id="17412" name="Rectangle 3"/>
          <p:cNvSpPr>
            <a:spLocks noGrp="1" noChangeArrowheads="1"/>
          </p:cNvSpPr>
          <p:nvPr>
            <p:ph type="body" idx="1"/>
          </p:nvPr>
        </p:nvSpPr>
        <p:spPr>
          <a:xfrm>
            <a:off x="457200" y="1447800"/>
            <a:ext cx="8229600" cy="4876800"/>
          </a:xfrm>
        </p:spPr>
        <p:txBody>
          <a:bodyPr/>
          <a:lstStyle/>
          <a:p>
            <a:pPr eaLnBrk="1" hangingPunct="1">
              <a:lnSpc>
                <a:spcPct val="90000"/>
              </a:lnSpc>
            </a:pPr>
            <a:r>
              <a:rPr lang="en-US" altLang="zh-CN" smtClean="0">
                <a:ea typeface="宋体" pitchFamily="2" charset="-122"/>
              </a:rPr>
              <a:t>An object can be initialized by a class constructor</a:t>
            </a:r>
          </a:p>
          <a:p>
            <a:pPr lvl="1" eaLnBrk="1" hangingPunct="1">
              <a:lnSpc>
                <a:spcPct val="90000"/>
              </a:lnSpc>
            </a:pPr>
            <a:r>
              <a:rPr lang="en-US" altLang="zh-CN" smtClean="0">
                <a:ea typeface="宋体" pitchFamily="2" charset="-122"/>
              </a:rPr>
              <a:t>default constructor</a:t>
            </a:r>
          </a:p>
          <a:p>
            <a:pPr lvl="1" eaLnBrk="1" hangingPunct="1">
              <a:lnSpc>
                <a:spcPct val="90000"/>
              </a:lnSpc>
            </a:pPr>
            <a:r>
              <a:rPr lang="en-US" altLang="zh-CN" smtClean="0">
                <a:ea typeface="宋体" pitchFamily="2" charset="-122"/>
              </a:rPr>
              <a:t>copy constructor</a:t>
            </a:r>
          </a:p>
          <a:p>
            <a:pPr lvl="1" eaLnBrk="1" hangingPunct="1">
              <a:lnSpc>
                <a:spcPct val="90000"/>
              </a:lnSpc>
            </a:pPr>
            <a:r>
              <a:rPr lang="en-US" altLang="zh-CN" smtClean="0">
                <a:ea typeface="宋体" pitchFamily="2" charset="-122"/>
              </a:rPr>
              <a:t>constructor with parameters</a:t>
            </a:r>
          </a:p>
          <a:p>
            <a:pPr lvl="1" eaLnBrk="1" hangingPunct="1">
              <a:lnSpc>
                <a:spcPct val="90000"/>
              </a:lnSpc>
            </a:pPr>
            <a:endParaRPr lang="en-US" altLang="zh-CN" sz="1000" smtClean="0">
              <a:ea typeface="宋体" pitchFamily="2" charset="-122"/>
            </a:endParaRPr>
          </a:p>
          <a:p>
            <a:pPr eaLnBrk="1" hangingPunct="1">
              <a:lnSpc>
                <a:spcPct val="90000"/>
              </a:lnSpc>
            </a:pPr>
            <a:r>
              <a:rPr lang="en-US" altLang="zh-CN" smtClean="0">
                <a:solidFill>
                  <a:srgbClr val="006600"/>
                </a:solidFill>
                <a:ea typeface="宋体" pitchFamily="2" charset="-122"/>
              </a:rPr>
              <a:t>Resources are allocated when an object is initialized</a:t>
            </a:r>
          </a:p>
          <a:p>
            <a:pPr eaLnBrk="1" hangingPunct="1">
              <a:lnSpc>
                <a:spcPct val="90000"/>
              </a:lnSpc>
            </a:pPr>
            <a:endParaRPr lang="en-US" altLang="zh-CN" sz="1200" smtClean="0">
              <a:solidFill>
                <a:srgbClr val="006600"/>
              </a:solidFill>
              <a:ea typeface="宋体" pitchFamily="2" charset="-122"/>
            </a:endParaRPr>
          </a:p>
          <a:p>
            <a:pPr eaLnBrk="1" hangingPunct="1">
              <a:lnSpc>
                <a:spcPct val="90000"/>
              </a:lnSpc>
            </a:pPr>
            <a:r>
              <a:rPr lang="en-US" altLang="zh-CN" smtClean="0">
                <a:solidFill>
                  <a:srgbClr val="FF0000"/>
                </a:solidFill>
                <a:ea typeface="宋体" pitchFamily="2" charset="-122"/>
              </a:rPr>
              <a:t>Resources should be revoked when an object is about to end its lifetime</a:t>
            </a:r>
          </a:p>
        </p:txBody>
      </p:sp>
    </p:spTree>
    <p:extLst>
      <p:ext uri="{BB962C8B-B14F-4D97-AF65-F5344CB8AC3E}">
        <p14:creationId xmlns:p14="http://schemas.microsoft.com/office/powerpoint/2010/main" val="36801681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3CA82AD-7888-4FB3-8F21-8FBAFB13FD9B}" type="slidenum">
              <a:rPr lang="en-US" altLang="zh-CN">
                <a:solidFill>
                  <a:srgbClr val="000000"/>
                </a:solidFill>
              </a:rPr>
              <a:pPr/>
              <a:t>42</a:t>
            </a:fld>
            <a:endParaRPr lang="en-US" altLang="zh-CN">
              <a:solidFill>
                <a:srgbClr val="000000"/>
              </a:solidFill>
            </a:endParaRPr>
          </a:p>
        </p:txBody>
      </p:sp>
      <p:sp>
        <p:nvSpPr>
          <p:cNvPr id="18435" name="Rectangle 4"/>
          <p:cNvSpPr>
            <a:spLocks noGrp="1" noChangeArrowheads="1"/>
          </p:cNvSpPr>
          <p:nvPr>
            <p:ph type="title"/>
          </p:nvPr>
        </p:nvSpPr>
        <p:spPr>
          <a:xfrm>
            <a:off x="457200" y="304800"/>
            <a:ext cx="8229600" cy="715963"/>
          </a:xfrm>
          <a:noFill/>
        </p:spPr>
        <p:txBody>
          <a:bodyPr/>
          <a:lstStyle/>
          <a:p>
            <a:pPr eaLnBrk="1" hangingPunct="1"/>
            <a:r>
              <a:rPr lang="en-US" altLang="zh-CN" smtClean="0">
                <a:ea typeface="宋体" pitchFamily="2" charset="-122"/>
              </a:rPr>
              <a:t>Cleanup of An Object</a:t>
            </a:r>
          </a:p>
        </p:txBody>
      </p:sp>
      <p:sp>
        <p:nvSpPr>
          <p:cNvPr id="18436" name="Rectangle 5"/>
          <p:cNvSpPr>
            <a:spLocks noChangeArrowheads="1"/>
          </p:cNvSpPr>
          <p:nvPr/>
        </p:nvSpPr>
        <p:spPr bwMode="auto">
          <a:xfrm>
            <a:off x="609600" y="1447800"/>
            <a:ext cx="3657600" cy="4876800"/>
          </a:xfrm>
          <a:prstGeom prst="rect">
            <a:avLst/>
          </a:prstGeom>
          <a:solidFill>
            <a:srgbClr val="D5E3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spcBef>
                <a:spcPct val="20000"/>
              </a:spcBef>
              <a:spcAft>
                <a:spcPct val="0"/>
              </a:spcAft>
            </a:pPr>
            <a:endParaRPr lang="en-US" altLang="zh-CN" sz="800" smtClean="0">
              <a:solidFill>
                <a:srgbClr val="000000"/>
              </a:solidFill>
              <a:latin typeface="Times New Roman" pitchFamily="18" charset="0"/>
              <a:ea typeface="宋体" pitchFamily="2" charset="-122"/>
            </a:endParaRP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class Account</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private:</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char *name;</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double balance;</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unsigned int id;  //unique</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public:</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Account();</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Account(const Account &amp;a);</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Account(const char *person);</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a:t>
            </a:r>
            <a:r>
              <a:rPr lang="en-US" altLang="zh-CN" sz="2000" smtClean="0">
                <a:solidFill>
                  <a:srgbClr val="FF0000"/>
                </a:solidFill>
                <a:latin typeface="Times New Roman" pitchFamily="18" charset="0"/>
                <a:ea typeface="宋体" pitchFamily="2" charset="-122"/>
              </a:rPr>
              <a:t>~Account();</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a:t>
            </a:r>
          </a:p>
        </p:txBody>
      </p:sp>
      <p:sp>
        <p:nvSpPr>
          <p:cNvPr id="18437" name="Text Box 7"/>
          <p:cNvSpPr txBox="1">
            <a:spLocks noChangeArrowheads="1"/>
          </p:cNvSpPr>
          <p:nvPr/>
        </p:nvSpPr>
        <p:spPr bwMode="auto">
          <a:xfrm>
            <a:off x="4724400" y="1295400"/>
            <a:ext cx="177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fontAlgn="base">
              <a:spcBef>
                <a:spcPct val="0"/>
              </a:spcBef>
              <a:spcAft>
                <a:spcPct val="0"/>
              </a:spcAft>
            </a:pPr>
            <a:r>
              <a:rPr lang="en-US" altLang="zh-CN" sz="2400" b="1" smtClean="0">
                <a:solidFill>
                  <a:srgbClr val="663300"/>
                </a:solidFill>
                <a:latin typeface="Comic Sans MS" pitchFamily="66" charset="0"/>
                <a:ea typeface="宋体" pitchFamily="2" charset="-122"/>
              </a:rPr>
              <a:t>Destructor</a:t>
            </a:r>
          </a:p>
        </p:txBody>
      </p:sp>
      <p:sp>
        <p:nvSpPr>
          <p:cNvPr id="18438" name="Rectangle 8"/>
          <p:cNvSpPr>
            <a:spLocks noChangeArrowheads="1"/>
          </p:cNvSpPr>
          <p:nvPr/>
        </p:nvSpPr>
        <p:spPr bwMode="auto">
          <a:xfrm>
            <a:off x="4713288" y="1828800"/>
            <a:ext cx="3810000" cy="18288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Account :: ~Account()</a:t>
            </a: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a:t>
            </a: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	delete[] name;</a:t>
            </a: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	release_id (id);</a:t>
            </a:r>
          </a:p>
          <a:p>
            <a:pPr marL="342900" indent="-342900" fontAlgn="base">
              <a:lnSpc>
                <a:spcPct val="80000"/>
              </a:lnSpc>
              <a:spcBef>
                <a:spcPct val="20000"/>
              </a:spcBef>
              <a:spcAft>
                <a:spcPct val="0"/>
              </a:spcAft>
            </a:pPr>
            <a:r>
              <a:rPr lang="en-US" altLang="zh-CN" sz="2000" smtClean="0">
                <a:solidFill>
                  <a:srgbClr val="333399"/>
                </a:solidFill>
                <a:ea typeface="宋体" pitchFamily="2" charset="-122"/>
              </a:rPr>
              <a:t>}</a:t>
            </a:r>
          </a:p>
        </p:txBody>
      </p:sp>
      <p:sp>
        <p:nvSpPr>
          <p:cNvPr id="105481" name="Rectangle 9"/>
          <p:cNvSpPr>
            <a:spLocks noChangeArrowheads="1"/>
          </p:cNvSpPr>
          <p:nvPr/>
        </p:nvSpPr>
        <p:spPr bwMode="auto">
          <a:xfrm>
            <a:off x="4495800" y="4038600"/>
            <a:ext cx="4343400" cy="25146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tIns="137160" bIns="137160"/>
          <a:lstStyle/>
          <a:p>
            <a:pPr marL="342900" indent="-342900" fontAlgn="base">
              <a:lnSpc>
                <a:spcPct val="80000"/>
              </a:lnSpc>
              <a:spcBef>
                <a:spcPct val="20000"/>
              </a:spcBef>
              <a:spcAft>
                <a:spcPct val="0"/>
              </a:spcAft>
              <a:buFontTx/>
              <a:buChar char="•"/>
            </a:pPr>
            <a:r>
              <a:rPr lang="en-US" altLang="zh-CN" sz="2000" smtClean="0">
                <a:solidFill>
                  <a:srgbClr val="000000"/>
                </a:solidFill>
                <a:ea typeface="宋体" pitchFamily="2" charset="-122"/>
                <a:cs typeface="Times New Roman" pitchFamily="18" charset="0"/>
              </a:rPr>
              <a:t>Its name is the class name preceded by a ~ (tilde)</a:t>
            </a:r>
          </a:p>
          <a:p>
            <a:pPr marL="342900" indent="-342900" fontAlgn="base">
              <a:lnSpc>
                <a:spcPct val="80000"/>
              </a:lnSpc>
              <a:spcBef>
                <a:spcPct val="20000"/>
              </a:spcBef>
              <a:spcAft>
                <a:spcPct val="0"/>
              </a:spcAft>
              <a:buFontTx/>
              <a:buChar char="•"/>
            </a:pPr>
            <a:r>
              <a:rPr lang="en-US" altLang="zh-CN" sz="2000" smtClean="0">
                <a:solidFill>
                  <a:srgbClr val="FF0000"/>
                </a:solidFill>
                <a:ea typeface="宋体" pitchFamily="2" charset="-122"/>
                <a:cs typeface="Times New Roman" pitchFamily="18" charset="0"/>
              </a:rPr>
              <a:t>It has no argument</a:t>
            </a:r>
          </a:p>
          <a:p>
            <a:pPr marL="342900" indent="-342900" fontAlgn="base">
              <a:lnSpc>
                <a:spcPct val="80000"/>
              </a:lnSpc>
              <a:spcBef>
                <a:spcPct val="20000"/>
              </a:spcBef>
              <a:spcAft>
                <a:spcPct val="0"/>
              </a:spcAft>
              <a:buFontTx/>
              <a:buChar char="•"/>
            </a:pPr>
            <a:r>
              <a:rPr lang="en-US" altLang="zh-CN" sz="2000" smtClean="0">
                <a:solidFill>
                  <a:srgbClr val="000000"/>
                </a:solidFill>
                <a:ea typeface="宋体" pitchFamily="2" charset="-122"/>
                <a:cs typeface="Times New Roman" pitchFamily="18" charset="0"/>
              </a:rPr>
              <a:t>It is used to release dynamically allocated memory and to perform other "cleanup" activities</a:t>
            </a:r>
          </a:p>
          <a:p>
            <a:pPr marL="342900" indent="-342900" fontAlgn="base">
              <a:lnSpc>
                <a:spcPct val="80000"/>
              </a:lnSpc>
              <a:spcBef>
                <a:spcPct val="20000"/>
              </a:spcBef>
              <a:spcAft>
                <a:spcPct val="0"/>
              </a:spcAft>
              <a:buFontTx/>
              <a:buChar char="•"/>
            </a:pPr>
            <a:r>
              <a:rPr lang="en-US" altLang="zh-CN" sz="2000" smtClean="0">
                <a:solidFill>
                  <a:srgbClr val="FF0000"/>
                </a:solidFill>
                <a:ea typeface="宋体" pitchFamily="2" charset="-122"/>
                <a:cs typeface="Times New Roman" pitchFamily="18" charset="0"/>
              </a:rPr>
              <a:t>It is executed automatically when the object goes out of scope</a:t>
            </a:r>
          </a:p>
        </p:txBody>
      </p:sp>
    </p:spTree>
    <p:extLst>
      <p:ext uri="{BB962C8B-B14F-4D97-AF65-F5344CB8AC3E}">
        <p14:creationId xmlns:p14="http://schemas.microsoft.com/office/powerpoint/2010/main" val="14983830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05481"/>
                                        </p:tgtEl>
                                        <p:attrNameLst>
                                          <p:attrName>style.visibility</p:attrName>
                                        </p:attrNameLst>
                                      </p:cBhvr>
                                      <p:to>
                                        <p:strVal val="visible"/>
                                      </p:to>
                                    </p:set>
                                    <p:anim calcmode="lin" valueType="num">
                                      <p:cBhvr>
                                        <p:cTn id="7" dur="1000" fill="hold"/>
                                        <p:tgtEl>
                                          <p:spTgt spid="105481"/>
                                        </p:tgtEl>
                                        <p:attrNameLst>
                                          <p:attrName>ppt_x</p:attrName>
                                        </p:attrNameLst>
                                      </p:cBhvr>
                                      <p:tavLst>
                                        <p:tav tm="0">
                                          <p:val>
                                            <p:strVal val="#ppt_x-.2"/>
                                          </p:val>
                                        </p:tav>
                                        <p:tav tm="100000">
                                          <p:val>
                                            <p:strVal val="#ppt_x"/>
                                          </p:val>
                                        </p:tav>
                                      </p:tavLst>
                                    </p:anim>
                                    <p:anim calcmode="lin" valueType="num">
                                      <p:cBhvr>
                                        <p:cTn id="8" dur="1000" fill="hold"/>
                                        <p:tgtEl>
                                          <p:spTgt spid="105481"/>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5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BC75F09-16D1-41E6-BCE6-55E6D81C7872}" type="slidenum">
              <a:rPr lang="en-US" altLang="zh-CN">
                <a:solidFill>
                  <a:srgbClr val="000000"/>
                </a:solidFill>
              </a:rPr>
              <a:pPr/>
              <a:t>43</a:t>
            </a:fld>
            <a:endParaRPr lang="en-US" altLang="zh-CN">
              <a:solidFill>
                <a:srgbClr val="000000"/>
              </a:solidFill>
            </a:endParaRPr>
          </a:p>
        </p:txBody>
      </p:sp>
      <p:sp>
        <p:nvSpPr>
          <p:cNvPr id="19459" name="Rectangle 2"/>
          <p:cNvSpPr>
            <a:spLocks noGrp="1" noChangeArrowheads="1"/>
          </p:cNvSpPr>
          <p:nvPr>
            <p:ph type="title"/>
          </p:nvPr>
        </p:nvSpPr>
        <p:spPr>
          <a:xfrm>
            <a:off x="0" y="152400"/>
            <a:ext cx="9144000" cy="685800"/>
          </a:xfrm>
        </p:spPr>
        <p:txBody>
          <a:bodyPr/>
          <a:lstStyle/>
          <a:p>
            <a:pPr eaLnBrk="1" hangingPunct="1"/>
            <a:r>
              <a:rPr lang="en-US" altLang="zh-CN" smtClean="0">
                <a:latin typeface="Comic Sans MS" pitchFamily="66" charset="0"/>
                <a:ea typeface="宋体" pitchFamily="2" charset="-122"/>
              </a:rPr>
              <a:t>Putting Them Together</a:t>
            </a:r>
          </a:p>
        </p:txBody>
      </p:sp>
      <p:sp>
        <p:nvSpPr>
          <p:cNvPr id="19460" name="Rectangle 3"/>
          <p:cNvSpPr>
            <a:spLocks noGrp="1" noChangeArrowheads="1"/>
          </p:cNvSpPr>
          <p:nvPr>
            <p:ph type="body" idx="1"/>
          </p:nvPr>
        </p:nvSpPr>
        <p:spPr>
          <a:xfrm>
            <a:off x="533400" y="990600"/>
            <a:ext cx="3505200" cy="5562600"/>
          </a:xfrm>
          <a:solidFill>
            <a:schemeClr val="accent1"/>
          </a:solidFill>
        </p:spPr>
        <p:txBody>
          <a:bodyPr/>
          <a:lstStyle/>
          <a:p>
            <a:pPr eaLnBrk="1" hangingPunct="1">
              <a:lnSpc>
                <a:spcPct val="90000"/>
              </a:lnSpc>
              <a:buFontTx/>
              <a:buNone/>
            </a:pPr>
            <a:r>
              <a:rPr lang="en-US" altLang="zh-CN" sz="2000" smtClean="0">
                <a:latin typeface="Times New Roman" pitchFamily="18" charset="0"/>
                <a:ea typeface="宋体" pitchFamily="2" charset="-122"/>
              </a:rPr>
              <a:t>class Str </a:t>
            </a:r>
          </a:p>
          <a:p>
            <a:pPr eaLnBrk="1" hangingPunct="1">
              <a:lnSpc>
                <a:spcPct val="90000"/>
              </a:lnSpc>
              <a:buFontTx/>
              <a:buNone/>
            </a:pPr>
            <a:r>
              <a:rPr lang="en-US" altLang="zh-CN" sz="2000" smtClean="0">
                <a:latin typeface="Times New Roman" pitchFamily="18" charset="0"/>
                <a:ea typeface="宋体" pitchFamily="2" charset="-122"/>
              </a:rPr>
              <a:t>{</a:t>
            </a:r>
          </a:p>
          <a:p>
            <a:pPr eaLnBrk="1" hangingPunct="1">
              <a:lnSpc>
                <a:spcPct val="90000"/>
              </a:lnSpc>
              <a:buFontTx/>
              <a:buNone/>
            </a:pPr>
            <a:r>
              <a:rPr lang="en-US" altLang="zh-CN" sz="2000" smtClean="0">
                <a:latin typeface="Times New Roman" pitchFamily="18" charset="0"/>
                <a:ea typeface="宋体" pitchFamily="2" charset="-122"/>
              </a:rPr>
              <a:t>	char *pData;</a:t>
            </a:r>
          </a:p>
          <a:p>
            <a:pPr eaLnBrk="1" hangingPunct="1">
              <a:lnSpc>
                <a:spcPct val="90000"/>
              </a:lnSpc>
              <a:buFontTx/>
              <a:buNone/>
            </a:pPr>
            <a:r>
              <a:rPr lang="en-US" altLang="zh-CN" sz="2000" smtClean="0">
                <a:latin typeface="Times New Roman" pitchFamily="18" charset="0"/>
                <a:ea typeface="宋体" pitchFamily="2" charset="-122"/>
              </a:rPr>
              <a:t>	int nLength;</a:t>
            </a:r>
          </a:p>
          <a:p>
            <a:pPr eaLnBrk="1" hangingPunct="1">
              <a:lnSpc>
                <a:spcPct val="90000"/>
              </a:lnSpc>
              <a:buFontTx/>
              <a:buNone/>
            </a:pPr>
            <a:r>
              <a:rPr lang="en-US" altLang="zh-CN" sz="2000" smtClean="0">
                <a:latin typeface="Times New Roman" pitchFamily="18" charset="0"/>
                <a:ea typeface="宋体" pitchFamily="2" charset="-122"/>
              </a:rPr>
              <a:t>  public:</a:t>
            </a:r>
          </a:p>
          <a:p>
            <a:pPr eaLnBrk="1" hangingPunct="1">
              <a:lnSpc>
                <a:spcPct val="90000"/>
              </a:lnSpc>
              <a:buFontTx/>
              <a:buNone/>
            </a:pPr>
            <a:r>
              <a:rPr lang="en-US" altLang="zh-CN" sz="2000" smtClean="0">
                <a:latin typeface="Times New Roman" pitchFamily="18" charset="0"/>
                <a:ea typeface="宋体" pitchFamily="2" charset="-122"/>
              </a:rPr>
              <a:t>	 //constructors</a:t>
            </a:r>
          </a:p>
          <a:p>
            <a:pPr eaLnBrk="1" hangingPunct="1">
              <a:lnSpc>
                <a:spcPct val="90000"/>
              </a:lnSpc>
              <a:buFontTx/>
              <a:buNone/>
            </a:pPr>
            <a:r>
              <a:rPr lang="en-US" altLang="zh-CN" sz="2000" smtClean="0">
                <a:latin typeface="Times New Roman" pitchFamily="18" charset="0"/>
                <a:ea typeface="宋体" pitchFamily="2" charset="-122"/>
              </a:rPr>
              <a:t>	Str(); </a:t>
            </a:r>
          </a:p>
          <a:p>
            <a:pPr eaLnBrk="1" hangingPunct="1">
              <a:lnSpc>
                <a:spcPct val="90000"/>
              </a:lnSpc>
              <a:buFontTx/>
              <a:buNone/>
            </a:pPr>
            <a:r>
              <a:rPr lang="en-US" altLang="zh-CN" sz="2000" smtClean="0">
                <a:latin typeface="Times New Roman" pitchFamily="18" charset="0"/>
                <a:ea typeface="宋体" pitchFamily="2" charset="-122"/>
              </a:rPr>
              <a:t>	Str(char *s);</a:t>
            </a:r>
          </a:p>
          <a:p>
            <a:pPr eaLnBrk="1" hangingPunct="1">
              <a:lnSpc>
                <a:spcPct val="90000"/>
              </a:lnSpc>
              <a:buFontTx/>
              <a:buNone/>
            </a:pPr>
            <a:r>
              <a:rPr lang="en-US" altLang="zh-CN" sz="2000" smtClean="0">
                <a:latin typeface="Times New Roman" pitchFamily="18" charset="0"/>
                <a:ea typeface="宋体" pitchFamily="2" charset="-122"/>
              </a:rPr>
              <a:t>	Str(const Str &amp;str);</a:t>
            </a:r>
          </a:p>
          <a:p>
            <a:pPr eaLnBrk="1" hangingPunct="1">
              <a:lnSpc>
                <a:spcPct val="90000"/>
              </a:lnSpc>
              <a:buFontTx/>
              <a:buNone/>
            </a:pPr>
            <a:endParaRPr lang="en-US" altLang="zh-CN" sz="1000" smtClean="0">
              <a:latin typeface="Times New Roman" pitchFamily="18" charset="0"/>
              <a:ea typeface="宋体" pitchFamily="2" charset="-122"/>
            </a:endParaRPr>
          </a:p>
          <a:p>
            <a:pPr eaLnBrk="1" hangingPunct="1">
              <a:lnSpc>
                <a:spcPct val="90000"/>
              </a:lnSpc>
              <a:buFontTx/>
              <a:buNone/>
            </a:pPr>
            <a:r>
              <a:rPr lang="en-US" altLang="zh-CN" sz="2000" smtClean="0">
                <a:latin typeface="Times New Roman" pitchFamily="18" charset="0"/>
                <a:ea typeface="宋体" pitchFamily="2" charset="-122"/>
              </a:rPr>
              <a:t>	 //accessors</a:t>
            </a:r>
          </a:p>
          <a:p>
            <a:pPr eaLnBrk="1" hangingPunct="1">
              <a:lnSpc>
                <a:spcPct val="90000"/>
              </a:lnSpc>
              <a:buFontTx/>
              <a:buNone/>
            </a:pPr>
            <a:r>
              <a:rPr lang="en-US" altLang="zh-CN" sz="2000" smtClean="0">
                <a:latin typeface="Times New Roman" pitchFamily="18" charset="0"/>
                <a:ea typeface="宋体" pitchFamily="2" charset="-122"/>
              </a:rPr>
              <a:t>	char* get_Data();</a:t>
            </a:r>
          </a:p>
          <a:p>
            <a:pPr eaLnBrk="1" hangingPunct="1">
              <a:lnSpc>
                <a:spcPct val="90000"/>
              </a:lnSpc>
              <a:buFontTx/>
              <a:buNone/>
            </a:pPr>
            <a:r>
              <a:rPr lang="en-US" altLang="zh-CN" sz="2000" smtClean="0">
                <a:latin typeface="Times New Roman" pitchFamily="18" charset="0"/>
                <a:ea typeface="宋体" pitchFamily="2" charset="-122"/>
              </a:rPr>
              <a:t> 	int get_Len(); </a:t>
            </a:r>
          </a:p>
          <a:p>
            <a:pPr eaLnBrk="1" hangingPunct="1">
              <a:lnSpc>
                <a:spcPct val="90000"/>
              </a:lnSpc>
              <a:buFontTx/>
              <a:buNone/>
            </a:pPr>
            <a:endParaRPr lang="en-US" altLang="zh-CN" sz="1000" smtClean="0">
              <a:latin typeface="Times New Roman" pitchFamily="18" charset="0"/>
              <a:ea typeface="宋体" pitchFamily="2" charset="-122"/>
            </a:endParaRPr>
          </a:p>
          <a:p>
            <a:pPr eaLnBrk="1" hangingPunct="1">
              <a:lnSpc>
                <a:spcPct val="90000"/>
              </a:lnSpc>
              <a:buFontTx/>
              <a:buNone/>
            </a:pPr>
            <a:r>
              <a:rPr lang="en-US" altLang="zh-CN" sz="2000" smtClean="0">
                <a:latin typeface="Times New Roman" pitchFamily="18" charset="0"/>
                <a:ea typeface="宋体" pitchFamily="2" charset="-122"/>
              </a:rPr>
              <a:t>	 //destructor</a:t>
            </a:r>
          </a:p>
          <a:p>
            <a:pPr eaLnBrk="1" hangingPunct="1">
              <a:lnSpc>
                <a:spcPct val="90000"/>
              </a:lnSpc>
              <a:buFontTx/>
              <a:buNone/>
            </a:pPr>
            <a:r>
              <a:rPr lang="en-US" altLang="zh-CN" sz="2000" smtClean="0">
                <a:latin typeface="Times New Roman" pitchFamily="18" charset="0"/>
                <a:ea typeface="宋体" pitchFamily="2" charset="-122"/>
              </a:rPr>
              <a:t>	 ~Str();</a:t>
            </a:r>
          </a:p>
          <a:p>
            <a:pPr eaLnBrk="1" hangingPunct="1">
              <a:lnSpc>
                <a:spcPct val="90000"/>
              </a:lnSpc>
              <a:buFontTx/>
              <a:buNone/>
            </a:pPr>
            <a:r>
              <a:rPr lang="en-US" altLang="zh-CN" sz="2400" smtClean="0">
                <a:latin typeface="Times New Roman" pitchFamily="18" charset="0"/>
                <a:ea typeface="宋体" pitchFamily="2" charset="-122"/>
              </a:rPr>
              <a:t>};</a:t>
            </a:r>
          </a:p>
        </p:txBody>
      </p:sp>
      <p:sp>
        <p:nvSpPr>
          <p:cNvPr id="19461" name="Rectangle 6"/>
          <p:cNvSpPr>
            <a:spLocks noChangeArrowheads="1"/>
          </p:cNvSpPr>
          <p:nvPr/>
        </p:nvSpPr>
        <p:spPr bwMode="auto">
          <a:xfrm>
            <a:off x="4419600" y="990600"/>
            <a:ext cx="3962400" cy="1676400"/>
          </a:xfrm>
          <a:prstGeom prst="rect">
            <a:avLst/>
          </a:prstGeom>
          <a:solidFill>
            <a:srgbClr val="FF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b="1" smtClean="0">
                <a:solidFill>
                  <a:srgbClr val="333399"/>
                </a:solidFill>
                <a:latin typeface="Times New Roman" pitchFamily="18" charset="0"/>
                <a:ea typeface="宋体" pitchFamily="2" charset="-122"/>
              </a:rPr>
              <a:t>Str :: Str()</a:t>
            </a:r>
            <a:r>
              <a:rPr lang="en-US" altLang="zh-CN" smtClean="0">
                <a:solidFill>
                  <a:srgbClr val="333399"/>
                </a:solidFill>
                <a:latin typeface="Times New Roman" pitchFamily="18" charset="0"/>
                <a:ea typeface="宋体" pitchFamily="2" charset="-122"/>
              </a:rPr>
              <a:t> {</a:t>
            </a:r>
          </a:p>
          <a:p>
            <a:pPr marL="342900" indent="-342900" fontAlgn="base">
              <a:lnSpc>
                <a:spcPct val="90000"/>
              </a:lnSpc>
              <a:spcBef>
                <a:spcPct val="20000"/>
              </a:spcBef>
              <a:spcAft>
                <a:spcPct val="0"/>
              </a:spcAft>
            </a:pPr>
            <a:r>
              <a:rPr lang="en-US" altLang="zh-CN" smtClean="0">
                <a:solidFill>
                  <a:srgbClr val="333399"/>
                </a:solidFill>
                <a:latin typeface="Times New Roman" pitchFamily="18" charset="0"/>
                <a:ea typeface="宋体" pitchFamily="2" charset="-122"/>
              </a:rPr>
              <a:t>	</a:t>
            </a:r>
            <a:r>
              <a:rPr lang="en-US" altLang="zh-CN" smtClean="0">
                <a:solidFill>
                  <a:srgbClr val="333399"/>
                </a:solidFill>
                <a:latin typeface="Courier New" pitchFamily="49" charset="0"/>
                <a:ea typeface="宋体" pitchFamily="2" charset="-122"/>
              </a:rPr>
              <a:t>pData = new char[1];</a:t>
            </a:r>
          </a:p>
          <a:p>
            <a:pPr marL="342900" indent="-342900" fontAlgn="base">
              <a:lnSpc>
                <a:spcPct val="90000"/>
              </a:lnSpc>
              <a:spcBef>
                <a:spcPct val="20000"/>
              </a:spcBef>
              <a:spcAft>
                <a:spcPct val="0"/>
              </a:spcAft>
            </a:pPr>
            <a:r>
              <a:rPr lang="en-US" altLang="zh-CN" smtClean="0">
                <a:solidFill>
                  <a:srgbClr val="333399"/>
                </a:solidFill>
                <a:latin typeface="Courier New" pitchFamily="49" charset="0"/>
                <a:ea typeface="宋体" pitchFamily="2" charset="-122"/>
              </a:rPr>
              <a:t>	*pData = ‘\0’;</a:t>
            </a:r>
          </a:p>
          <a:p>
            <a:pPr marL="342900" indent="-342900" fontAlgn="base">
              <a:lnSpc>
                <a:spcPct val="90000"/>
              </a:lnSpc>
              <a:spcBef>
                <a:spcPct val="20000"/>
              </a:spcBef>
              <a:spcAft>
                <a:spcPct val="0"/>
              </a:spcAft>
            </a:pPr>
            <a:r>
              <a:rPr lang="en-US" altLang="zh-CN" smtClean="0">
                <a:solidFill>
                  <a:srgbClr val="333399"/>
                </a:solidFill>
                <a:latin typeface="Courier New" pitchFamily="49" charset="0"/>
                <a:ea typeface="宋体" pitchFamily="2" charset="-122"/>
              </a:rPr>
              <a:t>	nLength = 0;</a:t>
            </a:r>
            <a:endParaRPr lang="en-US" altLang="zh-CN" smtClean="0">
              <a:solidFill>
                <a:srgbClr val="333399"/>
              </a:solidFill>
              <a:latin typeface="Times New Roman" pitchFamily="18" charset="0"/>
              <a:ea typeface="宋体" pitchFamily="2" charset="-122"/>
            </a:endParaRPr>
          </a:p>
          <a:p>
            <a:pPr marL="342900" indent="-342900" fontAlgn="base">
              <a:lnSpc>
                <a:spcPct val="80000"/>
              </a:lnSpc>
              <a:spcBef>
                <a:spcPct val="20000"/>
              </a:spcBef>
              <a:spcAft>
                <a:spcPct val="0"/>
              </a:spcAft>
            </a:pPr>
            <a:r>
              <a:rPr lang="en-US" altLang="zh-CN" smtClean="0">
                <a:solidFill>
                  <a:srgbClr val="333399"/>
                </a:solidFill>
                <a:latin typeface="Times New Roman" pitchFamily="18" charset="0"/>
                <a:ea typeface="宋体" pitchFamily="2" charset="-122"/>
              </a:rPr>
              <a:t>};</a:t>
            </a:r>
          </a:p>
        </p:txBody>
      </p:sp>
      <p:sp>
        <p:nvSpPr>
          <p:cNvPr id="19462" name="Rectangle 7"/>
          <p:cNvSpPr>
            <a:spLocks noChangeArrowheads="1"/>
          </p:cNvSpPr>
          <p:nvPr/>
        </p:nvSpPr>
        <p:spPr bwMode="auto">
          <a:xfrm>
            <a:off x="4419600" y="4800600"/>
            <a:ext cx="3962400" cy="1905000"/>
          </a:xfrm>
          <a:prstGeom prst="rect">
            <a:avLst/>
          </a:prstGeom>
          <a:solidFill>
            <a:srgbClr val="FF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b="1" smtClean="0">
                <a:solidFill>
                  <a:srgbClr val="000000"/>
                </a:solidFill>
                <a:latin typeface="Times New Roman" pitchFamily="18" charset="0"/>
                <a:ea typeface="宋体" pitchFamily="2" charset="-122"/>
              </a:rPr>
              <a:t>Str :: Str(const Str &amp;str)</a:t>
            </a:r>
            <a:r>
              <a:rPr lang="en-US" altLang="zh-CN" smtClean="0">
                <a:solidFill>
                  <a:srgbClr val="000000"/>
                </a:solidFill>
                <a:latin typeface="Times New Roman" pitchFamily="18" charset="0"/>
                <a:ea typeface="宋体" pitchFamily="2" charset="-122"/>
              </a:rPr>
              <a:t> {</a:t>
            </a:r>
          </a:p>
          <a:p>
            <a:pPr marL="342900" indent="-342900" fontAlgn="base">
              <a:lnSpc>
                <a:spcPct val="80000"/>
              </a:lnSpc>
              <a:spcBef>
                <a:spcPct val="20000"/>
              </a:spcBef>
              <a:spcAft>
                <a:spcPct val="0"/>
              </a:spcAft>
            </a:pPr>
            <a:r>
              <a:rPr lang="en-US" altLang="zh-CN" smtClean="0">
                <a:solidFill>
                  <a:srgbClr val="000000"/>
                </a:solidFill>
                <a:latin typeface="Courier New" pitchFamily="49" charset="0"/>
                <a:ea typeface="宋体" pitchFamily="2" charset="-122"/>
              </a:rPr>
              <a:t>	int n = str.nLength;</a:t>
            </a:r>
          </a:p>
          <a:p>
            <a:pPr marL="342900" indent="-342900" fontAlgn="base">
              <a:lnSpc>
                <a:spcPct val="90000"/>
              </a:lnSpc>
              <a:spcBef>
                <a:spcPct val="20000"/>
              </a:spcBef>
              <a:spcAft>
                <a:spcPct val="0"/>
              </a:spcAft>
            </a:pPr>
            <a:r>
              <a:rPr lang="en-US" altLang="zh-CN" smtClean="0">
                <a:solidFill>
                  <a:srgbClr val="000000"/>
                </a:solidFill>
                <a:latin typeface="Courier New" pitchFamily="49" charset="0"/>
                <a:ea typeface="宋体" pitchFamily="2" charset="-122"/>
              </a:rPr>
              <a:t>	pData = new char[n+1];</a:t>
            </a:r>
          </a:p>
          <a:p>
            <a:pPr marL="342900" indent="-342900" fontAlgn="base">
              <a:lnSpc>
                <a:spcPct val="90000"/>
              </a:lnSpc>
              <a:spcBef>
                <a:spcPct val="20000"/>
              </a:spcBef>
              <a:spcAft>
                <a:spcPct val="0"/>
              </a:spcAft>
            </a:pPr>
            <a:r>
              <a:rPr lang="en-US" altLang="zh-CN" smtClean="0">
                <a:solidFill>
                  <a:srgbClr val="000000"/>
                </a:solidFill>
                <a:latin typeface="Courier New" pitchFamily="49" charset="0"/>
                <a:ea typeface="宋体" pitchFamily="2" charset="-122"/>
              </a:rPr>
              <a:t>	nLength = n; strcpy(pData,str.pData);</a:t>
            </a:r>
            <a:endParaRPr lang="en-US" altLang="zh-CN" smtClean="0">
              <a:solidFill>
                <a:srgbClr val="000000"/>
              </a:solidFill>
              <a:latin typeface="Times New Roman" pitchFamily="18" charset="0"/>
              <a:ea typeface="宋体" pitchFamily="2" charset="-122"/>
            </a:endParaRPr>
          </a:p>
          <a:p>
            <a:pPr marL="342900" indent="-342900" fontAlgn="base">
              <a:lnSpc>
                <a:spcPct val="80000"/>
              </a:lnSpc>
              <a:spcBef>
                <a:spcPct val="20000"/>
              </a:spcBef>
              <a:spcAft>
                <a:spcPct val="0"/>
              </a:spcAft>
            </a:pPr>
            <a:r>
              <a:rPr lang="en-US" altLang="zh-CN" smtClean="0">
                <a:solidFill>
                  <a:srgbClr val="000000"/>
                </a:solidFill>
                <a:latin typeface="Times New Roman" pitchFamily="18" charset="0"/>
                <a:ea typeface="宋体" pitchFamily="2" charset="-122"/>
              </a:rPr>
              <a:t>};</a:t>
            </a:r>
          </a:p>
        </p:txBody>
      </p:sp>
      <p:sp>
        <p:nvSpPr>
          <p:cNvPr id="19463" name="Rectangle 8"/>
          <p:cNvSpPr>
            <a:spLocks noChangeArrowheads="1"/>
          </p:cNvSpPr>
          <p:nvPr/>
        </p:nvSpPr>
        <p:spPr bwMode="auto">
          <a:xfrm>
            <a:off x="4419600" y="2895600"/>
            <a:ext cx="4648200" cy="16764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b="1" smtClean="0">
                <a:solidFill>
                  <a:srgbClr val="333399"/>
                </a:solidFill>
                <a:latin typeface="Times New Roman" pitchFamily="18" charset="0"/>
                <a:ea typeface="宋体" pitchFamily="2" charset="-122"/>
              </a:rPr>
              <a:t>Str :: Str(char *s)</a:t>
            </a:r>
            <a:r>
              <a:rPr lang="en-US" altLang="zh-CN" smtClean="0">
                <a:solidFill>
                  <a:srgbClr val="333399"/>
                </a:solidFill>
                <a:latin typeface="Times New Roman" pitchFamily="18" charset="0"/>
                <a:ea typeface="宋体" pitchFamily="2" charset="-122"/>
              </a:rPr>
              <a:t> {</a:t>
            </a:r>
          </a:p>
          <a:p>
            <a:pPr marL="342900" indent="-342900" fontAlgn="base">
              <a:lnSpc>
                <a:spcPct val="90000"/>
              </a:lnSpc>
              <a:spcBef>
                <a:spcPct val="20000"/>
              </a:spcBef>
              <a:spcAft>
                <a:spcPct val="0"/>
              </a:spcAft>
            </a:pPr>
            <a:r>
              <a:rPr lang="en-US" altLang="zh-CN" smtClean="0">
                <a:solidFill>
                  <a:srgbClr val="333399"/>
                </a:solidFill>
                <a:latin typeface="Times New Roman" pitchFamily="18" charset="0"/>
                <a:ea typeface="宋体" pitchFamily="2" charset="-122"/>
              </a:rPr>
              <a:t>	</a:t>
            </a:r>
            <a:r>
              <a:rPr lang="en-US" altLang="zh-CN" smtClean="0">
                <a:solidFill>
                  <a:srgbClr val="333399"/>
                </a:solidFill>
                <a:latin typeface="Courier New" pitchFamily="49" charset="0"/>
                <a:ea typeface="宋体" pitchFamily="2" charset="-122"/>
              </a:rPr>
              <a:t>pData = new char[strlen(s)+1];</a:t>
            </a:r>
          </a:p>
          <a:p>
            <a:pPr marL="342900" indent="-342900" fontAlgn="base">
              <a:lnSpc>
                <a:spcPct val="90000"/>
              </a:lnSpc>
              <a:spcBef>
                <a:spcPct val="20000"/>
              </a:spcBef>
              <a:spcAft>
                <a:spcPct val="0"/>
              </a:spcAft>
            </a:pPr>
            <a:r>
              <a:rPr lang="en-US" altLang="zh-CN" smtClean="0">
                <a:solidFill>
                  <a:srgbClr val="333399"/>
                </a:solidFill>
                <a:latin typeface="Courier New" pitchFamily="49" charset="0"/>
                <a:ea typeface="宋体" pitchFamily="2" charset="-122"/>
              </a:rPr>
              <a:t>	strcpy(pData, s);</a:t>
            </a:r>
          </a:p>
          <a:p>
            <a:pPr marL="342900" indent="-342900" fontAlgn="base">
              <a:lnSpc>
                <a:spcPct val="90000"/>
              </a:lnSpc>
              <a:spcBef>
                <a:spcPct val="20000"/>
              </a:spcBef>
              <a:spcAft>
                <a:spcPct val="0"/>
              </a:spcAft>
            </a:pPr>
            <a:r>
              <a:rPr lang="en-US" altLang="zh-CN" smtClean="0">
                <a:solidFill>
                  <a:srgbClr val="333399"/>
                </a:solidFill>
                <a:latin typeface="Courier New" pitchFamily="49" charset="0"/>
                <a:ea typeface="宋体" pitchFamily="2" charset="-122"/>
              </a:rPr>
              <a:t>	nLength = strlen(s);</a:t>
            </a:r>
            <a:endParaRPr lang="en-US" altLang="zh-CN" smtClean="0">
              <a:solidFill>
                <a:srgbClr val="333399"/>
              </a:solidFill>
              <a:latin typeface="Times New Roman" pitchFamily="18" charset="0"/>
              <a:ea typeface="宋体" pitchFamily="2" charset="-122"/>
            </a:endParaRPr>
          </a:p>
          <a:p>
            <a:pPr marL="342900" indent="-342900" fontAlgn="base">
              <a:lnSpc>
                <a:spcPct val="80000"/>
              </a:lnSpc>
              <a:spcBef>
                <a:spcPct val="20000"/>
              </a:spcBef>
              <a:spcAft>
                <a:spcPct val="0"/>
              </a:spcAft>
            </a:pPr>
            <a:r>
              <a:rPr lang="en-US" altLang="zh-CN" smtClean="0">
                <a:solidFill>
                  <a:srgbClr val="333399"/>
                </a:solidFill>
                <a:latin typeface="Times New Roman" pitchFamily="18" charset="0"/>
                <a:ea typeface="宋体" pitchFamily="2" charset="-122"/>
              </a:rPr>
              <a:t>};</a:t>
            </a:r>
          </a:p>
        </p:txBody>
      </p:sp>
    </p:spTree>
    <p:extLst>
      <p:ext uri="{BB962C8B-B14F-4D97-AF65-F5344CB8AC3E}">
        <p14:creationId xmlns:p14="http://schemas.microsoft.com/office/powerpoint/2010/main" val="8191179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5FC49AA-3AD3-4C77-BCAD-FBDECAFAD994}" type="slidenum">
              <a:rPr lang="en-US" altLang="zh-CN">
                <a:solidFill>
                  <a:srgbClr val="000000"/>
                </a:solidFill>
              </a:rPr>
              <a:pPr/>
              <a:t>44</a:t>
            </a:fld>
            <a:endParaRPr lang="en-US" altLang="zh-CN">
              <a:solidFill>
                <a:srgbClr val="000000"/>
              </a:solidFill>
            </a:endParaRPr>
          </a:p>
        </p:txBody>
      </p:sp>
      <p:sp>
        <p:nvSpPr>
          <p:cNvPr id="20483" name="Rectangle 2"/>
          <p:cNvSpPr>
            <a:spLocks noGrp="1" noChangeArrowheads="1"/>
          </p:cNvSpPr>
          <p:nvPr>
            <p:ph type="title"/>
          </p:nvPr>
        </p:nvSpPr>
        <p:spPr>
          <a:xfrm>
            <a:off x="0" y="152400"/>
            <a:ext cx="9144000" cy="685800"/>
          </a:xfrm>
        </p:spPr>
        <p:txBody>
          <a:bodyPr/>
          <a:lstStyle/>
          <a:p>
            <a:pPr eaLnBrk="1" hangingPunct="1"/>
            <a:r>
              <a:rPr lang="en-US" altLang="zh-CN" smtClean="0">
                <a:latin typeface="Comic Sans MS" pitchFamily="66" charset="0"/>
                <a:ea typeface="宋体" pitchFamily="2" charset="-122"/>
              </a:rPr>
              <a:t>Putting Them Together</a:t>
            </a:r>
          </a:p>
        </p:txBody>
      </p:sp>
      <p:sp>
        <p:nvSpPr>
          <p:cNvPr id="20484" name="Rectangle 3"/>
          <p:cNvSpPr>
            <a:spLocks noGrp="1" noChangeArrowheads="1"/>
          </p:cNvSpPr>
          <p:nvPr>
            <p:ph type="body" idx="1"/>
          </p:nvPr>
        </p:nvSpPr>
        <p:spPr>
          <a:xfrm>
            <a:off x="533400" y="990600"/>
            <a:ext cx="3505200" cy="5562600"/>
          </a:xfrm>
          <a:solidFill>
            <a:schemeClr val="accent1"/>
          </a:solidFill>
        </p:spPr>
        <p:txBody>
          <a:bodyPr/>
          <a:lstStyle/>
          <a:p>
            <a:pPr eaLnBrk="1" hangingPunct="1">
              <a:lnSpc>
                <a:spcPct val="90000"/>
              </a:lnSpc>
              <a:buFontTx/>
              <a:buNone/>
            </a:pPr>
            <a:r>
              <a:rPr lang="en-US" altLang="zh-CN" sz="2000" smtClean="0">
                <a:latin typeface="Times New Roman" pitchFamily="18" charset="0"/>
                <a:ea typeface="宋体" pitchFamily="2" charset="-122"/>
              </a:rPr>
              <a:t>class Str </a:t>
            </a:r>
          </a:p>
          <a:p>
            <a:pPr eaLnBrk="1" hangingPunct="1">
              <a:lnSpc>
                <a:spcPct val="90000"/>
              </a:lnSpc>
              <a:buFontTx/>
              <a:buNone/>
            </a:pPr>
            <a:r>
              <a:rPr lang="en-US" altLang="zh-CN" sz="2000" smtClean="0">
                <a:latin typeface="Times New Roman" pitchFamily="18" charset="0"/>
                <a:ea typeface="宋体" pitchFamily="2" charset="-122"/>
              </a:rPr>
              <a:t>{</a:t>
            </a:r>
          </a:p>
          <a:p>
            <a:pPr eaLnBrk="1" hangingPunct="1">
              <a:lnSpc>
                <a:spcPct val="90000"/>
              </a:lnSpc>
              <a:buFontTx/>
              <a:buNone/>
            </a:pPr>
            <a:r>
              <a:rPr lang="en-US" altLang="zh-CN" sz="2000" smtClean="0">
                <a:latin typeface="Times New Roman" pitchFamily="18" charset="0"/>
                <a:ea typeface="宋体" pitchFamily="2" charset="-122"/>
              </a:rPr>
              <a:t>	char *pData;</a:t>
            </a:r>
          </a:p>
          <a:p>
            <a:pPr eaLnBrk="1" hangingPunct="1">
              <a:lnSpc>
                <a:spcPct val="90000"/>
              </a:lnSpc>
              <a:buFontTx/>
              <a:buNone/>
            </a:pPr>
            <a:r>
              <a:rPr lang="en-US" altLang="zh-CN" sz="2000" smtClean="0">
                <a:latin typeface="Times New Roman" pitchFamily="18" charset="0"/>
                <a:ea typeface="宋体" pitchFamily="2" charset="-122"/>
              </a:rPr>
              <a:t>	int nLength;</a:t>
            </a:r>
          </a:p>
          <a:p>
            <a:pPr eaLnBrk="1" hangingPunct="1">
              <a:lnSpc>
                <a:spcPct val="90000"/>
              </a:lnSpc>
              <a:buFontTx/>
              <a:buNone/>
            </a:pPr>
            <a:r>
              <a:rPr lang="en-US" altLang="zh-CN" sz="2000" smtClean="0">
                <a:latin typeface="Times New Roman" pitchFamily="18" charset="0"/>
                <a:ea typeface="宋体" pitchFamily="2" charset="-122"/>
              </a:rPr>
              <a:t>  public:</a:t>
            </a:r>
          </a:p>
          <a:p>
            <a:pPr eaLnBrk="1" hangingPunct="1">
              <a:lnSpc>
                <a:spcPct val="90000"/>
              </a:lnSpc>
              <a:buFontTx/>
              <a:buNone/>
            </a:pPr>
            <a:r>
              <a:rPr lang="en-US" altLang="zh-CN" sz="2000" smtClean="0">
                <a:latin typeface="Times New Roman" pitchFamily="18" charset="0"/>
                <a:ea typeface="宋体" pitchFamily="2" charset="-122"/>
              </a:rPr>
              <a:t>	 //constructors</a:t>
            </a:r>
          </a:p>
          <a:p>
            <a:pPr eaLnBrk="1" hangingPunct="1">
              <a:lnSpc>
                <a:spcPct val="90000"/>
              </a:lnSpc>
              <a:buFontTx/>
              <a:buNone/>
            </a:pPr>
            <a:r>
              <a:rPr lang="en-US" altLang="zh-CN" sz="2000" smtClean="0">
                <a:latin typeface="Times New Roman" pitchFamily="18" charset="0"/>
                <a:ea typeface="宋体" pitchFamily="2" charset="-122"/>
              </a:rPr>
              <a:t>	Str(); </a:t>
            </a:r>
          </a:p>
          <a:p>
            <a:pPr eaLnBrk="1" hangingPunct="1">
              <a:lnSpc>
                <a:spcPct val="90000"/>
              </a:lnSpc>
              <a:buFontTx/>
              <a:buNone/>
            </a:pPr>
            <a:r>
              <a:rPr lang="en-US" altLang="zh-CN" sz="2000" smtClean="0">
                <a:latin typeface="Times New Roman" pitchFamily="18" charset="0"/>
                <a:ea typeface="宋体" pitchFamily="2" charset="-122"/>
              </a:rPr>
              <a:t>	Str(char *s);</a:t>
            </a:r>
          </a:p>
          <a:p>
            <a:pPr eaLnBrk="1" hangingPunct="1">
              <a:lnSpc>
                <a:spcPct val="90000"/>
              </a:lnSpc>
              <a:buFontTx/>
              <a:buNone/>
            </a:pPr>
            <a:r>
              <a:rPr lang="en-US" altLang="zh-CN" sz="2000" smtClean="0">
                <a:latin typeface="Times New Roman" pitchFamily="18" charset="0"/>
                <a:ea typeface="宋体" pitchFamily="2" charset="-122"/>
              </a:rPr>
              <a:t>	Str(const Str &amp;str);</a:t>
            </a:r>
          </a:p>
          <a:p>
            <a:pPr eaLnBrk="1" hangingPunct="1">
              <a:lnSpc>
                <a:spcPct val="90000"/>
              </a:lnSpc>
              <a:buFontTx/>
              <a:buNone/>
            </a:pPr>
            <a:endParaRPr lang="en-US" altLang="zh-CN" sz="1000" smtClean="0">
              <a:latin typeface="Times New Roman" pitchFamily="18" charset="0"/>
              <a:ea typeface="宋体" pitchFamily="2" charset="-122"/>
            </a:endParaRPr>
          </a:p>
          <a:p>
            <a:pPr eaLnBrk="1" hangingPunct="1">
              <a:lnSpc>
                <a:spcPct val="90000"/>
              </a:lnSpc>
              <a:buFontTx/>
              <a:buNone/>
            </a:pPr>
            <a:r>
              <a:rPr lang="en-US" altLang="zh-CN" sz="2000" smtClean="0">
                <a:latin typeface="Times New Roman" pitchFamily="18" charset="0"/>
                <a:ea typeface="宋体" pitchFamily="2" charset="-122"/>
              </a:rPr>
              <a:t>	 //accessors</a:t>
            </a:r>
          </a:p>
          <a:p>
            <a:pPr eaLnBrk="1" hangingPunct="1">
              <a:lnSpc>
                <a:spcPct val="90000"/>
              </a:lnSpc>
              <a:buFontTx/>
              <a:buNone/>
            </a:pPr>
            <a:r>
              <a:rPr lang="en-US" altLang="zh-CN" sz="2000" smtClean="0">
                <a:latin typeface="Times New Roman" pitchFamily="18" charset="0"/>
                <a:ea typeface="宋体" pitchFamily="2" charset="-122"/>
              </a:rPr>
              <a:t>	char* get_Data();</a:t>
            </a:r>
          </a:p>
          <a:p>
            <a:pPr eaLnBrk="1" hangingPunct="1">
              <a:lnSpc>
                <a:spcPct val="90000"/>
              </a:lnSpc>
              <a:buFontTx/>
              <a:buNone/>
            </a:pPr>
            <a:r>
              <a:rPr lang="en-US" altLang="zh-CN" sz="2000" smtClean="0">
                <a:latin typeface="Times New Roman" pitchFamily="18" charset="0"/>
                <a:ea typeface="宋体" pitchFamily="2" charset="-122"/>
              </a:rPr>
              <a:t> 	int get_Len(); </a:t>
            </a:r>
          </a:p>
          <a:p>
            <a:pPr eaLnBrk="1" hangingPunct="1">
              <a:lnSpc>
                <a:spcPct val="90000"/>
              </a:lnSpc>
              <a:buFontTx/>
              <a:buNone/>
            </a:pPr>
            <a:endParaRPr lang="en-US" altLang="zh-CN" sz="1000" smtClean="0">
              <a:latin typeface="Times New Roman" pitchFamily="18" charset="0"/>
              <a:ea typeface="宋体" pitchFamily="2" charset="-122"/>
            </a:endParaRPr>
          </a:p>
          <a:p>
            <a:pPr eaLnBrk="1" hangingPunct="1">
              <a:lnSpc>
                <a:spcPct val="90000"/>
              </a:lnSpc>
              <a:buFontTx/>
              <a:buNone/>
            </a:pPr>
            <a:r>
              <a:rPr lang="en-US" altLang="zh-CN" sz="2000" smtClean="0">
                <a:latin typeface="Times New Roman" pitchFamily="18" charset="0"/>
                <a:ea typeface="宋体" pitchFamily="2" charset="-122"/>
              </a:rPr>
              <a:t>	 //destructor</a:t>
            </a:r>
          </a:p>
          <a:p>
            <a:pPr eaLnBrk="1" hangingPunct="1">
              <a:lnSpc>
                <a:spcPct val="90000"/>
              </a:lnSpc>
              <a:buFontTx/>
              <a:buNone/>
            </a:pPr>
            <a:r>
              <a:rPr lang="en-US" altLang="zh-CN" sz="2000" smtClean="0">
                <a:latin typeface="Times New Roman" pitchFamily="18" charset="0"/>
                <a:ea typeface="宋体" pitchFamily="2" charset="-122"/>
              </a:rPr>
              <a:t>	 ~Str();</a:t>
            </a:r>
          </a:p>
          <a:p>
            <a:pPr eaLnBrk="1" hangingPunct="1">
              <a:lnSpc>
                <a:spcPct val="90000"/>
              </a:lnSpc>
              <a:buFontTx/>
              <a:buNone/>
            </a:pPr>
            <a:r>
              <a:rPr lang="en-US" altLang="zh-CN" sz="2400" smtClean="0">
                <a:latin typeface="Times New Roman" pitchFamily="18" charset="0"/>
                <a:ea typeface="宋体" pitchFamily="2" charset="-122"/>
              </a:rPr>
              <a:t>};</a:t>
            </a:r>
          </a:p>
        </p:txBody>
      </p:sp>
      <p:sp>
        <p:nvSpPr>
          <p:cNvPr id="20485" name="Rectangle 4"/>
          <p:cNvSpPr>
            <a:spLocks noChangeArrowheads="1"/>
          </p:cNvSpPr>
          <p:nvPr/>
        </p:nvSpPr>
        <p:spPr bwMode="auto">
          <a:xfrm>
            <a:off x="5029200" y="1524000"/>
            <a:ext cx="2971800" cy="1371600"/>
          </a:xfrm>
          <a:prstGeom prst="rect">
            <a:avLst/>
          </a:prstGeom>
          <a:solidFill>
            <a:srgbClr val="FF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b="1" smtClean="0">
                <a:solidFill>
                  <a:srgbClr val="333399"/>
                </a:solidFill>
                <a:latin typeface="Times New Roman" pitchFamily="18" charset="0"/>
                <a:ea typeface="宋体" pitchFamily="2" charset="-122"/>
              </a:rPr>
              <a:t>   char* Str :: get_Data()</a:t>
            </a:r>
            <a:r>
              <a:rPr lang="en-US" altLang="zh-CN" smtClean="0">
                <a:solidFill>
                  <a:srgbClr val="333399"/>
                </a:solidFill>
                <a:latin typeface="Times New Roman" pitchFamily="18" charset="0"/>
                <a:ea typeface="宋体" pitchFamily="2" charset="-122"/>
              </a:rPr>
              <a:t> </a:t>
            </a:r>
          </a:p>
          <a:p>
            <a:pPr marL="342900" indent="-342900" fontAlgn="base">
              <a:lnSpc>
                <a:spcPct val="80000"/>
              </a:lnSpc>
              <a:spcBef>
                <a:spcPct val="20000"/>
              </a:spcBef>
              <a:spcAft>
                <a:spcPct val="0"/>
              </a:spcAft>
            </a:pPr>
            <a:r>
              <a:rPr lang="en-US" altLang="zh-CN" smtClean="0">
                <a:solidFill>
                  <a:srgbClr val="333399"/>
                </a:solidFill>
                <a:latin typeface="Times New Roman" pitchFamily="18" charset="0"/>
                <a:ea typeface="宋体" pitchFamily="2" charset="-122"/>
              </a:rPr>
              <a:t>   {</a:t>
            </a:r>
          </a:p>
          <a:p>
            <a:pPr marL="342900" indent="-342900" fontAlgn="base">
              <a:lnSpc>
                <a:spcPct val="90000"/>
              </a:lnSpc>
              <a:spcBef>
                <a:spcPct val="20000"/>
              </a:spcBef>
              <a:spcAft>
                <a:spcPct val="0"/>
              </a:spcAft>
            </a:pPr>
            <a:r>
              <a:rPr lang="en-US" altLang="zh-CN" smtClean="0">
                <a:solidFill>
                  <a:srgbClr val="333399"/>
                </a:solidFill>
                <a:latin typeface="Times New Roman" pitchFamily="18" charset="0"/>
                <a:ea typeface="宋体" pitchFamily="2" charset="-122"/>
              </a:rPr>
              <a:t>	   </a:t>
            </a:r>
            <a:r>
              <a:rPr lang="en-US" altLang="zh-CN" smtClean="0">
                <a:solidFill>
                  <a:srgbClr val="333399"/>
                </a:solidFill>
                <a:latin typeface="Courier New" pitchFamily="49" charset="0"/>
                <a:ea typeface="宋体" pitchFamily="2" charset="-122"/>
              </a:rPr>
              <a:t>return pData;</a:t>
            </a:r>
            <a:endParaRPr lang="en-US" altLang="zh-CN" smtClean="0">
              <a:solidFill>
                <a:srgbClr val="333399"/>
              </a:solidFill>
              <a:latin typeface="Times New Roman" pitchFamily="18" charset="0"/>
              <a:ea typeface="宋体" pitchFamily="2" charset="-122"/>
            </a:endParaRPr>
          </a:p>
          <a:p>
            <a:pPr marL="342900" indent="-342900" fontAlgn="base">
              <a:lnSpc>
                <a:spcPct val="80000"/>
              </a:lnSpc>
              <a:spcBef>
                <a:spcPct val="20000"/>
              </a:spcBef>
              <a:spcAft>
                <a:spcPct val="0"/>
              </a:spcAft>
            </a:pPr>
            <a:r>
              <a:rPr lang="en-US" altLang="zh-CN" smtClean="0">
                <a:solidFill>
                  <a:srgbClr val="333399"/>
                </a:solidFill>
                <a:latin typeface="Times New Roman" pitchFamily="18" charset="0"/>
                <a:ea typeface="宋体" pitchFamily="2" charset="-122"/>
              </a:rPr>
              <a:t>   };</a:t>
            </a:r>
          </a:p>
        </p:txBody>
      </p:sp>
      <p:sp>
        <p:nvSpPr>
          <p:cNvPr id="20486" name="Rectangle 5"/>
          <p:cNvSpPr>
            <a:spLocks noChangeArrowheads="1"/>
          </p:cNvSpPr>
          <p:nvPr/>
        </p:nvSpPr>
        <p:spPr bwMode="auto">
          <a:xfrm>
            <a:off x="5029200" y="4495800"/>
            <a:ext cx="2971800" cy="1371600"/>
          </a:xfrm>
          <a:prstGeom prst="rect">
            <a:avLst/>
          </a:prstGeom>
          <a:solidFill>
            <a:srgbClr val="FF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b="1" smtClean="0">
                <a:solidFill>
                  <a:srgbClr val="000000"/>
                </a:solidFill>
                <a:latin typeface="Times New Roman" pitchFamily="18" charset="0"/>
                <a:ea typeface="宋体" pitchFamily="2" charset="-122"/>
              </a:rPr>
              <a:t>Str :: ~Str()</a:t>
            </a:r>
            <a:r>
              <a:rPr lang="en-US" altLang="zh-CN" smtClean="0">
                <a:solidFill>
                  <a:srgbClr val="000000"/>
                </a:solidFill>
                <a:latin typeface="Times New Roman" pitchFamily="18" charset="0"/>
                <a:ea typeface="宋体" pitchFamily="2" charset="-122"/>
              </a:rPr>
              <a:t> </a:t>
            </a:r>
          </a:p>
          <a:p>
            <a:pPr marL="342900" indent="-342900" fontAlgn="base">
              <a:lnSpc>
                <a:spcPct val="80000"/>
              </a:lnSpc>
              <a:spcBef>
                <a:spcPct val="20000"/>
              </a:spcBef>
              <a:spcAft>
                <a:spcPct val="0"/>
              </a:spcAft>
            </a:pPr>
            <a:r>
              <a:rPr lang="en-US" altLang="zh-CN" smtClean="0">
                <a:solidFill>
                  <a:srgbClr val="000000"/>
                </a:solidFill>
                <a:latin typeface="Times New Roman" pitchFamily="18" charset="0"/>
                <a:ea typeface="宋体" pitchFamily="2" charset="-122"/>
              </a:rPr>
              <a:t>{</a:t>
            </a:r>
          </a:p>
          <a:p>
            <a:pPr marL="342900" indent="-342900" fontAlgn="base">
              <a:lnSpc>
                <a:spcPct val="80000"/>
              </a:lnSpc>
              <a:spcBef>
                <a:spcPct val="20000"/>
              </a:spcBef>
              <a:spcAft>
                <a:spcPct val="0"/>
              </a:spcAft>
            </a:pPr>
            <a:r>
              <a:rPr lang="en-US" altLang="zh-CN" smtClean="0">
                <a:solidFill>
                  <a:srgbClr val="000000"/>
                </a:solidFill>
                <a:latin typeface="Courier New" pitchFamily="49" charset="0"/>
                <a:ea typeface="宋体" pitchFamily="2" charset="-122"/>
              </a:rPr>
              <a:t>	delete[] pData;</a:t>
            </a:r>
          </a:p>
          <a:p>
            <a:pPr marL="342900" indent="-342900" fontAlgn="base">
              <a:lnSpc>
                <a:spcPct val="80000"/>
              </a:lnSpc>
              <a:spcBef>
                <a:spcPct val="20000"/>
              </a:spcBef>
              <a:spcAft>
                <a:spcPct val="0"/>
              </a:spcAft>
            </a:pPr>
            <a:r>
              <a:rPr lang="en-US" altLang="zh-CN" smtClean="0">
                <a:solidFill>
                  <a:srgbClr val="000000"/>
                </a:solidFill>
                <a:latin typeface="Times New Roman" pitchFamily="18" charset="0"/>
                <a:ea typeface="宋体" pitchFamily="2" charset="-122"/>
              </a:rPr>
              <a:t>};</a:t>
            </a:r>
          </a:p>
        </p:txBody>
      </p:sp>
      <p:sp>
        <p:nvSpPr>
          <p:cNvPr id="20487" name="Rectangle 6"/>
          <p:cNvSpPr>
            <a:spLocks noChangeArrowheads="1"/>
          </p:cNvSpPr>
          <p:nvPr/>
        </p:nvSpPr>
        <p:spPr bwMode="auto">
          <a:xfrm>
            <a:off x="5029200" y="2971800"/>
            <a:ext cx="2971800" cy="14478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333399"/>
              </a:solidFill>
              <a:ea typeface="宋体" pitchFamily="2" charset="-122"/>
            </a:endParaRPr>
          </a:p>
          <a:p>
            <a:pPr marL="342900" indent="-342900" fontAlgn="base">
              <a:lnSpc>
                <a:spcPct val="80000"/>
              </a:lnSpc>
              <a:spcBef>
                <a:spcPct val="20000"/>
              </a:spcBef>
              <a:spcAft>
                <a:spcPct val="0"/>
              </a:spcAft>
            </a:pPr>
            <a:r>
              <a:rPr lang="en-US" altLang="zh-CN" b="1" smtClean="0">
                <a:solidFill>
                  <a:srgbClr val="333399"/>
                </a:solidFill>
                <a:latin typeface="Times New Roman" pitchFamily="18" charset="0"/>
                <a:ea typeface="宋体" pitchFamily="2" charset="-122"/>
              </a:rPr>
              <a:t>   int Str :: get_Len()</a:t>
            </a:r>
            <a:r>
              <a:rPr lang="en-US" altLang="zh-CN" smtClean="0">
                <a:solidFill>
                  <a:srgbClr val="333399"/>
                </a:solidFill>
                <a:latin typeface="Times New Roman" pitchFamily="18" charset="0"/>
                <a:ea typeface="宋体" pitchFamily="2" charset="-122"/>
              </a:rPr>
              <a:t> </a:t>
            </a:r>
          </a:p>
          <a:p>
            <a:pPr marL="342900" indent="-342900" fontAlgn="base">
              <a:lnSpc>
                <a:spcPct val="80000"/>
              </a:lnSpc>
              <a:spcBef>
                <a:spcPct val="20000"/>
              </a:spcBef>
              <a:spcAft>
                <a:spcPct val="0"/>
              </a:spcAft>
            </a:pPr>
            <a:r>
              <a:rPr lang="en-US" altLang="zh-CN" smtClean="0">
                <a:solidFill>
                  <a:srgbClr val="333399"/>
                </a:solidFill>
                <a:latin typeface="Times New Roman" pitchFamily="18" charset="0"/>
                <a:ea typeface="宋体" pitchFamily="2" charset="-122"/>
              </a:rPr>
              <a:t>   {</a:t>
            </a:r>
          </a:p>
          <a:p>
            <a:pPr marL="342900" indent="-342900" fontAlgn="base">
              <a:lnSpc>
                <a:spcPct val="90000"/>
              </a:lnSpc>
              <a:spcBef>
                <a:spcPct val="20000"/>
              </a:spcBef>
              <a:spcAft>
                <a:spcPct val="0"/>
              </a:spcAft>
            </a:pPr>
            <a:r>
              <a:rPr lang="en-US" altLang="zh-CN" smtClean="0">
                <a:solidFill>
                  <a:srgbClr val="333399"/>
                </a:solidFill>
                <a:latin typeface="Times New Roman" pitchFamily="18" charset="0"/>
                <a:ea typeface="宋体" pitchFamily="2" charset="-122"/>
              </a:rPr>
              <a:t>	   </a:t>
            </a:r>
            <a:r>
              <a:rPr lang="en-US" altLang="zh-CN" smtClean="0">
                <a:solidFill>
                  <a:srgbClr val="333399"/>
                </a:solidFill>
                <a:latin typeface="Courier New" pitchFamily="49" charset="0"/>
                <a:ea typeface="宋体" pitchFamily="2" charset="-122"/>
              </a:rPr>
              <a:t>return nLength;</a:t>
            </a:r>
            <a:endParaRPr lang="en-US" altLang="zh-CN" smtClean="0">
              <a:solidFill>
                <a:srgbClr val="333399"/>
              </a:solidFill>
              <a:latin typeface="Times New Roman" pitchFamily="18" charset="0"/>
              <a:ea typeface="宋体" pitchFamily="2" charset="-122"/>
            </a:endParaRPr>
          </a:p>
          <a:p>
            <a:pPr marL="342900" indent="-342900" fontAlgn="base">
              <a:lnSpc>
                <a:spcPct val="80000"/>
              </a:lnSpc>
              <a:spcBef>
                <a:spcPct val="20000"/>
              </a:spcBef>
              <a:spcAft>
                <a:spcPct val="0"/>
              </a:spcAft>
            </a:pPr>
            <a:r>
              <a:rPr lang="en-US" altLang="zh-CN" smtClean="0">
                <a:solidFill>
                  <a:srgbClr val="333399"/>
                </a:solidFill>
                <a:latin typeface="Times New Roman" pitchFamily="18" charset="0"/>
                <a:ea typeface="宋体" pitchFamily="2" charset="-122"/>
              </a:rPr>
              <a:t>   };</a:t>
            </a:r>
          </a:p>
        </p:txBody>
      </p:sp>
    </p:spTree>
    <p:extLst>
      <p:ext uri="{BB962C8B-B14F-4D97-AF65-F5344CB8AC3E}">
        <p14:creationId xmlns:p14="http://schemas.microsoft.com/office/powerpoint/2010/main" val="32254826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C8B8AD8-143C-4C42-82C6-37CDF5414D77}" type="slidenum">
              <a:rPr lang="en-US" altLang="zh-CN">
                <a:solidFill>
                  <a:srgbClr val="000000"/>
                </a:solidFill>
              </a:rPr>
              <a:pPr/>
              <a:t>45</a:t>
            </a:fld>
            <a:endParaRPr lang="en-US" altLang="zh-CN">
              <a:solidFill>
                <a:srgbClr val="000000"/>
              </a:solidFill>
            </a:endParaRPr>
          </a:p>
        </p:txBody>
      </p:sp>
      <p:sp>
        <p:nvSpPr>
          <p:cNvPr id="21507" name="Rectangle 2"/>
          <p:cNvSpPr>
            <a:spLocks noGrp="1" noChangeArrowheads="1"/>
          </p:cNvSpPr>
          <p:nvPr>
            <p:ph type="title"/>
          </p:nvPr>
        </p:nvSpPr>
        <p:spPr>
          <a:xfrm>
            <a:off x="0" y="152400"/>
            <a:ext cx="9144000" cy="685800"/>
          </a:xfrm>
        </p:spPr>
        <p:txBody>
          <a:bodyPr/>
          <a:lstStyle/>
          <a:p>
            <a:pPr eaLnBrk="1" hangingPunct="1"/>
            <a:r>
              <a:rPr lang="en-US" altLang="zh-CN" smtClean="0">
                <a:latin typeface="Comic Sans MS" pitchFamily="66" charset="0"/>
                <a:ea typeface="宋体" pitchFamily="2" charset="-122"/>
              </a:rPr>
              <a:t>Putting Them Together</a:t>
            </a:r>
          </a:p>
        </p:txBody>
      </p:sp>
      <p:sp>
        <p:nvSpPr>
          <p:cNvPr id="21508" name="Rectangle 3"/>
          <p:cNvSpPr>
            <a:spLocks noGrp="1" noChangeArrowheads="1"/>
          </p:cNvSpPr>
          <p:nvPr>
            <p:ph type="body" idx="1"/>
          </p:nvPr>
        </p:nvSpPr>
        <p:spPr>
          <a:xfrm>
            <a:off x="533400" y="990600"/>
            <a:ext cx="3505200" cy="5562600"/>
          </a:xfrm>
          <a:solidFill>
            <a:schemeClr val="accent1"/>
          </a:solidFill>
        </p:spPr>
        <p:txBody>
          <a:bodyPr/>
          <a:lstStyle/>
          <a:p>
            <a:pPr eaLnBrk="1" hangingPunct="1">
              <a:lnSpc>
                <a:spcPct val="90000"/>
              </a:lnSpc>
              <a:buFontTx/>
              <a:buNone/>
            </a:pPr>
            <a:r>
              <a:rPr lang="en-US" altLang="zh-CN" sz="2000" smtClean="0">
                <a:latin typeface="Times New Roman" pitchFamily="18" charset="0"/>
                <a:ea typeface="宋体" pitchFamily="2" charset="-122"/>
              </a:rPr>
              <a:t>class Str </a:t>
            </a:r>
          </a:p>
          <a:p>
            <a:pPr eaLnBrk="1" hangingPunct="1">
              <a:lnSpc>
                <a:spcPct val="90000"/>
              </a:lnSpc>
              <a:buFontTx/>
              <a:buNone/>
            </a:pPr>
            <a:r>
              <a:rPr lang="en-US" altLang="zh-CN" sz="2000" smtClean="0">
                <a:latin typeface="Times New Roman" pitchFamily="18" charset="0"/>
                <a:ea typeface="宋体" pitchFamily="2" charset="-122"/>
              </a:rPr>
              <a:t>{</a:t>
            </a:r>
          </a:p>
          <a:p>
            <a:pPr eaLnBrk="1" hangingPunct="1">
              <a:lnSpc>
                <a:spcPct val="90000"/>
              </a:lnSpc>
              <a:buFontTx/>
              <a:buNone/>
            </a:pPr>
            <a:r>
              <a:rPr lang="en-US" altLang="zh-CN" sz="2000" smtClean="0">
                <a:latin typeface="Times New Roman" pitchFamily="18" charset="0"/>
                <a:ea typeface="宋体" pitchFamily="2" charset="-122"/>
              </a:rPr>
              <a:t>	char *pData;</a:t>
            </a:r>
          </a:p>
          <a:p>
            <a:pPr eaLnBrk="1" hangingPunct="1">
              <a:lnSpc>
                <a:spcPct val="90000"/>
              </a:lnSpc>
              <a:buFontTx/>
              <a:buNone/>
            </a:pPr>
            <a:r>
              <a:rPr lang="en-US" altLang="zh-CN" sz="2000" smtClean="0">
                <a:latin typeface="Times New Roman" pitchFamily="18" charset="0"/>
                <a:ea typeface="宋体" pitchFamily="2" charset="-122"/>
              </a:rPr>
              <a:t>	int nLength;</a:t>
            </a:r>
          </a:p>
          <a:p>
            <a:pPr eaLnBrk="1" hangingPunct="1">
              <a:lnSpc>
                <a:spcPct val="90000"/>
              </a:lnSpc>
              <a:buFontTx/>
              <a:buNone/>
            </a:pPr>
            <a:r>
              <a:rPr lang="en-US" altLang="zh-CN" sz="2000" smtClean="0">
                <a:latin typeface="Times New Roman" pitchFamily="18" charset="0"/>
                <a:ea typeface="宋体" pitchFamily="2" charset="-122"/>
              </a:rPr>
              <a:t>  public:</a:t>
            </a:r>
          </a:p>
          <a:p>
            <a:pPr eaLnBrk="1" hangingPunct="1">
              <a:lnSpc>
                <a:spcPct val="90000"/>
              </a:lnSpc>
              <a:buFontTx/>
              <a:buNone/>
            </a:pPr>
            <a:r>
              <a:rPr lang="en-US" altLang="zh-CN" sz="2000" smtClean="0">
                <a:latin typeface="Times New Roman" pitchFamily="18" charset="0"/>
                <a:ea typeface="宋体" pitchFamily="2" charset="-122"/>
              </a:rPr>
              <a:t>	 //constructors</a:t>
            </a:r>
          </a:p>
          <a:p>
            <a:pPr eaLnBrk="1" hangingPunct="1">
              <a:lnSpc>
                <a:spcPct val="90000"/>
              </a:lnSpc>
              <a:buFontTx/>
              <a:buNone/>
            </a:pPr>
            <a:r>
              <a:rPr lang="en-US" altLang="zh-CN" sz="2000" smtClean="0">
                <a:latin typeface="Times New Roman" pitchFamily="18" charset="0"/>
                <a:ea typeface="宋体" pitchFamily="2" charset="-122"/>
              </a:rPr>
              <a:t>	Str(); </a:t>
            </a:r>
          </a:p>
          <a:p>
            <a:pPr eaLnBrk="1" hangingPunct="1">
              <a:lnSpc>
                <a:spcPct val="90000"/>
              </a:lnSpc>
              <a:buFontTx/>
              <a:buNone/>
            </a:pPr>
            <a:r>
              <a:rPr lang="en-US" altLang="zh-CN" sz="2000" smtClean="0">
                <a:latin typeface="Times New Roman" pitchFamily="18" charset="0"/>
                <a:ea typeface="宋体" pitchFamily="2" charset="-122"/>
              </a:rPr>
              <a:t>	Str(char *s);</a:t>
            </a:r>
          </a:p>
          <a:p>
            <a:pPr eaLnBrk="1" hangingPunct="1">
              <a:lnSpc>
                <a:spcPct val="90000"/>
              </a:lnSpc>
              <a:buFontTx/>
              <a:buNone/>
            </a:pPr>
            <a:r>
              <a:rPr lang="en-US" altLang="zh-CN" sz="2000" smtClean="0">
                <a:latin typeface="Times New Roman" pitchFamily="18" charset="0"/>
                <a:ea typeface="宋体" pitchFamily="2" charset="-122"/>
              </a:rPr>
              <a:t>	Str(const Str &amp;str);</a:t>
            </a:r>
          </a:p>
          <a:p>
            <a:pPr eaLnBrk="1" hangingPunct="1">
              <a:lnSpc>
                <a:spcPct val="90000"/>
              </a:lnSpc>
              <a:buFontTx/>
              <a:buNone/>
            </a:pPr>
            <a:endParaRPr lang="en-US" altLang="zh-CN" sz="1000" smtClean="0">
              <a:latin typeface="Times New Roman" pitchFamily="18" charset="0"/>
              <a:ea typeface="宋体" pitchFamily="2" charset="-122"/>
            </a:endParaRPr>
          </a:p>
          <a:p>
            <a:pPr eaLnBrk="1" hangingPunct="1">
              <a:lnSpc>
                <a:spcPct val="90000"/>
              </a:lnSpc>
              <a:buFontTx/>
              <a:buNone/>
            </a:pPr>
            <a:r>
              <a:rPr lang="en-US" altLang="zh-CN" sz="2000" smtClean="0">
                <a:latin typeface="Times New Roman" pitchFamily="18" charset="0"/>
                <a:ea typeface="宋体" pitchFamily="2" charset="-122"/>
              </a:rPr>
              <a:t>	 //accessors</a:t>
            </a:r>
          </a:p>
          <a:p>
            <a:pPr eaLnBrk="1" hangingPunct="1">
              <a:lnSpc>
                <a:spcPct val="90000"/>
              </a:lnSpc>
              <a:buFontTx/>
              <a:buNone/>
            </a:pPr>
            <a:r>
              <a:rPr lang="en-US" altLang="zh-CN" sz="2000" smtClean="0">
                <a:latin typeface="Times New Roman" pitchFamily="18" charset="0"/>
                <a:ea typeface="宋体" pitchFamily="2" charset="-122"/>
              </a:rPr>
              <a:t>	char* get_Data();</a:t>
            </a:r>
          </a:p>
          <a:p>
            <a:pPr eaLnBrk="1" hangingPunct="1">
              <a:lnSpc>
                <a:spcPct val="90000"/>
              </a:lnSpc>
              <a:buFontTx/>
              <a:buNone/>
            </a:pPr>
            <a:r>
              <a:rPr lang="en-US" altLang="zh-CN" sz="2000" smtClean="0">
                <a:latin typeface="Times New Roman" pitchFamily="18" charset="0"/>
                <a:ea typeface="宋体" pitchFamily="2" charset="-122"/>
              </a:rPr>
              <a:t> 	int get_Len(); </a:t>
            </a:r>
          </a:p>
          <a:p>
            <a:pPr eaLnBrk="1" hangingPunct="1">
              <a:lnSpc>
                <a:spcPct val="90000"/>
              </a:lnSpc>
              <a:buFontTx/>
              <a:buNone/>
            </a:pPr>
            <a:endParaRPr lang="en-US" altLang="zh-CN" sz="1000" smtClean="0">
              <a:latin typeface="Times New Roman" pitchFamily="18" charset="0"/>
              <a:ea typeface="宋体" pitchFamily="2" charset="-122"/>
            </a:endParaRPr>
          </a:p>
          <a:p>
            <a:pPr eaLnBrk="1" hangingPunct="1">
              <a:lnSpc>
                <a:spcPct val="90000"/>
              </a:lnSpc>
              <a:buFontTx/>
              <a:buNone/>
            </a:pPr>
            <a:r>
              <a:rPr lang="en-US" altLang="zh-CN" sz="2000" smtClean="0">
                <a:latin typeface="Times New Roman" pitchFamily="18" charset="0"/>
                <a:ea typeface="宋体" pitchFamily="2" charset="-122"/>
              </a:rPr>
              <a:t>	 //destructor</a:t>
            </a:r>
          </a:p>
          <a:p>
            <a:pPr eaLnBrk="1" hangingPunct="1">
              <a:lnSpc>
                <a:spcPct val="90000"/>
              </a:lnSpc>
              <a:buFontTx/>
              <a:buNone/>
            </a:pPr>
            <a:r>
              <a:rPr lang="en-US" altLang="zh-CN" sz="2000" smtClean="0">
                <a:latin typeface="Times New Roman" pitchFamily="18" charset="0"/>
                <a:ea typeface="宋体" pitchFamily="2" charset="-122"/>
              </a:rPr>
              <a:t>	 ~Str();</a:t>
            </a:r>
          </a:p>
          <a:p>
            <a:pPr eaLnBrk="1" hangingPunct="1">
              <a:lnSpc>
                <a:spcPct val="90000"/>
              </a:lnSpc>
              <a:buFontTx/>
              <a:buNone/>
            </a:pPr>
            <a:r>
              <a:rPr lang="en-US" altLang="zh-CN" sz="2400" smtClean="0">
                <a:latin typeface="Times New Roman" pitchFamily="18" charset="0"/>
                <a:ea typeface="宋体" pitchFamily="2" charset="-122"/>
              </a:rPr>
              <a:t>};</a:t>
            </a:r>
          </a:p>
        </p:txBody>
      </p:sp>
      <p:sp>
        <p:nvSpPr>
          <p:cNvPr id="21509" name="Rectangle 7"/>
          <p:cNvSpPr>
            <a:spLocks noChangeArrowheads="1"/>
          </p:cNvSpPr>
          <p:nvPr/>
        </p:nvSpPr>
        <p:spPr bwMode="auto">
          <a:xfrm>
            <a:off x="4572000" y="1905000"/>
            <a:ext cx="4038600" cy="3124200"/>
          </a:xfrm>
          <a:prstGeom prst="rect">
            <a:avLst/>
          </a:prstGeom>
          <a:solidFill>
            <a:srgbClr val="FF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lnSpc>
                <a:spcPct val="80000"/>
              </a:lnSpc>
              <a:spcBef>
                <a:spcPct val="20000"/>
              </a:spcBef>
              <a:spcAft>
                <a:spcPct val="0"/>
              </a:spcAft>
            </a:pPr>
            <a:endParaRPr lang="en-US" altLang="zh-CN" sz="800" smtClean="0">
              <a:solidFill>
                <a:srgbClr val="000000"/>
              </a:solidFill>
              <a:ea typeface="宋体" pitchFamily="2" charset="-122"/>
            </a:endParaRPr>
          </a:p>
          <a:p>
            <a:pPr marL="342900" indent="-342900" fontAlgn="base">
              <a:lnSpc>
                <a:spcPct val="80000"/>
              </a:lnSpc>
              <a:spcBef>
                <a:spcPct val="20000"/>
              </a:spcBef>
              <a:spcAft>
                <a:spcPct val="0"/>
              </a:spcAft>
            </a:pPr>
            <a:r>
              <a:rPr lang="en-US" altLang="zh-CN" sz="2000" smtClean="0">
                <a:solidFill>
                  <a:srgbClr val="000000"/>
                </a:solidFill>
                <a:ea typeface="宋体" pitchFamily="2" charset="-122"/>
              </a:rPr>
              <a:t>int main()</a:t>
            </a:r>
          </a:p>
          <a:p>
            <a:pPr marL="342900" indent="-342900" fontAlgn="base">
              <a:lnSpc>
                <a:spcPct val="80000"/>
              </a:lnSpc>
              <a:spcBef>
                <a:spcPct val="20000"/>
              </a:spcBef>
              <a:spcAft>
                <a:spcPct val="0"/>
              </a:spcAft>
            </a:pPr>
            <a:r>
              <a:rPr lang="en-US" altLang="zh-CN" sz="2000" smtClean="0">
                <a:solidFill>
                  <a:srgbClr val="000000"/>
                </a:solidFill>
                <a:ea typeface="宋体" pitchFamily="2" charset="-122"/>
              </a:rPr>
              <a:t>{</a:t>
            </a:r>
          </a:p>
          <a:p>
            <a:pPr marL="342900" indent="-342900" fontAlgn="base">
              <a:spcBef>
                <a:spcPct val="20000"/>
              </a:spcBef>
              <a:spcAft>
                <a:spcPct val="0"/>
              </a:spcAft>
            </a:pPr>
            <a:r>
              <a:rPr lang="en-US" altLang="zh-CN" sz="2000" smtClean="0">
                <a:solidFill>
                  <a:srgbClr val="000000"/>
                </a:solidFill>
                <a:ea typeface="宋体" pitchFamily="2" charset="-122"/>
              </a:rPr>
              <a:t>	</a:t>
            </a:r>
            <a:r>
              <a:rPr lang="en-US" altLang="zh-CN" sz="2000" smtClean="0">
                <a:solidFill>
                  <a:srgbClr val="000000"/>
                </a:solidFill>
                <a:latin typeface="Times New Roman" pitchFamily="18" charset="0"/>
                <a:ea typeface="宋体" pitchFamily="2" charset="-122"/>
                <a:cs typeface="Times New Roman" pitchFamily="18" charset="0"/>
              </a:rPr>
              <a:t>int x=3;</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cs typeface="Times New Roman" pitchFamily="18" charset="0"/>
              </a:rPr>
              <a:t>	Str *pStr1 = new Str(“Joe”);</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cs typeface="Times New Roman" pitchFamily="18" charset="0"/>
              </a:rPr>
              <a:t>	 </a:t>
            </a:r>
            <a:r>
              <a:rPr lang="en-US" altLang="zh-CN" smtClean="0">
                <a:solidFill>
                  <a:srgbClr val="000000"/>
                </a:solidFill>
                <a:latin typeface="Times New Roman" pitchFamily="18" charset="0"/>
                <a:ea typeface="宋体" pitchFamily="2" charset="-122"/>
              </a:rPr>
              <a:t>//initialize from char*</a:t>
            </a:r>
            <a:endParaRPr lang="en-US" altLang="zh-CN" sz="2000" smtClean="0">
              <a:solidFill>
                <a:srgbClr val="000000"/>
              </a:solidFill>
              <a:latin typeface="Times New Roman" pitchFamily="18" charset="0"/>
              <a:ea typeface="宋体" pitchFamily="2" charset="-122"/>
            </a:endParaRP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Str *pStr2 = new Str();</a:t>
            </a:r>
          </a:p>
          <a:p>
            <a:pPr marL="342900" indent="-342900" fontAlgn="base">
              <a:spcBef>
                <a:spcPct val="20000"/>
              </a:spcBef>
              <a:spcAft>
                <a:spcPct val="0"/>
              </a:spcAft>
            </a:pPr>
            <a:r>
              <a:rPr lang="en-US" altLang="zh-CN" sz="2000" smtClean="0">
                <a:solidFill>
                  <a:srgbClr val="000000"/>
                </a:solidFill>
                <a:latin typeface="Times New Roman" pitchFamily="18" charset="0"/>
                <a:ea typeface="宋体" pitchFamily="2" charset="-122"/>
              </a:rPr>
              <a:t>	 </a:t>
            </a:r>
            <a:r>
              <a:rPr lang="en-US" altLang="zh-CN" smtClean="0">
                <a:solidFill>
                  <a:srgbClr val="000000"/>
                </a:solidFill>
                <a:latin typeface="Times New Roman" pitchFamily="18" charset="0"/>
                <a:ea typeface="宋体" pitchFamily="2" charset="-122"/>
              </a:rPr>
              <a:t>//initialize with constructor</a:t>
            </a:r>
            <a:endParaRPr lang="en-US" altLang="zh-CN" sz="2000" smtClean="0">
              <a:solidFill>
                <a:srgbClr val="000000"/>
              </a:solidFill>
              <a:latin typeface="Times New Roman" pitchFamily="18" charset="0"/>
              <a:ea typeface="宋体" pitchFamily="2" charset="-122"/>
            </a:endParaRPr>
          </a:p>
          <a:p>
            <a:pPr marL="342900" indent="-342900" fontAlgn="base">
              <a:lnSpc>
                <a:spcPct val="80000"/>
              </a:lnSpc>
              <a:spcBef>
                <a:spcPct val="20000"/>
              </a:spcBef>
              <a:spcAft>
                <a:spcPct val="0"/>
              </a:spcAft>
            </a:pPr>
            <a:r>
              <a:rPr lang="en-US" altLang="zh-CN" sz="2000" smtClean="0">
                <a:solidFill>
                  <a:srgbClr val="000000"/>
                </a:solidFill>
                <a:ea typeface="宋体" pitchFamily="2" charset="-122"/>
              </a:rPr>
              <a:t>}</a:t>
            </a:r>
          </a:p>
        </p:txBody>
      </p:sp>
    </p:spTree>
    <p:extLst>
      <p:ext uri="{BB962C8B-B14F-4D97-AF65-F5344CB8AC3E}">
        <p14:creationId xmlns:p14="http://schemas.microsoft.com/office/powerpoint/2010/main" val="179874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425073A5-6C85-42CD-A4CC-9840391F0CDF}" type="slidenum">
              <a:rPr lang="en-US" sz="1400">
                <a:solidFill>
                  <a:srgbClr val="000000"/>
                </a:solidFill>
              </a:rPr>
              <a:pPr/>
              <a:t>5</a:t>
            </a:fld>
            <a:endParaRPr lang="en-US" sz="1400">
              <a:solidFill>
                <a:srgbClr val="000000"/>
              </a:solidFill>
            </a:endParaRPr>
          </a:p>
        </p:txBody>
      </p:sp>
      <p:sp>
        <p:nvSpPr>
          <p:cNvPr id="7171" name="Rectangle 2"/>
          <p:cNvSpPr>
            <a:spLocks noGrp="1" noChangeArrowheads="1"/>
          </p:cNvSpPr>
          <p:nvPr>
            <p:ph type="title"/>
          </p:nvPr>
        </p:nvSpPr>
        <p:spPr>
          <a:xfrm>
            <a:off x="685800" y="457200"/>
            <a:ext cx="7772400" cy="1143000"/>
          </a:xfrm>
        </p:spPr>
        <p:txBody>
          <a:bodyPr/>
          <a:lstStyle/>
          <a:p>
            <a:r>
              <a:rPr lang="en-US" smtClean="0"/>
              <a:t>Object-Oriented Concept</a:t>
            </a:r>
            <a:endParaRPr lang="th-TH" smtClean="0"/>
          </a:p>
        </p:txBody>
      </p:sp>
      <p:sp>
        <p:nvSpPr>
          <p:cNvPr id="7172" name="Rectangle 3"/>
          <p:cNvSpPr>
            <a:spLocks noGrp="1" noChangeArrowheads="1"/>
          </p:cNvSpPr>
          <p:nvPr>
            <p:ph type="body" idx="1"/>
          </p:nvPr>
        </p:nvSpPr>
        <p:spPr>
          <a:xfrm>
            <a:off x="762000" y="5486400"/>
            <a:ext cx="7543800" cy="914400"/>
          </a:xfrm>
        </p:spPr>
        <p:txBody>
          <a:bodyPr/>
          <a:lstStyle/>
          <a:p>
            <a:r>
              <a:rPr lang="en-US" sz="2400" smtClean="0"/>
              <a:t>Objects of the program interact by sending messages to each other</a:t>
            </a:r>
            <a:endParaRPr lang="th-TH" sz="2400" smtClean="0"/>
          </a:p>
        </p:txBody>
      </p:sp>
      <p:pic>
        <p:nvPicPr>
          <p:cNvPr id="7173" name="Picture 4" descr="img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600200"/>
            <a:ext cx="423862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1361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2AE61CA-9B02-497B-BB47-5678E1E000A4}" type="slidenum">
              <a:rPr lang="en-US" sz="1400">
                <a:solidFill>
                  <a:srgbClr val="000000"/>
                </a:solidFill>
              </a:rPr>
              <a:pPr/>
              <a:t>6</a:t>
            </a:fld>
            <a:endParaRPr lang="en-US" sz="1400">
              <a:solidFill>
                <a:srgbClr val="000000"/>
              </a:solidFill>
            </a:endParaRPr>
          </a:p>
        </p:txBody>
      </p:sp>
      <p:sp>
        <p:nvSpPr>
          <p:cNvPr id="8195" name="Rectangle 2"/>
          <p:cNvSpPr>
            <a:spLocks noGrp="1" noChangeArrowheads="1"/>
          </p:cNvSpPr>
          <p:nvPr>
            <p:ph type="title"/>
          </p:nvPr>
        </p:nvSpPr>
        <p:spPr>
          <a:xfrm>
            <a:off x="762000" y="0"/>
            <a:ext cx="7772400" cy="1143000"/>
          </a:xfrm>
        </p:spPr>
        <p:txBody>
          <a:bodyPr/>
          <a:lstStyle/>
          <a:p>
            <a:r>
              <a:rPr lang="en-US" smtClean="0">
                <a:cs typeface="Times New Roman" pitchFamily="18" charset="0"/>
              </a:rPr>
              <a:t>Objects</a:t>
            </a:r>
            <a:r>
              <a:rPr lang="en-US" smtClean="0"/>
              <a:t> </a:t>
            </a:r>
          </a:p>
        </p:txBody>
      </p:sp>
      <p:sp>
        <p:nvSpPr>
          <p:cNvPr id="8196" name="Rectangle 3"/>
          <p:cNvSpPr>
            <a:spLocks noGrp="1" noChangeArrowheads="1"/>
          </p:cNvSpPr>
          <p:nvPr>
            <p:ph type="body" idx="1"/>
          </p:nvPr>
        </p:nvSpPr>
        <p:spPr>
          <a:xfrm>
            <a:off x="76200" y="914400"/>
            <a:ext cx="9067800" cy="5715000"/>
          </a:xfrm>
        </p:spPr>
        <p:txBody>
          <a:bodyPr/>
          <a:lstStyle/>
          <a:p>
            <a:pPr algn="ctr">
              <a:buFontTx/>
              <a:buNone/>
            </a:pPr>
            <a:r>
              <a:rPr lang="en-US" sz="2000" b="1" smtClean="0">
                <a:cs typeface="Times New Roman" pitchFamily="18" charset="0"/>
              </a:rPr>
              <a:t>An object is an encapsulation of both functions and data</a:t>
            </a:r>
          </a:p>
          <a:p>
            <a:pPr algn="ctr">
              <a:buFontTx/>
              <a:buNone/>
            </a:pPr>
            <a:r>
              <a:rPr lang="en-US" sz="2000" b="1" smtClean="0">
                <a:cs typeface="Times New Roman" pitchFamily="18" charset="0"/>
              </a:rPr>
              <a:t>	(not one or the other individually)</a:t>
            </a:r>
            <a:r>
              <a:rPr lang="en-US" sz="2000" b="1" i="1" smtClean="0">
                <a:cs typeface="Times New Roman" pitchFamily="18" charset="0"/>
              </a:rPr>
              <a:t> </a:t>
            </a:r>
          </a:p>
          <a:p>
            <a:r>
              <a:rPr lang="en-US" sz="2400" b="1" i="1" smtClean="0">
                <a:cs typeface="Times New Roman" pitchFamily="18" charset="0"/>
              </a:rPr>
              <a:t>Objects are an Abstraction</a:t>
            </a:r>
          </a:p>
          <a:p>
            <a:pPr lvl="1"/>
            <a:r>
              <a:rPr lang="en-US" sz="2000" i="1" smtClean="0">
                <a:cs typeface="Times New Roman" pitchFamily="18" charset="0"/>
              </a:rPr>
              <a:t>represent real world entities</a:t>
            </a:r>
          </a:p>
          <a:p>
            <a:pPr lvl="1"/>
            <a:r>
              <a:rPr lang="en-US" sz="2000" i="1" smtClean="0">
                <a:cs typeface="Times New Roman" pitchFamily="18" charset="0"/>
              </a:rPr>
              <a:t>Classes are data type that define shared common properties or attributes</a:t>
            </a:r>
          </a:p>
          <a:p>
            <a:pPr lvl="1"/>
            <a:r>
              <a:rPr lang="en-US" sz="2000" i="1" smtClean="0">
                <a:cs typeface="Times New Roman" pitchFamily="18" charset="0"/>
              </a:rPr>
              <a:t>Objects are instances of a class</a:t>
            </a:r>
          </a:p>
          <a:p>
            <a:r>
              <a:rPr lang="en-US" sz="2400" b="1" i="1" smtClean="0">
                <a:cs typeface="Times New Roman" pitchFamily="18" charset="0"/>
              </a:rPr>
              <a:t>Objects have State</a:t>
            </a:r>
            <a:r>
              <a:rPr lang="en-US" sz="2800" b="1" i="1" smtClean="0">
                <a:cs typeface="Times New Roman" pitchFamily="18" charset="0"/>
              </a:rPr>
              <a:t>  </a:t>
            </a:r>
          </a:p>
          <a:p>
            <a:pPr lvl="1"/>
            <a:r>
              <a:rPr lang="en-US" sz="2000" i="1" smtClean="0">
                <a:cs typeface="Times New Roman" pitchFamily="18" charset="0"/>
              </a:rPr>
              <a:t>have a value and a particular time </a:t>
            </a:r>
          </a:p>
          <a:p>
            <a:r>
              <a:rPr lang="en-US" sz="2400" b="1" i="1" smtClean="0">
                <a:cs typeface="Times New Roman" pitchFamily="18" charset="0"/>
              </a:rPr>
              <a:t>Objects have Operations</a:t>
            </a:r>
            <a:r>
              <a:rPr lang="en-US" sz="2800" b="1" i="1" smtClean="0">
                <a:cs typeface="Times New Roman" pitchFamily="18" charset="0"/>
              </a:rPr>
              <a:t> </a:t>
            </a:r>
          </a:p>
          <a:p>
            <a:pPr lvl="1"/>
            <a:r>
              <a:rPr lang="en-US" sz="2000" i="1" smtClean="0">
                <a:cs typeface="Times New Roman" pitchFamily="18" charset="0"/>
              </a:rPr>
              <a:t>associated set of operations called methods that describe how to carry out operations</a:t>
            </a:r>
            <a:r>
              <a:rPr lang="en-US" sz="2400" b="1" i="1" smtClean="0">
                <a:cs typeface="Times New Roman" pitchFamily="18" charset="0"/>
              </a:rPr>
              <a:t> </a:t>
            </a:r>
          </a:p>
          <a:p>
            <a:r>
              <a:rPr lang="en-US" sz="2400" b="1" i="1" smtClean="0">
                <a:cs typeface="Times New Roman" pitchFamily="18" charset="0"/>
              </a:rPr>
              <a:t>Objects have Messages</a:t>
            </a:r>
            <a:r>
              <a:rPr lang="en-US" sz="2800" b="1" i="1" smtClean="0">
                <a:cs typeface="Times New Roman" pitchFamily="18" charset="0"/>
              </a:rPr>
              <a:t> </a:t>
            </a:r>
          </a:p>
          <a:p>
            <a:pPr lvl="1">
              <a:spcBef>
                <a:spcPct val="0"/>
              </a:spcBef>
            </a:pPr>
            <a:r>
              <a:rPr lang="en-US" sz="2000" i="1" smtClean="0">
                <a:cs typeface="Times New Roman" pitchFamily="18" charset="0"/>
              </a:rPr>
              <a:t>request an object to carry out one of its operations by sending it a message</a:t>
            </a:r>
          </a:p>
          <a:p>
            <a:pPr lvl="1">
              <a:spcBef>
                <a:spcPct val="0"/>
              </a:spcBef>
            </a:pPr>
            <a:r>
              <a:rPr lang="en-US" sz="2000" i="1" smtClean="0">
                <a:cs typeface="Times New Roman" pitchFamily="18" charset="0"/>
              </a:rPr>
              <a:t>messages are the means by which we exchange data between objects</a:t>
            </a:r>
            <a:r>
              <a:rPr lang="en-US" sz="2400" b="1" i="1" smtClean="0">
                <a:cs typeface="Times New Roman" pitchFamily="18" charset="0"/>
              </a:rPr>
              <a:t> </a:t>
            </a:r>
          </a:p>
        </p:txBody>
      </p:sp>
    </p:spTree>
    <p:extLst>
      <p:ext uri="{BB962C8B-B14F-4D97-AF65-F5344CB8AC3E}">
        <p14:creationId xmlns:p14="http://schemas.microsoft.com/office/powerpoint/2010/main" val="178951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F3ABF814-1F56-4D9F-BABE-2D93A2BCA610}" type="slidenum">
              <a:rPr lang="en-US" sz="1400">
                <a:solidFill>
                  <a:srgbClr val="000000"/>
                </a:solidFill>
              </a:rPr>
              <a:pPr/>
              <a:t>7</a:t>
            </a:fld>
            <a:endParaRPr lang="en-US" sz="1400">
              <a:solidFill>
                <a:srgbClr val="000000"/>
              </a:solidFill>
            </a:endParaRPr>
          </a:p>
        </p:txBody>
      </p:sp>
      <p:sp>
        <p:nvSpPr>
          <p:cNvPr id="9219" name="Rectangle 2"/>
          <p:cNvSpPr>
            <a:spLocks noGrp="1" noChangeArrowheads="1"/>
          </p:cNvSpPr>
          <p:nvPr>
            <p:ph type="title"/>
          </p:nvPr>
        </p:nvSpPr>
        <p:spPr>
          <a:xfrm>
            <a:off x="685800" y="228600"/>
            <a:ext cx="7772400" cy="1143000"/>
          </a:xfrm>
        </p:spPr>
        <p:txBody>
          <a:bodyPr/>
          <a:lstStyle/>
          <a:p>
            <a:r>
              <a:rPr lang="en-US" smtClean="0"/>
              <a:t>OO Perspective</a:t>
            </a:r>
          </a:p>
        </p:txBody>
      </p:sp>
      <p:sp>
        <p:nvSpPr>
          <p:cNvPr id="9220" name="Rectangle 3"/>
          <p:cNvSpPr>
            <a:spLocks noGrp="1" noChangeArrowheads="1"/>
          </p:cNvSpPr>
          <p:nvPr>
            <p:ph type="body" idx="1"/>
          </p:nvPr>
        </p:nvSpPr>
        <p:spPr>
          <a:xfrm>
            <a:off x="304800" y="1143000"/>
            <a:ext cx="8534400" cy="5334000"/>
          </a:xfrm>
        </p:spPr>
        <p:txBody>
          <a:bodyPr lIns="0" tIns="0" rIns="0" bIns="0"/>
          <a:lstStyle/>
          <a:p>
            <a:pPr>
              <a:buFontTx/>
              <a:buNone/>
            </a:pPr>
            <a:r>
              <a:rPr lang="en-US" sz="2000" smtClean="0">
                <a:cs typeface="Times New Roman" pitchFamily="18" charset="0"/>
              </a:rPr>
              <a:t>Let's look at our earlier Rectangle through object oriented eyes:</a:t>
            </a:r>
          </a:p>
          <a:p>
            <a:pPr>
              <a:buFontTx/>
              <a:buNone/>
            </a:pPr>
            <a:r>
              <a:rPr lang="en-US" sz="2000" i="1" u="sng" smtClean="0">
                <a:cs typeface="Times New Roman" pitchFamily="18" charset="0"/>
              </a:rPr>
              <a:t>Object</a:t>
            </a:r>
            <a:endParaRPr lang="en-US" sz="2000" smtClean="0">
              <a:cs typeface="Times New Roman" pitchFamily="18" charset="0"/>
            </a:endParaRPr>
          </a:p>
          <a:p>
            <a:pPr>
              <a:buFontTx/>
              <a:buNone/>
            </a:pPr>
            <a:r>
              <a:rPr lang="en-US" sz="2000" smtClean="0">
                <a:cs typeface="Times New Roman" pitchFamily="18" charset="0"/>
              </a:rPr>
              <a:t>	Rectangle</a:t>
            </a:r>
          </a:p>
          <a:p>
            <a:pPr>
              <a:buFontTx/>
              <a:buNone/>
            </a:pPr>
            <a:r>
              <a:rPr lang="en-US" sz="2000" smtClean="0">
                <a:cs typeface="Times New Roman" pitchFamily="18" charset="0"/>
              </a:rPr>
              <a:t>		data</a:t>
            </a:r>
            <a:r>
              <a:rPr lang="en-US" sz="2000" i="1" smtClean="0">
                <a:cs typeface="Times New Roman" pitchFamily="18" charset="0"/>
              </a:rPr>
              <a:t> - encapsulated</a:t>
            </a:r>
          </a:p>
          <a:p>
            <a:pPr>
              <a:buFontTx/>
              <a:buNone/>
            </a:pPr>
            <a:r>
              <a:rPr lang="en-US" sz="2000" i="1" smtClean="0">
                <a:cs typeface="Times New Roman" pitchFamily="18" charset="0"/>
              </a:rPr>
              <a:t>			width</a:t>
            </a:r>
          </a:p>
          <a:p>
            <a:pPr>
              <a:buFontTx/>
              <a:buNone/>
            </a:pPr>
            <a:r>
              <a:rPr lang="en-US" sz="2000" i="1" smtClean="0">
                <a:cs typeface="Times New Roman" pitchFamily="18" charset="0"/>
              </a:rPr>
              <a:t>			length</a:t>
            </a:r>
          </a:p>
          <a:p>
            <a:pPr>
              <a:buFontTx/>
              <a:buNone/>
            </a:pPr>
            <a:r>
              <a:rPr lang="en-US" sz="2000" smtClean="0">
                <a:cs typeface="Times New Roman" pitchFamily="18" charset="0"/>
              </a:rPr>
              <a:t>		function ( called a method )</a:t>
            </a:r>
            <a:r>
              <a:rPr lang="en-US" sz="2000" i="1" smtClean="0">
                <a:cs typeface="Times New Roman" pitchFamily="18" charset="0"/>
              </a:rPr>
              <a:t>- encapsulated</a:t>
            </a:r>
          </a:p>
          <a:p>
            <a:pPr>
              <a:buFontTx/>
              <a:buNone/>
            </a:pPr>
            <a:r>
              <a:rPr lang="en-US" sz="2000" i="1" smtClean="0">
                <a:cs typeface="Times New Roman" pitchFamily="18" charset="0"/>
              </a:rPr>
              <a:t>			area = length * width</a:t>
            </a:r>
          </a:p>
          <a:p>
            <a:pPr>
              <a:buFontTx/>
              <a:buNone/>
            </a:pPr>
            <a:endParaRPr lang="en-US" sz="2000" i="1" smtClean="0">
              <a:cs typeface="Times New Roman" pitchFamily="18" charset="0"/>
            </a:endParaRPr>
          </a:p>
          <a:p>
            <a:pPr>
              <a:buFontTx/>
              <a:buNone/>
            </a:pPr>
            <a:r>
              <a:rPr lang="en-US" sz="2000" smtClean="0">
                <a:cs typeface="Times New Roman" pitchFamily="18" charset="0"/>
              </a:rPr>
              <a:t>	In our object oriented program, we will have an instance of the class Rectangle.</a:t>
            </a:r>
          </a:p>
          <a:p>
            <a:pPr>
              <a:buFontTx/>
              <a:buNone/>
            </a:pPr>
            <a:r>
              <a:rPr lang="en-US" sz="2000" smtClean="0">
                <a:cs typeface="Times New Roman" pitchFamily="18" charset="0"/>
              </a:rPr>
              <a:t>	If we wish to find the area of the rectangle, we send a request </a:t>
            </a:r>
            <a:r>
              <a:rPr lang="en-US" sz="2000" i="1" smtClean="0">
                <a:cs typeface="Times New Roman" pitchFamily="18" charset="0"/>
              </a:rPr>
              <a:t>  </a:t>
            </a:r>
            <a:r>
              <a:rPr lang="en-US" sz="2000" smtClean="0">
                <a:cs typeface="Times New Roman" pitchFamily="18" charset="0"/>
              </a:rPr>
              <a:t>to the object instance telling the rectangle to return its area.</a:t>
            </a:r>
          </a:p>
          <a:p>
            <a:pPr>
              <a:buFontTx/>
              <a:buNone/>
            </a:pPr>
            <a:r>
              <a:rPr lang="en-US" sz="2000" smtClean="0">
                <a:cs typeface="Times New Roman" pitchFamily="18" charset="0"/>
              </a:rPr>
              <a:t>	In C++, rather than writing a procedure, we define a class that encapsulates the knowledge necessary to answer the question - here, what is the area of the rectangle. </a:t>
            </a:r>
          </a:p>
        </p:txBody>
      </p:sp>
    </p:spTree>
    <p:extLst>
      <p:ext uri="{BB962C8B-B14F-4D97-AF65-F5344CB8AC3E}">
        <p14:creationId xmlns:p14="http://schemas.microsoft.com/office/powerpoint/2010/main" val="1605558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84BC590-DC35-4EAD-ADFF-5FFAFF9CEF18}" type="slidenum">
              <a:rPr lang="en-US" sz="1400">
                <a:solidFill>
                  <a:srgbClr val="000000"/>
                </a:solidFill>
              </a:rPr>
              <a:pPr/>
              <a:t>8</a:t>
            </a:fld>
            <a:endParaRPr lang="en-US" sz="1400">
              <a:solidFill>
                <a:srgbClr val="000000"/>
              </a:solidFill>
            </a:endParaRPr>
          </a:p>
        </p:txBody>
      </p:sp>
      <p:sp>
        <p:nvSpPr>
          <p:cNvPr id="10243" name="Rectangle 3"/>
          <p:cNvSpPr>
            <a:spLocks noGrp="1" noChangeArrowheads="1"/>
          </p:cNvSpPr>
          <p:nvPr>
            <p:ph type="body" idx="1"/>
          </p:nvPr>
        </p:nvSpPr>
        <p:spPr>
          <a:xfrm>
            <a:off x="457200" y="1295400"/>
            <a:ext cx="3962400" cy="5257800"/>
          </a:xfrm>
          <a:solidFill>
            <a:srgbClr val="D5E3FF"/>
          </a:solidFill>
        </p:spPr>
        <p:txBody>
          <a:bodyPr/>
          <a:lstStyle/>
          <a:p>
            <a:pPr>
              <a:buFontTx/>
              <a:buNone/>
            </a:pPr>
            <a:r>
              <a:rPr lang="en-US" sz="2800" smtClean="0"/>
              <a:t>class Rectangle</a:t>
            </a:r>
          </a:p>
          <a:p>
            <a:pPr>
              <a:buFontTx/>
              <a:buNone/>
            </a:pPr>
            <a:r>
              <a:rPr lang="en-US" sz="2800" smtClean="0"/>
              <a:t>{</a:t>
            </a:r>
          </a:p>
          <a:p>
            <a:pPr>
              <a:buFontTx/>
              <a:buNone/>
            </a:pPr>
            <a:r>
              <a:rPr lang="en-US" sz="2800" smtClean="0"/>
              <a:t>	private:</a:t>
            </a:r>
          </a:p>
          <a:p>
            <a:pPr>
              <a:buFontTx/>
              <a:buNone/>
            </a:pPr>
            <a:r>
              <a:rPr lang="en-US" sz="2800" smtClean="0"/>
              <a:t>	   int width, length;</a:t>
            </a:r>
          </a:p>
          <a:p>
            <a:pPr>
              <a:buFontTx/>
              <a:buNone/>
            </a:pPr>
            <a:r>
              <a:rPr lang="en-US" sz="2800" smtClean="0"/>
              <a:t>	public:</a:t>
            </a:r>
          </a:p>
          <a:p>
            <a:pPr>
              <a:buFontTx/>
              <a:buNone/>
            </a:pPr>
            <a:r>
              <a:rPr lang="en-US" sz="2800" smtClean="0"/>
              <a:t>	   Rectangle(int w, int l)</a:t>
            </a:r>
          </a:p>
          <a:p>
            <a:pPr>
              <a:buFontTx/>
              <a:buNone/>
            </a:pPr>
            <a:r>
              <a:rPr lang="en-US" sz="2800" smtClean="0"/>
              <a:t>		{</a:t>
            </a:r>
          </a:p>
          <a:p>
            <a:pPr>
              <a:buFontTx/>
              <a:buNone/>
            </a:pPr>
            <a:r>
              <a:rPr lang="en-US" sz="2800" smtClean="0"/>
              <a:t>		     width = w;</a:t>
            </a:r>
          </a:p>
          <a:p>
            <a:pPr>
              <a:buFontTx/>
              <a:buNone/>
            </a:pPr>
            <a:r>
              <a:rPr lang="en-US" sz="2800" smtClean="0"/>
              <a:t>		     length = l;</a:t>
            </a:r>
          </a:p>
          <a:p>
            <a:pPr>
              <a:buFontTx/>
              <a:buNone/>
            </a:pPr>
            <a:r>
              <a:rPr lang="en-US" sz="2800" smtClean="0"/>
              <a:t>		}</a:t>
            </a:r>
          </a:p>
        </p:txBody>
      </p:sp>
      <p:sp>
        <p:nvSpPr>
          <p:cNvPr id="10244" name="Rectangle 4"/>
          <p:cNvSpPr>
            <a:spLocks noChangeArrowheads="1"/>
          </p:cNvSpPr>
          <p:nvPr/>
        </p:nvSpPr>
        <p:spPr bwMode="auto">
          <a:xfrm>
            <a:off x="4800600" y="4267200"/>
            <a:ext cx="3733800" cy="1905000"/>
          </a:xfrm>
          <a:prstGeom prst="rect">
            <a:avLst/>
          </a:prstGeom>
          <a:solidFill>
            <a:srgbClr val="FF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0" fontAlgn="base" hangingPunct="0">
              <a:lnSpc>
                <a:spcPct val="80000"/>
              </a:lnSpc>
              <a:spcBef>
                <a:spcPct val="20000"/>
              </a:spcBef>
              <a:spcAft>
                <a:spcPct val="0"/>
              </a:spcAft>
            </a:pPr>
            <a:r>
              <a:rPr lang="en-US" sz="2400" smtClean="0">
                <a:solidFill>
                  <a:srgbClr val="000000"/>
                </a:solidFill>
              </a:rPr>
              <a:t>main()</a:t>
            </a:r>
          </a:p>
          <a:p>
            <a:pPr marL="342900" indent="-342900" eaLnBrk="0" fontAlgn="base" hangingPunct="0">
              <a:lnSpc>
                <a:spcPct val="80000"/>
              </a:lnSpc>
              <a:spcBef>
                <a:spcPct val="20000"/>
              </a:spcBef>
              <a:spcAft>
                <a:spcPct val="0"/>
              </a:spcAft>
            </a:pPr>
            <a:r>
              <a:rPr lang="en-US" sz="2400" smtClean="0">
                <a:solidFill>
                  <a:srgbClr val="000000"/>
                </a:solidFill>
              </a:rPr>
              <a:t>{</a:t>
            </a:r>
          </a:p>
          <a:p>
            <a:pPr marL="342900" indent="-342900" eaLnBrk="0" fontAlgn="base" hangingPunct="0">
              <a:lnSpc>
                <a:spcPct val="80000"/>
              </a:lnSpc>
              <a:spcBef>
                <a:spcPct val="20000"/>
              </a:spcBef>
              <a:spcAft>
                <a:spcPct val="0"/>
              </a:spcAft>
            </a:pPr>
            <a:r>
              <a:rPr lang="en-US" sz="2400" smtClean="0">
                <a:solidFill>
                  <a:srgbClr val="000000"/>
                </a:solidFill>
              </a:rPr>
              <a:t>	Rectangle rect(3,5);</a:t>
            </a:r>
          </a:p>
          <a:p>
            <a:pPr marL="342900" indent="-342900" eaLnBrk="0" fontAlgn="base" hangingPunct="0">
              <a:lnSpc>
                <a:spcPct val="80000"/>
              </a:lnSpc>
              <a:spcBef>
                <a:spcPct val="20000"/>
              </a:spcBef>
              <a:spcAft>
                <a:spcPct val="0"/>
              </a:spcAft>
            </a:pPr>
            <a:r>
              <a:rPr lang="en-US" sz="2400" smtClean="0">
                <a:solidFill>
                  <a:srgbClr val="000000"/>
                </a:solidFill>
              </a:rPr>
              <a:t>     cout&lt;&lt;rect.area()&lt;&lt;endl;</a:t>
            </a:r>
          </a:p>
          <a:p>
            <a:pPr marL="342900" indent="-342900" eaLnBrk="0" fontAlgn="base" hangingPunct="0">
              <a:lnSpc>
                <a:spcPct val="80000"/>
              </a:lnSpc>
              <a:spcBef>
                <a:spcPct val="20000"/>
              </a:spcBef>
              <a:spcAft>
                <a:spcPct val="0"/>
              </a:spcAft>
            </a:pPr>
            <a:r>
              <a:rPr lang="en-US" sz="2400" smtClean="0">
                <a:solidFill>
                  <a:srgbClr val="000000"/>
                </a:solidFill>
              </a:rPr>
              <a:t>}</a:t>
            </a:r>
          </a:p>
        </p:txBody>
      </p:sp>
      <p:sp>
        <p:nvSpPr>
          <p:cNvPr id="10245" name="Rectangle 5"/>
          <p:cNvSpPr>
            <a:spLocks noChangeArrowheads="1"/>
          </p:cNvSpPr>
          <p:nvPr/>
        </p:nvSpPr>
        <p:spPr bwMode="auto">
          <a:xfrm>
            <a:off x="4800600" y="1676400"/>
            <a:ext cx="4038600" cy="2362200"/>
          </a:xfrm>
          <a:prstGeom prst="rect">
            <a:avLst/>
          </a:prstGeom>
          <a:solidFill>
            <a:srgbClr val="D5E3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0" fontAlgn="base" hangingPunct="0">
              <a:lnSpc>
                <a:spcPct val="80000"/>
              </a:lnSpc>
              <a:spcBef>
                <a:spcPct val="20000"/>
              </a:spcBef>
              <a:spcAft>
                <a:spcPct val="0"/>
              </a:spcAft>
            </a:pPr>
            <a:r>
              <a:rPr lang="en-US" sz="1600" smtClean="0">
                <a:solidFill>
                  <a:srgbClr val="000000"/>
                </a:solidFill>
              </a:rPr>
              <a:t>	</a:t>
            </a:r>
            <a:r>
              <a:rPr lang="en-US" sz="2800" smtClean="0">
                <a:solidFill>
                  <a:srgbClr val="000000"/>
                </a:solidFill>
              </a:rPr>
              <a:t>int area()</a:t>
            </a:r>
          </a:p>
          <a:p>
            <a:pPr marL="342900" indent="-342900" eaLnBrk="0" fontAlgn="base" hangingPunct="0">
              <a:lnSpc>
                <a:spcPct val="80000"/>
              </a:lnSpc>
              <a:spcBef>
                <a:spcPct val="20000"/>
              </a:spcBef>
              <a:spcAft>
                <a:spcPct val="0"/>
              </a:spcAft>
            </a:pPr>
            <a:r>
              <a:rPr lang="en-US" sz="2800" smtClean="0">
                <a:solidFill>
                  <a:srgbClr val="000000"/>
                </a:solidFill>
              </a:rPr>
              <a:t>	{</a:t>
            </a:r>
          </a:p>
          <a:p>
            <a:pPr marL="342900" indent="-342900" eaLnBrk="0" fontAlgn="base" hangingPunct="0">
              <a:lnSpc>
                <a:spcPct val="80000"/>
              </a:lnSpc>
              <a:spcBef>
                <a:spcPct val="20000"/>
              </a:spcBef>
              <a:spcAft>
                <a:spcPct val="0"/>
              </a:spcAft>
            </a:pPr>
            <a:r>
              <a:rPr lang="en-US" sz="2800" smtClean="0">
                <a:solidFill>
                  <a:srgbClr val="000000"/>
                </a:solidFill>
              </a:rPr>
              <a:t>	     return width*length;</a:t>
            </a:r>
          </a:p>
          <a:p>
            <a:pPr marL="342900" indent="-342900" eaLnBrk="0" fontAlgn="base" hangingPunct="0">
              <a:lnSpc>
                <a:spcPct val="80000"/>
              </a:lnSpc>
              <a:spcBef>
                <a:spcPct val="20000"/>
              </a:spcBef>
              <a:spcAft>
                <a:spcPct val="0"/>
              </a:spcAft>
            </a:pPr>
            <a:r>
              <a:rPr lang="en-US" sz="2800" smtClean="0">
                <a:solidFill>
                  <a:srgbClr val="000000"/>
                </a:solidFill>
              </a:rPr>
              <a:t>	}</a:t>
            </a:r>
          </a:p>
          <a:p>
            <a:pPr marL="342900" indent="-342900" eaLnBrk="0" fontAlgn="base" hangingPunct="0">
              <a:lnSpc>
                <a:spcPct val="80000"/>
              </a:lnSpc>
              <a:spcBef>
                <a:spcPct val="20000"/>
              </a:spcBef>
              <a:spcAft>
                <a:spcPct val="0"/>
              </a:spcAft>
            </a:pPr>
            <a:r>
              <a:rPr lang="en-US" sz="2800" smtClean="0">
                <a:solidFill>
                  <a:srgbClr val="000000"/>
                </a:solidFill>
              </a:rPr>
              <a:t>}</a:t>
            </a:r>
          </a:p>
        </p:txBody>
      </p:sp>
      <p:sp>
        <p:nvSpPr>
          <p:cNvPr id="10246" name="Rectangle 6"/>
          <p:cNvSpPr>
            <a:spLocks noGrp="1" noChangeArrowheads="1"/>
          </p:cNvSpPr>
          <p:nvPr>
            <p:ph type="title"/>
          </p:nvPr>
        </p:nvSpPr>
        <p:spPr>
          <a:xfrm>
            <a:off x="685800" y="457200"/>
            <a:ext cx="7772400" cy="762000"/>
          </a:xfrm>
          <a:noFill/>
        </p:spPr>
        <p:txBody>
          <a:bodyPr/>
          <a:lstStyle/>
          <a:p>
            <a:r>
              <a:rPr lang="en-US" sz="3600" smtClean="0"/>
              <a:t>Example Object Oriented Code</a:t>
            </a:r>
          </a:p>
        </p:txBody>
      </p:sp>
    </p:spTree>
    <p:extLst>
      <p:ext uri="{BB962C8B-B14F-4D97-AF65-F5344CB8AC3E}">
        <p14:creationId xmlns:p14="http://schemas.microsoft.com/office/powerpoint/2010/main" val="13501001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F20D4B9-83C8-4157-A335-58459FA01D69}" type="slidenum">
              <a:rPr lang="en-US" sz="1400">
                <a:solidFill>
                  <a:srgbClr val="000000"/>
                </a:solidFill>
              </a:rPr>
              <a:pPr/>
              <a:t>9</a:t>
            </a:fld>
            <a:endParaRPr lang="en-US" sz="1400">
              <a:solidFill>
                <a:srgbClr val="000000"/>
              </a:solidFill>
            </a:endParaRPr>
          </a:p>
        </p:txBody>
      </p:sp>
      <p:sp>
        <p:nvSpPr>
          <p:cNvPr id="11267" name="Rectangle 2"/>
          <p:cNvSpPr>
            <a:spLocks noGrp="1" noChangeArrowheads="1"/>
          </p:cNvSpPr>
          <p:nvPr>
            <p:ph type="title"/>
          </p:nvPr>
        </p:nvSpPr>
        <p:spPr>
          <a:xfrm>
            <a:off x="0" y="100013"/>
            <a:ext cx="9144000" cy="1219200"/>
          </a:xfrm>
        </p:spPr>
        <p:txBody>
          <a:bodyPr/>
          <a:lstStyle/>
          <a:p>
            <a:r>
              <a:rPr lang="en-US" smtClean="0"/>
              <a:t>Object-Oriented Programming Languages</a:t>
            </a:r>
          </a:p>
        </p:txBody>
      </p:sp>
      <p:sp>
        <p:nvSpPr>
          <p:cNvPr id="11268" name="Rectangle 3"/>
          <p:cNvSpPr>
            <a:spLocks noGrp="1" noChangeArrowheads="1"/>
          </p:cNvSpPr>
          <p:nvPr>
            <p:ph type="body" idx="1"/>
          </p:nvPr>
        </p:nvSpPr>
        <p:spPr>
          <a:xfrm>
            <a:off x="685800" y="1676400"/>
            <a:ext cx="7772400" cy="4724400"/>
          </a:xfrm>
        </p:spPr>
        <p:txBody>
          <a:bodyPr/>
          <a:lstStyle/>
          <a:p>
            <a:r>
              <a:rPr lang="en-US" noProof="1" smtClean="0"/>
              <a:t>C</a:t>
            </a:r>
            <a:r>
              <a:rPr lang="en-US" smtClean="0"/>
              <a:t>haracteristics of OOPL:</a:t>
            </a:r>
          </a:p>
          <a:p>
            <a:pPr lvl="1"/>
            <a:r>
              <a:rPr lang="en-US" smtClean="0"/>
              <a:t>Encapsulation</a:t>
            </a:r>
          </a:p>
          <a:p>
            <a:pPr lvl="1"/>
            <a:r>
              <a:rPr lang="en-US" smtClean="0"/>
              <a:t>Inheritance </a:t>
            </a:r>
          </a:p>
          <a:p>
            <a:pPr lvl="1"/>
            <a:r>
              <a:rPr lang="en-US" smtClean="0"/>
              <a:t>Polymorphism</a:t>
            </a:r>
          </a:p>
          <a:p>
            <a:pPr lvl="1"/>
            <a:endParaRPr lang="en-US" noProof="1" smtClean="0"/>
          </a:p>
          <a:p>
            <a:r>
              <a:rPr lang="en-US" sz="2800" smtClean="0"/>
              <a:t>OOPLs support :</a:t>
            </a:r>
            <a:endParaRPr lang="en-US" smtClean="0"/>
          </a:p>
          <a:p>
            <a:pPr>
              <a:buFontTx/>
              <a:buNone/>
            </a:pPr>
            <a:r>
              <a:rPr lang="en-US" sz="2800" b="1" smtClean="0"/>
              <a:t>	</a:t>
            </a:r>
            <a:r>
              <a:rPr lang="en-US" sz="2800" smtClean="0"/>
              <a:t>			-modular programming</a:t>
            </a:r>
          </a:p>
          <a:p>
            <a:pPr>
              <a:buFontTx/>
              <a:buNone/>
            </a:pPr>
            <a:r>
              <a:rPr lang="en-US" sz="2800" smtClean="0"/>
              <a:t>				-ease of development</a:t>
            </a:r>
          </a:p>
          <a:p>
            <a:pPr>
              <a:buFontTx/>
              <a:buNone/>
            </a:pPr>
            <a:r>
              <a:rPr lang="en-US" sz="2800" smtClean="0"/>
              <a:t>				-maintainability</a:t>
            </a:r>
          </a:p>
        </p:txBody>
      </p:sp>
    </p:spTree>
    <p:extLst>
      <p:ext uri="{BB962C8B-B14F-4D97-AF65-F5344CB8AC3E}">
        <p14:creationId xmlns:p14="http://schemas.microsoft.com/office/powerpoint/2010/main" val="2809256511"/>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2296</Words>
  <Application>Microsoft Office PowerPoint</Application>
  <PresentationFormat>On-screen Show (4:3)</PresentationFormat>
  <Paragraphs>911</Paragraphs>
  <Slides>45</Slides>
  <Notes>14</Notes>
  <HiddenSlides>0</HiddenSlides>
  <MMClips>0</MMClips>
  <ScaleCrop>false</ScaleCrop>
  <HeadingPairs>
    <vt:vector size="4" baseType="variant">
      <vt:variant>
        <vt:lpstr>Theme</vt:lpstr>
      </vt:variant>
      <vt:variant>
        <vt:i4>3</vt:i4>
      </vt:variant>
      <vt:variant>
        <vt:lpstr>Slide Titles</vt:lpstr>
      </vt:variant>
      <vt:variant>
        <vt:i4>45</vt:i4>
      </vt:variant>
    </vt:vector>
  </HeadingPairs>
  <TitlesOfParts>
    <vt:vector size="48" baseType="lpstr">
      <vt:lpstr>Default Design</vt:lpstr>
      <vt:lpstr>1_Default Design</vt:lpstr>
      <vt:lpstr>2_Default Design</vt:lpstr>
      <vt:lpstr>What programming is? </vt:lpstr>
      <vt:lpstr>Programming Concept Evolution</vt:lpstr>
      <vt:lpstr>Procedural Concept</vt:lpstr>
      <vt:lpstr>Procedural Concept (II)</vt:lpstr>
      <vt:lpstr>Object-Oriented Concept</vt:lpstr>
      <vt:lpstr>Objects </vt:lpstr>
      <vt:lpstr>OO Perspective</vt:lpstr>
      <vt:lpstr>Example Object Oriented Code</vt:lpstr>
      <vt:lpstr>Object-Oriented Programming Languages</vt:lpstr>
      <vt:lpstr>Characteristics of OOPL </vt:lpstr>
      <vt:lpstr>Basic C++</vt:lpstr>
      <vt:lpstr>Object-Oriented Programming-- Introduction to Classes</vt:lpstr>
      <vt:lpstr>Classes &amp; Objects</vt:lpstr>
      <vt:lpstr>Classes &amp; Objects</vt:lpstr>
      <vt:lpstr>Define a Class Type</vt:lpstr>
      <vt:lpstr>Class Definition-Data Members</vt:lpstr>
      <vt:lpstr>Static Data Member </vt:lpstr>
      <vt:lpstr>Class Definition – Member Functions</vt:lpstr>
      <vt:lpstr>Define a Member Function</vt:lpstr>
      <vt:lpstr>Class Definition – Member Functions</vt:lpstr>
      <vt:lpstr>Const Member Function</vt:lpstr>
      <vt:lpstr>Class Definition - Access Control</vt:lpstr>
      <vt:lpstr>class Time Specification</vt:lpstr>
      <vt:lpstr>  </vt:lpstr>
      <vt:lpstr>Class Definition - Access Control</vt:lpstr>
      <vt:lpstr>Objects</vt:lpstr>
      <vt:lpstr>What is an object? </vt:lpstr>
      <vt:lpstr>Declaration of an Object</vt:lpstr>
      <vt:lpstr>Another Example</vt:lpstr>
      <vt:lpstr>Declaration of an Object</vt:lpstr>
      <vt:lpstr>Declaration of an Object</vt:lpstr>
      <vt:lpstr>Declaration of an Object</vt:lpstr>
      <vt:lpstr>Object Initialization</vt:lpstr>
      <vt:lpstr>Object Initialization</vt:lpstr>
      <vt:lpstr>Object Initialization</vt:lpstr>
      <vt:lpstr>Object Initialization</vt:lpstr>
      <vt:lpstr>Object Initialization</vt:lpstr>
      <vt:lpstr>Object Initialization</vt:lpstr>
      <vt:lpstr>Object Initialization</vt:lpstr>
      <vt:lpstr>Object Initialization</vt:lpstr>
      <vt:lpstr>So far, …</vt:lpstr>
      <vt:lpstr>Cleanup of An Object</vt:lpstr>
      <vt:lpstr>Putting Them Together</vt:lpstr>
      <vt:lpstr>Putting Them Together</vt:lpstr>
      <vt:lpstr>Putting Them Together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6</cp:revision>
  <dcterms:created xsi:type="dcterms:W3CDTF">2014-01-25T08:15:44Z</dcterms:created>
  <dcterms:modified xsi:type="dcterms:W3CDTF">2014-01-25T09:21:38Z</dcterms:modified>
</cp:coreProperties>
</file>