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7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15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1"/>
  </p:notesMasterIdLst>
  <p:sldIdLst>
    <p:sldId id="326" r:id="rId3"/>
    <p:sldId id="350" r:id="rId4"/>
    <p:sldId id="328" r:id="rId5"/>
    <p:sldId id="329" r:id="rId6"/>
    <p:sldId id="348" r:id="rId7"/>
    <p:sldId id="349" r:id="rId8"/>
    <p:sldId id="331" r:id="rId9"/>
    <p:sldId id="330" r:id="rId10"/>
    <p:sldId id="347" r:id="rId11"/>
    <p:sldId id="346" r:id="rId12"/>
    <p:sldId id="287" r:id="rId13"/>
    <p:sldId id="288" r:id="rId14"/>
    <p:sldId id="290" r:id="rId15"/>
    <p:sldId id="298" r:id="rId16"/>
    <p:sldId id="312" r:id="rId17"/>
    <p:sldId id="323" r:id="rId18"/>
    <p:sldId id="314" r:id="rId19"/>
    <p:sldId id="315" r:id="rId20"/>
    <p:sldId id="316" r:id="rId21"/>
    <p:sldId id="318" r:id="rId22"/>
    <p:sldId id="317" r:id="rId23"/>
    <p:sldId id="319" r:id="rId24"/>
    <p:sldId id="320" r:id="rId25"/>
    <p:sldId id="321" r:id="rId26"/>
    <p:sldId id="291" r:id="rId27"/>
    <p:sldId id="305" r:id="rId28"/>
    <p:sldId id="308" r:id="rId29"/>
    <p:sldId id="30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87AE48"/>
    <a:srgbClr val="52F6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E4E2D-FE43-4E28-A115-3DFF4465BA1E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13B3-1665-4A5D-8D53-5079D047E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23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313B3-1665-4A5D-8D53-5079D047E03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8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25372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073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6367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70" y="1859762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20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5"/>
            <a:ext cx="812800" cy="365125"/>
          </a:xfrm>
        </p:spPr>
        <p:txBody>
          <a:bodyPr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30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1/18/2021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5876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67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418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0755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043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6642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73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5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13207"/>
            <a:ext cx="9144000" cy="4178104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Lecture 2</a:t>
            </a:r>
            <a:b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Structure in C and C++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Class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Object</a:t>
            </a:r>
            <a:b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Programming </a:t>
            </a:r>
            <a:r>
              <a:rPr 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Example</a:t>
            </a:r>
            <a: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bn-BD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bn-BD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A.S.M Delwar Hossain</a:t>
            </a:r>
            <a:b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r>
              <a:rPr lang="bn-BD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Lecturer CSE,VU</a:t>
            </a:r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/>
            </a:r>
            <a:b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</a:b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0" y="4"/>
            <a:ext cx="12192000" cy="13786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Eras Demi ITC" panose="020B0805030504020804" pitchFamily="34" charset="0"/>
                <a:ea typeface="+mj-ea"/>
                <a:cs typeface="+mj-cs"/>
              </a:rPr>
              <a:t>Object Oriented Programming /C++</a:t>
            </a:r>
            <a:endParaRPr kumimoji="0" lang="en-US" sz="4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 panose="020606030202050204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5220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8"/>
            <a:ext cx="12192000" cy="1026934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>
                <a:solidFill>
                  <a:schemeClr val="bg1"/>
                </a:solidFill>
              </a:rPr>
              <a:t/>
            </a:r>
            <a:br>
              <a:rPr lang="en-US" sz="4800" dirty="0" smtClean="0">
                <a:solidFill>
                  <a:schemeClr val="bg1"/>
                </a:solidFill>
              </a:rPr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>
                <a:solidFill>
                  <a:schemeClr val="bg1"/>
                </a:solidFill>
              </a:rPr>
              <a:t>Object as arrays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8321" y="1216394"/>
            <a:ext cx="9070183" cy="5262979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class employee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char name [30];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float age;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public: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getdata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(void);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putdata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(void);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365760" indent="-256032"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employee manager[3];//array of manager</a:t>
            </a: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employee worker[7];//array of worker</a:t>
            </a:r>
          </a:p>
          <a:p>
            <a:pPr marL="365760" indent="-256032">
              <a:defRPr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365760" indent="-256032">
              <a:defRPr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Manager[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].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putdata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365760" indent="-256032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Access </a:t>
            </a:r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Specifiers: private and public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8194" y="1337574"/>
            <a:ext cx="10615612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Variables or </a:t>
            </a:r>
            <a:r>
              <a:rPr lang="en-US" sz="2400" dirty="0" smtClean="0"/>
              <a:t>functions declared after </a:t>
            </a:r>
            <a:r>
              <a:rPr lang="en-US" sz="2400" b="1" dirty="0" smtClean="0"/>
              <a:t>access </a:t>
            </a:r>
            <a:r>
              <a:rPr lang="en-US" sz="2400" b="1" dirty="0"/>
              <a:t>specifier </a:t>
            </a:r>
            <a:r>
              <a:rPr lang="en-US" sz="2400" b="1" dirty="0" smtClean="0"/>
              <a:t>private</a:t>
            </a:r>
            <a:r>
              <a:rPr lang="en-US" sz="2400" dirty="0" smtClean="0"/>
              <a:t> accessible </a:t>
            </a:r>
            <a:r>
              <a:rPr lang="en-US" sz="2400" b="1" dirty="0" smtClean="0">
                <a:solidFill>
                  <a:schemeClr val="tx1"/>
                </a:solidFill>
              </a:rPr>
              <a:t>only</a:t>
            </a:r>
            <a:r>
              <a:rPr lang="en-US" sz="2400" dirty="0" smtClean="0"/>
              <a:t> to member functions </a:t>
            </a:r>
            <a:r>
              <a:rPr lang="en-US" sz="2400" dirty="0"/>
              <a:t>of </a:t>
            </a:r>
            <a:r>
              <a:rPr lang="en-US" sz="2400" dirty="0" smtClean="0"/>
              <a:t>the class.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00115" y="4860065"/>
            <a:ext cx="10615612" cy="4616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default access </a:t>
            </a:r>
            <a:r>
              <a:rPr lang="en-US" sz="2400" dirty="0"/>
              <a:t>for </a:t>
            </a:r>
            <a:r>
              <a:rPr lang="en-US" sz="2400" dirty="0" smtClean="0"/>
              <a:t>class members </a:t>
            </a:r>
            <a:r>
              <a:rPr lang="en-US" sz="2400" dirty="0"/>
              <a:t>is </a:t>
            </a:r>
            <a:r>
              <a:rPr lang="en-US" sz="2400" dirty="0" smtClean="0"/>
              <a:t>private.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0116" y="5499578"/>
            <a:ext cx="10615611" cy="83099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Declaring data members </a:t>
            </a:r>
            <a:r>
              <a:rPr lang="en-US" sz="2400" dirty="0"/>
              <a:t>with access specifier private is </a:t>
            </a:r>
            <a:r>
              <a:rPr lang="en-US" sz="2400" dirty="0" smtClean="0"/>
              <a:t>known as </a:t>
            </a:r>
            <a:r>
              <a:rPr lang="en-US" sz="2400" dirty="0"/>
              <a:t>data hiding. </a:t>
            </a:r>
            <a:r>
              <a:rPr lang="en-US" sz="2400" b="1" dirty="0"/>
              <a:t>(</a:t>
            </a:r>
            <a:r>
              <a:rPr lang="en-US" sz="2400" b="1" dirty="0" smtClean="0"/>
              <a:t>encapsulation)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194" y="2280132"/>
            <a:ext cx="10615612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Variables or </a:t>
            </a:r>
            <a:r>
              <a:rPr lang="en-US" sz="2400" dirty="0" smtClean="0"/>
              <a:t>functions declared after access </a:t>
            </a:r>
            <a:r>
              <a:rPr lang="en-US" sz="2400" dirty="0"/>
              <a:t>specifier </a:t>
            </a:r>
            <a:r>
              <a:rPr lang="en-US" sz="2400" b="1" dirty="0" smtClean="0"/>
              <a:t>public</a:t>
            </a:r>
            <a:r>
              <a:rPr lang="en-US" sz="2400" dirty="0" smtClean="0"/>
              <a:t> accessible </a:t>
            </a:r>
            <a:r>
              <a:rPr lang="en-US" sz="2400" b="1" dirty="0" smtClean="0">
                <a:solidFill>
                  <a:schemeClr val="tx1"/>
                </a:solidFill>
              </a:rPr>
              <a:t>both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/>
              <a:t>by other members </a:t>
            </a:r>
            <a:r>
              <a:rPr lang="en-US" sz="2400" dirty="0"/>
              <a:t>of </a:t>
            </a:r>
            <a:r>
              <a:rPr lang="en-US" sz="2400" dirty="0" smtClean="0"/>
              <a:t>the class and other part of the program that contains the class.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788194" y="3672840"/>
            <a:ext cx="10615612" cy="495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Protected - Data members and functions are available to derived classes only.</a:t>
            </a:r>
          </a:p>
        </p:txBody>
      </p:sp>
    </p:spTree>
    <p:extLst>
      <p:ext uri="{BB962C8B-B14F-4D97-AF65-F5344CB8AC3E}">
        <p14:creationId xmlns:p14="http://schemas.microsoft.com/office/powerpoint/2010/main" val="4185780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Public, Private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7" y="1313518"/>
            <a:ext cx="2519363" cy="51025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3243265" y="2214564"/>
            <a:ext cx="3300411" cy="442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Private variable of class Box.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243265" y="2886546"/>
            <a:ext cx="3300411" cy="442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Public variable of class Box.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86139" y="5072065"/>
            <a:ext cx="7515224" cy="4429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dirty="0" smtClean="0"/>
              <a:t>No problem, you can access a public variable through objects of that class.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386139" y="5593721"/>
            <a:ext cx="7958136" cy="6101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, private variables can access </a:t>
            </a:r>
            <a:r>
              <a:rPr lang="en-US" dirty="0" smtClean="0">
                <a:solidFill>
                  <a:srgbClr val="FF0000"/>
                </a:solidFill>
              </a:rPr>
              <a:t>only </a:t>
            </a:r>
            <a:r>
              <a:rPr lang="en-US" dirty="0" smtClean="0"/>
              <a:t>through member functions of that class..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2866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Class with member 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9489" y="1337066"/>
            <a:ext cx="11339158" cy="11388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Definition:</a:t>
            </a:r>
          </a:p>
          <a:p>
            <a:pPr marL="0" lv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	</a:t>
            </a:r>
            <a:r>
              <a:rPr lang="en-US" kern="0" dirty="0" smtClean="0">
                <a:solidFill>
                  <a:srgbClr val="000000"/>
                </a:solidFill>
              </a:rPr>
              <a:t>Function that are </a:t>
            </a:r>
            <a:r>
              <a:rPr lang="en-US" b="1" kern="0" dirty="0" smtClean="0"/>
              <a:t>declared to be part of a class </a:t>
            </a:r>
            <a:r>
              <a:rPr lang="en-US" kern="0" dirty="0" smtClean="0">
                <a:solidFill>
                  <a:srgbClr val="000000"/>
                </a:solidFill>
              </a:rPr>
              <a:t>are called member function of that class.</a:t>
            </a:r>
          </a:p>
          <a:p>
            <a:pPr marL="0" indent="0">
              <a:lnSpc>
                <a:spcPct val="114000"/>
              </a:lnSpc>
              <a:buNone/>
            </a:pP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5083" y="2521579"/>
            <a:ext cx="11760591" cy="373854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23" y="2504049"/>
            <a:ext cx="6253164" cy="379827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2632" y="2518122"/>
            <a:ext cx="4162425" cy="379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65767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7" name="Right Arrow 36"/>
          <p:cNvSpPr/>
          <p:nvPr/>
        </p:nvSpPr>
        <p:spPr>
          <a:xfrm>
            <a:off x="7534273" y="2586042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9039225" y="99894"/>
            <a:ext cx="3005139" cy="1409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000" dirty="0" smtClean="0"/>
              <a:t>Each object of a class has its own copy of every variable declared within the class.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9421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3393279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57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3393279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938214" y="1548057"/>
            <a:ext cx="7148513" cy="19263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116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3393279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938214" y="1548057"/>
            <a:ext cx="7148513" cy="19263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248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3750470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1614489" y="1577864"/>
            <a:ext cx="6529387" cy="230833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3156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4136242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309815" y="1567354"/>
            <a:ext cx="5834063" cy="25688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94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using namespace std;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main()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number 1: ";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a;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a;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"Enter number 2: ";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b;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cin</a:t>
            </a:r>
            <a:r>
              <a:rPr lang="en-US" dirty="0" smtClean="0"/>
              <a:t> &gt;&gt; b;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                                        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s = a + b;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cout</a:t>
            </a:r>
            <a:r>
              <a:rPr lang="en-US" dirty="0" smtClean="0"/>
              <a:t> &lt;&lt; "Sum = " &lt;&lt; s;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29224" y="2895913"/>
            <a:ext cx="4758837" cy="177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89649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Simple Example: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24554" y="4946524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4922065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95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4922065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283747" y="1021141"/>
            <a:ext cx="4902992" cy="40366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2697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4922065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283747" y="1021141"/>
            <a:ext cx="4902992" cy="40366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1285877" y="990848"/>
            <a:ext cx="1971675" cy="29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0903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9" name="Right Arrow 28"/>
          <p:cNvSpPr/>
          <p:nvPr/>
        </p:nvSpPr>
        <p:spPr>
          <a:xfrm>
            <a:off x="7577137" y="4922065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3283747" y="1021141"/>
            <a:ext cx="4902992" cy="40366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1285877" y="990848"/>
            <a:ext cx="1971675" cy="29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8" idx="2"/>
          </p:cNvCxnSpPr>
          <p:nvPr/>
        </p:nvCxnSpPr>
        <p:spPr>
          <a:xfrm>
            <a:off x="688183" y="1509716"/>
            <a:ext cx="2473524" cy="3305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2"/>
          </p:cNvCxnSpPr>
          <p:nvPr/>
        </p:nvCxnSpPr>
        <p:spPr>
          <a:xfrm>
            <a:off x="1364457" y="1509719"/>
            <a:ext cx="2464595" cy="3305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2"/>
          </p:cNvCxnSpPr>
          <p:nvPr/>
        </p:nvCxnSpPr>
        <p:spPr>
          <a:xfrm>
            <a:off x="2040731" y="1529015"/>
            <a:ext cx="2328416" cy="3262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21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1" y="1753093"/>
            <a:ext cx="6253164" cy="463342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6" y="1706950"/>
            <a:ext cx="4152901" cy="47257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3863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ob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5720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33478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0975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90815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38151" y="1138245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5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1114427" y="1138244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1790702" y="1157540"/>
            <a:ext cx="500063" cy="3714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10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862515" y="99891"/>
            <a:ext cx="3771900" cy="3571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ob2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895853" y="600078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572127" y="600077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248403" y="619373"/>
            <a:ext cx="500063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29466" y="600076"/>
            <a:ext cx="1538287" cy="3714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Print_volume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95853" y="1176587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5572127" y="1176586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33" name="Rectangle 32"/>
          <p:cNvSpPr/>
          <p:nvPr/>
        </p:nvSpPr>
        <p:spPr>
          <a:xfrm>
            <a:off x="6248403" y="1195882"/>
            <a:ext cx="500063" cy="3714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cxnSp>
        <p:nvCxnSpPr>
          <p:cNvPr id="7" name="Straight Arrow Connector 6"/>
          <p:cNvCxnSpPr>
            <a:stCxn id="18" idx="2"/>
          </p:cNvCxnSpPr>
          <p:nvPr/>
        </p:nvCxnSpPr>
        <p:spPr>
          <a:xfrm>
            <a:off x="688183" y="1509716"/>
            <a:ext cx="2473524" cy="3305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9" idx="2"/>
          </p:cNvCxnSpPr>
          <p:nvPr/>
        </p:nvCxnSpPr>
        <p:spPr>
          <a:xfrm>
            <a:off x="1364457" y="1509719"/>
            <a:ext cx="2464595" cy="3305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0" idx="2"/>
          </p:cNvCxnSpPr>
          <p:nvPr/>
        </p:nvCxnSpPr>
        <p:spPr>
          <a:xfrm>
            <a:off x="2040731" y="1529015"/>
            <a:ext cx="2355056" cy="32836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726281" y="4791084"/>
            <a:ext cx="926307" cy="3366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500</a:t>
            </a:r>
            <a:endParaRPr lang="en-US" sz="2400" dirty="0"/>
          </a:p>
        </p:txBody>
      </p:sp>
      <p:sp>
        <p:nvSpPr>
          <p:cNvPr id="34" name="Right Arrow 33"/>
          <p:cNvSpPr/>
          <p:nvPr/>
        </p:nvSpPr>
        <p:spPr>
          <a:xfrm>
            <a:off x="7577137" y="4922065"/>
            <a:ext cx="447675" cy="271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3283747" y="1021141"/>
            <a:ext cx="4902992" cy="403665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285877" y="990848"/>
            <a:ext cx="1971675" cy="292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58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7725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Member function with Scope resolution operator ( :: 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027" y="2478761"/>
            <a:ext cx="4566222" cy="26161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Return type of the function.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Class name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Scope resolution operator ::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Function name with parameter list.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/>
              <a:t>Function body between {}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17400" y="2532186"/>
            <a:ext cx="5767400" cy="21698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 err="1" smtClean="0">
                <a:solidFill>
                  <a:schemeClr val="tx1"/>
                </a:solidFill>
              </a:rPr>
              <a:t>return_type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class_name</a:t>
            </a:r>
            <a:r>
              <a:rPr lang="en-US" sz="2400" dirty="0" smtClean="0">
                <a:solidFill>
                  <a:schemeClr val="tx1"/>
                </a:solidFill>
              </a:rPr>
              <a:t> :: 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function_name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en-US" sz="2400" dirty="0" smtClean="0"/>
              <a:t>{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 </a:t>
            </a:r>
            <a:r>
              <a:rPr lang="en-US" sz="2400" dirty="0" smtClean="0"/>
              <a:t>     //function body.</a:t>
            </a:r>
          </a:p>
          <a:p>
            <a:pPr>
              <a:spcAft>
                <a:spcPts val="600"/>
              </a:spcAft>
            </a:pPr>
            <a:r>
              <a:rPr lang="en-US" sz="2400" dirty="0"/>
              <a:t>}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964553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62" y="1381126"/>
            <a:ext cx="5598947" cy="49196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Member function with Scope resolution operator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28" y="1652534"/>
            <a:ext cx="4252913" cy="46482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04169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258" y="2182852"/>
            <a:ext cx="3314700" cy="2390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703" y="2065138"/>
            <a:ext cx="4762500" cy="1943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44" y="4771868"/>
            <a:ext cx="4486275" cy="13716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064" y="3876411"/>
            <a:ext cx="2990851" cy="25717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4061"/>
            <a:ext cx="12192000" cy="95659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Dealing with private data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0" y="928469"/>
            <a:ext cx="12192000" cy="9988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/>
              <a:t>It is common practice to declare all variables as private and functions as public.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144462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8" y="1055087"/>
            <a:ext cx="4086225" cy="31506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4" y="4065564"/>
            <a:ext cx="4033839" cy="2377441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04673" y="1489490"/>
            <a:ext cx="4600575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14061"/>
            <a:ext cx="12192000" cy="113947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Example: Function with parameter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04673" y="5254284"/>
            <a:ext cx="2605087" cy="873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2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Structures Revisited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41206" y="1539980"/>
            <a:ext cx="9070183" cy="420884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dirty="0" smtClean="0"/>
              <a:t>Makes convenient to handle a group of logically related data items.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student //declaration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char name[20];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roll_number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float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total_marks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student A;// C declaration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student A; 		//C++ declaration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A.roll_number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=999;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A.total_marks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=595.5;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Final_Total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A.total_marks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+ 5; </a:t>
            </a:r>
          </a:p>
          <a:p>
            <a:pPr marL="365760" indent="-256032">
              <a:buFont typeface="Wingdings 3"/>
              <a:buChar char="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 </a:t>
            </a:r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Structures limitation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8321" y="1575581"/>
            <a:ext cx="9070183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  </a:t>
            </a:r>
            <a:r>
              <a:rPr lang="en-US" sz="2400" dirty="0" smtClean="0"/>
              <a:t>Limitations in C</a:t>
            </a:r>
          </a:p>
          <a:p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     No constructors and destructors.  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dirty="0" smtClean="0"/>
              <a:t>     They do not permit </a:t>
            </a:r>
            <a:r>
              <a:rPr lang="en-US" sz="2000" i="1" dirty="0" smtClean="0"/>
              <a:t>data hiding.</a:t>
            </a:r>
          </a:p>
          <a:p>
            <a:pPr lvl="1">
              <a:buFont typeface="Courier New" pitchFamily="49" charset="0"/>
              <a:buChar char="o"/>
            </a:pPr>
            <a:r>
              <a:rPr lang="en-US" sz="2000" b="1" dirty="0" smtClean="0"/>
              <a:t> Structure</a:t>
            </a:r>
            <a:r>
              <a:rPr lang="en-US" sz="2000" dirty="0" smtClean="0"/>
              <a:t> does not support the inheritance.</a:t>
            </a:r>
            <a:endParaRPr lang="en-IN" sz="2000" i="1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393894" y="3756089"/>
            <a:ext cx="11422967" cy="20313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dirty="0" smtClean="0"/>
              <a:t>    </a:t>
            </a:r>
            <a:r>
              <a:rPr lang="en-US" sz="2400" dirty="0" smtClean="0"/>
              <a:t>Advantages in C++</a:t>
            </a:r>
          </a:p>
          <a:p>
            <a:pPr algn="just"/>
            <a:endParaRPr lang="en-US" sz="2400" dirty="0" smtClean="0"/>
          </a:p>
          <a:p>
            <a:pPr algn="just">
              <a:buFont typeface="Courier New" pitchFamily="49" charset="0"/>
              <a:buChar char="o"/>
            </a:pPr>
            <a:r>
              <a:rPr lang="en-US" dirty="0" smtClean="0"/>
              <a:t>   </a:t>
            </a:r>
            <a:r>
              <a:rPr lang="en-US" sz="2000" dirty="0" smtClean="0"/>
              <a:t>Can hold variables and functions as members.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000" dirty="0" smtClean="0"/>
              <a:t>   Can also declare some of its members as ‘private’.</a:t>
            </a:r>
          </a:p>
          <a:p>
            <a:pPr algn="just">
              <a:buFont typeface="Courier New" pitchFamily="49" charset="0"/>
              <a:buChar char="o"/>
            </a:pPr>
            <a:r>
              <a:rPr lang="en-US" sz="2000" dirty="0" smtClean="0"/>
              <a:t>   C++ introduces another user-defined type known as ‘class’ to incorporate all these extensions.</a:t>
            </a:r>
          </a:p>
          <a:p>
            <a:pPr>
              <a:buFont typeface="Wingdings" pitchFamily="2" charset="2"/>
              <a:buChar char="Ø"/>
            </a:pPr>
            <a:endParaRPr lang="en-IN" i="1" dirty="0" smtClean="0"/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Class: How to declare?</a:t>
            </a:r>
            <a:endParaRPr lang="en-US" sz="4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0164" y="1614491"/>
            <a:ext cx="10129837" cy="235128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 class definition starts with the keyword </a:t>
            </a:r>
            <a:r>
              <a:rPr lang="en-US" sz="2400" b="1" dirty="0">
                <a:solidFill>
                  <a:schemeClr val="tx1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 followed by the class name</a:t>
            </a:r>
            <a:r>
              <a:rPr lang="en-US" sz="2400" dirty="0" smtClean="0">
                <a:solidFill>
                  <a:schemeClr val="tx1"/>
                </a:solidFill>
              </a:rPr>
              <a:t>;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and the </a:t>
            </a:r>
            <a:r>
              <a:rPr lang="en-US" sz="2400" b="1" dirty="0">
                <a:solidFill>
                  <a:schemeClr val="tx1"/>
                </a:solidFill>
              </a:rPr>
              <a:t>class body</a:t>
            </a:r>
            <a:r>
              <a:rPr lang="en-US" sz="2400" dirty="0">
                <a:solidFill>
                  <a:schemeClr val="tx1"/>
                </a:solidFill>
              </a:rPr>
              <a:t>, enclosed by a pair of curly braces.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chemeClr val="tx1"/>
                </a:solidFill>
              </a:rPr>
              <a:t>class definition must be followed either by a semicolon or a list of declarations. 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49" y="4135901"/>
            <a:ext cx="6772275" cy="2134659"/>
          </a:xfrm>
          <a:prstGeom prst="rect">
            <a:avLst/>
          </a:prstGeom>
        </p:spPr>
      </p:pic>
      <p:sp>
        <p:nvSpPr>
          <p:cNvPr id="4" name="Rounded Rectangular Callout 3"/>
          <p:cNvSpPr/>
          <p:nvPr/>
        </p:nvSpPr>
        <p:spPr>
          <a:xfrm flipH="1">
            <a:off x="4843461" y="3775011"/>
            <a:ext cx="2686051" cy="1541398"/>
          </a:xfrm>
          <a:prstGeom prst="wedgeRoundRectCallout">
            <a:avLst>
              <a:gd name="adj1" fmla="val 66401"/>
              <a:gd name="adj2" fmla="val 3840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Access Specifiers </a:t>
            </a:r>
          </a:p>
        </p:txBody>
      </p:sp>
    </p:spTree>
    <p:extLst>
      <p:ext uri="{BB962C8B-B14F-4D97-AF65-F5344CB8AC3E}">
        <p14:creationId xmlns:p14="http://schemas.microsoft.com/office/powerpoint/2010/main" val="41739187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Class: Example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9" y="1435895"/>
            <a:ext cx="6572251" cy="48577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7700963" y="1435894"/>
            <a:ext cx="4000500" cy="4613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Functions and variables declared inside a class declaration are said to be </a:t>
            </a:r>
            <a:r>
              <a:rPr lang="en-US" sz="2800" b="1" dirty="0" smtClean="0">
                <a:solidFill>
                  <a:schemeClr val="tx1"/>
                </a:solidFill>
              </a:rPr>
              <a:t>members of this class.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28903" y="5609633"/>
            <a:ext cx="2828924" cy="4107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Object of class Box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090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Properties of Class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78635" y="2257426"/>
            <a:ext cx="9479870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   Class members that have been declared as private can be accessed only from within the class.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    Public class members can be accessed from outside the class also. </a:t>
            </a:r>
          </a:p>
          <a:p>
            <a:pPr algn="just"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      Supports </a:t>
            </a:r>
            <a:r>
              <a:rPr lang="en-US" sz="2400" i="1" dirty="0" smtClean="0"/>
              <a:t>data-hiding </a:t>
            </a:r>
            <a:r>
              <a:rPr lang="en-US" sz="2400" dirty="0" smtClean="0"/>
              <a:t>and </a:t>
            </a:r>
            <a:r>
              <a:rPr lang="en-US" sz="2400" i="1" dirty="0" smtClean="0"/>
              <a:t>data encapsulation</a:t>
            </a:r>
            <a:r>
              <a:rPr lang="en-US" sz="2400" dirty="0" smtClean="0"/>
              <a:t> features of OOP.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Object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88321" y="2257426"/>
            <a:ext cx="9070183" cy="267765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       Object is the actual run time entity which holds data and function that has been defined in the class.</a:t>
            </a:r>
          </a:p>
          <a:p>
            <a:pPr algn="just"/>
            <a:endParaRPr lang="en-US" sz="2400" dirty="0" smtClean="0"/>
          </a:p>
          <a:p>
            <a:pPr algn="just">
              <a:buFont typeface="Wingdings" pitchFamily="2" charset="2"/>
              <a:buChar char="q"/>
            </a:pPr>
            <a:r>
              <a:rPr lang="en-US" sz="2400" dirty="0" smtClean="0"/>
              <a:t>       Object declaration:</a:t>
            </a:r>
          </a:p>
          <a:p>
            <a:pPr algn="just"/>
            <a:r>
              <a:rPr lang="en-US" sz="2400" dirty="0" smtClean="0"/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obj1;</a:t>
            </a:r>
          </a:p>
          <a:p>
            <a:pPr algn="just"/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class_name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obj2,obj3;</a:t>
            </a:r>
          </a:p>
          <a:p>
            <a:pPr algn="just"/>
            <a:endParaRPr lang="en-US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7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bg1"/>
                </a:solidFill>
              </a:rPr>
              <a:t>Class and Object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61712" y="1582177"/>
            <a:ext cx="9070183" cy="45012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5760" indent="-256032">
              <a:buFont typeface="Wingdings 3"/>
              <a:buChar char=""/>
              <a:defRPr/>
            </a:pPr>
            <a:r>
              <a:rPr lang="en-US" sz="2200" dirty="0" smtClean="0"/>
              <a:t>Accessing class members</a:t>
            </a:r>
          </a:p>
          <a:p>
            <a:pPr marL="621792" lvl="1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   Object-</a:t>
            </a:r>
            <a:r>
              <a:rPr lang="en-US" sz="2200" i="1" dirty="0" err="1" smtClean="0">
                <a:latin typeface="Courier New" pitchFamily="49" charset="0"/>
                <a:cs typeface="Courier New" pitchFamily="49" charset="0"/>
              </a:rPr>
              <a:t>name.function</a:t>
            </a: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-name(actual-arguments);</a:t>
            </a:r>
          </a:p>
          <a:p>
            <a:pPr marL="621792" lvl="1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200" i="1" dirty="0" smtClean="0">
                <a:latin typeface="Courier New" pitchFamily="49" charset="0"/>
                <a:cs typeface="Courier New" pitchFamily="49" charset="0"/>
              </a:rPr>
              <a:t>    obj1.setdata(100,34.4);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sz="2200" dirty="0" smtClean="0">
                <a:solidFill>
                  <a:prstClr val="black"/>
                </a:solidFill>
              </a:rPr>
              <a:t>Defining Member Functions</a:t>
            </a:r>
          </a:p>
          <a:p>
            <a:pPr marL="621792" lvl="1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prstClr val="black"/>
                </a:solidFill>
              </a:rPr>
              <a:t>       Outside the class definition.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return-type class-name::function-name (argument declaration)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	Function body;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200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621792" lvl="1">
              <a:spcBef>
                <a:spcPts val="324"/>
              </a:spcBef>
              <a:buFont typeface="Arial" pitchFamily="34" charset="0"/>
              <a:buChar char="•"/>
              <a:defRPr/>
            </a:pPr>
            <a:r>
              <a:rPr lang="en-US" sz="2200" dirty="0" smtClean="0">
                <a:solidFill>
                  <a:prstClr val="black"/>
                </a:solidFill>
              </a:rPr>
              <a:t>        Inside the class definition.</a:t>
            </a:r>
          </a:p>
          <a:p>
            <a:pPr marL="621792" lvl="1">
              <a:spcBef>
                <a:spcPts val="324"/>
              </a:spcBef>
              <a:defRPr/>
            </a:pPr>
            <a:r>
              <a:rPr lang="en-US" sz="2200" dirty="0" smtClean="0">
                <a:solidFill>
                  <a:prstClr val="black"/>
                </a:solidFill>
              </a:rPr>
              <a:t>Same as normal function declaration.</a:t>
            </a:r>
            <a:endParaRPr lang="en-US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17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DA7188E4CD64EB6B1BAEE15D8D86D" ma:contentTypeVersion="0" ma:contentTypeDescription="Create a new document." ma:contentTypeScope="" ma:versionID="d4031bf56f0583532543ed7792a187b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f9ca9ed2b1b526ffdf70859b84e62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3C45E1-7848-4957-B87B-07A7B849B36C}"/>
</file>

<file path=customXml/itemProps2.xml><?xml version="1.0" encoding="utf-8"?>
<ds:datastoreItem xmlns:ds="http://schemas.openxmlformats.org/officeDocument/2006/customXml" ds:itemID="{122B158A-AD72-42E4-AAD2-0B383CAD4E4D}"/>
</file>

<file path=customXml/itemProps3.xml><?xml version="1.0" encoding="utf-8"?>
<ds:datastoreItem xmlns:ds="http://schemas.openxmlformats.org/officeDocument/2006/customXml" ds:itemID="{10BE29D7-13FF-4391-91E9-B3E87FFC5388}"/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704</Words>
  <Application>Microsoft Office PowerPoint</Application>
  <PresentationFormat>Widescreen</PresentationFormat>
  <Paragraphs>263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Calibri Light</vt:lpstr>
      <vt:lpstr>Constantia</vt:lpstr>
      <vt:lpstr>Courier New</vt:lpstr>
      <vt:lpstr>Eras Demi ITC</vt:lpstr>
      <vt:lpstr>Rockwell</vt:lpstr>
      <vt:lpstr>Vrinda</vt:lpstr>
      <vt:lpstr>Wingdings</vt:lpstr>
      <vt:lpstr>Wingdings 2</vt:lpstr>
      <vt:lpstr>Wingdings 3</vt:lpstr>
      <vt:lpstr>Office Theme</vt:lpstr>
      <vt:lpstr>Flow</vt:lpstr>
      <vt:lpstr> Lecture 2 Structure in C and C++ Class Object Programming Example   A.S.M Delwar Hossain Lecturer CSE,VU </vt:lpstr>
      <vt:lpstr>Simple Example:</vt:lpstr>
      <vt:lpstr>Structures Revisited</vt:lpstr>
      <vt:lpstr>C Structures limitation</vt:lpstr>
      <vt:lpstr>Class: How to declare?</vt:lpstr>
      <vt:lpstr>Class: Example</vt:lpstr>
      <vt:lpstr>Properties of Class</vt:lpstr>
      <vt:lpstr>Object</vt:lpstr>
      <vt:lpstr>Class and Object</vt:lpstr>
      <vt:lpstr>        Object as arrays</vt:lpstr>
      <vt:lpstr>Access Specifiers: private and public</vt:lpstr>
      <vt:lpstr>Public, Private</vt:lpstr>
      <vt:lpstr>Class with member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Member function with Scope resolution operator ( :: )</vt:lpstr>
      <vt:lpstr>Member function with Scope resolution operator</vt:lpstr>
      <vt:lpstr>Dealing with private data</vt:lpstr>
      <vt:lpstr>Example: Function with parameter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T-T</dc:creator>
  <cp:lastModifiedBy>BRISTY</cp:lastModifiedBy>
  <cp:revision>169</cp:revision>
  <dcterms:created xsi:type="dcterms:W3CDTF">2014-09-15T17:16:29Z</dcterms:created>
  <dcterms:modified xsi:type="dcterms:W3CDTF">2021-01-18T04:16:29Z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0x01010098DDA7188E4CD64EB6B1BAEE15D8D86D</vt:lpwstr>
  </property>
</Properties>
</file>