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5.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0.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6"/>
  </p:notesMasterIdLst>
  <p:sldIdLst>
    <p:sldId id="305" r:id="rId3"/>
    <p:sldId id="327" r:id="rId4"/>
    <p:sldId id="325" r:id="rId5"/>
    <p:sldId id="326" r:id="rId6"/>
    <p:sldId id="339" r:id="rId7"/>
    <p:sldId id="324" r:id="rId8"/>
    <p:sldId id="315" r:id="rId9"/>
    <p:sldId id="313" r:id="rId10"/>
    <p:sldId id="314" r:id="rId11"/>
    <p:sldId id="295" r:id="rId12"/>
    <p:sldId id="306" r:id="rId13"/>
    <p:sldId id="307" r:id="rId14"/>
    <p:sldId id="328" r:id="rId15"/>
    <p:sldId id="329" r:id="rId16"/>
    <p:sldId id="330" r:id="rId17"/>
    <p:sldId id="331" r:id="rId18"/>
    <p:sldId id="332" r:id="rId19"/>
    <p:sldId id="333" r:id="rId20"/>
    <p:sldId id="334" r:id="rId21"/>
    <p:sldId id="335" r:id="rId22"/>
    <p:sldId id="336" r:id="rId23"/>
    <p:sldId id="337" r:id="rId24"/>
    <p:sldId id="33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AE48"/>
    <a:srgbClr val="99CC00"/>
    <a:srgbClr val="52F6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E4E2D-FE43-4E28-A115-3DFF4465BA1E}" type="datetimeFigureOut">
              <a:rPr lang="en-US" smtClean="0"/>
              <a:pPr/>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313B3-1665-4A5D-8D53-5079D047E037}" type="slidenum">
              <a:rPr lang="en-US" smtClean="0"/>
              <a:pPr/>
              <a:t>‹#›</a:t>
            </a:fld>
            <a:endParaRPr lang="en-US"/>
          </a:p>
        </p:txBody>
      </p:sp>
    </p:spTree>
    <p:extLst>
      <p:ext uri="{BB962C8B-B14F-4D97-AF65-F5344CB8AC3E}">
        <p14:creationId xmlns:p14="http://schemas.microsoft.com/office/powerpoint/2010/main" val="339732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19125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742407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440963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defRPr/>
            </a:pPr>
            <a:fld id="{11F2A29F-7983-4317-A6D1-7211E1E64D4F}" type="datetime1">
              <a:rPr lang="en-US" smtClean="0">
                <a:solidFill>
                  <a:srgbClr val="000000"/>
                </a:solidFill>
              </a:rPr>
              <a:pPr>
                <a:defRPr/>
              </a:pPr>
              <a:t>2/23/2023</a:t>
            </a:fld>
            <a:endParaRPr lang="en-US">
              <a:solidFill>
                <a:srgbClr val="000000"/>
              </a:solidFill>
            </a:endParaRPr>
          </a:p>
        </p:txBody>
      </p:sp>
      <p:sp>
        <p:nvSpPr>
          <p:cNvPr id="19" name="Footer Placeholder 18"/>
          <p:cNvSpPr>
            <a:spLocks noGrp="1"/>
          </p:cNvSpPr>
          <p:nvPr>
            <p:ph type="ftr" sz="quarter" idx="11"/>
          </p:nvPr>
        </p:nvSpPr>
        <p:spPr/>
        <p:txBody>
          <a:bodyPr/>
          <a:lstStyle/>
          <a:p>
            <a:pPr>
              <a:defRPr/>
            </a:pPr>
            <a:endParaRPr lang="en-US">
              <a:solidFill>
                <a:srgbClr val="000000"/>
              </a:solidFill>
            </a:endParaRPr>
          </a:p>
        </p:txBody>
      </p:sp>
      <p:sp>
        <p:nvSpPr>
          <p:cNvPr id="27" name="Slide Number Placeholder 26"/>
          <p:cNvSpPr>
            <a:spLocks noGrp="1"/>
          </p:cNvSpPr>
          <p:nvPr>
            <p:ph type="sldNum" sz="quarter" idx="12"/>
          </p:nvPr>
        </p:nvSpPr>
        <p:spPr/>
        <p:txBody>
          <a:bodyPr/>
          <a:lstStyle/>
          <a:p>
            <a:pPr>
              <a:defRPr/>
            </a:pPr>
            <a:fld id="{40730FE7-DE21-4C34-8359-382B8E4823D7}" type="slidenum">
              <a:rPr lang="en-US" smtClean="0">
                <a:solidFill>
                  <a:srgbClr val="000000"/>
                </a:solidFill>
              </a:rPr>
              <a:pPr>
                <a:defRPr/>
              </a:pPr>
              <a:t>‹#›</a:t>
            </a:fld>
            <a:endParaRPr lang="en-US">
              <a:solidFill>
                <a:srgbClr val="000000"/>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172BF5E8-DF8F-4899-AA97-932C9E32C5C6}" type="datetime1">
              <a:rPr lang="en-US" smtClean="0">
                <a:solidFill>
                  <a:srgbClr val="000000"/>
                </a:solidFill>
              </a:rPr>
              <a:pPr>
                <a:defRPr/>
              </a:pPr>
              <a:t>2/23/2023</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D7C6EC2F-45E2-4DFE-9A99-6E53152C8E6E}"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246E40B8-E7AF-4D32-9552-ADC4F6E5B06A}" type="datetime1">
              <a:rPr lang="en-US" smtClean="0">
                <a:solidFill>
                  <a:srgbClr val="000000"/>
                </a:solidFill>
              </a:rPr>
              <a:pPr>
                <a:defRPr/>
              </a:pPr>
              <a:t>2/23/2023</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6199D1FD-F206-489C-B856-6AC5DB63BD7B}" type="slidenum">
              <a:rPr lang="en-US" smtClean="0">
                <a:solidFill>
                  <a:srgbClr val="000000"/>
                </a:solidFill>
              </a:rPr>
              <a:pPr>
                <a:defRPr/>
              </a:pPr>
              <a:t>‹#›</a:t>
            </a:fld>
            <a:endParaRPr lang="en-US">
              <a:solidFill>
                <a:srgbClr val="000000"/>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1F09ED4A-9A94-465B-B25B-3B5D64706D9E}" type="datetime1">
              <a:rPr lang="en-US" smtClean="0">
                <a:solidFill>
                  <a:srgbClr val="000000"/>
                </a:solidFill>
              </a:rPr>
              <a:pPr>
                <a:defRPr/>
              </a:pPr>
              <a:t>2/23/2023</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24C0FAA2-5335-4425-A9C8-5E6EF88688A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5D79127F-09DB-46FE-8520-F7E8F9B407CE}" type="datetime1">
              <a:rPr lang="en-US" smtClean="0">
                <a:solidFill>
                  <a:srgbClr val="000000"/>
                </a:solidFill>
              </a:rPr>
              <a:pPr>
                <a:defRPr/>
              </a:pPr>
              <a:t>2/23/2023</a:t>
            </a:fld>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2FD65969-8381-48D5-AA22-F74337823250}"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C2BDA3EF-1391-4E47-BE3F-19832F23BBE9}" type="datetime1">
              <a:rPr lang="en-US" smtClean="0">
                <a:solidFill>
                  <a:srgbClr val="000000"/>
                </a:solidFill>
              </a:rPr>
              <a:pPr>
                <a:defRPr/>
              </a:pPr>
              <a:t>2/23/2023</a:t>
            </a:fld>
            <a:endParaRPr lang="en-US">
              <a:solidFill>
                <a:srgbClr val="000000"/>
              </a:solidFill>
            </a:endParaRPr>
          </a:p>
        </p:txBody>
      </p:sp>
      <p:sp>
        <p:nvSpPr>
          <p:cNvPr id="4" name="Footer Placeholder 3"/>
          <p:cNvSpPr>
            <a:spLocks noGrp="1"/>
          </p:cNvSpPr>
          <p:nvPr>
            <p:ph type="ftr" sz="quarter" idx="11"/>
          </p:nvPr>
        </p:nvSpPr>
        <p:spPr/>
        <p:txBody>
          <a:body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p>
            <a:pPr>
              <a:defRPr/>
            </a:pPr>
            <a:fld id="{89235C6F-9E0E-4D7B-ADC2-B70D85E248F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5891175-7146-41E0-A892-BE9BEA3824E6}" type="datetime1">
              <a:rPr lang="en-US" smtClean="0">
                <a:solidFill>
                  <a:srgbClr val="000000"/>
                </a:solidFill>
              </a:rPr>
              <a:pPr>
                <a:defRPr/>
              </a:pPr>
              <a:t>2/23/2023</a:t>
            </a:fld>
            <a:endParaRPr lang="en-US">
              <a:solidFill>
                <a:srgbClr val="000000"/>
              </a:solidFill>
            </a:endParaRPr>
          </a:p>
        </p:txBody>
      </p:sp>
      <p:sp>
        <p:nvSpPr>
          <p:cNvPr id="3" name="Footer Placeholder 2"/>
          <p:cNvSpPr>
            <a:spLocks noGrp="1"/>
          </p:cNvSpPr>
          <p:nvPr>
            <p:ph type="ftr" sz="quarter" idx="11"/>
          </p:nvPr>
        </p:nvSpPr>
        <p:spPr/>
        <p:txBody>
          <a:bodyPr/>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p>
            <a:pPr>
              <a:defRPr/>
            </a:pPr>
            <a:fld id="{EF2BA831-9DFF-4CF1-B441-627A4166C8B3}"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D646A4E7-47FD-4D73-8CA1-400E43D8BFAB}" type="datetime1">
              <a:rPr lang="en-US" smtClean="0">
                <a:solidFill>
                  <a:srgbClr val="000000"/>
                </a:solidFill>
              </a:rPr>
              <a:pPr>
                <a:defRPr/>
              </a:pPr>
              <a:t>2/23/2023</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18939C2F-3F1F-4EC5-8D7F-112ABB78AC64}"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1A6D88-ECFC-43FF-A5ED-038483B9D177}"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714562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5B00DF17-2945-4519-B7D0-D6F7409C40C9}" type="datetime1">
              <a:rPr lang="en-US" smtClean="0">
                <a:solidFill>
                  <a:srgbClr val="000000"/>
                </a:solidFill>
              </a:rPr>
              <a:pPr>
                <a:defRPr/>
              </a:pPr>
              <a:t>2/23/2023</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a:xfrm>
            <a:off x="10769600" y="6356351"/>
            <a:ext cx="812800" cy="365125"/>
          </a:xfrm>
        </p:spPr>
        <p:txBody>
          <a:bodyPr/>
          <a:lstStyle/>
          <a:p>
            <a:pPr>
              <a:defRPr/>
            </a:pPr>
            <a:fld id="{E093195A-8FE1-4BC7-87AE-966FE3931863}" type="slidenum">
              <a:rPr lang="en-US" smtClean="0">
                <a:solidFill>
                  <a:srgbClr val="000000"/>
                </a:solidFill>
              </a:rPr>
              <a:pPr>
                <a:defRPr/>
              </a:pPr>
              <a:t>‹#›</a:t>
            </a:fld>
            <a:endParaRPr lang="en-US">
              <a:solidFill>
                <a:srgbClr val="000000"/>
              </a:solidFill>
            </a:endParaRP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D1657DE-DBF9-4588-BC62-20635E8853CA}" type="datetime1">
              <a:rPr lang="en-US" smtClean="0">
                <a:solidFill>
                  <a:srgbClr val="000000"/>
                </a:solidFill>
              </a:rPr>
              <a:pPr>
                <a:defRPr/>
              </a:pPr>
              <a:t>2/23/2023</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7094792A-71BC-4BCC-85F5-1E3A71DE2274}"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1"/>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1"/>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82089069-177B-4D1D-86DC-7E8664B49F46}" type="datetime1">
              <a:rPr lang="en-US" smtClean="0">
                <a:solidFill>
                  <a:srgbClr val="000000"/>
                </a:solidFill>
              </a:rPr>
              <a:pPr>
                <a:defRPr/>
              </a:pPr>
              <a:t>2/23/2023</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457055E1-EC79-4A87-9FDC-10D37A46324F}" type="slidenum">
              <a:rPr lang="en-US" smtClean="0">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1A6D88-ECFC-43FF-A5ED-038483B9D177}" type="datetimeFigureOut">
              <a:rPr lang="en-US" smtClean="0"/>
              <a:pPr/>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51085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1A6D88-ECFC-43FF-A5ED-038483B9D177}"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1356856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1A6D88-ECFC-43FF-A5ED-038483B9D177}" type="datetimeFigureOut">
              <a:rPr lang="en-US" smtClean="0"/>
              <a:pPr/>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79964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1A6D88-ECFC-43FF-A5ED-038483B9D177}" type="datetimeFigureOut">
              <a:rPr lang="en-US" smtClean="0"/>
              <a:pPr/>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28060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A6D88-ECFC-43FF-A5ED-038483B9D177}" type="datetimeFigureOut">
              <a:rPr lang="en-US" smtClean="0"/>
              <a:pPr/>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788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A6D88-ECFC-43FF-A5ED-038483B9D177}"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36684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1A6D88-ECFC-43FF-A5ED-038483B9D177}" type="datetimeFigureOut">
              <a:rPr lang="en-US" smtClean="0"/>
              <a:pPr/>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9D8D82-9D6F-42E2-910C-C3D3689C0D24}" type="slidenum">
              <a:rPr lang="en-US" smtClean="0"/>
              <a:pPr/>
              <a:t>‹#›</a:t>
            </a:fld>
            <a:endParaRPr lang="en-US"/>
          </a:p>
        </p:txBody>
      </p:sp>
    </p:spTree>
    <p:extLst>
      <p:ext uri="{BB962C8B-B14F-4D97-AF65-F5344CB8AC3E}">
        <p14:creationId xmlns:p14="http://schemas.microsoft.com/office/powerpoint/2010/main" val="2214607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1A6D88-ECFC-43FF-A5ED-038483B9D177}" type="datetimeFigureOut">
              <a:rPr lang="en-US" smtClean="0"/>
              <a:pPr/>
              <a:t>2/23/2023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D8D82-9D6F-42E2-910C-C3D3689C0D24}" type="slidenum">
              <a:rPr lang="en-US" smtClean="0"/>
              <a:pPr/>
              <a:t>‹#›</a:t>
            </a:fld>
            <a:endParaRPr lang="en-US"/>
          </a:p>
        </p:txBody>
      </p:sp>
    </p:spTree>
    <p:extLst>
      <p:ext uri="{BB962C8B-B14F-4D97-AF65-F5344CB8AC3E}">
        <p14:creationId xmlns:p14="http://schemas.microsoft.com/office/powerpoint/2010/main" val="2295884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3"/>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11A6D88-ECFC-43FF-A5ED-038483B9D177}" type="datetimeFigureOut">
              <a:rPr lang="en-US" smtClean="0"/>
              <a:pPr/>
              <a:t>2/23/2023</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29D8D82-9D6F-42E2-910C-C3D3689C0D24}"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471" y="2447778"/>
            <a:ext cx="9144000" cy="3291840"/>
          </a:xfrm>
          <a:solidFill>
            <a:schemeClr val="accent1">
              <a:lumMod val="50000"/>
            </a:schemeClr>
          </a:solidFill>
          <a:ln>
            <a:solidFill>
              <a:schemeClr val="accent1"/>
            </a:solidFill>
          </a:ln>
        </p:spPr>
        <p:txBody>
          <a:bodyPr vert="horz" lIns="121920" tIns="45720" rIns="121920" bIns="60960" rtlCol="0" anchor="ctr" anchorCtr="0">
            <a:noAutofit/>
          </a:bodyPr>
          <a:lstStyle/>
          <a:p>
            <a:pPr algn="ct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Const and enum expression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Default Argument in Function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Inline Function</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t>User Defined Function</a:t>
            </a:r>
            <a:b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br>
            <a:r>
              <a:rPr lang="en-US" sz="2500" dirty="0" smtClean="0">
                <a:solidFill>
                  <a:schemeClr val="tx1"/>
                </a:solidFill>
                <a:effectLst>
                  <a:outerShdw blurRad="38100" dist="38100" dir="2700000" algn="tl">
                    <a:srgbClr val="000000">
                      <a:alpha val="43137"/>
                    </a:srgbClr>
                  </a:outerShdw>
                </a:effectLst>
                <a:latin typeface="Rockwell" panose="02060603020205020403" pitchFamily="18" charset="0"/>
              </a:rPr>
              <a:t>Function Overloading</a:t>
            </a:r>
            <a: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t/>
            </a:r>
            <a:br>
              <a:rPr lang="en-US" sz="2500" b="1" dirty="0" smtClean="0">
                <a:solidFill>
                  <a:schemeClr val="tx1"/>
                </a:solidFill>
                <a:effectLst>
                  <a:outerShdw blurRad="38100" dist="38100" dir="2700000" algn="tl">
                    <a:srgbClr val="000000">
                      <a:alpha val="43137"/>
                    </a:srgbClr>
                  </a:outerShdw>
                </a:effectLst>
                <a:latin typeface="Rockwell" panose="02060603020205020403" pitchFamily="18" charset="0"/>
              </a:rPr>
            </a:br>
            <a:endParaRPr lang="en-US" sz="2500" b="1" dirty="0">
              <a:solidFill>
                <a:schemeClr val="tx1"/>
              </a:solidFill>
              <a:effectLst>
                <a:outerShdw blurRad="38100" dist="38100" dir="2700000" algn="tl">
                  <a:srgbClr val="000000">
                    <a:alpha val="43137"/>
                  </a:srgbClr>
                </a:outerShdw>
              </a:effectLst>
              <a:latin typeface="Rockwell" panose="02060603020205020403" pitchFamily="18" charset="0"/>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srgbClr val="000000"/>
                </a:solidFill>
              </a:rPr>
              <a:pPr/>
              <a:t>1</a:t>
            </a:fld>
            <a:endParaRPr lang="en-US">
              <a:solidFill>
                <a:srgbClr val="000000"/>
              </a:solidFill>
            </a:endParaRPr>
          </a:p>
        </p:txBody>
      </p:sp>
      <p:sp>
        <p:nvSpPr>
          <p:cNvPr id="4" name="Rectangle 3"/>
          <p:cNvSpPr/>
          <p:nvPr/>
        </p:nvSpPr>
        <p:spPr>
          <a:xfrm>
            <a:off x="0" y="6500813"/>
            <a:ext cx="12192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5" name="Picture 4"/>
          <p:cNvPicPr>
            <a:picLocks noChangeAspect="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057" y="0"/>
            <a:ext cx="12193057" cy="1922475"/>
          </a:xfrm>
          <a:prstGeom prst="rect">
            <a:avLst/>
          </a:prstGeom>
          <a:ln>
            <a:solidFill>
              <a:schemeClr val="accent1"/>
            </a:solidFill>
          </a:ln>
        </p:spPr>
      </p:pic>
      <p:sp>
        <p:nvSpPr>
          <p:cNvPr id="6" name="Rectangle 5"/>
          <p:cNvSpPr/>
          <p:nvPr/>
        </p:nvSpPr>
        <p:spPr>
          <a:xfrm>
            <a:off x="2767548" y="1148246"/>
            <a:ext cx="9424452" cy="1754326"/>
          </a:xfrm>
          <a:prstGeom prst="rect">
            <a:avLst/>
          </a:prstGeom>
        </p:spPr>
        <p:txBody>
          <a:bodyPr wrap="square">
            <a:spAutoFit/>
          </a:bodyPr>
          <a:lstStyle/>
          <a:p>
            <a:pPr algn="r"/>
            <a:r>
              <a:rPr lang="en-US" sz="5400" b="1" dirty="0" smtClean="0">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Lecture 3</a:t>
            </a:r>
          </a:p>
          <a:p>
            <a:pPr algn="r"/>
            <a:endParaRPr lang="en-US" sz="5400" dirty="0">
              <a:solidFill>
                <a:schemeClr val="bg1">
                  <a:lumMod val="95000"/>
                  <a:lumOff val="5000"/>
                </a:schemeClr>
              </a:solidFill>
            </a:endParaRPr>
          </a:p>
        </p:txBody>
      </p:sp>
    </p:spTree>
    <p:extLst>
      <p:ext uri="{BB962C8B-B14F-4D97-AF65-F5344CB8AC3E}">
        <p14:creationId xmlns:p14="http://schemas.microsoft.com/office/powerpoint/2010/main" val="95012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effectLst>
                  <a:outerShdw blurRad="38100" dist="38100" dir="2700000" algn="tl">
                    <a:srgbClr val="000000">
                      <a:alpha val="43137"/>
                    </a:srgbClr>
                  </a:outerShdw>
                </a:effectLst>
                <a:latin typeface="Rockwell" panose="02060603020205020403" pitchFamily="18" charset="0"/>
              </a:rPr>
              <a:t>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Title 1"/>
          <p:cNvSpPr txBox="1">
            <a:spLocks/>
          </p:cNvSpPr>
          <p:nvPr/>
        </p:nvSpPr>
        <p:spPr>
          <a:xfrm>
            <a:off x="675248" y="1195755"/>
            <a:ext cx="11043139" cy="3621905"/>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pPr>
              <a:buFont typeface="Wingdings" pitchFamily="2" charset="2"/>
              <a:buChar char="Ø"/>
            </a:pPr>
            <a:r>
              <a:rPr lang="en-US" sz="2000" dirty="0" smtClean="0"/>
              <a:t>     C++ </a:t>
            </a:r>
            <a:r>
              <a:rPr lang="en-US" sz="2000" b="1" dirty="0" smtClean="0"/>
              <a:t>inline</a:t>
            </a:r>
            <a:r>
              <a:rPr lang="en-US" sz="2000" dirty="0" smtClean="0"/>
              <a:t> function is powerful concept that is commonly used with classes. </a:t>
            </a:r>
          </a:p>
          <a:p>
            <a:pPr>
              <a:buFont typeface="Wingdings" pitchFamily="2" charset="2"/>
              <a:buChar char="Ø"/>
            </a:pPr>
            <a:r>
              <a:rPr lang="en-US" sz="2000" dirty="0" smtClean="0"/>
              <a:t>     If a function is inline, the compiler places a copy of the code of that function at each point where the function is called at compile time. </a:t>
            </a:r>
          </a:p>
          <a:p>
            <a:pPr>
              <a:buFont typeface="Wingdings" pitchFamily="2" charset="2"/>
              <a:buChar char="Ø"/>
            </a:pPr>
            <a:endParaRPr lang="en-US" sz="2000" dirty="0" smtClean="0"/>
          </a:p>
          <a:p>
            <a:pPr>
              <a:buFont typeface="Wingdings" pitchFamily="2" charset="2"/>
              <a:buChar char="Ø"/>
            </a:pPr>
            <a:r>
              <a:rPr lang="en-US" sz="2000" dirty="0" smtClean="0"/>
              <a:t>When </a:t>
            </a:r>
            <a:r>
              <a:rPr lang="en-US" sz="2000" dirty="0"/>
              <a:t>inline functions are used, the overhead of function call is eliminated. Instead, the executable statements of the function are copied at the place of each function call. This is done by the compiler</a:t>
            </a:r>
            <a:endParaRPr lang="en-US" sz="2000" dirty="0" smtClean="0"/>
          </a:p>
          <a:p>
            <a:endParaRPr lang="en-US" sz="2200" dirty="0" smtClean="0"/>
          </a:p>
          <a:p>
            <a:r>
              <a:rPr lang="en-US" sz="2200" dirty="0" smtClean="0">
                <a:solidFill>
                  <a:srgbClr val="0070C0"/>
                </a:solidFill>
              </a:rPr>
              <a:t>A function definition in a class definition is an inline function definition, even without the use of the </a:t>
            </a:r>
            <a:r>
              <a:rPr lang="en-US" sz="2200" b="1" dirty="0" smtClean="0">
                <a:solidFill>
                  <a:srgbClr val="0070C0"/>
                </a:solidFill>
              </a:rPr>
              <a:t>inline </a:t>
            </a:r>
            <a:r>
              <a:rPr lang="en-US" sz="2200" dirty="0" smtClean="0">
                <a:solidFill>
                  <a:srgbClr val="0070C0"/>
                </a:solidFill>
              </a:rPr>
              <a:t>specifier.</a:t>
            </a:r>
            <a:endParaRPr lang="en-US" sz="2200" dirty="0">
              <a:solidFill>
                <a:srgbClr val="0070C0"/>
              </a:solidFill>
            </a:endParaRPr>
          </a:p>
        </p:txBody>
      </p:sp>
      <p:pic>
        <p:nvPicPr>
          <p:cNvPr id="1026" name="Picture 2"/>
          <p:cNvPicPr>
            <a:picLocks noChangeAspect="1" noChangeArrowheads="1"/>
          </p:cNvPicPr>
          <p:nvPr/>
        </p:nvPicPr>
        <p:blipFill>
          <a:blip r:embed="rId2"/>
          <a:srcRect/>
          <a:stretch>
            <a:fillRect/>
          </a:stretch>
        </p:blipFill>
        <p:spPr bwMode="auto">
          <a:xfrm>
            <a:off x="5579565" y="4962886"/>
            <a:ext cx="3366647" cy="1392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style>
          <a:lnRef idx="3">
            <a:schemeClr val="lt1"/>
          </a:lnRef>
          <a:fillRef idx="1">
            <a:schemeClr val="accent3"/>
          </a:fillRef>
          <a:effectRef idx="1">
            <a:schemeClr val="accent3"/>
          </a:effectRef>
          <a:fontRef idx="minor">
            <a:schemeClr val="lt1"/>
          </a:fontRef>
        </p:style>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Program using 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Title 1"/>
          <p:cNvSpPr txBox="1">
            <a:spLocks/>
          </p:cNvSpPr>
          <p:nvPr/>
        </p:nvSpPr>
        <p:spPr>
          <a:xfrm>
            <a:off x="675248" y="1195754"/>
            <a:ext cx="11043139"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r>
              <a:rPr lang="en-US" sz="2200" dirty="0" smtClean="0">
                <a:solidFill>
                  <a:schemeClr val="tx1"/>
                </a:solidFill>
              </a:rPr>
              <a:t>#include &lt;</a:t>
            </a:r>
            <a:r>
              <a:rPr lang="en-US" sz="2200" dirty="0" err="1" smtClean="0">
                <a:solidFill>
                  <a:schemeClr val="tx1"/>
                </a:solidFill>
              </a:rPr>
              <a:t>iostream</a:t>
            </a:r>
            <a:r>
              <a:rPr lang="en-US" sz="2200" dirty="0" smtClean="0">
                <a:solidFill>
                  <a:schemeClr val="tx1"/>
                </a:solidFill>
              </a:rPr>
              <a:t>&gt;</a:t>
            </a:r>
          </a:p>
          <a:p>
            <a:r>
              <a:rPr lang="en-US" sz="2200" dirty="0" smtClean="0">
                <a:solidFill>
                  <a:schemeClr val="tx1"/>
                </a:solidFill>
              </a:rPr>
              <a:t>using namespace std;</a:t>
            </a:r>
          </a:p>
          <a:p>
            <a:endParaRPr lang="en-US" sz="2200" dirty="0" smtClean="0">
              <a:solidFill>
                <a:schemeClr val="tx1"/>
              </a:solidFill>
            </a:endParaRPr>
          </a:p>
          <a:p>
            <a:r>
              <a:rPr lang="en-US" sz="2200" dirty="0" smtClean="0">
                <a:solidFill>
                  <a:schemeClr val="tx1"/>
                </a:solidFill>
              </a:rPr>
              <a:t>inline </a:t>
            </a:r>
            <a:r>
              <a:rPr lang="en-US" sz="2200" dirty="0" err="1" smtClean="0">
                <a:solidFill>
                  <a:schemeClr val="tx1"/>
                </a:solidFill>
              </a:rPr>
              <a:t>int</a:t>
            </a:r>
            <a:r>
              <a:rPr lang="en-US" sz="2200" dirty="0" smtClean="0">
                <a:solidFill>
                  <a:schemeClr val="tx1"/>
                </a:solidFill>
              </a:rPr>
              <a:t> Max(</a:t>
            </a:r>
            <a:r>
              <a:rPr lang="en-US" sz="2200" dirty="0" err="1" smtClean="0">
                <a:solidFill>
                  <a:schemeClr val="tx1"/>
                </a:solidFill>
              </a:rPr>
              <a:t>int</a:t>
            </a:r>
            <a:r>
              <a:rPr lang="en-US" sz="2200" dirty="0" smtClean="0">
                <a:solidFill>
                  <a:schemeClr val="tx1"/>
                </a:solidFill>
              </a:rPr>
              <a:t> x, </a:t>
            </a:r>
            <a:r>
              <a:rPr lang="en-US" sz="2200" dirty="0" err="1" smtClean="0">
                <a:solidFill>
                  <a:schemeClr val="tx1"/>
                </a:solidFill>
              </a:rPr>
              <a:t>int</a:t>
            </a:r>
            <a:r>
              <a:rPr lang="en-US" sz="2200" dirty="0" smtClean="0">
                <a:solidFill>
                  <a:schemeClr val="tx1"/>
                </a:solidFill>
              </a:rPr>
              <a:t> y)</a:t>
            </a:r>
          </a:p>
          <a:p>
            <a:r>
              <a:rPr lang="en-US" sz="2200" dirty="0" smtClean="0">
                <a:solidFill>
                  <a:schemeClr val="tx1"/>
                </a:solidFill>
              </a:rPr>
              <a:t>{</a:t>
            </a:r>
          </a:p>
          <a:p>
            <a:r>
              <a:rPr lang="en-US" sz="2200" dirty="0" smtClean="0">
                <a:solidFill>
                  <a:schemeClr val="tx1"/>
                </a:solidFill>
              </a:rPr>
              <a:t>   return (x &gt; y)? x : y;</a:t>
            </a:r>
          </a:p>
          <a:p>
            <a:r>
              <a:rPr lang="en-US" sz="2200" dirty="0" smtClean="0">
                <a:solidFill>
                  <a:schemeClr val="tx1"/>
                </a:solidFill>
              </a:rPr>
              <a:t>}</a:t>
            </a:r>
          </a:p>
          <a:p>
            <a:r>
              <a:rPr lang="en-US" sz="2200" dirty="0" smtClean="0">
                <a:solidFill>
                  <a:schemeClr val="tx1"/>
                </a:solidFill>
              </a:rPr>
              <a:t>// Main function for the program</a:t>
            </a:r>
          </a:p>
          <a:p>
            <a:r>
              <a:rPr lang="en-US" sz="2200" dirty="0" err="1" smtClean="0">
                <a:solidFill>
                  <a:schemeClr val="tx1"/>
                </a:solidFill>
              </a:rPr>
              <a:t>int</a:t>
            </a:r>
            <a:r>
              <a:rPr lang="en-US" sz="2200" dirty="0" smtClean="0">
                <a:solidFill>
                  <a:schemeClr val="tx1"/>
                </a:solidFill>
              </a:rPr>
              <a:t> main( )</a:t>
            </a:r>
          </a:p>
          <a:p>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(20,10): " &lt;&lt; Max(20,10)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(0,200): " &lt;&lt; Max(0,200)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a:t>
            </a:r>
            <a:r>
              <a:rPr lang="en-US" sz="2200" dirty="0" err="1" smtClean="0">
                <a:solidFill>
                  <a:schemeClr val="tx1"/>
                </a:solidFill>
              </a:rPr>
              <a:t>cout</a:t>
            </a:r>
            <a:r>
              <a:rPr lang="en-US" sz="2200" dirty="0" smtClean="0">
                <a:solidFill>
                  <a:schemeClr val="tx1"/>
                </a:solidFill>
              </a:rPr>
              <a:t> &lt;&lt; "Max (100,1010): " &lt;&lt; Max(100,1010) &lt;&lt; </a:t>
            </a:r>
            <a:r>
              <a:rPr lang="en-US" sz="2200" dirty="0" err="1" smtClean="0">
                <a:solidFill>
                  <a:schemeClr val="tx1"/>
                </a:solidFill>
              </a:rPr>
              <a:t>endl</a:t>
            </a:r>
            <a:r>
              <a:rPr lang="en-US" sz="2200" dirty="0" smtClean="0">
                <a:solidFill>
                  <a:schemeClr val="tx1"/>
                </a:solidFill>
              </a:rPr>
              <a:t>;</a:t>
            </a:r>
          </a:p>
          <a:p>
            <a:r>
              <a:rPr lang="en-US" sz="2200" dirty="0" smtClean="0">
                <a:solidFill>
                  <a:schemeClr val="tx1"/>
                </a:solidFill>
              </a:rPr>
              <a:t>   return 0;</a:t>
            </a:r>
          </a:p>
          <a:p>
            <a:r>
              <a:rPr lang="en-US" sz="2200" dirty="0" smtClean="0">
                <a:solidFill>
                  <a:schemeClr val="tx1"/>
                </a:solidFill>
              </a:rPr>
              <a:t>}</a:t>
            </a:r>
            <a:endParaRPr lang="en-US" sz="2200" dirty="0">
              <a:solidFill>
                <a:schemeClr val="tx1"/>
              </a:solidFill>
            </a:endParaRPr>
          </a:p>
        </p:txBody>
      </p:sp>
      <p:pic>
        <p:nvPicPr>
          <p:cNvPr id="19459" name="Picture 3"/>
          <p:cNvPicPr>
            <a:picLocks noChangeAspect="1" noChangeArrowheads="1"/>
          </p:cNvPicPr>
          <p:nvPr/>
        </p:nvPicPr>
        <p:blipFill>
          <a:blip r:embed="rId2"/>
          <a:srcRect/>
          <a:stretch>
            <a:fillRect/>
          </a:stretch>
        </p:blipFill>
        <p:spPr bwMode="auto">
          <a:xfrm>
            <a:off x="7970447" y="1378634"/>
            <a:ext cx="3339977" cy="1022399"/>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Program using Inline Function</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8433" name="Picture 1"/>
          <p:cNvPicPr>
            <a:picLocks noChangeAspect="1" noChangeArrowheads="1"/>
          </p:cNvPicPr>
          <p:nvPr/>
        </p:nvPicPr>
        <p:blipFill>
          <a:blip r:embed="rId2"/>
          <a:srcRect/>
          <a:stretch>
            <a:fillRect/>
          </a:stretch>
        </p:blipFill>
        <p:spPr bwMode="auto">
          <a:xfrm>
            <a:off x="1111348" y="1071563"/>
            <a:ext cx="9720775" cy="5315169"/>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1253344"/>
          </a:xfrm>
          <a:solidFill>
            <a:schemeClr val="accent1">
              <a:lumMod val="50000"/>
            </a:schemeClr>
          </a:solidFill>
        </p:spPr>
        <p:txBody>
          <a:bodyPr>
            <a:normAutofit fontScale="90000"/>
          </a:bodyPr>
          <a:lstStyle/>
          <a:p>
            <a:pPr lvl="0"/>
            <a:r>
              <a:rPr lang="en-US" sz="4400" b="1" dirty="0" smtClean="0">
                <a:solidFill>
                  <a:schemeClr val="bg1"/>
                </a:solidFill>
                <a:latin typeface="Syntax-Bold" charset="0"/>
                <a:ea typeface="+mn-ea"/>
                <a:cs typeface="+mn-cs"/>
              </a:rPr>
              <a:t>User-defined Functions</a:t>
            </a:r>
            <a:r>
              <a:rPr lang="en-US" sz="4800" b="1" dirty="0" smtClean="0">
                <a:solidFill>
                  <a:schemeClr val="bg1"/>
                </a:solidFill>
                <a:latin typeface="+mn-lt"/>
                <a:ea typeface="+mn-ea"/>
                <a:cs typeface="+mn-cs"/>
              </a:rPr>
              <a:t/>
            </a:r>
            <a:br>
              <a:rPr lang="en-US" sz="4800" b="1" dirty="0" smtClean="0">
                <a:solidFill>
                  <a:schemeClr val="bg1"/>
                </a:solidFill>
                <a:latin typeface="+mn-lt"/>
                <a:ea typeface="+mn-ea"/>
                <a:cs typeface="+mn-cs"/>
              </a:rPr>
            </a:b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txBox="1">
            <a:spLocks noChangeArrowheads="1"/>
          </p:cNvSpPr>
          <p:nvPr/>
        </p:nvSpPr>
        <p:spPr>
          <a:xfrm>
            <a:off x="1111347" y="1955409"/>
            <a:ext cx="9144000" cy="3352800"/>
          </a:xfrm>
          <a:prstGeom prst="rect">
            <a:avLst/>
          </a:prstGeom>
        </p:spPr>
        <p:style>
          <a:lnRef idx="1">
            <a:schemeClr val="accent2"/>
          </a:lnRef>
          <a:fillRef idx="2">
            <a:schemeClr val="accent2"/>
          </a:fillRef>
          <a:effectRef idx="1">
            <a:schemeClr val="accent2"/>
          </a:effectRef>
          <a:fontRef idx="minor">
            <a:schemeClr val="dk1"/>
          </a:fontRef>
        </p:style>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8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User-defined functions in C++</a:t>
            </a:r>
            <a:endPar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640080" marR="0" lvl="1" indent="-246888" algn="just" defTabSz="914400" rtl="0" eaLnBrk="1" fontAlgn="auto" latinLnBrk="0" hangingPunct="1">
              <a:lnSpc>
                <a:spcPct val="100000"/>
              </a:lnSpc>
              <a:spcBef>
                <a:spcPct val="20000"/>
              </a:spcBef>
              <a:spcAft>
                <a:spcPts val="0"/>
              </a:spcAft>
              <a:buClr>
                <a:schemeClr val="accent1"/>
              </a:buClr>
              <a:buSzPct val="85000"/>
              <a:buFont typeface="Symbol" pitchFamily="18" charset="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Value-returning functions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functions that have a data type.</a:t>
            </a:r>
          </a:p>
          <a:p>
            <a:pPr marL="640080" marR="0" lvl="1" indent="-246888" algn="just" defTabSz="914400" rtl="0" eaLnBrk="1" fontAlgn="auto" latinLnBrk="0" hangingPunct="1">
              <a:lnSpc>
                <a:spcPct val="100000"/>
              </a:lnSpc>
              <a:spcBef>
                <a:spcPct val="20000"/>
              </a:spcBef>
              <a:spcAft>
                <a:spcPts val="0"/>
              </a:spcAft>
              <a:buClr>
                <a:schemeClr val="accent1"/>
              </a:buClr>
              <a:buSzPct val="85000"/>
              <a:buFont typeface="Symbol" pitchFamily="18" charset="2"/>
              <a:buChar char="·"/>
              <a:tabLst/>
              <a:defRPr/>
            </a:pPr>
            <a:r>
              <a:rPr kumimoji="0" lang="en-US" sz="24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Void functions -</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functions that do not have a data type.</a:t>
            </a:r>
          </a:p>
          <a:p>
            <a:pPr marL="274320" marR="0" lvl="0" indent="-27432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1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endParaRPr kumimoji="0" lang="en-US" sz="1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Times New Roman" pitchFamily="18" charset="0"/>
                <a:cs typeface="Times New Roman" pitchFamily="18" charset="0"/>
              </a:rPr>
              <a:t>Void functions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3048000" y="1582341"/>
            <a:ext cx="6096000" cy="3693319"/>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en-US" dirty="0" smtClean="0"/>
              <a:t>#include&lt;</a:t>
            </a:r>
            <a:r>
              <a:rPr lang="en-US" dirty="0" err="1" smtClean="0"/>
              <a:t>iostream</a:t>
            </a:r>
            <a:r>
              <a:rPr lang="en-US" dirty="0" smtClean="0"/>
              <a:t>&gt;</a:t>
            </a:r>
          </a:p>
          <a:p>
            <a:r>
              <a:rPr lang="en-US" dirty="0" smtClean="0"/>
              <a:t>	using namespace std;</a:t>
            </a:r>
          </a:p>
          <a:p>
            <a:endParaRPr lang="en-US" dirty="0" smtClean="0"/>
          </a:p>
          <a:p>
            <a:r>
              <a:rPr lang="en-US" dirty="0" smtClean="0"/>
              <a:t>	void </a:t>
            </a:r>
            <a:r>
              <a:rPr lang="en-US" dirty="0" err="1" smtClean="0"/>
              <a:t>MyPrint</a:t>
            </a:r>
            <a:r>
              <a:rPr lang="en-US" dirty="0" smtClean="0"/>
              <a:t>()</a:t>
            </a:r>
          </a:p>
          <a:p>
            <a:r>
              <a:rPr lang="en-US" dirty="0" smtClean="0"/>
              <a:t>	{</a:t>
            </a:r>
          </a:p>
          <a:p>
            <a:r>
              <a:rPr lang="en-US" dirty="0" smtClean="0"/>
              <a:t>		</a:t>
            </a:r>
            <a:r>
              <a:rPr lang="en-US" dirty="0" err="1" smtClean="0"/>
              <a:t>cout</a:t>
            </a:r>
            <a:r>
              <a:rPr lang="en-US" dirty="0" smtClean="0"/>
              <a:t> &lt;&lt; "Printing from a function.\n";</a:t>
            </a:r>
          </a:p>
          <a:p>
            <a:r>
              <a:rPr lang="en-US" dirty="0" smtClean="0"/>
              <a:t>	}</a:t>
            </a:r>
          </a:p>
          <a:p>
            <a:endParaRPr lang="en-US" dirty="0" smtClean="0"/>
          </a:p>
          <a:p>
            <a:r>
              <a:rPr lang="en-US" dirty="0" smtClean="0"/>
              <a:t>	</a:t>
            </a:r>
            <a:r>
              <a:rPr lang="en-US" dirty="0" err="1" smtClean="0"/>
              <a:t>int</a:t>
            </a:r>
            <a:r>
              <a:rPr lang="en-US" dirty="0" smtClean="0"/>
              <a:t> main()</a:t>
            </a:r>
          </a:p>
          <a:p>
            <a:r>
              <a:rPr lang="en-US" dirty="0" smtClean="0"/>
              <a:t>	{</a:t>
            </a:r>
          </a:p>
          <a:p>
            <a:r>
              <a:rPr lang="en-US" dirty="0" smtClean="0"/>
              <a:t>		</a:t>
            </a:r>
            <a:r>
              <a:rPr lang="en-US" dirty="0" err="1" smtClean="0"/>
              <a:t>MyPrint</a:t>
            </a:r>
            <a:r>
              <a:rPr lang="en-US" dirty="0" smtClean="0"/>
              <a:t>();</a:t>
            </a:r>
          </a:p>
          <a:p>
            <a:r>
              <a:rPr lang="en-US" dirty="0" smtClean="0"/>
              <a:t>		return 0;</a:t>
            </a:r>
          </a:p>
          <a:p>
            <a:r>
              <a:rPr lang="en-US" dirty="0" smtClean="0"/>
              <a:t>	}</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Times New Roman" pitchFamily="18" charset="0"/>
                <a:cs typeface="Times New Roman" pitchFamily="18" charset="0"/>
              </a:rPr>
              <a:t>Value-returning functions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604911" y="1185272"/>
            <a:ext cx="7132320" cy="480131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#include&lt;</a:t>
            </a:r>
            <a:r>
              <a:rPr lang="en-US" dirty="0" err="1" smtClean="0"/>
              <a:t>iostream</a:t>
            </a:r>
            <a:r>
              <a:rPr lang="en-US" dirty="0" smtClean="0"/>
              <a:t>&gt;</a:t>
            </a:r>
          </a:p>
          <a:p>
            <a:r>
              <a:rPr lang="en-US" dirty="0" smtClean="0"/>
              <a:t>using namespace std;</a:t>
            </a:r>
          </a:p>
          <a:p>
            <a:r>
              <a:rPr lang="en-US" dirty="0" smtClean="0"/>
              <a:t>	</a:t>
            </a:r>
            <a:r>
              <a:rPr lang="en-US" dirty="0" err="1" smtClean="0"/>
              <a:t>int</a:t>
            </a:r>
            <a:r>
              <a:rPr lang="en-US" dirty="0" smtClean="0"/>
              <a:t> Add(</a:t>
            </a:r>
            <a:r>
              <a:rPr lang="en-US" dirty="0" err="1" smtClean="0"/>
              <a:t>int</a:t>
            </a:r>
            <a:r>
              <a:rPr lang="en-US" dirty="0" smtClean="0"/>
              <a:t> output1, </a:t>
            </a:r>
            <a:r>
              <a:rPr lang="en-US" dirty="0" err="1" smtClean="0"/>
              <a:t>int</a:t>
            </a:r>
            <a:r>
              <a:rPr lang="en-US" dirty="0" smtClean="0"/>
              <a:t> output2)</a:t>
            </a:r>
          </a:p>
          <a:p>
            <a:r>
              <a:rPr lang="en-US" dirty="0" smtClean="0"/>
              <a:t>	{</a:t>
            </a:r>
          </a:p>
          <a:p>
            <a:r>
              <a:rPr lang="en-US" dirty="0" smtClean="0"/>
              <a:t>		return output1 + output2;</a:t>
            </a:r>
          </a:p>
          <a:p>
            <a:r>
              <a:rPr lang="en-US" dirty="0" smtClean="0"/>
              <a:t>	}</a:t>
            </a:r>
          </a:p>
          <a:p>
            <a:r>
              <a:rPr lang="en-US" dirty="0" smtClean="0"/>
              <a:t>	</a:t>
            </a:r>
            <a:r>
              <a:rPr lang="en-US" dirty="0" err="1" smtClean="0"/>
              <a:t>int</a:t>
            </a:r>
            <a:r>
              <a:rPr lang="en-US" dirty="0" smtClean="0"/>
              <a:t> main()</a:t>
            </a:r>
          </a:p>
          <a:p>
            <a:r>
              <a:rPr lang="en-US" dirty="0" smtClean="0"/>
              <a:t>	{</a:t>
            </a:r>
          </a:p>
          <a:p>
            <a:r>
              <a:rPr lang="en-US" dirty="0" smtClean="0"/>
              <a:t>		</a:t>
            </a:r>
            <a:r>
              <a:rPr lang="en-US" dirty="0" err="1" smtClean="0"/>
              <a:t>int</a:t>
            </a:r>
            <a:r>
              <a:rPr lang="en-US" dirty="0" smtClean="0"/>
              <a:t> answer, input1, input2;</a:t>
            </a:r>
          </a:p>
          <a:p>
            <a:r>
              <a:rPr lang="en-US" dirty="0" smtClean="0"/>
              <a:t>		</a:t>
            </a:r>
            <a:r>
              <a:rPr lang="en-US" dirty="0" err="1" smtClean="0"/>
              <a:t>cout</a:t>
            </a:r>
            <a:r>
              <a:rPr lang="en-US" dirty="0" smtClean="0"/>
              <a:t> &lt;&lt; "Give a integer number:";</a:t>
            </a:r>
          </a:p>
          <a:p>
            <a:r>
              <a:rPr lang="en-US" dirty="0" smtClean="0"/>
              <a:t>		</a:t>
            </a:r>
            <a:r>
              <a:rPr lang="en-US" dirty="0" err="1" smtClean="0"/>
              <a:t>cin</a:t>
            </a:r>
            <a:r>
              <a:rPr lang="en-US" dirty="0" smtClean="0"/>
              <a:t> &gt;&gt; input1;</a:t>
            </a:r>
          </a:p>
          <a:p>
            <a:r>
              <a:rPr lang="en-US" dirty="0" smtClean="0"/>
              <a:t>		</a:t>
            </a:r>
            <a:r>
              <a:rPr lang="en-US" dirty="0" err="1" smtClean="0"/>
              <a:t>cout</a:t>
            </a:r>
            <a:r>
              <a:rPr lang="en-US" dirty="0" smtClean="0"/>
              <a:t> &lt;&lt; "Give another integer number:";</a:t>
            </a:r>
          </a:p>
          <a:p>
            <a:r>
              <a:rPr lang="en-US" dirty="0" smtClean="0"/>
              <a:t>		</a:t>
            </a:r>
            <a:r>
              <a:rPr lang="en-US" dirty="0" err="1" smtClean="0"/>
              <a:t>cin</a:t>
            </a:r>
            <a:r>
              <a:rPr lang="en-US" dirty="0" smtClean="0"/>
              <a:t> &gt;&gt; input2;</a:t>
            </a:r>
          </a:p>
          <a:p>
            <a:r>
              <a:rPr lang="en-US" dirty="0" smtClean="0"/>
              <a:t>		answer = Add(input1,input2);</a:t>
            </a:r>
          </a:p>
          <a:p>
            <a:r>
              <a:rPr lang="en-US" dirty="0" smtClean="0"/>
              <a:t>		</a:t>
            </a:r>
            <a:r>
              <a:rPr lang="en-US" dirty="0" err="1" smtClean="0"/>
              <a:t>cout</a:t>
            </a:r>
            <a:r>
              <a:rPr lang="en-US" dirty="0" smtClean="0"/>
              <a:t> &lt;&lt; input1 &lt;&lt; " + " &lt;&lt; input2 &lt;&lt; " = " &lt;&lt; answer;</a:t>
            </a:r>
          </a:p>
          <a:p>
            <a:r>
              <a:rPr lang="en-US" dirty="0" smtClean="0"/>
              <a:t>		return 0;</a:t>
            </a:r>
          </a:p>
          <a:p>
            <a:r>
              <a:rPr lang="en-US" dirty="0" smtClean="0"/>
              <a:t>	}</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12192000" cy="872197"/>
          </a:xfrm>
          <a:solidFill>
            <a:schemeClr val="accent1">
              <a:lumMod val="50000"/>
            </a:schemeClr>
          </a:solidFill>
        </p:spPr>
        <p:txBody>
          <a:bodyPr>
            <a:noAutofit/>
          </a:bodyPr>
          <a:lstStyle/>
          <a:p>
            <a:pPr lvl="0"/>
            <a:r>
              <a:rPr lang="en-US" sz="4000" dirty="0" smtClean="0">
                <a:solidFill>
                  <a:schemeClr val="bg1"/>
                </a:solidFill>
                <a:latin typeface="+mn-lt"/>
                <a:ea typeface="+mn-ea"/>
                <a:cs typeface="+mn-cs"/>
              </a:rPr>
              <a:t>Function to return the larger of two numbers.</a:t>
            </a:r>
            <a:endParaRPr lang="en-US" sz="4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txBox="1">
            <a:spLocks noChangeArrowheads="1"/>
          </p:cNvSpPr>
          <p:nvPr/>
        </p:nvSpPr>
        <p:spPr>
          <a:xfrm>
            <a:off x="956603" y="1392702"/>
            <a:ext cx="9144000" cy="4839286"/>
          </a:xfrm>
          <a:prstGeom prst="rect">
            <a:avLst/>
          </a:prstGeom>
        </p:spPr>
        <p:style>
          <a:lnRef idx="1">
            <a:schemeClr val="accent1"/>
          </a:lnRef>
          <a:fillRef idx="2">
            <a:schemeClr val="accent1"/>
          </a:fillRef>
          <a:effectRef idx="1">
            <a:schemeClr val="accent1"/>
          </a:effectRef>
          <a:fontRef idx="minor">
            <a:schemeClr val="dk1"/>
          </a:fontRef>
        </p:style>
        <p:txBody>
          <a:bodyPr vert="horz">
            <a:normAutofit fontScale="92500" lnSpcReduction="10000"/>
          </a:bodyPr>
          <a:lstStyle/>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larger(</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x,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double</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if</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(x &gt;=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max = 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fr-FR" sz="2400" b="0" i="0" u="none" strike="noStrike" kern="1200" cap="none" spc="0" normalizeH="0" baseline="0" noProof="0" dirty="0" err="1" smtClean="0">
                <a:ln>
                  <a:noFill/>
                </a:ln>
                <a:solidFill>
                  <a:srgbClr val="0000FF"/>
                </a:solidFill>
                <a:effectLst/>
                <a:uLnTx/>
                <a:uFillTx/>
                <a:latin typeface="Courier New" pitchFamily="49" charset="0"/>
                <a:ea typeface="+mn-ea"/>
                <a:cs typeface="+mn-cs"/>
              </a:rPr>
              <a:t>else</a:t>
            </a: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 = y;</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endParaRPr kumimoji="0" lang="fr-FR" sz="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fr-FR"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a:t>
            </a:r>
            <a:r>
              <a:rPr kumimoji="0" lang="en-US" sz="2400" b="0" i="0" u="none" strike="noStrike" kern="1200" cap="none" spc="0" normalizeH="0" baseline="0" noProof="0" dirty="0" smtClean="0">
                <a:ln>
                  <a:noFill/>
                </a:ln>
                <a:solidFill>
                  <a:srgbClr val="0000FF"/>
                </a:solidFill>
                <a:effectLst/>
                <a:uLnTx/>
                <a:uFillTx/>
                <a:latin typeface="Courier New" pitchFamily="49" charset="0"/>
                <a:ea typeface="+mn-ea"/>
                <a:cs typeface="+mn-cs"/>
              </a:rPr>
              <a:t>return</a:t>
            </a: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 max;</a:t>
            </a:r>
          </a:p>
          <a:p>
            <a:pPr marL="225425" marR="0" lvl="0" indent="0" algn="l"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Courier New" pitchFamily="49" charset="0"/>
                <a:ea typeface="+mn-ea"/>
                <a:cs typeface="+mn-cs"/>
              </a:rPr>
              <a:t>}</a:t>
            </a:r>
            <a:endParaRPr kumimoji="0" lang="en-US" sz="2800" b="0" i="0" u="none" strike="noStrike" kern="1200" cap="none" spc="0" normalizeH="0" baseline="0" noProof="0" dirty="0" smtClean="0">
              <a:ln>
                <a:noFill/>
              </a:ln>
              <a:solidFill>
                <a:schemeClr val="tx1"/>
              </a:solidFill>
              <a:effectLst/>
              <a:uLnTx/>
              <a:uFillTx/>
              <a:latin typeface="Courier New" pitchFamily="49" charset="0"/>
              <a:ea typeface="+mn-ea"/>
              <a:cs typeface="+mn-cs"/>
            </a:endParaRPr>
          </a:p>
          <a:p>
            <a:pPr marL="225425" marR="0" lvl="0" indent="0" algn="just" defTabSz="914400" rtl="0" eaLnBrk="1" fontAlgn="auto" latinLnBrk="0" hangingPunct="1">
              <a:lnSpc>
                <a:spcPct val="100000"/>
              </a:lnSpc>
              <a:spcBef>
                <a:spcPct val="20000"/>
              </a:spcBef>
              <a:spcAft>
                <a:spcPts val="0"/>
              </a:spcAft>
              <a:buClr>
                <a:schemeClr val="accent3"/>
              </a:buClr>
              <a:buSzPct val="95000"/>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000" dirty="0" smtClean="0">
                <a:solidFill>
                  <a:schemeClr val="bg1"/>
                </a:solidFill>
              </a:rPr>
              <a:t>Write a program using function which accept two integers as an argument and return its sum. </a:t>
            </a:r>
            <a:endParaRPr lang="en-US" sz="3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9337273" y="1252025"/>
            <a:ext cx="2854727" cy="1608260"/>
          </a:xfrm>
          <a:prstGeom prst="rect">
            <a:avLst/>
          </a:prstGeom>
          <a:noFill/>
          <a:ln w="9525">
            <a:noFill/>
            <a:miter lim="800000"/>
            <a:headEnd/>
            <a:tailEnd/>
          </a:ln>
          <a:effectLst/>
        </p:spPr>
      </p:pic>
      <p:sp>
        <p:nvSpPr>
          <p:cNvPr id="7" name="Rectangle 6"/>
          <p:cNvSpPr/>
          <p:nvPr/>
        </p:nvSpPr>
        <p:spPr>
          <a:xfrm>
            <a:off x="1744394" y="1252025"/>
            <a:ext cx="7399606" cy="507831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 include &lt;</a:t>
            </a:r>
            <a:r>
              <a:rPr lang="en-US" dirty="0" err="1" smtClean="0"/>
              <a:t>iostream</a:t>
            </a:r>
            <a:r>
              <a:rPr lang="en-US" dirty="0" smtClean="0"/>
              <a:t>&gt;</a:t>
            </a:r>
          </a:p>
          <a:p>
            <a:r>
              <a:rPr lang="en-US" dirty="0" smtClean="0"/>
              <a:t>using namespace std;</a:t>
            </a:r>
          </a:p>
          <a:p>
            <a:r>
              <a:rPr lang="en-US" dirty="0" err="1" smtClean="0"/>
              <a:t>int</a:t>
            </a:r>
            <a:r>
              <a:rPr lang="en-US" dirty="0" smtClean="0"/>
              <a:t> sum(</a:t>
            </a:r>
            <a:r>
              <a:rPr lang="en-US" dirty="0" err="1" smtClean="0"/>
              <a:t>int</a:t>
            </a:r>
            <a:r>
              <a:rPr lang="en-US" dirty="0" smtClean="0"/>
              <a:t>, </a:t>
            </a:r>
            <a:r>
              <a:rPr lang="en-US" dirty="0" err="1" smtClean="0"/>
              <a:t>int</a:t>
            </a:r>
            <a:r>
              <a:rPr lang="en-US" dirty="0" smtClean="0"/>
              <a:t>);</a:t>
            </a:r>
          </a:p>
          <a:p>
            <a:r>
              <a:rPr lang="en-US" dirty="0" err="1" smtClean="0"/>
              <a:t>int</a:t>
            </a:r>
            <a:r>
              <a:rPr lang="en-US" dirty="0" smtClean="0"/>
              <a:t> main()</a:t>
            </a:r>
          </a:p>
          <a:p>
            <a:r>
              <a:rPr lang="en-US" dirty="0" smtClean="0"/>
              <a:t>{	</a:t>
            </a:r>
            <a:r>
              <a:rPr lang="en-US" dirty="0" err="1" smtClean="0"/>
              <a:t>int</a:t>
            </a:r>
            <a:r>
              <a:rPr lang="en-US" dirty="0" smtClean="0"/>
              <a:t> </a:t>
            </a:r>
            <a:r>
              <a:rPr lang="en-US" dirty="0" err="1" smtClean="0"/>
              <a:t>x,y,s</a:t>
            </a:r>
            <a:r>
              <a:rPr lang="en-US" dirty="0" smtClean="0"/>
              <a:t>;</a:t>
            </a:r>
          </a:p>
          <a:p>
            <a:r>
              <a:rPr lang="en-US" dirty="0" smtClean="0"/>
              <a:t>	</a:t>
            </a:r>
            <a:r>
              <a:rPr lang="en-US" dirty="0" err="1" smtClean="0"/>
              <a:t>cout</a:t>
            </a:r>
            <a:r>
              <a:rPr lang="en-US" dirty="0" smtClean="0"/>
              <a:t>&lt;&lt;"Enter first number : ";</a:t>
            </a:r>
          </a:p>
          <a:p>
            <a:r>
              <a:rPr lang="en-US" dirty="0" smtClean="0"/>
              <a:t>	</a:t>
            </a:r>
            <a:r>
              <a:rPr lang="en-US" dirty="0" err="1" smtClean="0"/>
              <a:t>cin</a:t>
            </a:r>
            <a:r>
              <a:rPr lang="en-US" dirty="0" smtClean="0"/>
              <a:t>&gt;&gt;x;</a:t>
            </a:r>
          </a:p>
          <a:p>
            <a:r>
              <a:rPr lang="en-US" dirty="0" smtClean="0"/>
              <a:t>	</a:t>
            </a:r>
            <a:r>
              <a:rPr lang="en-US" dirty="0" err="1" smtClean="0"/>
              <a:t>cout</a:t>
            </a:r>
            <a:r>
              <a:rPr lang="en-US" dirty="0" smtClean="0"/>
              <a:t>&lt;&lt;"Enter second number : ";</a:t>
            </a:r>
          </a:p>
          <a:p>
            <a:r>
              <a:rPr lang="en-US" dirty="0" smtClean="0"/>
              <a:t>	</a:t>
            </a:r>
            <a:r>
              <a:rPr lang="en-US" dirty="0" err="1" smtClean="0"/>
              <a:t>cin</a:t>
            </a:r>
            <a:r>
              <a:rPr lang="en-US" dirty="0" smtClean="0"/>
              <a:t>&gt;&gt;y;</a:t>
            </a:r>
          </a:p>
          <a:p>
            <a:r>
              <a:rPr lang="en-US" dirty="0" smtClean="0"/>
              <a:t>	s=sum(</a:t>
            </a:r>
            <a:r>
              <a:rPr lang="en-US" dirty="0" err="1" smtClean="0"/>
              <a:t>x,y</a:t>
            </a:r>
            <a:r>
              <a:rPr lang="en-US" dirty="0" smtClean="0"/>
              <a:t>);</a:t>
            </a:r>
          </a:p>
          <a:p>
            <a:r>
              <a:rPr lang="en-US" dirty="0" smtClean="0"/>
              <a:t>	</a:t>
            </a:r>
            <a:r>
              <a:rPr lang="en-US" dirty="0" err="1" smtClean="0"/>
              <a:t>cout</a:t>
            </a:r>
            <a:r>
              <a:rPr lang="en-US" dirty="0" smtClean="0"/>
              <a:t>&lt;&lt;"The sum is : "&lt;&lt;s;</a:t>
            </a:r>
          </a:p>
          <a:p>
            <a:r>
              <a:rPr lang="en-US" dirty="0" smtClean="0"/>
              <a:t>    return 0;</a:t>
            </a:r>
          </a:p>
          <a:p>
            <a:r>
              <a:rPr lang="en-US" dirty="0" smtClean="0"/>
              <a:t>}</a:t>
            </a:r>
          </a:p>
          <a:p>
            <a:r>
              <a:rPr lang="en-US" dirty="0" err="1" smtClean="0"/>
              <a:t>int</a:t>
            </a:r>
            <a:r>
              <a:rPr lang="en-US" dirty="0" smtClean="0"/>
              <a:t> sum(</a:t>
            </a:r>
            <a:r>
              <a:rPr lang="en-US" dirty="0" err="1" smtClean="0"/>
              <a:t>int</a:t>
            </a:r>
            <a:r>
              <a:rPr lang="en-US" dirty="0" smtClean="0"/>
              <a:t> a, </a:t>
            </a:r>
            <a:r>
              <a:rPr lang="en-US" dirty="0" err="1" smtClean="0"/>
              <a:t>int</a:t>
            </a:r>
            <a:r>
              <a:rPr lang="en-US" dirty="0" smtClean="0"/>
              <a:t> b)</a:t>
            </a:r>
          </a:p>
          <a:p>
            <a:r>
              <a:rPr lang="en-US" dirty="0" smtClean="0"/>
              <a:t>{	</a:t>
            </a:r>
            <a:r>
              <a:rPr lang="en-US" dirty="0" err="1" smtClean="0"/>
              <a:t>int</a:t>
            </a:r>
            <a:r>
              <a:rPr lang="en-US" dirty="0" smtClean="0"/>
              <a:t> total;</a:t>
            </a:r>
          </a:p>
          <a:p>
            <a:r>
              <a:rPr lang="en-US" dirty="0" smtClean="0"/>
              <a:t>	total=</a:t>
            </a:r>
            <a:r>
              <a:rPr lang="en-US" dirty="0" err="1" smtClean="0"/>
              <a:t>a+b</a:t>
            </a:r>
            <a:r>
              <a:rPr lang="en-US" dirty="0" smtClean="0"/>
              <a:t>;</a:t>
            </a:r>
          </a:p>
          <a:p>
            <a:r>
              <a:rPr lang="en-US" dirty="0" smtClean="0"/>
              <a:t>	return total;</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000" dirty="0" smtClean="0">
                <a:solidFill>
                  <a:schemeClr val="bg1"/>
                </a:solidFill>
              </a:rPr>
              <a:t/>
            </a:r>
            <a:br>
              <a:rPr lang="en-US" sz="3000" dirty="0" smtClean="0">
                <a:solidFill>
                  <a:schemeClr val="bg1"/>
                </a:solidFill>
              </a:rPr>
            </a:br>
            <a:r>
              <a:rPr lang="en-US" sz="3000" dirty="0" smtClean="0">
                <a:solidFill>
                  <a:schemeClr val="bg1"/>
                </a:solidFill>
              </a:rPr>
              <a:t>Write a function to calculate the factorial value of any integer as an argument.</a:t>
            </a:r>
            <a:br>
              <a:rPr lang="en-US" sz="3000" dirty="0" smtClean="0">
                <a:solidFill>
                  <a:schemeClr val="bg1"/>
                </a:solidFill>
              </a:rPr>
            </a:br>
            <a:endParaRPr lang="en-US" sz="30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1280160" y="997028"/>
            <a:ext cx="7793501" cy="535531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smtClean="0"/>
              <a:t>#include&lt;</a:t>
            </a:r>
            <a:r>
              <a:rPr lang="en-US" dirty="0" err="1" smtClean="0"/>
              <a:t>iostream</a:t>
            </a:r>
            <a:r>
              <a:rPr lang="en-US" dirty="0" smtClean="0"/>
              <a:t>&gt;</a:t>
            </a:r>
          </a:p>
          <a:p>
            <a:r>
              <a:rPr lang="en-US" dirty="0" smtClean="0"/>
              <a:t>using namespace std;</a:t>
            </a:r>
          </a:p>
          <a:p>
            <a:r>
              <a:rPr lang="en-US" dirty="0" err="1" smtClean="0"/>
              <a:t>int</a:t>
            </a:r>
            <a:r>
              <a:rPr lang="en-US" dirty="0" smtClean="0"/>
              <a:t> factorial(</a:t>
            </a:r>
            <a:r>
              <a:rPr lang="en-US" dirty="0" err="1" smtClean="0"/>
              <a:t>int</a:t>
            </a:r>
            <a:r>
              <a:rPr lang="en-US" dirty="0" smtClean="0"/>
              <a:t>);</a:t>
            </a:r>
          </a:p>
          <a:p>
            <a:r>
              <a:rPr lang="en-US" dirty="0" err="1" smtClean="0"/>
              <a:t>int</a:t>
            </a:r>
            <a:r>
              <a:rPr lang="en-US" dirty="0" smtClean="0"/>
              <a:t> main(){</a:t>
            </a:r>
          </a:p>
          <a:p>
            <a:r>
              <a:rPr lang="en-US" dirty="0" smtClean="0"/>
              <a:t>	</a:t>
            </a:r>
            <a:r>
              <a:rPr lang="en-US" dirty="0" err="1" smtClean="0"/>
              <a:t>int</a:t>
            </a:r>
            <a:r>
              <a:rPr lang="en-US" dirty="0" smtClean="0"/>
              <a:t> </a:t>
            </a:r>
            <a:r>
              <a:rPr lang="en-US" dirty="0" err="1" smtClean="0"/>
              <a:t>x,f</a:t>
            </a:r>
            <a:r>
              <a:rPr lang="en-US" dirty="0" smtClean="0"/>
              <a:t>;</a:t>
            </a:r>
          </a:p>
          <a:p>
            <a:r>
              <a:rPr lang="en-US" dirty="0" smtClean="0"/>
              <a:t>	</a:t>
            </a:r>
            <a:r>
              <a:rPr lang="en-US" dirty="0" err="1" smtClean="0"/>
              <a:t>cout</a:t>
            </a:r>
            <a:r>
              <a:rPr lang="en-US" dirty="0" smtClean="0"/>
              <a:t>&lt;&lt;"Enter number : ";</a:t>
            </a:r>
          </a:p>
          <a:p>
            <a:r>
              <a:rPr lang="en-US" dirty="0" smtClean="0"/>
              <a:t>	</a:t>
            </a:r>
            <a:r>
              <a:rPr lang="en-US" dirty="0" err="1" smtClean="0"/>
              <a:t>cin</a:t>
            </a:r>
            <a:r>
              <a:rPr lang="en-US" dirty="0" smtClean="0"/>
              <a:t>&gt;&gt;x;</a:t>
            </a:r>
          </a:p>
          <a:p>
            <a:r>
              <a:rPr lang="en-US" dirty="0" smtClean="0"/>
              <a:t>	f=factorial(x);</a:t>
            </a:r>
          </a:p>
          <a:p>
            <a:r>
              <a:rPr lang="en-US" dirty="0" smtClean="0"/>
              <a:t>	</a:t>
            </a:r>
            <a:r>
              <a:rPr lang="en-US" dirty="0" err="1" smtClean="0"/>
              <a:t>cout</a:t>
            </a:r>
            <a:r>
              <a:rPr lang="en-US" dirty="0" smtClean="0"/>
              <a:t>&lt;&lt;"The factorial is :"&lt;&lt;f;</a:t>
            </a:r>
          </a:p>
          <a:p>
            <a:r>
              <a:rPr lang="en-US" dirty="0" smtClean="0"/>
              <a:t>	return 0;}</a:t>
            </a:r>
          </a:p>
          <a:p>
            <a:r>
              <a:rPr lang="en-US" dirty="0" err="1" smtClean="0"/>
              <a:t>int</a:t>
            </a:r>
            <a:r>
              <a:rPr lang="en-US" dirty="0" smtClean="0"/>
              <a:t> factorial(</a:t>
            </a:r>
            <a:r>
              <a:rPr lang="en-US" dirty="0" err="1" smtClean="0"/>
              <a:t>int</a:t>
            </a:r>
            <a:r>
              <a:rPr lang="en-US" dirty="0" smtClean="0"/>
              <a:t> a){</a:t>
            </a:r>
          </a:p>
          <a:p>
            <a:r>
              <a:rPr lang="en-US" dirty="0" smtClean="0"/>
              <a:t>	</a:t>
            </a:r>
            <a:r>
              <a:rPr lang="en-US" dirty="0" err="1" smtClean="0"/>
              <a:t>int</a:t>
            </a:r>
            <a:r>
              <a:rPr lang="en-US" dirty="0" smtClean="0"/>
              <a:t> fact=1;</a:t>
            </a:r>
          </a:p>
          <a:p>
            <a:r>
              <a:rPr lang="en-US" dirty="0" smtClean="0"/>
              <a:t>	while(a&gt;=1)</a:t>
            </a:r>
          </a:p>
          <a:p>
            <a:r>
              <a:rPr lang="en-US" dirty="0" smtClean="0"/>
              <a:t>	{</a:t>
            </a:r>
          </a:p>
          <a:p>
            <a:r>
              <a:rPr lang="en-US" dirty="0" smtClean="0"/>
              <a:t>		fact=fact*a;</a:t>
            </a:r>
          </a:p>
          <a:p>
            <a:r>
              <a:rPr lang="en-US" dirty="0" smtClean="0"/>
              <a:t>		a--;</a:t>
            </a:r>
          </a:p>
          <a:p>
            <a:r>
              <a:rPr lang="en-US" dirty="0" smtClean="0"/>
              <a:t>	}</a:t>
            </a:r>
          </a:p>
          <a:p>
            <a:r>
              <a:rPr lang="en-US" dirty="0" smtClean="0"/>
              <a:t>	return fact;</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Autofit/>
          </a:bodyPr>
          <a:lstStyle/>
          <a:p>
            <a:pPr algn="ctr"/>
            <a:r>
              <a:rPr lang="en-US" sz="3300" b="1" dirty="0" smtClean="0">
                <a:solidFill>
                  <a:schemeClr val="bg1"/>
                </a:solidFill>
                <a:latin typeface="Rockwell" panose="02060603020205020403" pitchFamily="18" charset="0"/>
              </a:rPr>
              <a:t>Categories of User Defined Function</a:t>
            </a:r>
            <a:endParaRPr lang="en-US" sz="33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801859" y="1083208"/>
            <a:ext cx="1024128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anchor="b">
            <a:spAutoFit/>
          </a:bodyPr>
          <a:lstStyle/>
          <a:p>
            <a:pPr fontAlgn="base"/>
            <a:endParaRPr lang="en-US" sz="2400" dirty="0" smtClean="0">
              <a:solidFill>
                <a:schemeClr val="tx1"/>
              </a:solidFill>
            </a:endParaRPr>
          </a:p>
          <a:p>
            <a:pPr fontAlgn="base"/>
            <a:endParaRPr lang="en-US" sz="2400" dirty="0" smtClean="0">
              <a:solidFill>
                <a:schemeClr val="tx1"/>
              </a:solidFill>
            </a:endParaRPr>
          </a:p>
          <a:p>
            <a:pPr fontAlgn="base"/>
            <a:r>
              <a:rPr lang="en-US" sz="2400" dirty="0" smtClean="0">
                <a:solidFill>
                  <a:schemeClr val="tx1"/>
                </a:solidFill>
              </a:rPr>
              <a:t>For better understanding of arguments and return in functions, user-defined functions can be categorized as:</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no argument and no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no argument but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argument but no return value.</a:t>
            </a:r>
          </a:p>
          <a:p>
            <a:pPr fontAlgn="base"/>
            <a:endParaRPr lang="en-US" sz="2400" dirty="0" smtClean="0">
              <a:solidFill>
                <a:schemeClr val="tx1"/>
              </a:solidFill>
            </a:endParaRPr>
          </a:p>
          <a:p>
            <a:pPr fontAlgn="base">
              <a:buFont typeface="Wingdings" pitchFamily="2" charset="2"/>
              <a:buChar char="Ø"/>
            </a:pPr>
            <a:r>
              <a:rPr lang="en-US" sz="2400" dirty="0" smtClean="0">
                <a:solidFill>
                  <a:schemeClr val="tx1"/>
                </a:solidFill>
              </a:rPr>
              <a:t>    Function with argument and return value.</a:t>
            </a:r>
          </a:p>
          <a:p>
            <a:pPr fontAlgn="base"/>
            <a:endParaRPr lang="en-US" sz="2400" dirty="0" smtClean="0">
              <a:solidFill>
                <a:schemeClr val="tx1"/>
              </a:solidFill>
            </a:endParaRPr>
          </a:p>
          <a:p>
            <a:pPr fontAlgn="base"/>
            <a:endParaRPr lang="en-US" sz="2400" dirty="0">
              <a:solidFill>
                <a:schemeClr val="tx1"/>
              </a:solidFill>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Symbolic Constants:</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2166428" y="1108394"/>
            <a:ext cx="6203852"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dirty="0" smtClean="0"/>
              <a:t>There are two ways of symbolic constants in C++:</a:t>
            </a:r>
          </a:p>
          <a:p>
            <a:pPr lvl="1" algn="ctr">
              <a:buFont typeface="Wingdings" pitchFamily="2" charset="2"/>
              <a:buChar char="Ø"/>
            </a:pPr>
            <a:r>
              <a:rPr lang="en-US" dirty="0" smtClean="0"/>
              <a:t> Using const</a:t>
            </a:r>
          </a:p>
          <a:p>
            <a:pPr lvl="1" algn="ctr">
              <a:buFont typeface="Wingdings" pitchFamily="2" charset="2"/>
              <a:buChar char="Ø"/>
            </a:pPr>
            <a:r>
              <a:rPr lang="en-US" dirty="0" smtClean="0"/>
              <a:t> Using enum</a:t>
            </a:r>
            <a:endParaRPr lang="en-US" dirty="0"/>
          </a:p>
        </p:txBody>
      </p:sp>
      <p:sp>
        <p:nvSpPr>
          <p:cNvPr id="7" name="Rectangle 6"/>
          <p:cNvSpPr/>
          <p:nvPr/>
        </p:nvSpPr>
        <p:spPr>
          <a:xfrm>
            <a:off x="5383255" y="2104856"/>
            <a:ext cx="6138200" cy="424731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const double pi = 3.1416;</a:t>
            </a:r>
          </a:p>
          <a:p>
            <a:r>
              <a:rPr lang="en-US" dirty="0" smtClean="0"/>
              <a:t>const char newline = '\n';</a:t>
            </a:r>
          </a:p>
          <a:p>
            <a:endParaRPr lang="en-US" dirty="0" smtClean="0"/>
          </a:p>
          <a:p>
            <a:r>
              <a:rPr lang="en-US" dirty="0" err="1" smtClean="0"/>
              <a:t>int</a:t>
            </a:r>
            <a:r>
              <a:rPr lang="en-US" dirty="0" smtClean="0"/>
              <a:t> main ()</a:t>
            </a:r>
          </a:p>
          <a:p>
            <a:r>
              <a:rPr lang="en-US" dirty="0" smtClean="0"/>
              <a:t>{</a:t>
            </a:r>
          </a:p>
          <a:p>
            <a:r>
              <a:rPr lang="en-US" dirty="0" smtClean="0"/>
              <a:t>  double r=5.0;</a:t>
            </a:r>
          </a:p>
          <a:p>
            <a:r>
              <a:rPr lang="en-US" dirty="0" smtClean="0"/>
              <a:t>  double circle;</a:t>
            </a:r>
          </a:p>
          <a:p>
            <a:endParaRPr lang="en-US" dirty="0" smtClean="0"/>
          </a:p>
          <a:p>
            <a:r>
              <a:rPr lang="en-US" dirty="0" smtClean="0"/>
              <a:t>  circle = 2 * pi * r;</a:t>
            </a:r>
          </a:p>
          <a:p>
            <a:r>
              <a:rPr lang="en-US" dirty="0" smtClean="0"/>
              <a:t>  </a:t>
            </a:r>
            <a:r>
              <a:rPr lang="en-US" dirty="0" err="1" smtClean="0"/>
              <a:t>cout</a:t>
            </a:r>
            <a:r>
              <a:rPr lang="en-US" dirty="0" smtClean="0"/>
              <a:t> &lt;&lt; circle;</a:t>
            </a:r>
          </a:p>
          <a:p>
            <a:r>
              <a:rPr lang="en-US" dirty="0" smtClean="0"/>
              <a:t>  </a:t>
            </a:r>
            <a:r>
              <a:rPr lang="en-US" dirty="0" err="1" smtClean="0"/>
              <a:t>cout</a:t>
            </a:r>
            <a:r>
              <a:rPr lang="en-US" dirty="0" smtClean="0"/>
              <a:t> &lt;&lt; newline;</a:t>
            </a:r>
          </a:p>
          <a:p>
            <a:r>
              <a:rPr lang="en-US" dirty="0" smtClean="0"/>
              <a:t>}</a:t>
            </a:r>
            <a:endParaRPr lang="en-US" dirty="0"/>
          </a:p>
        </p:txBody>
      </p:sp>
      <p:sp>
        <p:nvSpPr>
          <p:cNvPr id="8" name="Rectangle 7"/>
          <p:cNvSpPr/>
          <p:nvPr/>
        </p:nvSpPr>
        <p:spPr>
          <a:xfrm>
            <a:off x="323557" y="3680437"/>
            <a:ext cx="3491129"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dirty="0" smtClean="0"/>
              <a:t>C++ program using const</a:t>
            </a:r>
          </a:p>
        </p:txBody>
      </p:sp>
      <p:sp>
        <p:nvSpPr>
          <p:cNvPr id="9" name="Right Arrow 8"/>
          <p:cNvSpPr/>
          <p:nvPr/>
        </p:nvSpPr>
        <p:spPr>
          <a:xfrm>
            <a:off x="4262510" y="3685733"/>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Function Overloading:</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8991600" y="0"/>
            <a:ext cx="3200400" cy="973381"/>
          </a:xfrm>
          <a:prstGeom prst="rect">
            <a:avLst/>
          </a:prstGeom>
          <a:noFill/>
          <a:ln w="9525">
            <a:noFill/>
            <a:miter lim="800000"/>
            <a:headEnd/>
            <a:tailEnd/>
          </a:ln>
          <a:effectLst/>
        </p:spPr>
      </p:pic>
      <p:sp>
        <p:nvSpPr>
          <p:cNvPr id="7" name="Rectangle 6"/>
          <p:cNvSpPr/>
          <p:nvPr/>
        </p:nvSpPr>
        <p:spPr>
          <a:xfrm>
            <a:off x="295422" y="1012874"/>
            <a:ext cx="4909623" cy="4893647"/>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t>#include &lt;</a:t>
            </a:r>
            <a:r>
              <a:rPr lang="en-US" sz="2400" dirty="0" err="1" smtClean="0"/>
              <a:t>iostream</a:t>
            </a:r>
            <a:r>
              <a:rPr lang="en-US" sz="2400" dirty="0" smtClean="0"/>
              <a:t>&gt;</a:t>
            </a:r>
          </a:p>
          <a:p>
            <a:r>
              <a:rPr lang="en-US" sz="2400" dirty="0" smtClean="0"/>
              <a:t>using namespace std;</a:t>
            </a:r>
          </a:p>
          <a:p>
            <a:r>
              <a:rPr lang="en-US" sz="2400" dirty="0" smtClean="0"/>
              <a:t>void test(</a:t>
            </a:r>
            <a:r>
              <a:rPr lang="en-US" sz="2400" dirty="0" err="1" smtClean="0"/>
              <a:t>int</a:t>
            </a:r>
            <a:r>
              <a:rPr lang="en-US" sz="2400" dirty="0" smtClean="0"/>
              <a:t>);</a:t>
            </a:r>
          </a:p>
          <a:p>
            <a:r>
              <a:rPr lang="en-US" sz="2400" dirty="0" smtClean="0"/>
              <a:t>void test(float);</a:t>
            </a:r>
          </a:p>
          <a:p>
            <a:r>
              <a:rPr lang="en-US" sz="2400" dirty="0" smtClean="0"/>
              <a:t>void test(</a:t>
            </a:r>
            <a:r>
              <a:rPr lang="en-US" sz="2400" dirty="0" err="1" smtClean="0"/>
              <a:t>int</a:t>
            </a:r>
            <a:r>
              <a:rPr lang="en-US" sz="2400" dirty="0" smtClean="0"/>
              <a:t>, float);</a:t>
            </a:r>
          </a:p>
          <a:p>
            <a:r>
              <a:rPr lang="en-US" sz="2400" dirty="0" err="1" smtClean="0"/>
              <a:t>int</a:t>
            </a:r>
            <a:r>
              <a:rPr lang="en-US" sz="2400" dirty="0" smtClean="0"/>
              <a:t> main() {</a:t>
            </a:r>
          </a:p>
          <a:p>
            <a:r>
              <a:rPr lang="en-US" sz="2400" dirty="0" smtClean="0"/>
              <a:t>    </a:t>
            </a:r>
            <a:r>
              <a:rPr lang="en-US" sz="2400" dirty="0" err="1" smtClean="0"/>
              <a:t>int</a:t>
            </a:r>
            <a:r>
              <a:rPr lang="en-US" sz="2400" dirty="0" smtClean="0"/>
              <a:t> a = 10;</a:t>
            </a:r>
          </a:p>
          <a:p>
            <a:r>
              <a:rPr lang="en-US" sz="2400" dirty="0" smtClean="0"/>
              <a:t>    float b = 50.5;</a:t>
            </a:r>
          </a:p>
          <a:p>
            <a:r>
              <a:rPr lang="en-US" sz="2400" dirty="0" smtClean="0"/>
              <a:t>    test(a);</a:t>
            </a:r>
          </a:p>
          <a:p>
            <a:r>
              <a:rPr lang="en-US" sz="2400" dirty="0" smtClean="0"/>
              <a:t>    test(b);</a:t>
            </a:r>
          </a:p>
          <a:p>
            <a:r>
              <a:rPr lang="en-US" sz="2400" dirty="0" smtClean="0"/>
              <a:t>    test(a, b);</a:t>
            </a:r>
          </a:p>
          <a:p>
            <a:r>
              <a:rPr lang="en-US" sz="2400" dirty="0" smtClean="0"/>
              <a:t>    return 0;</a:t>
            </a:r>
          </a:p>
          <a:p>
            <a:r>
              <a:rPr lang="en-US" sz="2400" dirty="0" smtClean="0"/>
              <a:t>}</a:t>
            </a:r>
          </a:p>
        </p:txBody>
      </p:sp>
      <p:sp>
        <p:nvSpPr>
          <p:cNvPr id="13" name="Rectangle 12"/>
          <p:cNvSpPr/>
          <p:nvPr/>
        </p:nvSpPr>
        <p:spPr>
          <a:xfrm>
            <a:off x="5242562" y="1012873"/>
            <a:ext cx="5899052" cy="526297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400" dirty="0" smtClean="0"/>
              <a:t>void test(</a:t>
            </a:r>
            <a:r>
              <a:rPr lang="en-US" sz="2400" dirty="0" err="1" smtClean="0"/>
              <a:t>int</a:t>
            </a:r>
            <a:r>
              <a:rPr lang="en-US" sz="2400" dirty="0" smtClean="0"/>
              <a:t> </a:t>
            </a:r>
            <a:r>
              <a:rPr lang="en-US" sz="2400" dirty="0" err="1" smtClean="0"/>
              <a:t>var</a:t>
            </a:r>
            <a:r>
              <a:rPr lang="en-US" sz="2400" dirty="0" smtClean="0"/>
              <a:t>)</a:t>
            </a:r>
          </a:p>
          <a:p>
            <a:r>
              <a:rPr lang="en-US" sz="2400" dirty="0" smtClean="0"/>
              <a:t> {</a:t>
            </a:r>
          </a:p>
          <a:p>
            <a:r>
              <a:rPr lang="en-US" sz="2400" dirty="0" smtClean="0"/>
              <a:t>    </a:t>
            </a:r>
            <a:r>
              <a:rPr lang="en-US" sz="2400" dirty="0" err="1" smtClean="0"/>
              <a:t>cout</a:t>
            </a:r>
            <a:r>
              <a:rPr lang="en-US" sz="2400" dirty="0" smtClean="0"/>
              <a:t>&lt;&lt;"Integer number: "&lt;&lt;</a:t>
            </a:r>
            <a:r>
              <a:rPr lang="en-US" sz="2400" dirty="0" err="1" smtClean="0"/>
              <a:t>var</a:t>
            </a:r>
            <a:r>
              <a:rPr lang="en-US" sz="2400" dirty="0" smtClean="0"/>
              <a:t>&lt;&lt;</a:t>
            </a:r>
            <a:r>
              <a:rPr lang="en-US" sz="2400" dirty="0" err="1" smtClean="0"/>
              <a:t>endl</a:t>
            </a:r>
            <a:r>
              <a:rPr lang="en-US" sz="2400" dirty="0" smtClean="0"/>
              <a:t>;</a:t>
            </a:r>
          </a:p>
          <a:p>
            <a:r>
              <a:rPr lang="en-US" sz="2400" dirty="0" smtClean="0"/>
              <a:t>}</a:t>
            </a:r>
          </a:p>
          <a:p>
            <a:r>
              <a:rPr lang="en-US" sz="2400" dirty="0" smtClean="0"/>
              <a:t>void test(float </a:t>
            </a:r>
            <a:r>
              <a:rPr lang="en-US" sz="2400" dirty="0" err="1" smtClean="0"/>
              <a:t>var</a:t>
            </a:r>
            <a:r>
              <a:rPr lang="en-US" sz="2400" dirty="0" smtClean="0"/>
              <a:t>)</a:t>
            </a:r>
          </a:p>
          <a:p>
            <a:r>
              <a:rPr lang="en-US" sz="2400" dirty="0" smtClean="0"/>
              <a:t>{</a:t>
            </a:r>
          </a:p>
          <a:p>
            <a:r>
              <a:rPr lang="en-US" sz="2400" dirty="0" smtClean="0"/>
              <a:t>    </a:t>
            </a:r>
            <a:r>
              <a:rPr lang="en-US" sz="2400" dirty="0" err="1" smtClean="0"/>
              <a:t>cout</a:t>
            </a:r>
            <a:r>
              <a:rPr lang="en-US" sz="2400" dirty="0" smtClean="0"/>
              <a:t>&lt;&lt;"Float number: "&lt;&lt;</a:t>
            </a:r>
            <a:r>
              <a:rPr lang="en-US" sz="2400" dirty="0" err="1" smtClean="0"/>
              <a:t>var</a:t>
            </a:r>
            <a:r>
              <a:rPr lang="en-US" sz="2400" dirty="0" smtClean="0"/>
              <a:t>&lt;&lt;</a:t>
            </a:r>
            <a:r>
              <a:rPr lang="en-US" sz="2400" dirty="0" err="1" smtClean="0"/>
              <a:t>endl</a:t>
            </a:r>
            <a:r>
              <a:rPr lang="en-US" sz="2400" dirty="0" smtClean="0"/>
              <a:t>;</a:t>
            </a:r>
          </a:p>
          <a:p>
            <a:r>
              <a:rPr lang="en-US" sz="2400" dirty="0" smtClean="0"/>
              <a:t>}</a:t>
            </a:r>
          </a:p>
          <a:p>
            <a:r>
              <a:rPr lang="en-US" sz="2400" dirty="0" smtClean="0"/>
              <a:t>void test(</a:t>
            </a:r>
            <a:r>
              <a:rPr lang="en-US" sz="2400" dirty="0" err="1" smtClean="0"/>
              <a:t>int</a:t>
            </a:r>
            <a:r>
              <a:rPr lang="en-US" sz="2400" dirty="0" smtClean="0"/>
              <a:t> var1, float var2)</a:t>
            </a:r>
          </a:p>
          <a:p>
            <a:r>
              <a:rPr lang="en-US" sz="2400" dirty="0" smtClean="0"/>
              <a:t> {</a:t>
            </a:r>
          </a:p>
          <a:p>
            <a:r>
              <a:rPr lang="en-US" sz="2400" dirty="0" smtClean="0"/>
              <a:t>    </a:t>
            </a:r>
            <a:r>
              <a:rPr lang="en-US" sz="2400" dirty="0" err="1" smtClean="0"/>
              <a:t>cout</a:t>
            </a:r>
            <a:r>
              <a:rPr lang="en-US" sz="2400" dirty="0" smtClean="0"/>
              <a:t>&lt;&lt;"Integer number: "&lt;&lt;var1;</a:t>
            </a:r>
          </a:p>
          <a:p>
            <a:r>
              <a:rPr lang="en-US" sz="2400" dirty="0" smtClean="0"/>
              <a:t>    </a:t>
            </a:r>
            <a:r>
              <a:rPr lang="en-US" sz="2400" dirty="0" err="1" smtClean="0"/>
              <a:t>cout</a:t>
            </a:r>
            <a:r>
              <a:rPr lang="en-US" sz="2400" dirty="0" smtClean="0"/>
              <a:t>&lt;&lt;" And float number:"&lt;&lt;var2&lt;&lt;</a:t>
            </a:r>
            <a:r>
              <a:rPr lang="en-US" sz="2400" dirty="0" err="1" smtClean="0"/>
              <a:t>endl</a:t>
            </a:r>
            <a:r>
              <a:rPr lang="en-US" sz="2400" dirty="0" smtClean="0"/>
              <a:t>;</a:t>
            </a:r>
          </a:p>
          <a:p>
            <a:r>
              <a:rPr lang="en-US" sz="2400" dirty="0" smtClean="0"/>
              <a:t>}</a:t>
            </a:r>
            <a:endParaRPr lang="en-US" sz="2400"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709444"/>
          </a:xfrm>
          <a:solidFill>
            <a:schemeClr val="accent1">
              <a:lumMod val="50000"/>
            </a:schemeClr>
          </a:solidFill>
        </p:spPr>
        <p:txBody>
          <a:bodyPr>
            <a:normAutofit fontScale="90000"/>
          </a:bodyPr>
          <a:lstStyle/>
          <a:p>
            <a:r>
              <a:rPr lang="en-US" sz="4800" b="1" dirty="0" smtClean="0">
                <a:solidFill>
                  <a:schemeClr val="bg1"/>
                </a:solidFill>
                <a:latin typeface="Rockwell" panose="02060603020205020403" pitchFamily="18" charset="0"/>
              </a:rPr>
              <a:t>Function Overloading:</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168810" y="814795"/>
            <a:ext cx="11648049" cy="347787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smtClean="0">
                <a:latin typeface="Times New Roman" pitchFamily="18" charset="0"/>
                <a:cs typeface="Times New Roman" pitchFamily="18" charset="0"/>
              </a:rPr>
              <a:t>In C++ programming, two functions can have same identifier(name) if either number of arguments or type of arguments passed to functions are different.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These types of functions having similar name are called overloaded functions.</a:t>
            </a:r>
          </a:p>
          <a:p>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Two </a:t>
            </a:r>
            <a:r>
              <a:rPr lang="en-US" sz="2000" dirty="0">
                <a:latin typeface="Times New Roman" pitchFamily="18" charset="0"/>
                <a:cs typeface="Times New Roman" pitchFamily="18" charset="0"/>
              </a:rPr>
              <a:t>or more overloaded functions can have </a:t>
            </a:r>
            <a:r>
              <a:rPr lang="en-US" sz="2000" dirty="0" smtClean="0">
                <a:latin typeface="Times New Roman" pitchFamily="18" charset="0"/>
                <a:cs typeface="Times New Roman" pitchFamily="18" charset="0"/>
              </a:rPr>
              <a:t>the same name</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However</a:t>
            </a:r>
            <a:r>
              <a:rPr lang="en-US" sz="2000" dirty="0">
                <a:latin typeface="Times New Roman" pitchFamily="18" charset="0"/>
                <a:cs typeface="Times New Roman" pitchFamily="18" charset="0"/>
              </a:rPr>
              <a:t>, either the argument types or the number </a:t>
            </a:r>
            <a:r>
              <a:rPr lang="en-US" sz="2000" dirty="0" smtClean="0">
                <a:latin typeface="Times New Roman" pitchFamily="18" charset="0"/>
                <a:cs typeface="Times New Roman" pitchFamily="18" charset="0"/>
              </a:rPr>
              <a:t>of the </a:t>
            </a:r>
            <a:r>
              <a:rPr lang="en-US" sz="2000" dirty="0">
                <a:latin typeface="Times New Roman" pitchFamily="18" charset="0"/>
                <a:cs typeface="Times New Roman" pitchFamily="18" charset="0"/>
              </a:rPr>
              <a:t>arguments or both of the overloaded </a:t>
            </a:r>
            <a:r>
              <a:rPr lang="en-US" sz="2000" dirty="0" smtClean="0">
                <a:latin typeface="Times New Roman" pitchFamily="18" charset="0"/>
                <a:cs typeface="Times New Roman" pitchFamily="18" charset="0"/>
              </a:rPr>
              <a:t>functions must different.</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Return type </a:t>
            </a:r>
            <a:r>
              <a:rPr lang="en-US" sz="2000" dirty="0">
                <a:latin typeface="Times New Roman" pitchFamily="18" charset="0"/>
                <a:cs typeface="Times New Roman" pitchFamily="18" charset="0"/>
              </a:rPr>
              <a:t>of the overloaded functions might be </a:t>
            </a:r>
            <a:r>
              <a:rPr lang="en-US" sz="2000" dirty="0" smtClean="0">
                <a:latin typeface="Times New Roman" pitchFamily="18" charset="0"/>
                <a:cs typeface="Times New Roman" pitchFamily="18" charset="0"/>
              </a:rPr>
              <a:t>the same </a:t>
            </a:r>
            <a:r>
              <a:rPr lang="en-US" sz="2000" dirty="0">
                <a:latin typeface="Times New Roman" pitchFamily="18" charset="0"/>
                <a:cs typeface="Times New Roman" pitchFamily="18" charset="0"/>
              </a:rPr>
              <a:t>or </a:t>
            </a:r>
            <a:r>
              <a:rPr lang="en-US" sz="2000" dirty="0" smtClean="0">
                <a:latin typeface="Times New Roman" pitchFamily="18" charset="0"/>
                <a:cs typeface="Times New Roman" pitchFamily="18" charset="0"/>
              </a:rPr>
              <a:t>different</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type alone is not a sufficient difference </a:t>
            </a:r>
            <a:r>
              <a:rPr lang="en-US" sz="2000" dirty="0" smtClean="0">
                <a:latin typeface="Times New Roman" pitchFamily="18" charset="0"/>
                <a:cs typeface="Times New Roman" pitchFamily="18" charset="0"/>
              </a:rPr>
              <a:t>to allow </a:t>
            </a: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overloading</a:t>
            </a:r>
            <a:endParaRPr lang="en-US" sz="2000" dirty="0">
              <a:latin typeface="Times New Roman" pitchFamily="18" charset="0"/>
              <a:cs typeface="Times New Roman" pitchFamily="18" charset="0"/>
            </a:endParaRPr>
          </a:p>
          <a:p>
            <a:pPr marL="457200" indent="-457200">
              <a:buFont typeface="Arial" pitchFamily="34" charset="0"/>
              <a:buChar char="•"/>
            </a:pPr>
            <a:r>
              <a:rPr lang="en-US" sz="2000" dirty="0" smtClean="0">
                <a:latin typeface="Times New Roman" pitchFamily="18" charset="0"/>
                <a:cs typeface="Times New Roman" pitchFamily="18" charset="0"/>
              </a:rPr>
              <a:t>Reduces </a:t>
            </a:r>
            <a:r>
              <a:rPr lang="en-US" sz="2000" dirty="0">
                <a:latin typeface="Times New Roman" pitchFamily="18" charset="0"/>
                <a:cs typeface="Times New Roman" pitchFamily="18" charset="0"/>
              </a:rPr>
              <a:t>the complexity of a program by </a:t>
            </a:r>
            <a:r>
              <a:rPr lang="en-US" sz="2000" dirty="0" smtClean="0">
                <a:latin typeface="Times New Roman" pitchFamily="18" charset="0"/>
                <a:cs typeface="Times New Roman" pitchFamily="18" charset="0"/>
              </a:rPr>
              <a:t>allowing related </a:t>
            </a:r>
            <a:r>
              <a:rPr lang="en-US" sz="2000" dirty="0">
                <a:latin typeface="Times New Roman" pitchFamily="18" charset="0"/>
                <a:cs typeface="Times New Roman" pitchFamily="18" charset="0"/>
              </a:rPr>
              <a:t>operations to be referred to by the </a:t>
            </a:r>
            <a:r>
              <a:rPr lang="en-US" sz="2000" dirty="0" smtClean="0">
                <a:latin typeface="Times New Roman" pitchFamily="18" charset="0"/>
                <a:cs typeface="Times New Roman" pitchFamily="18" charset="0"/>
              </a:rPr>
              <a:t>same name</a:t>
            </a:r>
            <a:endParaRPr lang="en-US" sz="2000" dirty="0"/>
          </a:p>
        </p:txBody>
      </p:sp>
      <p:sp>
        <p:nvSpPr>
          <p:cNvPr id="2051" name="Rectangle 3"/>
          <p:cNvSpPr>
            <a:spLocks noChangeArrowheads="1"/>
          </p:cNvSpPr>
          <p:nvPr/>
        </p:nvSpPr>
        <p:spPr bwMode="auto">
          <a:xfrm>
            <a:off x="5576304" y="4733778"/>
            <a:ext cx="6105378"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fontAlgn="base">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lang="en-US" sz="2000" dirty="0" smtClean="0"/>
              <a:t>/* Example of function overloading */</a:t>
            </a:r>
          </a:p>
          <a:p>
            <a:pPr marL="0" marR="0" lvl="0" indent="0" algn="l" defTabSz="914400" rtl="0" eaLnBrk="1" fontAlgn="base" latinLnBrk="0" hangingPunct="1">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 {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a:t>
            </a: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test(double a){ }</a:t>
            </a:r>
            <a:endParaRPr kumimoji="0" lang="en-US"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test(</a:t>
            </a:r>
            <a:r>
              <a:rPr kumimoji="0" lang="en-US" sz="2000" b="1" i="0" u="none" strike="noStrike" cap="none" normalizeH="0" baseline="0" dirty="0" err="1" smtClean="0">
                <a:ln>
                  <a:noFill/>
                </a:ln>
                <a:solidFill>
                  <a:srgbClr val="000000"/>
                </a:solidFill>
                <a:effectLst/>
                <a:latin typeface="Consolas" pitchFamily="49" charset="0"/>
                <a:ea typeface="Times New Roman" pitchFamily="18" charset="0"/>
                <a:cs typeface="Consolas" pitchFamily="49" charset="0"/>
              </a:rPr>
              <a:t>int</a:t>
            </a:r>
            <a:r>
              <a:rPr kumimoji="0" lang="en-US" sz="2000" b="1" i="0" u="none" strike="noStrike" cap="none" normalizeH="0" baseline="0" dirty="0" smtClean="0">
                <a:ln>
                  <a:noFill/>
                </a:ln>
                <a:solidFill>
                  <a:srgbClr val="000000"/>
                </a:solidFill>
                <a:effectLst/>
                <a:latin typeface="Consolas" pitchFamily="49" charset="0"/>
                <a:ea typeface="Times New Roman" pitchFamily="18" charset="0"/>
                <a:cs typeface="Consolas" pitchFamily="49" charset="0"/>
              </a:rPr>
              <a:t> a, double b){ }</a:t>
            </a:r>
            <a:endParaRPr kumimoji="0" lang="en-US" sz="3200" b="1"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385" y="110359"/>
            <a:ext cx="5439104" cy="6621517"/>
          </a:xfrm>
        </p:spPr>
        <p:txBody>
          <a:bodyPr>
            <a:normAutofit fontScale="25000" lnSpcReduction="20000"/>
          </a:bodyPr>
          <a:lstStyle/>
          <a:p>
            <a:pPr marL="0" indent="0">
              <a:buNone/>
            </a:pPr>
            <a:r>
              <a:rPr lang="en-US" sz="7600" dirty="0">
                <a:latin typeface="Times New Roman" pitchFamily="18" charset="0"/>
                <a:cs typeface="Times New Roman" pitchFamily="18" charset="0"/>
              </a:rPr>
              <a:t>#include &lt;</a:t>
            </a:r>
            <a:r>
              <a:rPr lang="en-US" sz="7600" dirty="0" err="1">
                <a:latin typeface="Times New Roman" pitchFamily="18" charset="0"/>
                <a:cs typeface="Times New Roman" pitchFamily="18" charset="0"/>
              </a:rPr>
              <a:t>iostream</a:t>
            </a:r>
            <a:r>
              <a:rPr lang="en-US" sz="7600" dirty="0">
                <a:latin typeface="Times New Roman" pitchFamily="18" charset="0"/>
                <a:cs typeface="Times New Roman" pitchFamily="18" charset="0"/>
              </a:rPr>
              <a:t>&gt;</a:t>
            </a:r>
          </a:p>
          <a:p>
            <a:pPr marL="0" indent="0">
              <a:buNone/>
            </a:pPr>
            <a:r>
              <a:rPr lang="en-US" sz="7600" dirty="0">
                <a:latin typeface="Times New Roman" pitchFamily="18" charset="0"/>
                <a:cs typeface="Times New Roman" pitchFamily="18" charset="0"/>
              </a:rPr>
              <a:t>using namespace </a:t>
            </a:r>
            <a:r>
              <a:rPr lang="en-US" sz="7600" dirty="0" err="1">
                <a:latin typeface="Times New Roman" pitchFamily="18" charset="0"/>
                <a:cs typeface="Times New Roman" pitchFamily="18" charset="0"/>
              </a:rPr>
              <a:t>std</a:t>
            </a:r>
            <a:r>
              <a:rPr lang="en-US" sz="7600" dirty="0">
                <a:latin typeface="Times New Roman" pitchFamily="18" charset="0"/>
                <a:cs typeface="Times New Roman" pitchFamily="18" charset="0"/>
              </a:rPr>
              <a:t>;</a:t>
            </a:r>
          </a:p>
          <a:p>
            <a:pPr marL="0" indent="0">
              <a:buNone/>
            </a:pPr>
            <a:r>
              <a:rPr lang="en-US" sz="7600" dirty="0" smtClean="0">
                <a:latin typeface="Times New Roman" pitchFamily="18" charset="0"/>
                <a:cs typeface="Times New Roman" pitchFamily="18" charset="0"/>
              </a:rPr>
              <a:t>void </a:t>
            </a:r>
            <a:r>
              <a:rPr lang="en-US" sz="7600" dirty="0">
                <a:latin typeface="Times New Roman" pitchFamily="18" charset="0"/>
                <a:cs typeface="Times New Roman" pitchFamily="18" charset="0"/>
              </a:rPr>
              <a:t>Sum(</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b);</a:t>
            </a:r>
          </a:p>
          <a:p>
            <a:pPr marL="0" indent="0">
              <a:buNone/>
            </a:pPr>
            <a:r>
              <a:rPr lang="en-US" sz="7600" dirty="0">
                <a:latin typeface="Times New Roman" pitchFamily="18" charset="0"/>
                <a:cs typeface="Times New Roman" pitchFamily="18" charset="0"/>
              </a:rPr>
              <a:t>void </a:t>
            </a:r>
            <a:r>
              <a:rPr lang="en-US" sz="7600" dirty="0" smtClean="0">
                <a:latin typeface="Times New Roman" pitchFamily="18" charset="0"/>
                <a:cs typeface="Times New Roman" pitchFamily="18" charset="0"/>
              </a:rPr>
              <a:t>Sum(double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t>
            </a:r>
            <a:r>
              <a:rPr lang="en-US" sz="7600" dirty="0" smtClean="0">
                <a:latin typeface="Times New Roman" pitchFamily="18" charset="0"/>
                <a:cs typeface="Times New Roman" pitchFamily="18" charset="0"/>
              </a:rPr>
              <a:t>b);</a:t>
            </a:r>
            <a:endParaRPr lang="en-US" sz="7600" dirty="0">
              <a:latin typeface="Times New Roman" pitchFamily="18" charset="0"/>
              <a:cs typeface="Times New Roman" pitchFamily="18" charset="0"/>
            </a:endParaRPr>
          </a:p>
          <a:p>
            <a:pPr marL="0" indent="0">
              <a:buNone/>
            </a:pPr>
            <a:endParaRPr lang="en-US" sz="7600" dirty="0">
              <a:latin typeface="Times New Roman" pitchFamily="18" charset="0"/>
              <a:cs typeface="Times New Roman" pitchFamily="18" charset="0"/>
            </a:endParaRPr>
          </a:p>
          <a:p>
            <a:pPr marL="0" indent="0">
              <a:buNone/>
            </a:pP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main()</a:t>
            </a:r>
          </a:p>
          <a:p>
            <a:pPr marL="0" indent="0">
              <a:buNone/>
            </a:pPr>
            <a:r>
              <a:rPr lang="en-US" sz="7600" dirty="0">
                <a:latin typeface="Times New Roman" pitchFamily="18" charset="0"/>
                <a:cs typeface="Times New Roman" pitchFamily="18" charset="0"/>
              </a:rPr>
              <a:t>{</a:t>
            </a:r>
          </a:p>
          <a:p>
            <a:pPr marL="0" indent="0">
              <a:buNone/>
            </a:pPr>
            <a:r>
              <a:rPr lang="en-US" sz="7600" dirty="0">
                <a:latin typeface="Times New Roman" pitchFamily="18" charset="0"/>
                <a:cs typeface="Times New Roman" pitchFamily="18" charset="0"/>
              </a:rPr>
              <a:t>    Sum(10, 5);</a:t>
            </a:r>
          </a:p>
          <a:p>
            <a:pPr marL="0" indent="0">
              <a:buNone/>
            </a:pPr>
            <a:r>
              <a:rPr lang="en-US" sz="7600" dirty="0">
                <a:latin typeface="Times New Roman" pitchFamily="18" charset="0"/>
                <a:cs typeface="Times New Roman" pitchFamily="18" charset="0"/>
              </a:rPr>
              <a:t>    Sum(10.5, 5);</a:t>
            </a:r>
          </a:p>
          <a:p>
            <a:pPr marL="0" indent="0">
              <a:buNone/>
            </a:pPr>
            <a:r>
              <a:rPr lang="en-US" sz="7600" dirty="0">
                <a:latin typeface="Times New Roman" pitchFamily="18" charset="0"/>
                <a:cs typeface="Times New Roman" pitchFamily="18" charset="0"/>
              </a:rPr>
              <a:t>    return 0;</a:t>
            </a:r>
          </a:p>
          <a:p>
            <a:pPr marL="0" indent="0">
              <a:buNone/>
            </a:pPr>
            <a:r>
              <a:rPr lang="en-US" sz="7600" dirty="0" smtClean="0">
                <a:latin typeface="Times New Roman" pitchFamily="18" charset="0"/>
                <a:cs typeface="Times New Roman" pitchFamily="18" charset="0"/>
              </a:rPr>
              <a:t>}</a:t>
            </a:r>
          </a:p>
          <a:p>
            <a:pPr marL="0" indent="0">
              <a:buNone/>
            </a:pPr>
            <a:r>
              <a:rPr lang="en-US" sz="7600" dirty="0">
                <a:latin typeface="Times New Roman" pitchFamily="18" charset="0"/>
                <a:cs typeface="Times New Roman" pitchFamily="18" charset="0"/>
              </a:rPr>
              <a:t>void Sum(</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b)</a:t>
            </a: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r>
              <a:rPr lang="en-US" sz="7600" dirty="0" err="1">
                <a:latin typeface="Times New Roman" pitchFamily="18" charset="0"/>
                <a:cs typeface="Times New Roman" pitchFamily="18" charset="0"/>
              </a:rPr>
              <a:t>cout</a:t>
            </a:r>
            <a:r>
              <a:rPr lang="en-US" sz="7600" dirty="0">
                <a:latin typeface="Times New Roman" pitchFamily="18" charset="0"/>
                <a:cs typeface="Times New Roman" pitchFamily="18" charset="0"/>
              </a:rPr>
              <a:t>&lt;&lt; "Integer value: " &lt;&lt; </a:t>
            </a:r>
            <a:r>
              <a:rPr lang="en-US" sz="7600" dirty="0" err="1" smtClean="0">
                <a:latin typeface="Times New Roman" pitchFamily="18" charset="0"/>
                <a:cs typeface="Times New Roman" pitchFamily="18" charset="0"/>
              </a:rPr>
              <a:t>a+b</a:t>
            </a:r>
            <a:r>
              <a:rPr lang="en-US" sz="7600" dirty="0" smtClean="0">
                <a:latin typeface="Times New Roman" pitchFamily="18" charset="0"/>
                <a:cs typeface="Times New Roman" pitchFamily="18" charset="0"/>
              </a:rPr>
              <a:t> &lt;&lt;</a:t>
            </a:r>
            <a:r>
              <a:rPr lang="en-US" sz="7600" dirty="0" err="1">
                <a:latin typeface="Times New Roman" pitchFamily="18" charset="0"/>
                <a:cs typeface="Times New Roman" pitchFamily="18" charset="0"/>
              </a:rPr>
              <a:t>endl</a:t>
            </a: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void Sum(double </a:t>
            </a:r>
            <a:r>
              <a:rPr lang="en-US" sz="7600" dirty="0" smtClean="0">
                <a:latin typeface="Times New Roman" pitchFamily="18" charset="0"/>
                <a:cs typeface="Times New Roman" pitchFamily="18" charset="0"/>
              </a:rPr>
              <a:t>a, </a:t>
            </a:r>
            <a:r>
              <a:rPr lang="en-US" sz="7600" dirty="0" err="1">
                <a:latin typeface="Times New Roman" pitchFamily="18" charset="0"/>
                <a:cs typeface="Times New Roman" pitchFamily="18" charset="0"/>
              </a:rPr>
              <a:t>int</a:t>
            </a:r>
            <a:r>
              <a:rPr lang="en-US" sz="7600" dirty="0">
                <a:latin typeface="Times New Roman" pitchFamily="18" charset="0"/>
                <a:cs typeface="Times New Roman" pitchFamily="18" charset="0"/>
              </a:rPr>
              <a:t> </a:t>
            </a:r>
            <a:r>
              <a:rPr lang="en-US" sz="7600" dirty="0" smtClean="0">
                <a:latin typeface="Times New Roman" pitchFamily="18" charset="0"/>
                <a:cs typeface="Times New Roman" pitchFamily="18" charset="0"/>
              </a:rPr>
              <a:t>b)</a:t>
            </a:r>
            <a:endParaRPr lang="en-US" sz="7600" dirty="0">
              <a:latin typeface="Times New Roman" pitchFamily="18" charset="0"/>
              <a:cs typeface="Times New Roman" pitchFamily="18" charset="0"/>
            </a:endParaRPr>
          </a:p>
          <a:p>
            <a:pPr marL="0" indent="0">
              <a:buNone/>
            </a:pP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r>
              <a:rPr lang="en-US" sz="7600" dirty="0" err="1">
                <a:latin typeface="Times New Roman" pitchFamily="18" charset="0"/>
                <a:cs typeface="Times New Roman" pitchFamily="18" charset="0"/>
              </a:rPr>
              <a:t>cout</a:t>
            </a:r>
            <a:r>
              <a:rPr lang="en-US" sz="7600" dirty="0">
                <a:latin typeface="Times New Roman" pitchFamily="18" charset="0"/>
                <a:cs typeface="Times New Roman" pitchFamily="18" charset="0"/>
              </a:rPr>
              <a:t>&lt;&lt; "double value: " &lt;&lt; </a:t>
            </a:r>
            <a:r>
              <a:rPr lang="en-US" sz="7600" smtClean="0">
                <a:latin typeface="Times New Roman" pitchFamily="18" charset="0"/>
                <a:cs typeface="Times New Roman" pitchFamily="18" charset="0"/>
              </a:rPr>
              <a:t>a+b</a:t>
            </a:r>
            <a:r>
              <a:rPr lang="en-US" sz="7600" dirty="0" smtClean="0">
                <a:latin typeface="Times New Roman" pitchFamily="18" charset="0"/>
                <a:cs typeface="Times New Roman" pitchFamily="18" charset="0"/>
              </a:rPr>
              <a:t> </a:t>
            </a:r>
            <a:r>
              <a:rPr lang="en-US" sz="7600" dirty="0" smtClean="0">
                <a:latin typeface="Times New Roman" pitchFamily="18" charset="0"/>
                <a:cs typeface="Times New Roman" pitchFamily="18" charset="0"/>
              </a:rPr>
              <a:t>&lt;&lt;</a:t>
            </a:r>
            <a:r>
              <a:rPr lang="en-US" sz="7600" dirty="0" err="1">
                <a:latin typeface="Times New Roman" pitchFamily="18" charset="0"/>
                <a:cs typeface="Times New Roman" pitchFamily="18" charset="0"/>
              </a:rPr>
              <a:t>endl</a:t>
            </a:r>
            <a:r>
              <a:rPr lang="en-US" sz="7600" dirty="0">
                <a:latin typeface="Times New Roman" pitchFamily="18" charset="0"/>
                <a:cs typeface="Times New Roman" pitchFamily="18" charset="0"/>
              </a:rPr>
              <a:t> ;</a:t>
            </a:r>
          </a:p>
          <a:p>
            <a:pPr marL="0" indent="0">
              <a:buNone/>
            </a:pPr>
            <a:r>
              <a:rPr lang="en-US" sz="7600" dirty="0">
                <a:latin typeface="Times New Roman" pitchFamily="18" charset="0"/>
                <a:cs typeface="Times New Roman" pitchFamily="18" charset="0"/>
              </a:rPr>
              <a:t>    }</a:t>
            </a:r>
          </a:p>
          <a:p>
            <a:pPr marL="0" indent="0">
              <a:buNone/>
            </a:pPr>
            <a:endParaRPr lang="en-US" sz="4900" dirty="0">
              <a:latin typeface="Times New Roman" pitchFamily="18" charset="0"/>
              <a:cs typeface="Times New Roman" pitchFamily="18" charset="0"/>
            </a:endParaRPr>
          </a:p>
          <a:p>
            <a:endParaRPr lang="en-US"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3594" y="2112579"/>
            <a:ext cx="4248150" cy="2406047"/>
          </a:xfrm>
          <a:prstGeom prst="rect">
            <a:avLst/>
          </a:prstGeom>
        </p:spPr>
      </p:pic>
    </p:spTree>
    <p:extLst>
      <p:ext uri="{BB962C8B-B14F-4D97-AF65-F5344CB8AC3E}">
        <p14:creationId xmlns:p14="http://schemas.microsoft.com/office/powerpoint/2010/main" val="19948022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9546" y="268014"/>
            <a:ext cx="5644054" cy="6337738"/>
          </a:xfrm>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2200" dirty="0" smtClean="0"/>
              <a:t>#include &lt;</a:t>
            </a:r>
            <a:r>
              <a:rPr lang="en-US" sz="2200" dirty="0" err="1" smtClean="0"/>
              <a:t>iostream</a:t>
            </a:r>
            <a:r>
              <a:rPr lang="en-US" sz="2200" dirty="0" smtClean="0"/>
              <a:t>&gt;</a:t>
            </a:r>
          </a:p>
          <a:p>
            <a:pPr marL="0" indent="0">
              <a:buNone/>
            </a:pPr>
            <a:r>
              <a:rPr lang="en-US" sz="2200" dirty="0" smtClean="0"/>
              <a:t>using namespace </a:t>
            </a:r>
            <a:r>
              <a:rPr lang="en-US" sz="2200" dirty="0" err="1" smtClean="0"/>
              <a:t>std</a:t>
            </a:r>
            <a:r>
              <a:rPr lang="en-US" sz="2200" dirty="0" smtClean="0"/>
              <a:t>;</a:t>
            </a:r>
          </a:p>
          <a:p>
            <a:pPr marL="0" indent="0">
              <a:buNone/>
            </a:pPr>
            <a:endParaRPr lang="en-US" sz="2200" dirty="0" smtClean="0"/>
          </a:p>
          <a:p>
            <a:pPr marL="0" indent="0">
              <a:buNone/>
            </a:pPr>
            <a:r>
              <a:rPr lang="en-US" sz="2200" dirty="0" smtClean="0"/>
              <a:t>class </a:t>
            </a:r>
            <a:r>
              <a:rPr lang="en-US" sz="2200" dirty="0" err="1" smtClean="0"/>
              <a:t>FunctionOverloading</a:t>
            </a:r>
            <a:endParaRPr lang="en-US" sz="2200" dirty="0" smtClean="0"/>
          </a:p>
          <a:p>
            <a:pPr marL="0" indent="0">
              <a:buNone/>
            </a:pPr>
            <a:r>
              <a:rPr lang="en-US" sz="2200" dirty="0" smtClean="0"/>
              <a:t>{</a:t>
            </a:r>
          </a:p>
          <a:p>
            <a:pPr marL="0" indent="0">
              <a:buNone/>
            </a:pPr>
            <a:r>
              <a:rPr lang="en-US" sz="2200" dirty="0" smtClean="0"/>
              <a:t>     public:</a:t>
            </a:r>
          </a:p>
          <a:p>
            <a:pPr marL="0" indent="0">
              <a:buNone/>
            </a:pPr>
            <a:r>
              <a:rPr lang="en-US" sz="2200" dirty="0" smtClean="0"/>
              <a:t>    void Sum(</a:t>
            </a:r>
            <a:r>
              <a:rPr lang="en-US" sz="2200" dirty="0" err="1" smtClean="0"/>
              <a:t>int</a:t>
            </a:r>
            <a:r>
              <a:rPr lang="en-US" sz="2200" dirty="0" smtClean="0"/>
              <a:t> a, </a:t>
            </a:r>
            <a:r>
              <a:rPr lang="en-US" sz="2200" dirty="0" err="1" smtClean="0"/>
              <a:t>int</a:t>
            </a:r>
            <a:r>
              <a:rPr lang="en-US" sz="2200" dirty="0" smtClean="0"/>
              <a:t> b);</a:t>
            </a:r>
          </a:p>
          <a:p>
            <a:pPr marL="0" indent="0">
              <a:buNone/>
            </a:pPr>
            <a:r>
              <a:rPr lang="en-US" sz="2200" dirty="0" smtClean="0"/>
              <a:t>    void Sum(double a, </a:t>
            </a:r>
            <a:r>
              <a:rPr lang="en-US" sz="2200" dirty="0" err="1" smtClean="0"/>
              <a:t>int</a:t>
            </a:r>
            <a:r>
              <a:rPr lang="en-US" sz="2200" dirty="0" smtClean="0"/>
              <a:t> b);</a:t>
            </a:r>
          </a:p>
          <a:p>
            <a:pPr marL="0" indent="0">
              <a:buNone/>
            </a:pPr>
            <a:r>
              <a:rPr lang="en-US" sz="2200" dirty="0" smtClean="0"/>
              <a:t>};</a:t>
            </a:r>
          </a:p>
          <a:p>
            <a:pPr marL="0" indent="0">
              <a:buNone/>
            </a:pPr>
            <a:r>
              <a:rPr lang="en-US" sz="2200" dirty="0" smtClean="0"/>
              <a:t>void </a:t>
            </a:r>
            <a:r>
              <a:rPr lang="en-US" sz="2200" dirty="0" err="1" smtClean="0"/>
              <a:t>FunctionOverloading</a:t>
            </a:r>
            <a:r>
              <a:rPr lang="en-US" sz="2200" dirty="0" smtClean="0"/>
              <a:t>::Sum(double a, </a:t>
            </a:r>
            <a:r>
              <a:rPr lang="en-US" sz="2200" dirty="0" err="1" smtClean="0"/>
              <a:t>int</a:t>
            </a:r>
            <a:r>
              <a:rPr lang="en-US" sz="2200" dirty="0" smtClean="0"/>
              <a:t> b)</a:t>
            </a:r>
          </a:p>
          <a:p>
            <a:pPr marL="0" indent="0">
              <a:buNone/>
            </a:pPr>
            <a:r>
              <a:rPr lang="en-US" sz="2200" dirty="0" smtClean="0"/>
              <a:t>    {</a:t>
            </a:r>
          </a:p>
          <a:p>
            <a:pPr marL="0" indent="0">
              <a:buNone/>
            </a:pPr>
            <a:r>
              <a:rPr lang="en-US" sz="2200" dirty="0" smtClean="0"/>
              <a:t>        </a:t>
            </a:r>
            <a:r>
              <a:rPr lang="en-US" sz="2200" dirty="0" err="1" smtClean="0"/>
              <a:t>cout</a:t>
            </a:r>
            <a:r>
              <a:rPr lang="en-US" sz="2200" dirty="0" smtClean="0"/>
              <a:t>&lt;&lt;"Double Value: " &lt;&lt;</a:t>
            </a:r>
            <a:r>
              <a:rPr lang="en-US" sz="2200" dirty="0" err="1" smtClean="0"/>
              <a:t>a+b</a:t>
            </a:r>
            <a:r>
              <a:rPr lang="en-US" sz="2200" dirty="0" smtClean="0"/>
              <a:t>&lt;&lt;</a:t>
            </a:r>
            <a:r>
              <a:rPr lang="en-US" sz="2200" dirty="0" err="1" smtClean="0"/>
              <a:t>endl</a:t>
            </a:r>
            <a:r>
              <a:rPr lang="en-US" sz="2200" dirty="0" smtClean="0"/>
              <a:t>;</a:t>
            </a:r>
          </a:p>
          <a:p>
            <a:pPr marL="0" indent="0">
              <a:buNone/>
            </a:pPr>
            <a:r>
              <a:rPr lang="en-US" sz="2200" dirty="0" smtClean="0"/>
              <a:t>    }</a:t>
            </a:r>
          </a:p>
          <a:p>
            <a:pPr marL="0" indent="0">
              <a:buNone/>
            </a:pPr>
            <a:endParaRPr lang="en-US" sz="2200" dirty="0" smtClean="0"/>
          </a:p>
        </p:txBody>
      </p:sp>
      <p:sp>
        <p:nvSpPr>
          <p:cNvPr id="5" name="Content Placeholder 2"/>
          <p:cNvSpPr txBox="1">
            <a:spLocks/>
          </p:cNvSpPr>
          <p:nvPr/>
        </p:nvSpPr>
        <p:spPr>
          <a:xfrm>
            <a:off x="6048704" y="136635"/>
            <a:ext cx="4892565" cy="4388068"/>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void </a:t>
            </a:r>
            <a:r>
              <a:rPr lang="en-US" sz="2000" dirty="0" err="1"/>
              <a:t>FunctionOverloading</a:t>
            </a:r>
            <a:r>
              <a:rPr lang="en-US" sz="2000" dirty="0"/>
              <a:t>::Sum(</a:t>
            </a:r>
            <a:r>
              <a:rPr lang="en-US" sz="2000" dirty="0" err="1"/>
              <a:t>int</a:t>
            </a:r>
            <a:r>
              <a:rPr lang="en-US" sz="2000" dirty="0"/>
              <a:t> a, </a:t>
            </a:r>
            <a:r>
              <a:rPr lang="en-US" sz="2000" dirty="0" err="1"/>
              <a:t>int</a:t>
            </a:r>
            <a:r>
              <a:rPr lang="en-US" sz="2000" dirty="0"/>
              <a:t> b)</a:t>
            </a:r>
          </a:p>
          <a:p>
            <a:pPr marL="0" indent="0">
              <a:buNone/>
            </a:pPr>
            <a:r>
              <a:rPr lang="en-US" sz="2000" dirty="0"/>
              <a:t>    {</a:t>
            </a:r>
          </a:p>
          <a:p>
            <a:pPr marL="0" indent="0">
              <a:buNone/>
            </a:pPr>
            <a:r>
              <a:rPr lang="en-US" sz="2000" dirty="0"/>
              <a:t>        </a:t>
            </a:r>
            <a:r>
              <a:rPr lang="en-US" sz="2000" dirty="0" err="1"/>
              <a:t>cout</a:t>
            </a:r>
            <a:r>
              <a:rPr lang="en-US" sz="2000" dirty="0"/>
              <a:t>&lt;&lt; "Integer value: " &lt;&lt; a-b&lt;&lt;</a:t>
            </a:r>
            <a:r>
              <a:rPr lang="en-US" sz="2000" dirty="0" err="1"/>
              <a:t>endl</a:t>
            </a:r>
            <a:r>
              <a:rPr lang="en-US" sz="2000" dirty="0"/>
              <a:t> ;</a:t>
            </a:r>
          </a:p>
          <a:p>
            <a:pPr marL="0" indent="0">
              <a:buNone/>
            </a:pPr>
            <a:r>
              <a:rPr lang="en-US" sz="2000" dirty="0"/>
              <a:t>    }</a:t>
            </a:r>
            <a:endParaRPr lang="en-US" sz="2000" dirty="0" smtClean="0"/>
          </a:p>
          <a:p>
            <a:pPr marL="0" indent="0">
              <a:buFont typeface="Arial" panose="020B0604020202020204" pitchFamily="34" charset="0"/>
              <a:buNone/>
            </a:pPr>
            <a:r>
              <a:rPr lang="en-US" sz="2000" dirty="0" err="1" smtClean="0"/>
              <a:t>int</a:t>
            </a:r>
            <a:r>
              <a:rPr lang="en-US" sz="2000" dirty="0" smtClean="0"/>
              <a:t> main()</a:t>
            </a:r>
          </a:p>
          <a:p>
            <a:pPr marL="0" indent="0">
              <a:buFont typeface="Arial" panose="020B0604020202020204" pitchFamily="34" charset="0"/>
              <a:buNone/>
            </a:pPr>
            <a:r>
              <a:rPr lang="en-US" sz="2000" dirty="0" smtClean="0"/>
              <a:t>{</a:t>
            </a:r>
          </a:p>
          <a:p>
            <a:pPr marL="0" indent="0">
              <a:buFont typeface="Arial" panose="020B0604020202020204" pitchFamily="34" charset="0"/>
              <a:buNone/>
            </a:pPr>
            <a:r>
              <a:rPr lang="en-US" sz="2000" dirty="0" smtClean="0"/>
              <a:t>    </a:t>
            </a:r>
            <a:r>
              <a:rPr lang="en-US" sz="2000" dirty="0" err="1" smtClean="0"/>
              <a:t>FunctionOverloading</a:t>
            </a:r>
            <a:r>
              <a:rPr lang="en-US" sz="2000" dirty="0" smtClean="0"/>
              <a:t> </a:t>
            </a:r>
            <a:r>
              <a:rPr lang="en-US" sz="2000" dirty="0" err="1" smtClean="0"/>
              <a:t>ob</a:t>
            </a:r>
            <a:r>
              <a:rPr lang="en-US" sz="2000" dirty="0" smtClean="0"/>
              <a:t>;</a:t>
            </a:r>
          </a:p>
          <a:p>
            <a:pPr marL="0" indent="0">
              <a:buFont typeface="Arial" panose="020B0604020202020204" pitchFamily="34" charset="0"/>
              <a:buNone/>
            </a:pPr>
            <a:r>
              <a:rPr lang="en-US" sz="2000" dirty="0" smtClean="0"/>
              <a:t>    </a:t>
            </a:r>
            <a:r>
              <a:rPr lang="en-US" sz="2000" dirty="0" err="1" smtClean="0"/>
              <a:t>ob.Sum</a:t>
            </a:r>
            <a:r>
              <a:rPr lang="en-US" sz="2000" dirty="0" smtClean="0"/>
              <a:t>(25,10);</a:t>
            </a:r>
          </a:p>
          <a:p>
            <a:pPr marL="0" indent="0">
              <a:buFont typeface="Arial" panose="020B0604020202020204" pitchFamily="34" charset="0"/>
              <a:buNone/>
            </a:pPr>
            <a:r>
              <a:rPr lang="en-US" sz="2000" dirty="0" smtClean="0"/>
              <a:t>    </a:t>
            </a:r>
            <a:r>
              <a:rPr lang="en-US" sz="2000" dirty="0" err="1" smtClean="0"/>
              <a:t>ob.Sum</a:t>
            </a:r>
            <a:r>
              <a:rPr lang="en-US" sz="2000" dirty="0" smtClean="0"/>
              <a:t>(25.5,5);</a:t>
            </a:r>
          </a:p>
          <a:p>
            <a:pPr marL="0" indent="0">
              <a:buFont typeface="Arial" panose="020B0604020202020204" pitchFamily="34" charset="0"/>
              <a:buNone/>
            </a:pPr>
            <a:r>
              <a:rPr lang="en-US" sz="2000" dirty="0" smtClean="0"/>
              <a:t>    return 0;</a:t>
            </a:r>
          </a:p>
          <a:p>
            <a:pPr marL="0" indent="0">
              <a:buFont typeface="Arial" panose="020B0604020202020204" pitchFamily="34" charset="0"/>
              <a:buNone/>
            </a:pPr>
            <a:r>
              <a:rPr lang="en-US" sz="20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637" y="4635062"/>
            <a:ext cx="5391315" cy="2096814"/>
          </a:xfrm>
          <a:prstGeom prst="rect">
            <a:avLst/>
          </a:prstGeom>
        </p:spPr>
      </p:pic>
    </p:spTree>
    <p:extLst>
      <p:ext uri="{BB962C8B-B14F-4D97-AF65-F5344CB8AC3E}">
        <p14:creationId xmlns:p14="http://schemas.microsoft.com/office/powerpoint/2010/main" val="2699324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enum operator:</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232012" y="2881128"/>
            <a:ext cx="7920111" cy="313932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smtClean="0"/>
              <a:t>enum seasons { spring, summer, autumn, winter };</a:t>
            </a:r>
          </a:p>
          <a:p>
            <a:endParaRPr lang="en-US" dirty="0" smtClean="0"/>
          </a:p>
          <a:p>
            <a:r>
              <a:rPr lang="en-US" dirty="0" err="1" smtClean="0"/>
              <a:t>int</a:t>
            </a:r>
            <a:r>
              <a:rPr lang="en-US" dirty="0" smtClean="0"/>
              <a:t> main() {</a:t>
            </a:r>
          </a:p>
          <a:p>
            <a:endParaRPr lang="en-US" dirty="0" smtClean="0"/>
          </a:p>
          <a:p>
            <a:r>
              <a:rPr lang="en-US" dirty="0" smtClean="0"/>
              <a:t>    </a:t>
            </a:r>
            <a:r>
              <a:rPr lang="en-US" dirty="0" err="1" smtClean="0"/>
              <a:t>cout</a:t>
            </a:r>
            <a:r>
              <a:rPr lang="en-US" dirty="0" smtClean="0"/>
              <a:t>&lt;&lt;"\</a:t>
            </a:r>
            <a:r>
              <a:rPr lang="en-US" dirty="0" err="1" smtClean="0"/>
              <a:t>nC</a:t>
            </a:r>
            <a:r>
              <a:rPr lang="en-US" dirty="0" smtClean="0"/>
              <a:t>++ program using enum operator\n";</a:t>
            </a:r>
          </a:p>
          <a:p>
            <a:r>
              <a:rPr lang="en-US" dirty="0" smtClean="0"/>
              <a:t>    </a:t>
            </a:r>
            <a:r>
              <a:rPr lang="en-US" dirty="0" err="1" smtClean="0"/>
              <a:t>cout</a:t>
            </a:r>
            <a:r>
              <a:rPr lang="en-US" dirty="0" smtClean="0"/>
              <a:t>&lt;&lt;spring&lt;&lt;</a:t>
            </a:r>
            <a:r>
              <a:rPr lang="en-US" dirty="0" err="1" smtClean="0"/>
              <a:t>endl</a:t>
            </a:r>
            <a:r>
              <a:rPr lang="en-US" dirty="0" smtClean="0"/>
              <a:t>&lt;&lt;summer&lt;&lt;</a:t>
            </a:r>
            <a:r>
              <a:rPr lang="en-US" dirty="0" err="1" smtClean="0"/>
              <a:t>endl</a:t>
            </a:r>
            <a:r>
              <a:rPr lang="en-US" dirty="0" smtClean="0"/>
              <a:t>&lt;&lt;autumn&lt;&lt;</a:t>
            </a:r>
            <a:r>
              <a:rPr lang="en-US" dirty="0" err="1" smtClean="0"/>
              <a:t>endl</a:t>
            </a:r>
            <a:r>
              <a:rPr lang="en-US" dirty="0" smtClean="0"/>
              <a:t>&lt;&lt;winter;</a:t>
            </a:r>
          </a:p>
          <a:p>
            <a:r>
              <a:rPr lang="en-US" dirty="0" smtClean="0"/>
              <a:t>    return 0;</a:t>
            </a:r>
          </a:p>
          <a:p>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8527676" y="4450789"/>
            <a:ext cx="3168455" cy="1284189"/>
          </a:xfrm>
          <a:prstGeom prst="rect">
            <a:avLst/>
          </a:prstGeom>
          <a:noFill/>
          <a:ln w="9525">
            <a:noFill/>
            <a:miter lim="800000"/>
            <a:headEnd/>
            <a:tailEnd/>
          </a:ln>
          <a:effectLst/>
        </p:spPr>
      </p:pic>
      <p:sp>
        <p:nvSpPr>
          <p:cNvPr id="2" name="Rectangle 1"/>
          <p:cNvSpPr/>
          <p:nvPr/>
        </p:nvSpPr>
        <p:spPr>
          <a:xfrm>
            <a:off x="1201002" y="1364776"/>
            <a:ext cx="9771797" cy="120100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a:t>An </a:t>
            </a:r>
            <a:r>
              <a:rPr lang="en-US" b="1" dirty="0"/>
              <a:t>enumeration</a:t>
            </a:r>
            <a:r>
              <a:rPr lang="en-US" dirty="0"/>
              <a:t> provides context to describe a range of values which are represented as named constants and are also called enumerators.</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970667"/>
          </a:xfrm>
          <a:solidFill>
            <a:schemeClr val="accent1">
              <a:lumMod val="50000"/>
            </a:schemeClr>
          </a:solidFill>
        </p:spPr>
        <p:txBody>
          <a:bodyPr>
            <a:normAutofit/>
          </a:bodyPr>
          <a:lstStyle/>
          <a:p>
            <a:r>
              <a:rPr lang="en-US" sz="4800" b="1" smtClean="0">
                <a:solidFill>
                  <a:schemeClr val="bg1"/>
                </a:solidFill>
                <a:latin typeface="Rockwell" panose="02060603020205020403" pitchFamily="18" charset="0"/>
              </a:rPr>
              <a:t> </a:t>
            </a:r>
            <a:r>
              <a:rPr lang="en-US" sz="4800" b="1" dirty="0" smtClean="0">
                <a:solidFill>
                  <a:schemeClr val="bg1"/>
                </a:solidFill>
                <a:latin typeface="Rockwell" panose="02060603020205020403" pitchFamily="18" charset="0"/>
              </a:rPr>
              <a:t>enum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8" name="Rectangle 7"/>
          <p:cNvSpPr/>
          <p:nvPr/>
        </p:nvSpPr>
        <p:spPr>
          <a:xfrm>
            <a:off x="3048000" y="1582341"/>
            <a:ext cx="6096000" cy="3693319"/>
          </a:xfrm>
          <a:prstGeom prst="rect">
            <a:avLst/>
          </a:prstGeom>
        </p:spPr>
        <p:txBody>
          <a:bodyPr>
            <a:spAutoFit/>
          </a:bodyPr>
          <a:lstStyle/>
          <a:p>
            <a:r>
              <a:rPr lang="en-US" dirty="0" smtClean="0"/>
              <a:t>#include &lt;</a:t>
            </a:r>
            <a:r>
              <a:rPr lang="en-US" dirty="0" err="1" smtClean="0"/>
              <a:t>iostream</a:t>
            </a:r>
            <a:r>
              <a:rPr lang="en-US" dirty="0" smtClean="0"/>
              <a:t>&gt;</a:t>
            </a:r>
          </a:p>
          <a:p>
            <a:r>
              <a:rPr lang="en-US" dirty="0" smtClean="0"/>
              <a:t>using namespace std;</a:t>
            </a:r>
          </a:p>
          <a:p>
            <a:endParaRPr lang="en-US" dirty="0" smtClean="0"/>
          </a:p>
          <a:p>
            <a:r>
              <a:rPr lang="en-US" dirty="0" err="1" smtClean="0"/>
              <a:t>enum</a:t>
            </a:r>
            <a:r>
              <a:rPr lang="en-US" dirty="0" smtClean="0"/>
              <a:t> week { Sunday, Monday, Tuesday, Wednesday, Thursday, Friday, Saturday };</a:t>
            </a:r>
          </a:p>
          <a:p>
            <a:endParaRPr lang="en-US" dirty="0" smtClean="0"/>
          </a:p>
          <a:p>
            <a:r>
              <a:rPr lang="en-US" dirty="0" err="1" smtClean="0"/>
              <a:t>int</a:t>
            </a:r>
            <a:r>
              <a:rPr lang="en-US" dirty="0" smtClean="0"/>
              <a:t> main()</a:t>
            </a:r>
          </a:p>
          <a:p>
            <a:r>
              <a:rPr lang="en-US" dirty="0" smtClean="0"/>
              <a:t>{</a:t>
            </a:r>
          </a:p>
          <a:p>
            <a:r>
              <a:rPr lang="en-US" dirty="0" smtClean="0"/>
              <a:t>    week today;</a:t>
            </a:r>
          </a:p>
          <a:p>
            <a:r>
              <a:rPr lang="en-US" dirty="0" smtClean="0"/>
              <a:t>    today = Wednesday;</a:t>
            </a:r>
          </a:p>
          <a:p>
            <a:r>
              <a:rPr lang="en-US" dirty="0" smtClean="0"/>
              <a:t>    </a:t>
            </a:r>
            <a:r>
              <a:rPr lang="en-US" dirty="0" err="1" smtClean="0"/>
              <a:t>cout</a:t>
            </a:r>
            <a:r>
              <a:rPr lang="en-US" dirty="0" smtClean="0"/>
              <a:t> &lt;&lt; "Day " &lt;&lt; today+1;</a:t>
            </a:r>
          </a:p>
          <a:p>
            <a:r>
              <a:rPr lang="en-US" dirty="0" smtClean="0"/>
              <a:t>    return 0;</a:t>
            </a:r>
          </a:p>
          <a:p>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970667"/>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Switch using enum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026" name="Picture 2"/>
          <p:cNvPicPr>
            <a:picLocks noChangeAspect="1" noChangeArrowheads="1"/>
          </p:cNvPicPr>
          <p:nvPr/>
        </p:nvPicPr>
        <p:blipFill>
          <a:blip r:embed="rId2"/>
          <a:srcRect/>
          <a:stretch>
            <a:fillRect/>
          </a:stretch>
        </p:blipFill>
        <p:spPr bwMode="auto">
          <a:xfrm>
            <a:off x="182880" y="1167618"/>
            <a:ext cx="5540247" cy="51628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80027" y="1097282"/>
            <a:ext cx="4203456" cy="5345722"/>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pPr algn="ctr"/>
            <a:r>
              <a:rPr lang="en-US" sz="3600" dirty="0" smtClean="0">
                <a:solidFill>
                  <a:schemeClr val="bg1"/>
                </a:solidFill>
              </a:rPr>
              <a:t>C++ Program to demonstrate working of default argument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Title 1"/>
          <p:cNvSpPr txBox="1">
            <a:spLocks/>
          </p:cNvSpPr>
          <p:nvPr/>
        </p:nvSpPr>
        <p:spPr>
          <a:xfrm>
            <a:off x="28120" y="1195754"/>
            <a:ext cx="5838108"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r>
              <a:rPr lang="en-US" sz="2400" dirty="0" smtClean="0">
                <a:solidFill>
                  <a:schemeClr val="tx1"/>
                </a:solidFill>
              </a:rPr>
              <a:t>#include &lt;</a:t>
            </a:r>
            <a:r>
              <a:rPr lang="en-US" sz="2400" dirty="0" err="1" smtClean="0">
                <a:solidFill>
                  <a:schemeClr val="tx1"/>
                </a:solidFill>
              </a:rPr>
              <a:t>iostream</a:t>
            </a:r>
            <a:r>
              <a:rPr lang="en-US" sz="2400" dirty="0" smtClean="0">
                <a:solidFill>
                  <a:schemeClr val="tx1"/>
                </a:solidFill>
              </a:rPr>
              <a:t>&gt;</a:t>
            </a:r>
          </a:p>
          <a:p>
            <a:r>
              <a:rPr lang="en-US" sz="2400" dirty="0" smtClean="0">
                <a:solidFill>
                  <a:schemeClr val="tx1"/>
                </a:solidFill>
              </a:rPr>
              <a:t>using namespace std;</a:t>
            </a:r>
          </a:p>
          <a:p>
            <a:endParaRPr lang="en-US" sz="2400" dirty="0" smtClean="0">
              <a:solidFill>
                <a:schemeClr val="tx1"/>
              </a:solidFill>
            </a:endParaRPr>
          </a:p>
          <a:p>
            <a:r>
              <a:rPr lang="en-US" sz="2400" dirty="0" smtClean="0">
                <a:solidFill>
                  <a:schemeClr val="tx1"/>
                </a:solidFill>
              </a:rPr>
              <a:t>void display(char c= '*', </a:t>
            </a:r>
            <a:r>
              <a:rPr lang="en-US" sz="2400" dirty="0" err="1" smtClean="0">
                <a:solidFill>
                  <a:schemeClr val="tx1"/>
                </a:solidFill>
              </a:rPr>
              <a:t>int</a:t>
            </a:r>
            <a:r>
              <a:rPr lang="en-US" sz="2400" smtClean="0">
                <a:solidFill>
                  <a:schemeClr val="tx1"/>
                </a:solidFill>
              </a:rPr>
              <a:t> n= </a:t>
            </a:r>
            <a:r>
              <a:rPr lang="en-US" sz="2400" dirty="0" smtClean="0">
                <a:solidFill>
                  <a:schemeClr val="tx1"/>
                </a:solidFill>
              </a:rPr>
              <a:t>3);</a:t>
            </a:r>
          </a:p>
          <a:p>
            <a:endParaRPr lang="en-US" sz="2400" dirty="0" smtClean="0">
              <a:solidFill>
                <a:schemeClr val="tx1"/>
              </a:solidFill>
            </a:endParaRPr>
          </a:p>
          <a:p>
            <a:r>
              <a:rPr lang="en-US" sz="2400" dirty="0" err="1" smtClean="0">
                <a:solidFill>
                  <a:schemeClr val="tx1"/>
                </a:solidFill>
              </a:rPr>
              <a:t>int</a:t>
            </a:r>
            <a:r>
              <a:rPr lang="en-US" sz="2400" dirty="0" smtClean="0">
                <a:solidFill>
                  <a:schemeClr val="tx1"/>
                </a:solidFill>
              </a:rPr>
              <a:t> main()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&lt;&lt;"No argument passed:\n";</a:t>
            </a:r>
          </a:p>
          <a:p>
            <a:r>
              <a:rPr lang="en-US" sz="2400" dirty="0" smtClean="0">
                <a:solidFill>
                  <a:schemeClr val="tx1"/>
                </a:solidFill>
              </a:rPr>
              <a:t>    display();</a:t>
            </a:r>
          </a:p>
          <a:p>
            <a:endParaRPr lang="en-US" sz="2400" dirty="0" smtClean="0">
              <a:solidFill>
                <a:schemeClr val="tx1"/>
              </a:solidFill>
            </a:endParaRP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&lt;&lt;"\n\</a:t>
            </a:r>
            <a:r>
              <a:rPr lang="en-US" sz="2400" dirty="0" err="1" smtClean="0">
                <a:solidFill>
                  <a:schemeClr val="tx1"/>
                </a:solidFill>
              </a:rPr>
              <a:t>nFirst</a:t>
            </a:r>
            <a:r>
              <a:rPr lang="en-US" sz="2400" dirty="0" smtClean="0">
                <a:solidFill>
                  <a:schemeClr val="tx1"/>
                </a:solidFill>
              </a:rPr>
              <a:t> argument passed:\n";</a:t>
            </a:r>
          </a:p>
          <a:p>
            <a:r>
              <a:rPr lang="en-US" sz="2400" dirty="0" smtClean="0">
                <a:solidFill>
                  <a:schemeClr val="tx1"/>
                </a:solidFill>
              </a:rPr>
              <a:t>    display('#');</a:t>
            </a:r>
            <a:endParaRPr lang="en-US" sz="1200" dirty="0" smtClean="0">
              <a:solidFill>
                <a:schemeClr val="tx1"/>
              </a:solidFill>
            </a:endParaRPr>
          </a:p>
          <a:p>
            <a:endParaRPr lang="en-US" sz="1200" dirty="0" smtClean="0">
              <a:solidFill>
                <a:schemeClr val="tx1"/>
              </a:solidFill>
            </a:endParaRPr>
          </a:p>
          <a:p>
            <a:r>
              <a:rPr lang="en-US" sz="1200" dirty="0" smtClean="0">
                <a:solidFill>
                  <a:schemeClr val="tx1"/>
                </a:solidFill>
              </a:rPr>
              <a:t>    </a:t>
            </a:r>
            <a:endParaRPr lang="en-US" sz="1200" dirty="0">
              <a:solidFill>
                <a:schemeClr val="tx1"/>
              </a:solidFill>
            </a:endParaRPr>
          </a:p>
        </p:txBody>
      </p:sp>
      <p:sp>
        <p:nvSpPr>
          <p:cNvPr id="7" name="Title 1"/>
          <p:cNvSpPr txBox="1">
            <a:spLocks/>
          </p:cNvSpPr>
          <p:nvPr/>
        </p:nvSpPr>
        <p:spPr>
          <a:xfrm>
            <a:off x="6063175" y="1193409"/>
            <a:ext cx="6128825" cy="4979963"/>
          </a:xfrm>
          <a:prstGeom prst="rect">
            <a:avLst/>
          </a:prstGeom>
          <a:ln/>
        </p:spPr>
        <p:style>
          <a:lnRef idx="1">
            <a:schemeClr val="accent2"/>
          </a:lnRef>
          <a:fillRef idx="2">
            <a:schemeClr val="accent2"/>
          </a:fillRef>
          <a:effectRef idx="1">
            <a:schemeClr val="accent2"/>
          </a:effectRef>
          <a:fontRef idx="minor">
            <a:schemeClr val="dk1"/>
          </a:fontRef>
        </p:style>
        <p:txBody>
          <a:bodyPr vert="horz" lIns="121920" tIns="45720" rIns="121920" bIns="60960" rtlCol="0" anchor="ctr" anchorCtr="0">
            <a:noAutofit/>
          </a:bodyPr>
          <a:lstStyle/>
          <a:p>
            <a:endParaRPr lang="en-US" sz="1200" dirty="0" smtClean="0">
              <a:solidFill>
                <a:schemeClr val="tx1"/>
              </a:solidFill>
            </a:endParaRPr>
          </a:p>
          <a:p>
            <a:r>
              <a:rPr lang="en-US" sz="1200" dirty="0" smtClean="0">
                <a:solidFill>
                  <a:schemeClr val="tx1"/>
                </a:solidFill>
              </a:rPr>
              <a:t>    </a:t>
            </a:r>
            <a:r>
              <a:rPr lang="en-US" sz="2400" dirty="0" err="1" smtClean="0">
                <a:solidFill>
                  <a:schemeClr val="tx1"/>
                </a:solidFill>
              </a:rPr>
              <a:t>cout</a:t>
            </a:r>
            <a:r>
              <a:rPr lang="en-US" sz="2400" dirty="0" smtClean="0">
                <a:solidFill>
                  <a:schemeClr val="tx1"/>
                </a:solidFill>
              </a:rPr>
              <a:t>&lt;&lt;"\n\</a:t>
            </a:r>
            <a:r>
              <a:rPr lang="en-US" sz="2400" dirty="0" err="1" smtClean="0">
                <a:solidFill>
                  <a:schemeClr val="tx1"/>
                </a:solidFill>
              </a:rPr>
              <a:t>nBoth</a:t>
            </a:r>
            <a:r>
              <a:rPr lang="en-US" sz="2400" dirty="0" smtClean="0">
                <a:solidFill>
                  <a:schemeClr val="tx1"/>
                </a:solidFill>
              </a:rPr>
              <a:t> argument passed:\n";</a:t>
            </a:r>
          </a:p>
          <a:p>
            <a:r>
              <a:rPr lang="en-US" sz="2400" dirty="0" smtClean="0">
                <a:solidFill>
                  <a:schemeClr val="tx1"/>
                </a:solidFill>
              </a:rPr>
              <a:t>    display('$', 5);</a:t>
            </a:r>
          </a:p>
          <a:p>
            <a:endParaRPr lang="en-US" sz="2400" dirty="0" smtClean="0">
              <a:solidFill>
                <a:schemeClr val="tx1"/>
              </a:solidFill>
            </a:endParaRPr>
          </a:p>
          <a:p>
            <a:r>
              <a:rPr lang="en-US" sz="2400" dirty="0" smtClean="0">
                <a:solidFill>
                  <a:schemeClr val="tx1"/>
                </a:solidFill>
              </a:rPr>
              <a:t>    return 0;</a:t>
            </a:r>
          </a:p>
          <a:p>
            <a:r>
              <a:rPr lang="en-US" sz="2400" dirty="0" smtClean="0">
                <a:solidFill>
                  <a:schemeClr val="tx1"/>
                </a:solidFill>
              </a:rPr>
              <a:t>}</a:t>
            </a:r>
          </a:p>
          <a:p>
            <a:endParaRPr lang="en-US" sz="2400" dirty="0" smtClean="0">
              <a:solidFill>
                <a:schemeClr val="tx1"/>
              </a:solidFill>
            </a:endParaRPr>
          </a:p>
          <a:p>
            <a:r>
              <a:rPr lang="en-US" sz="2400" dirty="0" smtClean="0">
                <a:solidFill>
                  <a:schemeClr val="tx1"/>
                </a:solidFill>
              </a:rPr>
              <a:t>void display(char c, </a:t>
            </a:r>
            <a:r>
              <a:rPr lang="en-US" sz="2400" dirty="0" err="1" smtClean="0">
                <a:solidFill>
                  <a:schemeClr val="tx1"/>
                </a:solidFill>
              </a:rPr>
              <a:t>int</a:t>
            </a:r>
            <a:r>
              <a:rPr lang="en-US" sz="2400" dirty="0" smtClean="0">
                <a:solidFill>
                  <a:schemeClr val="tx1"/>
                </a:solidFill>
              </a:rPr>
              <a:t> n){</a:t>
            </a:r>
          </a:p>
          <a:p>
            <a:r>
              <a:rPr lang="en-US" sz="2400" dirty="0" smtClean="0">
                <a:solidFill>
                  <a:schemeClr val="tx1"/>
                </a:solidFill>
              </a:rPr>
              <a:t>    for(</a:t>
            </a:r>
            <a:r>
              <a:rPr lang="en-US" sz="2400" dirty="0" err="1" smtClean="0">
                <a:solidFill>
                  <a:schemeClr val="tx1"/>
                </a:solidFill>
              </a:rPr>
              <a:t>int</a:t>
            </a:r>
            <a:r>
              <a:rPr lang="en-US" sz="2400" dirty="0" smtClean="0">
                <a:solidFill>
                  <a:schemeClr val="tx1"/>
                </a:solidFill>
              </a:rPr>
              <a:t> </a:t>
            </a:r>
            <a:r>
              <a:rPr lang="en-US" sz="2400" dirty="0" err="1" smtClean="0">
                <a:solidFill>
                  <a:schemeClr val="tx1"/>
                </a:solidFill>
              </a:rPr>
              <a:t>i</a:t>
            </a:r>
            <a:r>
              <a:rPr lang="en-US" sz="2400" dirty="0" smtClean="0">
                <a:solidFill>
                  <a:schemeClr val="tx1"/>
                </a:solidFill>
              </a:rPr>
              <a:t> = 1; </a:t>
            </a:r>
            <a:r>
              <a:rPr lang="en-US" sz="2400" dirty="0" err="1" smtClean="0">
                <a:solidFill>
                  <a:schemeClr val="tx1"/>
                </a:solidFill>
              </a:rPr>
              <a:t>i</a:t>
            </a:r>
            <a:r>
              <a:rPr lang="en-US" sz="2400" dirty="0" smtClean="0">
                <a:solidFill>
                  <a:schemeClr val="tx1"/>
                </a:solidFill>
              </a:rPr>
              <a:t> &lt;=n; </a:t>
            </a:r>
            <a:r>
              <a:rPr lang="en-US" sz="2400" dirty="0" err="1" smtClean="0">
                <a:solidFill>
                  <a:schemeClr val="tx1"/>
                </a:solidFill>
              </a:rPr>
              <a:t>i</a:t>
            </a:r>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&lt;&lt;c;</a:t>
            </a:r>
          </a:p>
          <a:p>
            <a:r>
              <a:rPr lang="en-US" sz="2400" dirty="0" smtClean="0">
                <a:solidFill>
                  <a:schemeClr val="tx1"/>
                </a:solidFill>
              </a:rPr>
              <a:t>    }</a:t>
            </a:r>
          </a:p>
          <a:p>
            <a:r>
              <a:rPr lang="en-US" sz="2400" dirty="0" smtClean="0">
                <a:solidFill>
                  <a:schemeClr val="tx1"/>
                </a:solidFill>
              </a:rPr>
              <a:t>    </a:t>
            </a:r>
            <a:r>
              <a:rPr lang="en-US" sz="2400" dirty="0" err="1" smtClean="0">
                <a:solidFill>
                  <a:schemeClr val="tx1"/>
                </a:solidFill>
              </a:rPr>
              <a:t>cout</a:t>
            </a:r>
            <a:r>
              <a:rPr lang="en-US" sz="2400" dirty="0" smtClean="0">
                <a:solidFill>
                  <a:schemeClr val="tx1"/>
                </a:solidFill>
              </a:rPr>
              <a:t>&lt;&lt;</a:t>
            </a:r>
            <a:r>
              <a:rPr lang="en-US" sz="2400" dirty="0" err="1" smtClean="0">
                <a:solidFill>
                  <a:schemeClr val="tx1"/>
                </a:solidFill>
              </a:rPr>
              <a:t>endl</a:t>
            </a:r>
            <a:r>
              <a:rPr lang="en-US" sz="2400" dirty="0" smtClean="0">
                <a:solidFill>
                  <a:schemeClr val="tx1"/>
                </a:solidFill>
              </a:rPr>
              <a:t>;</a:t>
            </a:r>
          </a:p>
          <a:p>
            <a:r>
              <a:rPr lang="en-US" sz="2400" dirty="0" smtClean="0">
                <a:solidFill>
                  <a:schemeClr val="tx1"/>
                </a:solidFill>
              </a:rPr>
              <a:t>}</a:t>
            </a:r>
            <a:endParaRPr lang="en-US" sz="2400" dirty="0">
              <a:solidFill>
                <a:schemeClr val="tx1"/>
              </a:solidFill>
            </a:endParaRPr>
          </a:p>
        </p:txBody>
      </p:sp>
      <p:pic>
        <p:nvPicPr>
          <p:cNvPr id="8" name="Picture 1"/>
          <p:cNvPicPr>
            <a:picLocks noChangeAspect="1" noChangeArrowheads="1"/>
          </p:cNvPicPr>
          <p:nvPr/>
        </p:nvPicPr>
        <p:blipFill>
          <a:blip r:embed="rId2"/>
          <a:srcRect/>
          <a:stretch>
            <a:fillRect/>
          </a:stretch>
        </p:blipFill>
        <p:spPr bwMode="auto">
          <a:xfrm>
            <a:off x="10086975" y="4042408"/>
            <a:ext cx="2105025" cy="1795683"/>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Example using iomanip:</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4098" name="Picture 2"/>
          <p:cNvPicPr>
            <a:picLocks noChangeAspect="1" noChangeArrowheads="1"/>
          </p:cNvPicPr>
          <p:nvPr/>
        </p:nvPicPr>
        <p:blipFill>
          <a:blip r:embed="rId2"/>
          <a:srcRect/>
          <a:stretch>
            <a:fillRect/>
          </a:stretch>
        </p:blipFill>
        <p:spPr bwMode="auto">
          <a:xfrm>
            <a:off x="28136" y="2195739"/>
            <a:ext cx="7934177" cy="424726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7976381" y="5192026"/>
            <a:ext cx="4215618" cy="1847850"/>
          </a:xfrm>
          <a:prstGeom prst="rect">
            <a:avLst/>
          </a:prstGeom>
          <a:noFill/>
          <a:ln w="9525">
            <a:noFill/>
            <a:miter lim="800000"/>
            <a:headEnd/>
            <a:tailEnd/>
          </a:ln>
          <a:effectLst/>
        </p:spPr>
      </p:pic>
      <p:sp>
        <p:nvSpPr>
          <p:cNvPr id="2" name="Rectangle 1"/>
          <p:cNvSpPr/>
          <p:nvPr/>
        </p:nvSpPr>
        <p:spPr>
          <a:xfrm>
            <a:off x="191068" y="1094109"/>
            <a:ext cx="10112991" cy="7915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Manipulators are operators that are used to format the data format the data display. The most commonly used manipulators are </a:t>
            </a:r>
            <a:r>
              <a:rPr lang="en-US" dirty="0" err="1" smtClean="0"/>
              <a:t>endl</a:t>
            </a:r>
            <a:r>
              <a:rPr lang="en-US" dirty="0" smtClean="0"/>
              <a:t> and </a:t>
            </a:r>
            <a:r>
              <a:rPr lang="en-US" dirty="0" err="1" smtClean="0"/>
              <a:t>setw</a:t>
            </a:r>
            <a:r>
              <a:rPr lang="en-US" dirty="0" smtClean="0"/>
              <a:t>.</a:t>
            </a:r>
            <a:endParaRPr lang="en-US"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Simple example using iomanip </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7" name="Rectangle 6"/>
          <p:cNvSpPr/>
          <p:nvPr/>
        </p:nvSpPr>
        <p:spPr>
          <a:xfrm>
            <a:off x="487680" y="1223114"/>
            <a:ext cx="7080738"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smtClean="0"/>
              <a:t>     #include &lt;</a:t>
            </a:r>
            <a:r>
              <a:rPr lang="en-US" dirty="0" err="1" smtClean="0"/>
              <a:t>iostream</a:t>
            </a:r>
            <a:r>
              <a:rPr lang="en-US" dirty="0" smtClean="0"/>
              <a:t>&gt;</a:t>
            </a:r>
          </a:p>
          <a:p>
            <a:r>
              <a:rPr lang="en-US" dirty="0" smtClean="0"/>
              <a:t>     #include &lt;iomanip&gt;</a:t>
            </a:r>
          </a:p>
          <a:p>
            <a:r>
              <a:rPr lang="en-US" dirty="0" smtClean="0"/>
              <a:t>     using namespace std;</a:t>
            </a:r>
          </a:p>
          <a:p>
            <a:r>
              <a:rPr lang="en-US" dirty="0" smtClean="0"/>
              <a:t>     main ()</a:t>
            </a:r>
          </a:p>
          <a:p>
            <a:r>
              <a:rPr lang="en-US" dirty="0" smtClean="0"/>
              <a:t>     {</a:t>
            </a:r>
          </a:p>
          <a:p>
            <a:r>
              <a:rPr lang="en-US" dirty="0" smtClean="0"/>
              <a:t>        float  </a:t>
            </a:r>
            <a:r>
              <a:rPr lang="en-US" dirty="0" err="1" smtClean="0"/>
              <a:t>a,b,c</a:t>
            </a:r>
            <a:r>
              <a:rPr lang="en-US" dirty="0" smtClean="0"/>
              <a:t>;</a:t>
            </a:r>
          </a:p>
          <a:p>
            <a:r>
              <a:rPr lang="en-US" dirty="0" smtClean="0"/>
              <a:t>        a = 7;</a:t>
            </a:r>
          </a:p>
          <a:p>
            <a:r>
              <a:rPr lang="en-US" dirty="0" smtClean="0"/>
              <a:t>        b = 3;</a:t>
            </a:r>
          </a:p>
          <a:p>
            <a:r>
              <a:rPr lang="en-US" dirty="0" smtClean="0"/>
              <a:t>        c = a/b;</a:t>
            </a:r>
          </a:p>
          <a:p>
            <a:r>
              <a:rPr lang="en-US" dirty="0" smtClean="0"/>
              <a:t>        </a:t>
            </a:r>
            <a:r>
              <a:rPr lang="en-US" dirty="0" err="1" smtClean="0"/>
              <a:t>cout</a:t>
            </a:r>
            <a:r>
              <a:rPr lang="en-US" dirty="0" smtClean="0"/>
              <a:t> &lt;&lt; </a:t>
            </a:r>
            <a:r>
              <a:rPr lang="en-US" dirty="0" err="1" smtClean="0"/>
              <a:t>setprecision</a:t>
            </a:r>
            <a:r>
              <a:rPr lang="en-US" dirty="0" smtClean="0"/>
              <a:t> (1)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(2) &lt;&lt; c &lt;&lt; </a:t>
            </a:r>
            <a:r>
              <a:rPr lang="en-US" dirty="0" err="1" smtClean="0"/>
              <a:t>endl</a:t>
            </a:r>
            <a:r>
              <a:rPr lang="en-US" dirty="0" smtClean="0"/>
              <a:t>;</a:t>
            </a:r>
          </a:p>
          <a:p>
            <a:r>
              <a:rPr lang="en-US" dirty="0" smtClean="0"/>
              <a:t>        </a:t>
            </a:r>
            <a:r>
              <a:rPr lang="en-US" dirty="0" err="1" smtClean="0"/>
              <a:t>cout</a:t>
            </a:r>
            <a:r>
              <a:rPr lang="en-US" dirty="0" smtClean="0"/>
              <a:t> &lt;&lt;</a:t>
            </a:r>
            <a:r>
              <a:rPr lang="en-US" dirty="0" err="1" smtClean="0"/>
              <a:t>setprecision</a:t>
            </a:r>
            <a:r>
              <a:rPr lang="en-US" dirty="0" smtClean="0"/>
              <a:t> (3)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(4)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(5) &lt;&lt; c &lt;&lt; </a:t>
            </a:r>
            <a:r>
              <a:rPr lang="en-US" dirty="0" err="1" smtClean="0"/>
              <a:t>endl</a:t>
            </a:r>
            <a:r>
              <a:rPr lang="en-US" dirty="0" smtClean="0"/>
              <a:t>;</a:t>
            </a:r>
          </a:p>
          <a:p>
            <a:r>
              <a:rPr lang="en-US" dirty="0" smtClean="0"/>
              <a:t>        </a:t>
            </a:r>
            <a:r>
              <a:rPr lang="en-US" dirty="0" err="1" smtClean="0"/>
              <a:t>cout</a:t>
            </a:r>
            <a:r>
              <a:rPr lang="en-US" dirty="0" smtClean="0"/>
              <a:t> &lt;&lt; </a:t>
            </a:r>
            <a:r>
              <a:rPr lang="en-US" dirty="0" err="1" smtClean="0"/>
              <a:t>setprecision</a:t>
            </a:r>
            <a:r>
              <a:rPr lang="en-US" dirty="0" smtClean="0"/>
              <a:t> (6) &lt;&lt; c &lt;&lt; </a:t>
            </a:r>
            <a:r>
              <a:rPr lang="en-US" dirty="0" err="1" smtClean="0"/>
              <a:t>endl</a:t>
            </a:r>
            <a:r>
              <a:rPr lang="en-US" dirty="0" smtClean="0"/>
              <a:t>;</a:t>
            </a:r>
          </a:p>
          <a:p>
            <a:r>
              <a:rPr lang="en-US" dirty="0" smtClean="0"/>
              <a:t>    }</a:t>
            </a:r>
            <a:endParaRPr lang="en-US" dirty="0"/>
          </a:p>
        </p:txBody>
      </p:sp>
      <p:pic>
        <p:nvPicPr>
          <p:cNvPr id="8" name="Picture 7" descr="Capture.PNG"/>
          <p:cNvPicPr>
            <a:picLocks noChangeAspect="1"/>
          </p:cNvPicPr>
          <p:nvPr/>
        </p:nvPicPr>
        <p:blipFill>
          <a:blip r:embed="rId2"/>
          <a:stretch>
            <a:fillRect/>
          </a:stretch>
        </p:blipFill>
        <p:spPr>
          <a:xfrm>
            <a:off x="7566183" y="1103086"/>
            <a:ext cx="4229691" cy="2801257"/>
          </a:xfrm>
          <a:prstGeom prst="rect">
            <a:avLst/>
          </a:prstGeom>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12192000" cy="1000122"/>
          </a:xfrm>
          <a:solidFill>
            <a:schemeClr val="accent1">
              <a:lumMod val="50000"/>
            </a:schemeClr>
          </a:solidFill>
        </p:spPr>
        <p:txBody>
          <a:bodyPr>
            <a:normAutofit/>
          </a:bodyPr>
          <a:lstStyle/>
          <a:p>
            <a:r>
              <a:rPr lang="en-US" sz="4800" b="1" dirty="0" smtClean="0">
                <a:solidFill>
                  <a:schemeClr val="bg1"/>
                </a:solidFill>
                <a:latin typeface="Rockwell" panose="02060603020205020403" pitchFamily="18" charset="0"/>
              </a:rPr>
              <a:t>Control Structure</a:t>
            </a:r>
            <a:endParaRPr lang="en-US" sz="4800" b="1" dirty="0">
              <a:solidFill>
                <a:schemeClr val="bg1"/>
              </a:solidFill>
              <a:latin typeface="Rockwell" panose="02060603020205020403" pitchFamily="18" charset="0"/>
            </a:endParaRPr>
          </a:p>
        </p:txBody>
      </p:sp>
      <p:sp>
        <p:nvSpPr>
          <p:cNvPr id="6" name="Rectangle 5"/>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3074" name="Picture 2"/>
          <p:cNvPicPr>
            <a:picLocks noChangeAspect="1" noChangeArrowheads="1"/>
          </p:cNvPicPr>
          <p:nvPr/>
        </p:nvPicPr>
        <p:blipFill>
          <a:blip r:embed="rId2"/>
          <a:srcRect/>
          <a:stretch>
            <a:fillRect/>
          </a:stretch>
        </p:blipFill>
        <p:spPr bwMode="auto">
          <a:xfrm>
            <a:off x="407972" y="3010531"/>
            <a:ext cx="4497046" cy="128015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22169" y="1097276"/>
            <a:ext cx="7091289" cy="4961793"/>
          </a:xfrm>
          <a:prstGeom prst="rect">
            <a:avLst/>
          </a:prstGeom>
          <a:noFill/>
          <a:ln w="9525">
            <a:noFill/>
            <a:miter lim="800000"/>
            <a:headEnd/>
            <a:tailEnd/>
          </a:ln>
          <a:effectLst/>
        </p:spPr>
      </p:pic>
      <p:sp>
        <p:nvSpPr>
          <p:cNvPr id="7" name="Rectangle 6"/>
          <p:cNvSpPr/>
          <p:nvPr/>
        </p:nvSpPr>
        <p:spPr>
          <a:xfrm>
            <a:off x="574612" y="1542143"/>
            <a:ext cx="4185505"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000" b="1" dirty="0" smtClean="0"/>
              <a:t>Three types of control structures:</a:t>
            </a:r>
            <a:endParaRPr lang="en-US" sz="2000" b="1" dirty="0"/>
          </a:p>
        </p:txBody>
      </p:sp>
      <p:sp>
        <p:nvSpPr>
          <p:cNvPr id="9" name="Down Arrow 8"/>
          <p:cNvSpPr/>
          <p:nvPr/>
        </p:nvSpPr>
        <p:spPr>
          <a:xfrm flipH="1">
            <a:off x="2039808" y="2124222"/>
            <a:ext cx="450173" cy="7174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663590" y="6041460"/>
            <a:ext cx="2998450" cy="400110"/>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n-US" sz="2000" b="1" dirty="0" smtClean="0"/>
              <a:t>Basic Control Structure</a:t>
            </a:r>
            <a:endParaRPr lang="en-US" sz="2000" b="1" dirty="0"/>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DDA7188E4CD64EB6B1BAEE15D8D86D" ma:contentTypeVersion="0" ma:contentTypeDescription="Create a new document." ma:contentTypeScope="" ma:versionID="d4031bf56f0583532543ed7792a187ba">
  <xsd:schema xmlns:xsd="http://www.w3.org/2001/XMLSchema" xmlns:xs="http://www.w3.org/2001/XMLSchema" xmlns:p="http://schemas.microsoft.com/office/2006/metadata/properties" targetNamespace="http://schemas.microsoft.com/office/2006/metadata/properties" ma:root="true" ma:fieldsID="63f9ca9ed2b1b526ffdf70859b84e62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C6B873D-008C-478E-A872-00CD2590C2CF}"/>
</file>

<file path=customXml/itemProps2.xml><?xml version="1.0" encoding="utf-8"?>
<ds:datastoreItem xmlns:ds="http://schemas.openxmlformats.org/officeDocument/2006/customXml" ds:itemID="{B5EE97E5-3994-42BE-86F3-3F8671FC8DF5}"/>
</file>

<file path=customXml/itemProps3.xml><?xml version="1.0" encoding="utf-8"?>
<ds:datastoreItem xmlns:ds="http://schemas.openxmlformats.org/officeDocument/2006/customXml" ds:itemID="{4ED661EC-AD87-4DA2-B9EC-2C827AA97F24}"/>
</file>

<file path=docProps/app.xml><?xml version="1.0" encoding="utf-8"?>
<Properties xmlns="http://schemas.openxmlformats.org/officeDocument/2006/extended-properties" xmlns:vt="http://schemas.openxmlformats.org/officeDocument/2006/docPropsVTypes">
  <TotalTime>3293</TotalTime>
  <Words>1228</Words>
  <Application>Microsoft Office PowerPoint</Application>
  <PresentationFormat>Widescreen</PresentationFormat>
  <Paragraphs>312</Paragraphs>
  <Slides>23</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23</vt:i4>
      </vt:variant>
    </vt:vector>
  </HeadingPairs>
  <TitlesOfParts>
    <vt:vector size="37" baseType="lpstr">
      <vt:lpstr>Arial</vt:lpstr>
      <vt:lpstr>Calibri</vt:lpstr>
      <vt:lpstr>Calibri Light</vt:lpstr>
      <vt:lpstr>Consolas</vt:lpstr>
      <vt:lpstr>Constantia</vt:lpstr>
      <vt:lpstr>Courier New</vt:lpstr>
      <vt:lpstr>Rockwell</vt:lpstr>
      <vt:lpstr>Symbol</vt:lpstr>
      <vt:lpstr>Syntax-Bold</vt:lpstr>
      <vt:lpstr>Times New Roman</vt:lpstr>
      <vt:lpstr>Wingdings</vt:lpstr>
      <vt:lpstr>Wingdings 2</vt:lpstr>
      <vt:lpstr>Office Theme</vt:lpstr>
      <vt:lpstr>Flow</vt:lpstr>
      <vt:lpstr>Const and enum expression Default Argument in Function Inline Function User Defined Function Function Overloading </vt:lpstr>
      <vt:lpstr>Symbolic Constants:</vt:lpstr>
      <vt:lpstr>enum operator:</vt:lpstr>
      <vt:lpstr> enum </vt:lpstr>
      <vt:lpstr>Switch using enum </vt:lpstr>
      <vt:lpstr>C++ Program to demonstrate working of default argument  </vt:lpstr>
      <vt:lpstr>Example using iomanip:</vt:lpstr>
      <vt:lpstr>Simple example using iomanip </vt:lpstr>
      <vt:lpstr>Control Structure</vt:lpstr>
      <vt:lpstr>Inline Function</vt:lpstr>
      <vt:lpstr>Program using Inline Function</vt:lpstr>
      <vt:lpstr>Program using Inline Function</vt:lpstr>
      <vt:lpstr>User-defined Functions </vt:lpstr>
      <vt:lpstr>Void functions</vt:lpstr>
      <vt:lpstr>Value-returning functions</vt:lpstr>
      <vt:lpstr>Function to return the larger of two numbers.</vt:lpstr>
      <vt:lpstr>Write a program using function which accept two integers as an argument and return its sum. </vt:lpstr>
      <vt:lpstr> Write a function to calculate the factorial value of any integer as an argument. </vt:lpstr>
      <vt:lpstr>Categories of User Defined Function</vt:lpstr>
      <vt:lpstr>Function Overloading:</vt:lpstr>
      <vt:lpstr>Function Overloading:</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T-T</dc:creator>
  <cp:lastModifiedBy>Microsoft account</cp:lastModifiedBy>
  <cp:revision>232</cp:revision>
  <dcterms:created xsi:type="dcterms:W3CDTF">2014-09-15T17:16:29Z</dcterms:created>
  <dcterms:modified xsi:type="dcterms:W3CDTF">2023-02-23T03:35:12Z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0x01010098DDA7188E4CD64EB6B1BAEE15D8D86D</vt:lpwstr>
  </property>
</Properties>
</file>