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5" r:id="rId5"/>
    <p:sldId id="259" r:id="rId6"/>
    <p:sldId id="260" r:id="rId7"/>
    <p:sldId id="269" r:id="rId8"/>
    <p:sldId id="270" r:id="rId9"/>
    <p:sldId id="271" r:id="rId10"/>
    <p:sldId id="277" r:id="rId11"/>
    <p:sldId id="279" r:id="rId12"/>
    <p:sldId id="28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03" autoAdjust="0"/>
    <p:restoredTop sz="94660"/>
  </p:normalViewPr>
  <p:slideViewPr>
    <p:cSldViewPr>
      <p:cViewPr varScale="1">
        <p:scale>
          <a:sx n="70" d="100"/>
          <a:sy n="70" d="100"/>
        </p:scale>
        <p:origin x="146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42603" y="3041651"/>
            <a:ext cx="6858000" cy="1806588"/>
          </a:xfrm>
          <a:solidFill>
            <a:schemeClr val="accent1">
              <a:lumMod val="50000"/>
            </a:schemeClr>
          </a:solidFill>
          <a:ln>
            <a:solidFill>
              <a:schemeClr val="accent1"/>
            </a:solidFill>
          </a:ln>
        </p:spPr>
        <p:txBody>
          <a:bodyPr vert="horz" lIns="121920" tIns="45720" rIns="121920" bIns="60960" rtlCol="0" anchor="ctr" anchorCtr="0">
            <a:noAutofit/>
          </a:bodyPr>
          <a:lstStyle/>
          <a:p>
            <a:r>
              <a:rPr lang="en-US" sz="5400" dirty="0">
                <a:solidFill>
                  <a:schemeClr val="bg1"/>
                </a:solidFill>
                <a:effectLst>
                  <a:outerShdw blurRad="38100" dist="38100" dir="2700000" algn="tl">
                    <a:srgbClr val="000000">
                      <a:alpha val="43137"/>
                    </a:srgbClr>
                  </a:outerShdw>
                </a:effectLst>
                <a:latin typeface="Rockwell" panose="02060603020205020403" pitchFamily="18" charset="0"/>
              </a:rPr>
              <a:t>Friend Function</a:t>
            </a:r>
            <a:br>
              <a:rPr lang="en-US" sz="5400" dirty="0">
                <a:solidFill>
                  <a:schemeClr val="bg1"/>
                </a:solidFill>
                <a:effectLst>
                  <a:outerShdw blurRad="38100" dist="38100" dir="2700000" algn="tl">
                    <a:srgbClr val="000000">
                      <a:alpha val="43137"/>
                    </a:srgbClr>
                  </a:outerShdw>
                </a:effectLst>
                <a:latin typeface="Rockwell" panose="02060603020205020403" pitchFamily="18" charset="0"/>
              </a:rPr>
            </a:br>
            <a:r>
              <a:rPr lang="en-US" sz="5400" b="1" dirty="0">
                <a:solidFill>
                  <a:schemeClr val="bg1"/>
                </a:solidFill>
              </a:rPr>
              <a:t>Copy constructor </a:t>
            </a:r>
            <a:endParaRPr lang="en-US" sz="5400" b="1" dirty="0">
              <a:solidFill>
                <a:schemeClr val="bg1"/>
              </a:solidFill>
              <a:effectLst>
                <a:outerShdw blurRad="38100" dist="38100" dir="2700000" algn="tl">
                  <a:srgbClr val="000000">
                    <a:alpha val="43137"/>
                  </a:srgbClr>
                </a:outerShdw>
              </a:effectLst>
              <a:latin typeface="Rockwell" panose="02060603020205020403" pitchFamily="18" charset="0"/>
            </a:endParaRPr>
          </a:p>
        </p:txBody>
      </p:sp>
      <p:sp>
        <p:nvSpPr>
          <p:cNvPr id="7" name="Slide Number Placeholder 6"/>
          <p:cNvSpPr>
            <a:spLocks noGrp="1"/>
          </p:cNvSpPr>
          <p:nvPr>
            <p:ph type="sldNum" sz="quarter" idx="12"/>
          </p:nvPr>
        </p:nvSpPr>
        <p:spPr/>
        <p:txBody>
          <a:bodyPr/>
          <a:lstStyle/>
          <a:p>
            <a:fld id="{769106B5-6058-41AF-9CC7-A36880636D59}" type="slidenum">
              <a:rPr lang="en-US" smtClean="0">
                <a:solidFill>
                  <a:srgbClr val="000000"/>
                </a:solidFill>
              </a:rPr>
              <a:pPr/>
              <a:t>1</a:t>
            </a:fld>
            <a:endParaRPr lang="en-US">
              <a:solidFill>
                <a:srgbClr val="000000"/>
              </a:solidFill>
            </a:endParaRPr>
          </a:p>
        </p:txBody>
      </p:sp>
      <p:sp>
        <p:nvSpPr>
          <p:cNvPr id="4" name="Rectangle 3"/>
          <p:cNvSpPr/>
          <p:nvPr/>
        </p:nvSpPr>
        <p:spPr>
          <a:xfrm>
            <a:off x="0" y="6500813"/>
            <a:ext cx="9144000" cy="35718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rgbClr val="000000"/>
              </a:solidFill>
            </a:endParaRPr>
          </a:p>
        </p:txBody>
      </p:sp>
      <p:pic>
        <p:nvPicPr>
          <p:cNvPr id="5" name="Picture 4"/>
          <p:cNvPicPr>
            <a:picLocks noChangeAspect="1"/>
          </p:cNvPicPr>
          <p:nvPr/>
        </p:nvPicPr>
        <p:blipFill>
          <a:blip r:embed="rId2" cstate="print">
            <a:duotone>
              <a:schemeClr val="accent1">
                <a:shade val="45000"/>
                <a:satMod val="135000"/>
              </a:schemeClr>
              <a:prstClr val="white"/>
            </a:duotone>
            <a:extLst/>
          </a:blip>
          <a:stretch>
            <a:fillRect/>
          </a:stretch>
        </p:blipFill>
        <p:spPr>
          <a:xfrm>
            <a:off x="-792" y="0"/>
            <a:ext cx="9144793" cy="1922475"/>
          </a:xfrm>
          <a:prstGeom prst="rect">
            <a:avLst/>
          </a:prstGeom>
          <a:ln>
            <a:solidFill>
              <a:schemeClr val="accent1"/>
            </a:solidFill>
          </a:ln>
        </p:spPr>
      </p:pic>
      <p:sp>
        <p:nvSpPr>
          <p:cNvPr id="6" name="Rectangle 5"/>
          <p:cNvSpPr/>
          <p:nvPr/>
        </p:nvSpPr>
        <p:spPr>
          <a:xfrm>
            <a:off x="2075661" y="1148246"/>
            <a:ext cx="7068339" cy="923330"/>
          </a:xfrm>
          <a:prstGeom prst="rect">
            <a:avLst/>
          </a:prstGeom>
        </p:spPr>
        <p:txBody>
          <a:bodyPr wrap="square">
            <a:spAutoFit/>
          </a:bodyPr>
          <a:lstStyle/>
          <a:p>
            <a:pPr algn="r"/>
            <a:r>
              <a:rPr lang="en-US" sz="5400" b="1" dirty="0">
                <a:solidFill>
                  <a:schemeClr val="bg1">
                    <a:lumMod val="95000"/>
                    <a:lumOff val="5000"/>
                  </a:schemeClr>
                </a:solidFill>
                <a:effectLst>
                  <a:outerShdw blurRad="38100" dist="38100" dir="2700000" algn="tl">
                    <a:srgbClr val="000000">
                      <a:alpha val="43137"/>
                    </a:srgbClr>
                  </a:outerShdw>
                </a:effectLst>
                <a:latin typeface="Rockwell" panose="02060603020205020403" pitchFamily="18" charset="0"/>
              </a:rPr>
              <a:t>Lecture </a:t>
            </a:r>
            <a:r>
              <a:rPr lang="bn-BD" sz="5400" b="1">
                <a:solidFill>
                  <a:schemeClr val="bg1">
                    <a:lumMod val="95000"/>
                    <a:lumOff val="5000"/>
                  </a:schemeClr>
                </a:solidFill>
                <a:effectLst>
                  <a:outerShdw blurRad="38100" dist="38100" dir="2700000" algn="tl">
                    <a:srgbClr val="000000">
                      <a:alpha val="43137"/>
                    </a:srgbClr>
                  </a:outerShdw>
                </a:effectLst>
                <a:latin typeface="Rockwell" panose="02060603020205020403" pitchFamily="18" charset="0"/>
              </a:rPr>
              <a:t>6</a:t>
            </a:r>
            <a:endParaRPr lang="en-US" sz="5400" dirty="0">
              <a:solidFill>
                <a:schemeClr val="bg1">
                  <a:lumMod val="95000"/>
                  <a:lumOff val="5000"/>
                </a:schemeClr>
              </a:solidFill>
            </a:endParaRPr>
          </a:p>
        </p:txBody>
      </p:sp>
    </p:spTree>
    <p:extLst>
      <p:ext uri="{BB962C8B-B14F-4D97-AF65-F5344CB8AC3E}">
        <p14:creationId xmlns:p14="http://schemas.microsoft.com/office/powerpoint/2010/main" val="9501280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rmAutofit fontScale="90000"/>
          </a:bodyPr>
          <a:lstStyle/>
          <a:p>
            <a:r>
              <a:rPr lang="en-US" b="1" dirty="0" smtClean="0"/>
              <a:t>copy constructor</a:t>
            </a:r>
            <a:r>
              <a:rPr lang="bn-BD" b="1" dirty="0" smtClean="0"/>
              <a:t> </a:t>
            </a:r>
            <a:r>
              <a:rPr lang="bn-BD" b="1" dirty="0"/>
              <a:t>Example</a:t>
            </a:r>
            <a:endParaRPr lang="en-US" dirty="0"/>
          </a:p>
        </p:txBody>
      </p:sp>
      <p:sp>
        <p:nvSpPr>
          <p:cNvPr id="3" name="Content Placeholder 2"/>
          <p:cNvSpPr>
            <a:spLocks noGrp="1"/>
          </p:cNvSpPr>
          <p:nvPr>
            <p:ph sz="half" idx="1"/>
          </p:nvPr>
        </p:nvSpPr>
        <p:spPr>
          <a:xfrm>
            <a:off x="228600" y="1066800"/>
            <a:ext cx="4267200" cy="5059363"/>
          </a:xfrm>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class Example        {</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a,b</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public:</a:t>
            </a:r>
          </a:p>
          <a:p>
            <a:pPr marL="0" indent="0">
              <a:buNone/>
            </a:pPr>
            <a:r>
              <a:rPr lang="en-US" dirty="0">
                <a:latin typeface="Times New Roman" panose="02020603050405020304" pitchFamily="18" charset="0"/>
                <a:cs typeface="Times New Roman" panose="02020603050405020304" pitchFamily="18" charset="0"/>
              </a:rPr>
              <a:t>    Example(</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x,int</a:t>
            </a:r>
            <a:r>
              <a:rPr lang="en-US" dirty="0">
                <a:latin typeface="Times New Roman" panose="02020603050405020304" pitchFamily="18" charset="0"/>
                <a:cs typeface="Times New Roman" panose="02020603050405020304" pitchFamily="18" charset="0"/>
              </a:rPr>
              <a:t> y) {</a:t>
            </a:r>
          </a:p>
          <a:p>
            <a:pPr marL="0" indent="0">
              <a:buNone/>
            </a:pPr>
            <a:r>
              <a:rPr lang="en-US" dirty="0">
                <a:latin typeface="Times New Roman" panose="02020603050405020304" pitchFamily="18" charset="0"/>
                <a:cs typeface="Times New Roman" panose="02020603050405020304" pitchFamily="18" charset="0"/>
              </a:rPr>
              <a:t>    a=x;</a:t>
            </a:r>
          </a:p>
          <a:p>
            <a:pPr marL="0" indent="0">
              <a:buNone/>
            </a:pPr>
            <a:r>
              <a:rPr lang="en-US" dirty="0">
                <a:latin typeface="Times New Roman" panose="02020603050405020304" pitchFamily="18" charset="0"/>
                <a:cs typeface="Times New Roman" panose="02020603050405020304" pitchFamily="18" charset="0"/>
              </a:rPr>
              <a:t>    b=y;</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a:t>
            </a:r>
            <a:r>
              <a:rPr lang="en-US" dirty="0" err="1">
                <a:latin typeface="Times New Roman" panose="02020603050405020304" pitchFamily="18" charset="0"/>
                <a:cs typeface="Times New Roman" panose="02020603050405020304" pitchFamily="18" charset="0"/>
              </a:rPr>
              <a:t>nIm</a:t>
            </a:r>
            <a:r>
              <a:rPr lang="en-US" dirty="0">
                <a:latin typeface="Times New Roman" panose="02020603050405020304" pitchFamily="18" charset="0"/>
                <a:cs typeface="Times New Roman" panose="02020603050405020304" pitchFamily="18" charset="0"/>
              </a:rPr>
              <a:t> Constructor";</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void Display()    {</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&lt;&lt;"\</a:t>
            </a:r>
            <a:r>
              <a:rPr lang="en-US" dirty="0" err="1">
                <a:latin typeface="Times New Roman" panose="02020603050405020304" pitchFamily="18" charset="0"/>
                <a:cs typeface="Times New Roman" panose="02020603050405020304" pitchFamily="18" charset="0"/>
              </a:rPr>
              <a:t>nValues</a:t>
            </a:r>
            <a:r>
              <a:rPr lang="en-US" dirty="0">
                <a:latin typeface="Times New Roman" panose="02020603050405020304" pitchFamily="18" charset="0"/>
                <a:cs typeface="Times New Roman" panose="02020603050405020304" pitchFamily="18" charset="0"/>
              </a:rPr>
              <a:t> :"&lt;&lt;a&lt;&lt;"\t"&lt;&lt;b;</a:t>
            </a: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a:t>
            </a:r>
          </a:p>
        </p:txBody>
      </p:sp>
      <p:sp>
        <p:nvSpPr>
          <p:cNvPr id="4" name="Content Placeholder 3"/>
          <p:cNvSpPr>
            <a:spLocks noGrp="1"/>
          </p:cNvSpPr>
          <p:nvPr>
            <p:ph sz="half" idx="2"/>
          </p:nvPr>
        </p:nvSpPr>
        <p:spPr>
          <a:xfrm>
            <a:off x="4648200" y="1066800"/>
            <a:ext cx="4495800" cy="5059363"/>
          </a:xfrm>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pPr marL="0" indent="0">
              <a:buNone/>
            </a:pP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main()                {</a:t>
            </a:r>
          </a:p>
          <a:p>
            <a:pPr marL="0" indent="0">
              <a:buNone/>
            </a:pPr>
            <a:r>
              <a:rPr lang="en-US" dirty="0">
                <a:latin typeface="Times New Roman" panose="02020603050405020304" pitchFamily="18" charset="0"/>
                <a:cs typeface="Times New Roman" panose="02020603050405020304" pitchFamily="18" charset="0"/>
              </a:rPr>
              <a:t>        Example Object(10,20);</a:t>
            </a:r>
          </a:p>
          <a:p>
            <a:pPr marL="0" indent="0">
              <a:buNone/>
            </a:pPr>
            <a:r>
              <a:rPr lang="en-US" dirty="0">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//Copy Constructor</a:t>
            </a:r>
          </a:p>
          <a:p>
            <a:pPr marL="0" indent="0">
              <a:buNone/>
            </a:pPr>
            <a:r>
              <a:rPr lang="en-US" dirty="0">
                <a:latin typeface="Times New Roman" panose="02020603050405020304" pitchFamily="18" charset="0"/>
                <a:cs typeface="Times New Roman" panose="02020603050405020304" pitchFamily="18" charset="0"/>
              </a:rPr>
              <a:t>        Example </a:t>
            </a:r>
            <a:r>
              <a:rPr lang="en-US" dirty="0" smtClean="0">
                <a:latin typeface="Times New Roman" panose="02020603050405020304" pitchFamily="18" charset="0"/>
                <a:cs typeface="Times New Roman" panose="02020603050405020304" pitchFamily="18" charset="0"/>
              </a:rPr>
              <a:t>Object2=Object;</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endParaRPr lang="bn-BD" dirty="0">
              <a:latin typeface="Times New Roman" panose="02020603050405020304" pitchFamily="18" charset="0"/>
              <a:cs typeface="Times New Roman" panose="02020603050405020304" pitchFamily="18" charset="0"/>
            </a:endParaRPr>
          </a:p>
          <a:p>
            <a:pPr marL="0" indent="0">
              <a:buNone/>
            </a:pPr>
            <a:r>
              <a:rPr lang="bn-BD"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 // Constructor invoked.</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Object.Display</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Object2.Display();</a:t>
            </a:r>
          </a:p>
          <a:p>
            <a:pPr marL="0" indent="0">
              <a:buNone/>
            </a:pPr>
            <a:r>
              <a:rPr lang="bn-BD" dirty="0">
                <a:latin typeface="Times New Roman" panose="02020603050405020304" pitchFamily="18" charset="0"/>
                <a:cs typeface="Times New Roman" panose="02020603050405020304" pitchFamily="18" charset="0"/>
              </a:rPr>
              <a:t>      </a:t>
            </a:r>
          </a:p>
          <a:p>
            <a:pPr marL="0" indent="0">
              <a:buNone/>
            </a:pPr>
            <a:r>
              <a:rPr lang="bn-BD"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return 0;</a:t>
            </a:r>
          </a:p>
          <a:p>
            <a:pPr marL="0" indent="0">
              <a:buNone/>
            </a:pPr>
            <a:r>
              <a:rPr lang="en-US" dirty="0">
                <a:latin typeface="Times New Roman" panose="02020603050405020304" pitchFamily="18" charset="0"/>
                <a:cs typeface="Times New Roman" panose="02020603050405020304" pitchFamily="18" charset="0"/>
              </a:rPr>
              <a:t>}</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83988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copy constructor</a:t>
            </a:r>
            <a:r>
              <a:rPr lang="bn-BD" b="1" dirty="0" smtClean="0"/>
              <a:t> Example</a:t>
            </a:r>
            <a:endParaRPr lang="en-US" dirty="0"/>
          </a:p>
        </p:txBody>
      </p:sp>
      <p:sp>
        <p:nvSpPr>
          <p:cNvPr id="3" name="Content Placeholder 2"/>
          <p:cNvSpPr>
            <a:spLocks noGrp="1"/>
          </p:cNvSpPr>
          <p:nvPr>
            <p:ph sz="half" idx="1"/>
          </p:nvPr>
        </p:nvSpPr>
        <p:spPr/>
        <p:txBody>
          <a:bodyPr>
            <a:normAutofit fontScale="40000" lnSpcReduction="20000"/>
          </a:bodyPr>
          <a:lstStyle/>
          <a:p>
            <a:pPr>
              <a:buNone/>
            </a:pPr>
            <a:r>
              <a:rPr lang="en-US" sz="4200" dirty="0" smtClean="0"/>
              <a:t>#include &lt;</a:t>
            </a:r>
            <a:r>
              <a:rPr lang="en-US" sz="4200" dirty="0" err="1" smtClean="0"/>
              <a:t>iostream</a:t>
            </a:r>
            <a:r>
              <a:rPr lang="en-US" sz="4200" dirty="0" smtClean="0"/>
              <a:t>&gt;</a:t>
            </a:r>
          </a:p>
          <a:p>
            <a:pPr>
              <a:buNone/>
            </a:pPr>
            <a:r>
              <a:rPr lang="en-US" sz="4200" dirty="0" smtClean="0"/>
              <a:t>using namespace std;</a:t>
            </a:r>
          </a:p>
          <a:p>
            <a:pPr>
              <a:buNone/>
            </a:pPr>
            <a:r>
              <a:rPr lang="en-US" sz="4200" dirty="0" smtClean="0"/>
              <a:t>class cc</a:t>
            </a:r>
          </a:p>
          <a:p>
            <a:pPr>
              <a:buNone/>
            </a:pPr>
            <a:r>
              <a:rPr lang="en-US" sz="4200" dirty="0" smtClean="0"/>
              <a:t>{</a:t>
            </a:r>
          </a:p>
          <a:p>
            <a:pPr>
              <a:buNone/>
            </a:pPr>
            <a:r>
              <a:rPr lang="en-US" sz="4200" dirty="0" smtClean="0"/>
              <a:t>    </a:t>
            </a:r>
            <a:r>
              <a:rPr lang="en-US" sz="4200" dirty="0" err="1" smtClean="0"/>
              <a:t>int</a:t>
            </a:r>
            <a:r>
              <a:rPr lang="en-US" sz="4200" dirty="0" smtClean="0"/>
              <a:t> a;</a:t>
            </a:r>
          </a:p>
          <a:p>
            <a:pPr>
              <a:buNone/>
            </a:pPr>
            <a:r>
              <a:rPr lang="en-US" sz="4200" dirty="0" smtClean="0"/>
              <a:t>public:</a:t>
            </a:r>
          </a:p>
          <a:p>
            <a:pPr>
              <a:buNone/>
            </a:pPr>
            <a:r>
              <a:rPr lang="en-US" sz="4200" dirty="0" smtClean="0"/>
              <a:t>    cc(</a:t>
            </a:r>
            <a:r>
              <a:rPr lang="en-US" sz="4200" dirty="0" err="1" smtClean="0"/>
              <a:t>int</a:t>
            </a:r>
            <a:r>
              <a:rPr lang="en-US" sz="4200" dirty="0" smtClean="0"/>
              <a:t> x){</a:t>
            </a:r>
          </a:p>
          <a:p>
            <a:pPr>
              <a:buNone/>
            </a:pPr>
            <a:r>
              <a:rPr lang="en-US" sz="4200" dirty="0" smtClean="0"/>
              <a:t>    a=x;</a:t>
            </a:r>
          </a:p>
          <a:p>
            <a:pPr>
              <a:buNone/>
            </a:pPr>
            <a:r>
              <a:rPr lang="en-US" sz="4200" dirty="0" smtClean="0"/>
              <a:t>    }</a:t>
            </a:r>
          </a:p>
          <a:p>
            <a:pPr>
              <a:buNone/>
            </a:pPr>
            <a:r>
              <a:rPr lang="en-US" sz="4200" dirty="0" smtClean="0"/>
              <a:t>    void show(){</a:t>
            </a:r>
          </a:p>
          <a:p>
            <a:pPr>
              <a:buNone/>
            </a:pPr>
            <a:r>
              <a:rPr lang="en-US" sz="4200" dirty="0" smtClean="0"/>
              <a:t>    </a:t>
            </a:r>
            <a:r>
              <a:rPr lang="en-US" sz="4200" dirty="0" err="1" smtClean="0"/>
              <a:t>cout</a:t>
            </a:r>
            <a:r>
              <a:rPr lang="en-US" sz="4200" dirty="0" smtClean="0"/>
              <a:t>&lt;&lt;"a="&lt;&lt;a&lt;&lt;</a:t>
            </a:r>
            <a:r>
              <a:rPr lang="en-US" sz="4200" dirty="0" err="1" smtClean="0"/>
              <a:t>endl</a:t>
            </a:r>
            <a:r>
              <a:rPr lang="en-US" sz="4200" dirty="0" smtClean="0"/>
              <a:t>;</a:t>
            </a:r>
          </a:p>
          <a:p>
            <a:pPr>
              <a:buNone/>
            </a:pPr>
            <a:r>
              <a:rPr lang="en-US" sz="4200" dirty="0" smtClean="0"/>
              <a:t>    }</a:t>
            </a:r>
          </a:p>
          <a:p>
            <a:pPr>
              <a:buNone/>
            </a:pPr>
            <a:r>
              <a:rPr lang="en-US" sz="4200" dirty="0" smtClean="0"/>
              <a:t>    cc(cc &amp;o){</a:t>
            </a:r>
          </a:p>
          <a:p>
            <a:pPr>
              <a:buNone/>
            </a:pPr>
            <a:r>
              <a:rPr lang="en-US" sz="4200" dirty="0" smtClean="0"/>
              <a:t>    a=</a:t>
            </a:r>
            <a:r>
              <a:rPr lang="en-US" sz="4200" dirty="0" err="1" smtClean="0"/>
              <a:t>o.a</a:t>
            </a:r>
            <a:r>
              <a:rPr lang="en-US" sz="4200" dirty="0" smtClean="0"/>
              <a:t>;</a:t>
            </a:r>
          </a:p>
          <a:p>
            <a:pPr>
              <a:buNone/>
            </a:pPr>
            <a:r>
              <a:rPr lang="en-US" sz="4200" dirty="0" smtClean="0"/>
              <a:t>    } </a:t>
            </a:r>
          </a:p>
          <a:p>
            <a:pPr>
              <a:buNone/>
            </a:pPr>
            <a:r>
              <a:rPr lang="en-US" sz="4200" dirty="0" smtClean="0"/>
              <a:t>};</a:t>
            </a:r>
          </a:p>
          <a:p>
            <a:pPr>
              <a:buNone/>
            </a:pPr>
            <a:endParaRPr lang="en-US" dirty="0" smtClean="0"/>
          </a:p>
          <a:p>
            <a:pPr>
              <a:buNone/>
            </a:pPr>
            <a:endParaRPr lang="en-US" dirty="0" smtClean="0"/>
          </a:p>
          <a:p>
            <a:pPr>
              <a:buNone/>
            </a:pPr>
            <a:endParaRPr lang="en-US" dirty="0" smtClean="0"/>
          </a:p>
          <a:p>
            <a:pPr>
              <a:buNone/>
            </a:pPr>
            <a:endParaRPr lang="en-US" dirty="0"/>
          </a:p>
        </p:txBody>
      </p:sp>
      <p:sp>
        <p:nvSpPr>
          <p:cNvPr id="4" name="Content Placeholder 3"/>
          <p:cNvSpPr>
            <a:spLocks noGrp="1"/>
          </p:cNvSpPr>
          <p:nvPr>
            <p:ph sz="half" idx="2"/>
          </p:nvPr>
        </p:nvSpPr>
        <p:spPr/>
        <p:txBody>
          <a:bodyPr>
            <a:noAutofit/>
          </a:bodyPr>
          <a:lstStyle/>
          <a:p>
            <a:pPr>
              <a:buNone/>
            </a:pPr>
            <a:r>
              <a:rPr lang="en-US" sz="2000" dirty="0" err="1" smtClean="0"/>
              <a:t>int</a:t>
            </a:r>
            <a:r>
              <a:rPr lang="en-US" sz="2000" dirty="0" smtClean="0"/>
              <a:t> main( )</a:t>
            </a:r>
          </a:p>
          <a:p>
            <a:pPr>
              <a:buNone/>
            </a:pPr>
            <a:r>
              <a:rPr lang="en-US" sz="2000" dirty="0" smtClean="0"/>
              <a:t>{</a:t>
            </a:r>
          </a:p>
          <a:p>
            <a:pPr>
              <a:buNone/>
            </a:pPr>
            <a:r>
              <a:rPr lang="en-US" sz="2000" dirty="0" smtClean="0"/>
              <a:t>   cc ob(100);</a:t>
            </a:r>
          </a:p>
          <a:p>
            <a:pPr>
              <a:buNone/>
            </a:pPr>
            <a:r>
              <a:rPr lang="en-US" sz="2000" dirty="0" smtClean="0"/>
              <a:t>   cc </a:t>
            </a:r>
            <a:r>
              <a:rPr lang="en-US" sz="2000" dirty="0" smtClean="0"/>
              <a:t>ob1(</a:t>
            </a:r>
            <a:r>
              <a:rPr lang="en-US" sz="2000" dirty="0" err="1" smtClean="0"/>
              <a:t>ob</a:t>
            </a:r>
            <a:r>
              <a:rPr lang="en-US" sz="2000" dirty="0" smtClean="0"/>
              <a:t>);</a:t>
            </a:r>
            <a:endParaRPr lang="en-US" sz="2000" dirty="0" smtClean="0"/>
          </a:p>
          <a:p>
            <a:pPr>
              <a:buNone/>
            </a:pPr>
            <a:r>
              <a:rPr lang="en-US" sz="2000" dirty="0" smtClean="0"/>
              <a:t>   </a:t>
            </a:r>
            <a:r>
              <a:rPr lang="en-US" sz="2000" dirty="0" err="1" smtClean="0"/>
              <a:t>ob.show</a:t>
            </a:r>
            <a:r>
              <a:rPr lang="en-US" sz="2000" dirty="0" smtClean="0"/>
              <a:t>();</a:t>
            </a:r>
          </a:p>
          <a:p>
            <a:pPr>
              <a:buNone/>
            </a:pPr>
            <a:r>
              <a:rPr lang="en-US" sz="2000" dirty="0" smtClean="0"/>
              <a:t>   ob1.show();</a:t>
            </a:r>
          </a:p>
          <a:p>
            <a:pPr>
              <a:buNone/>
            </a:pPr>
            <a:r>
              <a:rPr lang="en-US" sz="2000" dirty="0" smtClean="0"/>
              <a:t>}</a:t>
            </a: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Copy</a:t>
            </a:r>
            <a:endParaRPr lang="en-US" dirty="0"/>
          </a:p>
        </p:txBody>
      </p:sp>
      <p:sp>
        <p:nvSpPr>
          <p:cNvPr id="3" name="Content Placeholder 2"/>
          <p:cNvSpPr>
            <a:spLocks noGrp="1"/>
          </p:cNvSpPr>
          <p:nvPr>
            <p:ph sz="half" idx="1"/>
          </p:nvPr>
        </p:nvSpPr>
        <p:spPr/>
        <p:txBody>
          <a:bodyPr>
            <a:normAutofit fontScale="47500" lnSpcReduction="20000"/>
          </a:bodyPr>
          <a:lstStyle/>
          <a:p>
            <a:pPr>
              <a:buNone/>
            </a:pPr>
            <a:r>
              <a:rPr lang="en-US" dirty="0" smtClean="0"/>
              <a:t>#include &lt;</a:t>
            </a:r>
            <a:r>
              <a:rPr lang="en-US" dirty="0" err="1" smtClean="0"/>
              <a:t>iostream</a:t>
            </a:r>
            <a:r>
              <a:rPr lang="en-US" dirty="0" smtClean="0"/>
              <a:t>&gt;</a:t>
            </a:r>
          </a:p>
          <a:p>
            <a:pPr>
              <a:buNone/>
            </a:pPr>
            <a:r>
              <a:rPr lang="en-US" dirty="0" smtClean="0"/>
              <a:t>using namespace std;</a:t>
            </a:r>
          </a:p>
          <a:p>
            <a:pPr>
              <a:buNone/>
            </a:pPr>
            <a:r>
              <a:rPr lang="en-US" dirty="0" smtClean="0"/>
              <a:t>class A{</a:t>
            </a:r>
          </a:p>
          <a:p>
            <a:pPr>
              <a:buNone/>
            </a:pPr>
            <a:r>
              <a:rPr lang="en-US" dirty="0" smtClean="0"/>
              <a:t>private:</a:t>
            </a:r>
          </a:p>
          <a:p>
            <a:pPr>
              <a:buNone/>
            </a:pPr>
            <a:r>
              <a:rPr lang="en-US" dirty="0" smtClean="0"/>
              <a:t>    </a:t>
            </a:r>
            <a:r>
              <a:rPr lang="en-US" dirty="0" err="1" smtClean="0"/>
              <a:t>int</a:t>
            </a:r>
            <a:r>
              <a:rPr lang="en-US" dirty="0" smtClean="0"/>
              <a:t> *x;</a:t>
            </a:r>
          </a:p>
          <a:p>
            <a:pPr>
              <a:buNone/>
            </a:pPr>
            <a:r>
              <a:rPr lang="en-US" dirty="0" smtClean="0"/>
              <a:t>    public:</a:t>
            </a:r>
          </a:p>
          <a:p>
            <a:pPr>
              <a:buNone/>
            </a:pPr>
            <a:r>
              <a:rPr lang="en-US" dirty="0" smtClean="0"/>
              <a:t>    A(</a:t>
            </a:r>
            <a:r>
              <a:rPr lang="en-US" dirty="0" err="1" smtClean="0"/>
              <a:t>int</a:t>
            </a:r>
            <a:r>
              <a:rPr lang="en-US" dirty="0" smtClean="0"/>
              <a:t> p){</a:t>
            </a:r>
          </a:p>
          <a:p>
            <a:pPr>
              <a:buNone/>
            </a:pPr>
            <a:r>
              <a:rPr lang="en-US" dirty="0" smtClean="0"/>
              <a:t>        x=new </a:t>
            </a:r>
            <a:r>
              <a:rPr lang="en-US" dirty="0" err="1" smtClean="0"/>
              <a:t>int</a:t>
            </a:r>
            <a:r>
              <a:rPr lang="en-US" dirty="0" smtClean="0"/>
              <a:t>;</a:t>
            </a:r>
          </a:p>
          <a:p>
            <a:pPr>
              <a:buNone/>
            </a:pPr>
            <a:r>
              <a:rPr lang="en-US" dirty="0" smtClean="0"/>
              <a:t>        *x=p;</a:t>
            </a:r>
          </a:p>
          <a:p>
            <a:pPr>
              <a:buNone/>
            </a:pPr>
            <a:endParaRPr lang="en-US" dirty="0" smtClean="0"/>
          </a:p>
          <a:p>
            <a:pPr>
              <a:buNone/>
            </a:pPr>
            <a:r>
              <a:rPr lang="en-US" dirty="0" smtClean="0"/>
              <a:t>    }</a:t>
            </a:r>
          </a:p>
          <a:p>
            <a:pPr>
              <a:buNone/>
            </a:pPr>
            <a:r>
              <a:rPr lang="en-US" dirty="0" smtClean="0"/>
              <a:t>    A( A &amp; </a:t>
            </a:r>
            <a:r>
              <a:rPr lang="en-US" dirty="0" err="1" smtClean="0"/>
              <a:t>obj</a:t>
            </a:r>
            <a:r>
              <a:rPr lang="en-US" dirty="0" smtClean="0"/>
              <a:t>)</a:t>
            </a:r>
          </a:p>
          <a:p>
            <a:pPr>
              <a:buNone/>
            </a:pPr>
            <a:r>
              <a:rPr lang="en-US" dirty="0" smtClean="0"/>
              <a:t>{</a:t>
            </a:r>
          </a:p>
          <a:p>
            <a:pPr>
              <a:buNone/>
            </a:pPr>
            <a:endParaRPr lang="en-US" dirty="0" smtClean="0"/>
          </a:p>
          <a:p>
            <a:pPr>
              <a:buNone/>
            </a:pPr>
            <a:r>
              <a:rPr lang="en-US" dirty="0" smtClean="0"/>
              <a:t>    x = new </a:t>
            </a:r>
            <a:r>
              <a:rPr lang="en-US" dirty="0" err="1" smtClean="0"/>
              <a:t>int</a:t>
            </a:r>
            <a:r>
              <a:rPr lang="en-US" dirty="0" smtClean="0"/>
              <a:t>;</a:t>
            </a:r>
          </a:p>
          <a:p>
            <a:pPr>
              <a:buNone/>
            </a:pPr>
            <a:r>
              <a:rPr lang="en-US" dirty="0" smtClean="0"/>
              <a:t>    *x = *(</a:t>
            </a:r>
            <a:r>
              <a:rPr lang="en-US" dirty="0" err="1" smtClean="0"/>
              <a:t>obj.x</a:t>
            </a:r>
            <a:r>
              <a:rPr lang="en-US" dirty="0" smtClean="0"/>
              <a:t>);</a:t>
            </a:r>
          </a:p>
          <a:p>
            <a:pPr>
              <a:buNone/>
            </a:pPr>
            <a:r>
              <a:rPr lang="en-US" dirty="0" smtClean="0"/>
              <a:t>}</a:t>
            </a:r>
            <a:endParaRPr lang="en-US" dirty="0"/>
          </a:p>
        </p:txBody>
      </p:sp>
      <p:sp>
        <p:nvSpPr>
          <p:cNvPr id="4" name="Content Placeholder 3"/>
          <p:cNvSpPr>
            <a:spLocks noGrp="1"/>
          </p:cNvSpPr>
          <p:nvPr>
            <p:ph sz="half" idx="2"/>
          </p:nvPr>
        </p:nvSpPr>
        <p:spPr/>
        <p:txBody>
          <a:bodyPr>
            <a:normAutofit fontScale="47500" lnSpcReduction="20000"/>
          </a:bodyPr>
          <a:lstStyle/>
          <a:p>
            <a:pPr>
              <a:buNone/>
            </a:pPr>
            <a:r>
              <a:rPr lang="en-US" dirty="0" smtClean="0"/>
              <a:t> void set(</a:t>
            </a:r>
            <a:r>
              <a:rPr lang="en-US" dirty="0" err="1" smtClean="0"/>
              <a:t>int</a:t>
            </a:r>
            <a:r>
              <a:rPr lang="en-US" dirty="0" smtClean="0"/>
              <a:t> m){</a:t>
            </a:r>
          </a:p>
          <a:p>
            <a:pPr>
              <a:buNone/>
            </a:pPr>
            <a:r>
              <a:rPr lang="en-US" dirty="0" smtClean="0"/>
              <a:t>    *x=m;</a:t>
            </a:r>
          </a:p>
          <a:p>
            <a:pPr>
              <a:buNone/>
            </a:pPr>
            <a:r>
              <a:rPr lang="en-US" dirty="0" smtClean="0"/>
              <a:t>    }</a:t>
            </a:r>
          </a:p>
          <a:p>
            <a:pPr>
              <a:buNone/>
            </a:pPr>
            <a:endParaRPr lang="en-US" dirty="0" smtClean="0"/>
          </a:p>
          <a:p>
            <a:pPr>
              <a:buNone/>
            </a:pPr>
            <a:r>
              <a:rPr lang="en-US" dirty="0" smtClean="0"/>
              <a:t>    void show(){</a:t>
            </a:r>
          </a:p>
          <a:p>
            <a:pPr>
              <a:buNone/>
            </a:pPr>
            <a:r>
              <a:rPr lang="en-US" dirty="0" smtClean="0"/>
              <a:t>    </a:t>
            </a:r>
            <a:r>
              <a:rPr lang="en-US" dirty="0" err="1" smtClean="0"/>
              <a:t>cout</a:t>
            </a:r>
            <a:r>
              <a:rPr lang="en-US" dirty="0" smtClean="0"/>
              <a:t>&lt;&lt;*x&lt;&lt;</a:t>
            </a:r>
            <a:r>
              <a:rPr lang="en-US" dirty="0" err="1" smtClean="0"/>
              <a:t>endl</a:t>
            </a:r>
            <a:r>
              <a:rPr lang="en-US" dirty="0" smtClean="0"/>
              <a:t>;</a:t>
            </a:r>
          </a:p>
          <a:p>
            <a:pPr>
              <a:buNone/>
            </a:pPr>
            <a:r>
              <a:rPr lang="en-US" dirty="0" smtClean="0"/>
              <a:t>    }</a:t>
            </a:r>
          </a:p>
          <a:p>
            <a:pPr>
              <a:buNone/>
            </a:pPr>
            <a:r>
              <a:rPr lang="en-US" dirty="0" smtClean="0"/>
              <a:t>};</a:t>
            </a:r>
          </a:p>
          <a:p>
            <a:pPr>
              <a:buNone/>
            </a:pPr>
            <a:endParaRPr lang="en-US" dirty="0" smtClean="0"/>
          </a:p>
          <a:p>
            <a:pPr>
              <a:buNone/>
            </a:pPr>
            <a:r>
              <a:rPr lang="en-US" dirty="0" err="1" smtClean="0"/>
              <a:t>int</a:t>
            </a:r>
            <a:r>
              <a:rPr lang="en-US" dirty="0" smtClean="0"/>
              <a:t> main()</a:t>
            </a:r>
          </a:p>
          <a:p>
            <a:pPr>
              <a:buNone/>
            </a:pPr>
            <a:r>
              <a:rPr lang="en-US" dirty="0" smtClean="0"/>
              <a:t>{</a:t>
            </a:r>
          </a:p>
          <a:p>
            <a:pPr>
              <a:buNone/>
            </a:pPr>
            <a:r>
              <a:rPr lang="en-US" dirty="0" smtClean="0"/>
              <a:t>    A ob(10);</a:t>
            </a:r>
          </a:p>
          <a:p>
            <a:pPr>
              <a:buNone/>
            </a:pPr>
            <a:r>
              <a:rPr lang="en-US" dirty="0" smtClean="0"/>
              <a:t>    A ob1=ob;</a:t>
            </a:r>
          </a:p>
          <a:p>
            <a:pPr>
              <a:buNone/>
            </a:pPr>
            <a:r>
              <a:rPr lang="en-US" dirty="0" smtClean="0"/>
              <a:t>    </a:t>
            </a:r>
            <a:r>
              <a:rPr lang="en-US" dirty="0" err="1" smtClean="0"/>
              <a:t>ob.show</a:t>
            </a:r>
            <a:r>
              <a:rPr lang="en-US" dirty="0" smtClean="0"/>
              <a:t>();</a:t>
            </a:r>
          </a:p>
          <a:p>
            <a:pPr>
              <a:buNone/>
            </a:pPr>
            <a:r>
              <a:rPr lang="en-US" dirty="0" smtClean="0"/>
              <a:t>    ob1.show();</a:t>
            </a:r>
          </a:p>
          <a:p>
            <a:pPr>
              <a:buNone/>
            </a:pPr>
            <a:r>
              <a:rPr lang="en-US" dirty="0" smtClean="0"/>
              <a:t>    ob1.set(20);</a:t>
            </a:r>
          </a:p>
          <a:p>
            <a:pPr>
              <a:buNone/>
            </a:pPr>
            <a:r>
              <a:rPr lang="en-US" dirty="0" smtClean="0"/>
              <a:t>    </a:t>
            </a:r>
            <a:r>
              <a:rPr lang="en-US" dirty="0" err="1" smtClean="0"/>
              <a:t>ob.show</a:t>
            </a:r>
            <a:r>
              <a:rPr lang="en-US" dirty="0" smtClean="0"/>
              <a:t>();</a:t>
            </a:r>
          </a:p>
          <a:p>
            <a:pPr>
              <a:buNone/>
            </a:pPr>
            <a:r>
              <a:rPr lang="en-US" dirty="0" smtClean="0"/>
              <a:t>    ob1.show();</a:t>
            </a:r>
          </a:p>
          <a:p>
            <a:pPr>
              <a:buNone/>
            </a:pPr>
            <a:endParaRPr lang="en-US" dirty="0" smtClean="0"/>
          </a:p>
          <a:p>
            <a:pPr>
              <a:buNone/>
            </a:pPr>
            <a:r>
              <a:rPr lang="en-US" dirty="0" smtClean="0"/>
              <a:t>    return 0;</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4"/>
            <a:ext cx="9144000" cy="1000122"/>
          </a:xfrm>
          <a:solidFill>
            <a:schemeClr val="accent1">
              <a:lumMod val="50000"/>
            </a:schemeClr>
          </a:solidFill>
        </p:spPr>
        <p:txBody>
          <a:bodyPr>
            <a:normAutofit/>
          </a:bodyPr>
          <a:lstStyle/>
          <a:p>
            <a:r>
              <a:rPr lang="en-US" sz="4800" b="1" dirty="0">
                <a:solidFill>
                  <a:schemeClr val="bg1"/>
                </a:solidFill>
                <a:latin typeface="Rockwell" panose="02060603020205020403" pitchFamily="18" charset="0"/>
              </a:rPr>
              <a:t>Friend Function</a:t>
            </a:r>
          </a:p>
        </p:txBody>
      </p:sp>
      <p:sp>
        <p:nvSpPr>
          <p:cNvPr id="6" name="Rectangle 5"/>
          <p:cNvSpPr/>
          <p:nvPr/>
        </p:nvSpPr>
        <p:spPr>
          <a:xfrm>
            <a:off x="0" y="6500813"/>
            <a:ext cx="9144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 name="Rectangle 3"/>
          <p:cNvSpPr/>
          <p:nvPr/>
        </p:nvSpPr>
        <p:spPr>
          <a:xfrm>
            <a:off x="76200" y="1371600"/>
            <a:ext cx="8991600"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2000" dirty="0"/>
              <a:t>A friend function is a function that is not a member of a class but has access to the class's private and protected members. Friend functions are not considered class members; they are normal external functions that are given special access privileges.</a:t>
            </a:r>
          </a:p>
        </p:txBody>
      </p:sp>
      <p:pic>
        <p:nvPicPr>
          <p:cNvPr id="14338" name="Picture 2" descr="Working of friend function in C++ Programming"/>
          <p:cNvPicPr>
            <a:picLocks noChangeAspect="1" noChangeArrowheads="1"/>
          </p:cNvPicPr>
          <p:nvPr/>
        </p:nvPicPr>
        <p:blipFill>
          <a:blip r:embed="rId2" cstate="print"/>
          <a:srcRect/>
          <a:stretch>
            <a:fillRect/>
          </a:stretch>
        </p:blipFill>
        <p:spPr bwMode="auto">
          <a:xfrm>
            <a:off x="1676400" y="2590800"/>
            <a:ext cx="5238750" cy="3810000"/>
          </a:xfrm>
          <a:prstGeom prst="rect">
            <a:avLst/>
          </a:prstGeom>
        </p:spPr>
        <p:style>
          <a:lnRef idx="1">
            <a:schemeClr val="accent2"/>
          </a:lnRef>
          <a:fillRef idx="2">
            <a:schemeClr val="accent2"/>
          </a:fillRef>
          <a:effectRef idx="1">
            <a:schemeClr val="accent2"/>
          </a:effectRef>
          <a:fontRef idx="minor">
            <a:schemeClr val="dk1"/>
          </a:fontRef>
        </p:style>
      </p:pic>
    </p:spTree>
    <p:extLst>
      <p:ext uri="{BB962C8B-B14F-4D97-AF65-F5344CB8AC3E}">
        <p14:creationId xmlns:p14="http://schemas.microsoft.com/office/powerpoint/2010/main" val="33925244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4"/>
            <a:ext cx="9144000" cy="1000122"/>
          </a:xfrm>
          <a:solidFill>
            <a:schemeClr val="accent1">
              <a:lumMod val="50000"/>
            </a:schemeClr>
          </a:solidFill>
        </p:spPr>
        <p:txBody>
          <a:bodyPr>
            <a:normAutofit/>
          </a:bodyPr>
          <a:lstStyle/>
          <a:p>
            <a:r>
              <a:rPr lang="en-US" sz="4800" b="1" dirty="0">
                <a:solidFill>
                  <a:schemeClr val="bg1"/>
                </a:solidFill>
                <a:latin typeface="Rockwell" panose="02060603020205020403" pitchFamily="18" charset="0"/>
              </a:rPr>
              <a:t>Programming Example:</a:t>
            </a:r>
          </a:p>
        </p:txBody>
      </p:sp>
      <p:sp>
        <p:nvSpPr>
          <p:cNvPr id="6" name="Rectangle 5"/>
          <p:cNvSpPr/>
          <p:nvPr/>
        </p:nvSpPr>
        <p:spPr>
          <a:xfrm>
            <a:off x="0" y="6500813"/>
            <a:ext cx="9144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 name="Rectangle 3"/>
          <p:cNvSpPr/>
          <p:nvPr/>
        </p:nvSpPr>
        <p:spPr>
          <a:xfrm>
            <a:off x="381000" y="1153954"/>
            <a:ext cx="5486400" cy="5170646"/>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sz="1600" dirty="0"/>
              <a:t>#include &lt;</a:t>
            </a:r>
            <a:r>
              <a:rPr lang="en-US" sz="1600" dirty="0" err="1"/>
              <a:t>iostream</a:t>
            </a:r>
            <a:r>
              <a:rPr lang="en-US" sz="1600" dirty="0"/>
              <a:t>&gt;</a:t>
            </a:r>
          </a:p>
          <a:p>
            <a:r>
              <a:rPr lang="en-US" sz="1600" dirty="0"/>
              <a:t>using namespace std;</a:t>
            </a:r>
          </a:p>
          <a:p>
            <a:r>
              <a:rPr lang="en-US" sz="1600" dirty="0"/>
              <a:t>class Distance</a:t>
            </a:r>
          </a:p>
          <a:p>
            <a:r>
              <a:rPr lang="en-US" sz="1600" dirty="0"/>
              <a:t>{</a:t>
            </a:r>
          </a:p>
          <a:p>
            <a:r>
              <a:rPr lang="en-US" sz="1600" dirty="0"/>
              <a:t>    private:</a:t>
            </a:r>
          </a:p>
          <a:p>
            <a:r>
              <a:rPr lang="en-US" sz="1600" dirty="0"/>
              <a:t>        </a:t>
            </a:r>
            <a:r>
              <a:rPr lang="en-US" sz="1600" dirty="0" err="1"/>
              <a:t>int</a:t>
            </a:r>
            <a:r>
              <a:rPr lang="en-US" sz="1600" dirty="0"/>
              <a:t> meter;</a:t>
            </a:r>
          </a:p>
          <a:p>
            <a:r>
              <a:rPr lang="en-US" sz="1600" dirty="0"/>
              <a:t>    public:</a:t>
            </a:r>
          </a:p>
          <a:p>
            <a:r>
              <a:rPr lang="en-US" sz="1600" dirty="0"/>
              <a:t>        friend </a:t>
            </a:r>
            <a:r>
              <a:rPr lang="en-US" sz="1600" dirty="0" err="1"/>
              <a:t>int</a:t>
            </a:r>
            <a:r>
              <a:rPr lang="en-US" sz="1600" dirty="0"/>
              <a:t> </a:t>
            </a:r>
            <a:r>
              <a:rPr lang="en-US" sz="1600" dirty="0" err="1" smtClean="0"/>
              <a:t>func</a:t>
            </a:r>
            <a:r>
              <a:rPr lang="en-US" sz="1600" dirty="0" smtClean="0"/>
              <a:t>(Distance</a:t>
            </a:r>
            <a:r>
              <a:rPr lang="bn-BD" sz="1600" dirty="0" smtClean="0"/>
              <a:t> d</a:t>
            </a:r>
            <a:r>
              <a:rPr lang="en-US" sz="1600" dirty="0" smtClean="0"/>
              <a:t>);  </a:t>
            </a:r>
            <a:endParaRPr lang="en-US" sz="1600" dirty="0"/>
          </a:p>
          <a:p>
            <a:r>
              <a:rPr lang="en-US" sz="1600" dirty="0"/>
              <a:t>};</a:t>
            </a:r>
          </a:p>
          <a:p>
            <a:r>
              <a:rPr lang="en-US" sz="1600" dirty="0" err="1"/>
              <a:t>int</a:t>
            </a:r>
            <a:r>
              <a:rPr lang="en-US" sz="1600" dirty="0"/>
              <a:t> </a:t>
            </a:r>
            <a:r>
              <a:rPr lang="en-US" sz="1600" dirty="0" err="1"/>
              <a:t>func</a:t>
            </a:r>
            <a:r>
              <a:rPr lang="en-US" sz="1600" dirty="0"/>
              <a:t>(Distance d)            </a:t>
            </a:r>
          </a:p>
          <a:p>
            <a:r>
              <a:rPr lang="en-US" sz="1600" dirty="0"/>
              <a:t>{</a:t>
            </a:r>
          </a:p>
          <a:p>
            <a:r>
              <a:rPr lang="en-US" sz="1600" dirty="0"/>
              <a:t>    </a:t>
            </a:r>
            <a:r>
              <a:rPr lang="en-US" sz="1600" dirty="0" err="1"/>
              <a:t>d.meter</a:t>
            </a:r>
            <a:r>
              <a:rPr lang="en-US" sz="1600" dirty="0"/>
              <a:t>=5;         </a:t>
            </a:r>
          </a:p>
          <a:p>
            <a:r>
              <a:rPr lang="en-US" sz="1600" dirty="0"/>
              <a:t>    return </a:t>
            </a:r>
            <a:r>
              <a:rPr lang="en-US" sz="1600" dirty="0" err="1"/>
              <a:t>d.meter</a:t>
            </a:r>
            <a:r>
              <a:rPr lang="en-US" sz="1600" dirty="0"/>
              <a:t>;</a:t>
            </a:r>
          </a:p>
          <a:p>
            <a:r>
              <a:rPr lang="en-US" sz="1600" dirty="0"/>
              <a:t>}</a:t>
            </a:r>
          </a:p>
          <a:p>
            <a:r>
              <a:rPr lang="en-US" sz="1600" dirty="0" err="1"/>
              <a:t>int</a:t>
            </a:r>
            <a:r>
              <a:rPr lang="en-US" sz="1600" dirty="0"/>
              <a:t> main()</a:t>
            </a:r>
          </a:p>
          <a:p>
            <a:r>
              <a:rPr lang="en-US" sz="1600" dirty="0"/>
              <a:t>{</a:t>
            </a:r>
          </a:p>
          <a:p>
            <a:r>
              <a:rPr lang="en-US" sz="1600" dirty="0"/>
              <a:t>    Distance D;</a:t>
            </a:r>
          </a:p>
          <a:p>
            <a:r>
              <a:rPr lang="en-US" sz="1600" dirty="0"/>
              <a:t>    </a:t>
            </a:r>
            <a:r>
              <a:rPr lang="en-US" sz="1600" dirty="0" err="1"/>
              <a:t>cout</a:t>
            </a:r>
            <a:r>
              <a:rPr lang="en-US" sz="1600" dirty="0"/>
              <a:t>&lt;&lt;"</a:t>
            </a:r>
            <a:r>
              <a:rPr lang="en-US" sz="1600" dirty="0" err="1"/>
              <a:t>Distace</a:t>
            </a:r>
            <a:r>
              <a:rPr lang="en-US" sz="1600" dirty="0"/>
              <a:t>: "&lt;&lt;</a:t>
            </a:r>
            <a:r>
              <a:rPr lang="en-US" sz="1600" dirty="0" err="1"/>
              <a:t>func</a:t>
            </a:r>
            <a:r>
              <a:rPr lang="en-US" sz="1600" dirty="0"/>
              <a:t>(D);</a:t>
            </a:r>
          </a:p>
          <a:p>
            <a:r>
              <a:rPr lang="en-US" sz="1600" dirty="0"/>
              <a:t>    return 0;</a:t>
            </a:r>
          </a:p>
          <a:p>
            <a:r>
              <a:rPr lang="en-US" sz="1600" dirty="0"/>
              <a:t>}</a:t>
            </a:r>
          </a:p>
        </p:txBody>
      </p:sp>
      <p:pic>
        <p:nvPicPr>
          <p:cNvPr id="1026" name="Picture 2"/>
          <p:cNvPicPr>
            <a:picLocks noChangeAspect="1" noChangeArrowheads="1"/>
          </p:cNvPicPr>
          <p:nvPr/>
        </p:nvPicPr>
        <p:blipFill>
          <a:blip r:embed="rId2" cstate="print"/>
          <a:srcRect/>
          <a:stretch>
            <a:fillRect/>
          </a:stretch>
        </p:blipFill>
        <p:spPr bwMode="auto">
          <a:xfrm>
            <a:off x="6477000" y="3124200"/>
            <a:ext cx="2200275" cy="1143000"/>
          </a:xfrm>
          <a:prstGeom prst="rect">
            <a:avLst/>
          </a:prstGeom>
          <a:noFill/>
          <a:ln w="9525">
            <a:noFill/>
            <a:miter lim="800000"/>
            <a:headEnd/>
            <a:tailEnd/>
          </a:ln>
          <a:effectLst/>
        </p:spPr>
      </p:pic>
    </p:spTree>
    <p:extLst>
      <p:ext uri="{BB962C8B-B14F-4D97-AF65-F5344CB8AC3E}">
        <p14:creationId xmlns:p14="http://schemas.microsoft.com/office/powerpoint/2010/main" val="33925244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63562"/>
          </a:xfrm>
        </p:spPr>
        <p:txBody>
          <a:bodyPr>
            <a:normAutofit fontScale="90000"/>
          </a:bodyPr>
          <a:lstStyle/>
          <a:p>
            <a:r>
              <a:rPr lang="en-US" b="1" dirty="0">
                <a:latin typeface="Rockwell" panose="02060603020205020403" pitchFamily="18" charset="0"/>
              </a:rPr>
              <a:t>Friend Function</a:t>
            </a:r>
            <a:r>
              <a:rPr lang="bn-BD" b="1" dirty="0">
                <a:latin typeface="Rockwell" panose="02060603020205020403" pitchFamily="18" charset="0"/>
              </a:rPr>
              <a:t> Example</a:t>
            </a:r>
            <a:endParaRPr lang="en-US" dirty="0"/>
          </a:p>
        </p:txBody>
      </p:sp>
      <p:sp>
        <p:nvSpPr>
          <p:cNvPr id="3" name="Content Placeholder 2"/>
          <p:cNvSpPr>
            <a:spLocks noGrp="1"/>
          </p:cNvSpPr>
          <p:nvPr>
            <p:ph sz="half" idx="1"/>
          </p:nvPr>
        </p:nvSpPr>
        <p:spPr>
          <a:xfrm>
            <a:off x="304800" y="990600"/>
            <a:ext cx="4343400" cy="5181600"/>
          </a:xfrm>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pPr marL="0" indent="0">
              <a:buNone/>
            </a:pPr>
            <a:r>
              <a:rPr lang="en-US" dirty="0">
                <a:latin typeface="Times New Roman" panose="02020603050405020304" pitchFamily="18" charset="0"/>
                <a:cs typeface="Times New Roman" panose="02020603050405020304" pitchFamily="18" charset="0"/>
              </a:rPr>
              <a:t>#include &lt;</a:t>
            </a:r>
            <a:r>
              <a:rPr lang="en-US" dirty="0" err="1">
                <a:latin typeface="Times New Roman" panose="02020603050405020304" pitchFamily="18" charset="0"/>
                <a:cs typeface="Times New Roman" panose="02020603050405020304" pitchFamily="18" charset="0"/>
              </a:rPr>
              <a:t>iostream</a:t>
            </a:r>
            <a:r>
              <a:rPr lang="en-US" dirty="0">
                <a:latin typeface="Times New Roman" panose="02020603050405020304" pitchFamily="18" charset="0"/>
                <a:cs typeface="Times New Roman" panose="02020603050405020304" pitchFamily="18" charset="0"/>
              </a:rPr>
              <a:t>&gt;</a:t>
            </a:r>
          </a:p>
          <a:p>
            <a:pPr marL="0" indent="0">
              <a:buNone/>
            </a:pPr>
            <a:r>
              <a:rPr lang="en-US" dirty="0">
                <a:latin typeface="Times New Roman" panose="02020603050405020304" pitchFamily="18" charset="0"/>
                <a:cs typeface="Times New Roman" panose="02020603050405020304" pitchFamily="18" charset="0"/>
              </a:rPr>
              <a:t>using namespace </a:t>
            </a:r>
            <a:r>
              <a:rPr lang="en-US" dirty="0" err="1">
                <a:latin typeface="Times New Roman" panose="02020603050405020304" pitchFamily="18" charset="0"/>
                <a:cs typeface="Times New Roman" panose="02020603050405020304" pitchFamily="18" charset="0"/>
              </a:rPr>
              <a:t>std</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class Box</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double width;</a:t>
            </a:r>
          </a:p>
          <a:p>
            <a:pPr marL="0" indent="0">
              <a:buNone/>
            </a:pPr>
            <a:r>
              <a:rPr lang="en-US" dirty="0">
                <a:latin typeface="Times New Roman" panose="02020603050405020304" pitchFamily="18" charset="0"/>
                <a:cs typeface="Times New Roman" panose="02020603050405020304" pitchFamily="18" charset="0"/>
              </a:rPr>
              <a:t>public:</a:t>
            </a:r>
          </a:p>
          <a:p>
            <a:pPr marL="0" indent="0">
              <a:buNone/>
            </a:pPr>
            <a:r>
              <a:rPr lang="en-US" dirty="0">
                <a:latin typeface="Times New Roman" panose="02020603050405020304" pitchFamily="18" charset="0"/>
                <a:cs typeface="Times New Roman" panose="02020603050405020304" pitchFamily="18" charset="0"/>
              </a:rPr>
              <a:t>   friend void </a:t>
            </a:r>
            <a:r>
              <a:rPr lang="en-US" dirty="0" err="1">
                <a:latin typeface="Times New Roman" panose="02020603050405020304" pitchFamily="18" charset="0"/>
                <a:cs typeface="Times New Roman" panose="02020603050405020304" pitchFamily="18" charset="0"/>
              </a:rPr>
              <a:t>printWidth</a:t>
            </a:r>
            <a:r>
              <a:rPr lang="en-US" dirty="0">
                <a:latin typeface="Times New Roman" panose="02020603050405020304" pitchFamily="18" charset="0"/>
                <a:cs typeface="Times New Roman" panose="02020603050405020304" pitchFamily="18" charset="0"/>
              </a:rPr>
              <a:t>( Box </a:t>
            </a:r>
            <a:r>
              <a:rPr lang="en-US" dirty="0" err="1">
                <a:latin typeface="Times New Roman" panose="02020603050405020304" pitchFamily="18" charset="0"/>
                <a:cs typeface="Times New Roman" panose="02020603050405020304" pitchFamily="18" charset="0"/>
              </a:rPr>
              <a:t>box</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   void </a:t>
            </a:r>
            <a:r>
              <a:rPr lang="en-US" dirty="0" err="1">
                <a:latin typeface="Times New Roman" panose="02020603050405020304" pitchFamily="18" charset="0"/>
                <a:cs typeface="Times New Roman" panose="02020603050405020304" pitchFamily="18" charset="0"/>
              </a:rPr>
              <a:t>setWidth</a:t>
            </a:r>
            <a:r>
              <a:rPr lang="en-US" dirty="0">
                <a:latin typeface="Times New Roman" panose="02020603050405020304" pitchFamily="18" charset="0"/>
                <a:cs typeface="Times New Roman" panose="02020603050405020304" pitchFamily="18" charset="0"/>
              </a:rPr>
              <a:t>( double </a:t>
            </a:r>
            <a:r>
              <a:rPr lang="en-US" dirty="0" err="1">
                <a:latin typeface="Times New Roman" panose="02020603050405020304" pitchFamily="18" charset="0"/>
                <a:cs typeface="Times New Roman" panose="02020603050405020304" pitchFamily="18" charset="0"/>
              </a:rPr>
              <a:t>wid</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Member function definition</a:t>
            </a:r>
          </a:p>
          <a:p>
            <a:pPr marL="0" indent="0">
              <a:buNone/>
            </a:pPr>
            <a:r>
              <a:rPr lang="en-US" dirty="0">
                <a:latin typeface="Times New Roman" panose="02020603050405020304" pitchFamily="18" charset="0"/>
                <a:cs typeface="Times New Roman" panose="02020603050405020304" pitchFamily="18" charset="0"/>
              </a:rPr>
              <a:t>void Box::</a:t>
            </a:r>
            <a:r>
              <a:rPr lang="en-US" dirty="0" err="1">
                <a:latin typeface="Times New Roman" panose="02020603050405020304" pitchFamily="18" charset="0"/>
                <a:cs typeface="Times New Roman" panose="02020603050405020304" pitchFamily="18" charset="0"/>
              </a:rPr>
              <a:t>setWidth</a:t>
            </a:r>
            <a:r>
              <a:rPr lang="en-US" dirty="0">
                <a:latin typeface="Times New Roman" panose="02020603050405020304" pitchFamily="18" charset="0"/>
                <a:cs typeface="Times New Roman" panose="02020603050405020304" pitchFamily="18" charset="0"/>
              </a:rPr>
              <a:t>( double </a:t>
            </a:r>
            <a:r>
              <a:rPr lang="en-US" dirty="0" err="1">
                <a:latin typeface="Times New Roman" panose="02020603050405020304" pitchFamily="18" charset="0"/>
                <a:cs typeface="Times New Roman" panose="02020603050405020304" pitchFamily="18" charset="0"/>
              </a:rPr>
              <a:t>wid</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width = </a:t>
            </a:r>
            <a:r>
              <a:rPr lang="en-US" dirty="0" err="1">
                <a:latin typeface="Times New Roman" panose="02020603050405020304" pitchFamily="18" charset="0"/>
                <a:cs typeface="Times New Roman" panose="02020603050405020304" pitchFamily="18" charset="0"/>
              </a:rPr>
              <a:t>wid</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a:t>
            </a:r>
          </a:p>
        </p:txBody>
      </p:sp>
      <p:sp>
        <p:nvSpPr>
          <p:cNvPr id="4" name="Content Placeholder 3"/>
          <p:cNvSpPr>
            <a:spLocks noGrp="1"/>
          </p:cNvSpPr>
          <p:nvPr>
            <p:ph sz="half" idx="2"/>
          </p:nvPr>
        </p:nvSpPr>
        <p:spPr>
          <a:xfrm>
            <a:off x="4876800" y="990600"/>
            <a:ext cx="4114800" cy="5105400"/>
          </a:xfrm>
        </p:spPr>
        <p:style>
          <a:lnRef idx="2">
            <a:schemeClr val="accent2"/>
          </a:lnRef>
          <a:fillRef idx="1">
            <a:schemeClr val="lt1"/>
          </a:fillRef>
          <a:effectRef idx="0">
            <a:schemeClr val="accent2"/>
          </a:effectRef>
          <a:fontRef idx="minor">
            <a:schemeClr val="dk1"/>
          </a:fontRef>
        </p:style>
        <p:txBody>
          <a:bodyPr>
            <a:normAutofit fontScale="77500" lnSpcReduction="20000"/>
          </a:bodyPr>
          <a:lstStyle/>
          <a:p>
            <a:pPr marL="0" indent="0">
              <a:buNone/>
            </a:pPr>
            <a:r>
              <a:rPr lang="en-US" dirty="0">
                <a:latin typeface="Times New Roman" panose="02020603050405020304" pitchFamily="18" charset="0"/>
                <a:cs typeface="Times New Roman" panose="02020603050405020304" pitchFamily="18" charset="0"/>
              </a:rPr>
              <a:t>void </a:t>
            </a:r>
            <a:r>
              <a:rPr lang="en-US" dirty="0" err="1">
                <a:latin typeface="Times New Roman" panose="02020603050405020304" pitchFamily="18" charset="0"/>
                <a:cs typeface="Times New Roman" panose="02020603050405020304" pitchFamily="18" charset="0"/>
              </a:rPr>
              <a:t>printWidth</a:t>
            </a:r>
            <a:r>
              <a:rPr lang="en-US" dirty="0">
                <a:latin typeface="Times New Roman" panose="02020603050405020304" pitchFamily="18" charset="0"/>
                <a:cs typeface="Times New Roman" panose="02020603050405020304" pitchFamily="18" charset="0"/>
              </a:rPr>
              <a:t>( Box </a:t>
            </a:r>
            <a:r>
              <a:rPr lang="en-US" dirty="0" err="1">
                <a:latin typeface="Times New Roman" panose="02020603050405020304" pitchFamily="18" charset="0"/>
                <a:cs typeface="Times New Roman" panose="02020603050405020304" pitchFamily="18" charset="0"/>
              </a:rPr>
              <a:t>box</a:t>
            </a: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cout</a:t>
            </a:r>
            <a:r>
              <a:rPr lang="en-US" dirty="0">
                <a:latin typeface="Times New Roman" panose="02020603050405020304" pitchFamily="18" charset="0"/>
                <a:cs typeface="Times New Roman" panose="02020603050405020304" pitchFamily="18" charset="0"/>
              </a:rPr>
              <a:t> &lt;&lt; "Width of box : " &lt;&lt; </a:t>
            </a:r>
            <a:r>
              <a:rPr lang="bn-BD" dirty="0">
                <a:latin typeface="Times New Roman" panose="02020603050405020304" pitchFamily="18" charset="0"/>
              </a:rPr>
              <a:t>  </a:t>
            </a:r>
          </a:p>
          <a:p>
            <a:pPr marL="0" indent="0">
              <a:buNone/>
            </a:pPr>
            <a:r>
              <a:rPr lang="bn-BD" dirty="0">
                <a:latin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box.width</a:t>
            </a:r>
            <a:r>
              <a:rPr lang="en-US" dirty="0">
                <a:latin typeface="Times New Roman" panose="02020603050405020304" pitchFamily="18" charset="0"/>
                <a:cs typeface="Times New Roman" panose="02020603050405020304" pitchFamily="18" charset="0"/>
              </a:rPr>
              <a:t> &lt;&lt;</a:t>
            </a:r>
            <a:r>
              <a:rPr lang="en-US" dirty="0" err="1">
                <a:latin typeface="Times New Roman" panose="02020603050405020304" pitchFamily="18" charset="0"/>
                <a:cs typeface="Times New Roman" panose="02020603050405020304" pitchFamily="18" charset="0"/>
              </a:rPr>
              <a:t>endl</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main( )</a:t>
            </a:r>
          </a:p>
          <a:p>
            <a:pPr marL="0" indent="0">
              <a:buNone/>
            </a:pP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Box </a:t>
            </a:r>
            <a:r>
              <a:rPr lang="en-US" dirty="0" smtClean="0">
                <a:latin typeface="Times New Roman" panose="02020603050405020304" pitchFamily="18" charset="0"/>
                <a:cs typeface="Times New Roman" panose="02020603050405020304" pitchFamily="18" charset="0"/>
              </a:rPr>
              <a:t>b;</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smtClean="0">
                <a:latin typeface="Times New Roman" panose="02020603050405020304" pitchFamily="18" charset="0"/>
                <a:cs typeface="Times New Roman" panose="02020603050405020304" pitchFamily="18" charset="0"/>
              </a:rPr>
              <a:t>b.setWidth</a:t>
            </a:r>
            <a:r>
              <a:rPr lang="en-US" dirty="0" smtClean="0">
                <a:latin typeface="Times New Roman" panose="02020603050405020304" pitchFamily="18" charset="0"/>
                <a:cs typeface="Times New Roman" panose="02020603050405020304" pitchFamily="18" charset="0"/>
              </a:rPr>
              <a:t>(10.0</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printWidth</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b);</a:t>
            </a: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return 0;</a:t>
            </a:r>
          </a:p>
          <a:p>
            <a:pPr marL="0" indent="0">
              <a:buNone/>
            </a:pPr>
            <a:r>
              <a:rPr lang="en-US" dirty="0">
                <a:latin typeface="Times New Roman" panose="02020603050405020304" pitchFamily="18" charset="0"/>
                <a:cs typeface="Times New Roman" panose="02020603050405020304" pitchFamily="18" charset="0"/>
              </a:rPr>
              <a:t>}</a:t>
            </a:r>
          </a:p>
          <a:p>
            <a:pPr marL="0" indent="0">
              <a:buNone/>
            </a:pPr>
            <a:endParaRPr lang="bn-BD" dirty="0">
              <a:latin typeface="Times New Roman" panose="02020603050405020304" pitchFamily="18" charset="0"/>
              <a:cs typeface="Times New Roman" panose="02020603050405020304" pitchFamily="18" charset="0"/>
            </a:endParaRPr>
          </a:p>
          <a:p>
            <a:pPr marL="0" indent="0">
              <a:buNone/>
            </a:pPr>
            <a:r>
              <a:rPr lang="bn-BD" dirty="0">
                <a:latin typeface="Times New Roman" panose="02020603050405020304" pitchFamily="18" charset="0"/>
                <a:cs typeface="Times New Roman" panose="02020603050405020304" pitchFamily="18" charset="0"/>
              </a:rPr>
              <a:t>Output:</a:t>
            </a:r>
          </a:p>
          <a:p>
            <a:pPr marL="0" lvl="0" indent="0">
              <a:buNone/>
            </a:pPr>
            <a:r>
              <a:rPr lang="en-US" dirty="0">
                <a:solidFill>
                  <a:srgbClr val="7F0055"/>
                </a:solidFill>
                <a:latin typeface="Menlo"/>
              </a:rPr>
              <a:t>Width</a:t>
            </a:r>
            <a:r>
              <a:rPr lang="en-US" dirty="0">
                <a:solidFill>
                  <a:srgbClr val="313131"/>
                </a:solidFill>
                <a:latin typeface="Menlo"/>
              </a:rPr>
              <a:t> of box </a:t>
            </a:r>
            <a:r>
              <a:rPr lang="en-US" dirty="0">
                <a:solidFill>
                  <a:srgbClr val="666600"/>
                </a:solidFill>
                <a:latin typeface="Menlo"/>
              </a:rPr>
              <a:t>:</a:t>
            </a:r>
            <a:r>
              <a:rPr lang="en-US" dirty="0">
                <a:solidFill>
                  <a:srgbClr val="313131"/>
                </a:solidFill>
                <a:latin typeface="Menlo"/>
              </a:rPr>
              <a:t> </a:t>
            </a:r>
            <a:r>
              <a:rPr lang="en-US" dirty="0">
                <a:solidFill>
                  <a:srgbClr val="006666"/>
                </a:solidFill>
                <a:latin typeface="Menlo"/>
              </a:rPr>
              <a:t>10</a:t>
            </a:r>
            <a:r>
              <a:rPr lang="en-US" sz="2400" dirty="0">
                <a:solidFill>
                  <a:schemeClr val="tx1"/>
                </a:solidFill>
              </a:rPr>
              <a:t> </a:t>
            </a:r>
            <a:endParaRPr lang="en-US" sz="6000" dirty="0">
              <a:solidFill>
                <a:schemeClr val="tx1"/>
              </a:solidFill>
              <a:latin typeface="Arial" panose="020B0604020202020204" pitchFamily="34"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8" name="Rectangle 2"/>
          <p:cNvSpPr>
            <a:spLocks noChangeArrowheads="1"/>
          </p:cNvSpPr>
          <p:nvPr/>
        </p:nvSpPr>
        <p:spPr bwMode="auto">
          <a:xfrm>
            <a:off x="0" y="45230"/>
            <a:ext cx="65" cy="36673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953798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0"/>
            <a:ext cx="9144000" cy="1000126"/>
          </a:xfrm>
          <a:solidFill>
            <a:schemeClr val="accent1">
              <a:lumMod val="50000"/>
            </a:schemeClr>
          </a:solidFill>
        </p:spPr>
        <p:txBody>
          <a:bodyPr>
            <a:normAutofit/>
          </a:bodyPr>
          <a:lstStyle/>
          <a:p>
            <a:r>
              <a:rPr lang="en-US" sz="3600" dirty="0">
                <a:solidFill>
                  <a:schemeClr val="bg1"/>
                </a:solidFill>
                <a:latin typeface="Times New Roman" pitchFamily="18" charset="0"/>
                <a:cs typeface="Times New Roman" pitchFamily="18" charset="0"/>
              </a:rPr>
              <a:t>What are the characteristics of friend functions?</a:t>
            </a:r>
            <a:endParaRPr lang="en-US" sz="4800" b="1" dirty="0">
              <a:solidFill>
                <a:schemeClr val="bg1"/>
              </a:solidFill>
              <a:latin typeface="Times New Roman" pitchFamily="18" charset="0"/>
              <a:cs typeface="Times New Roman" pitchFamily="18" charset="0"/>
            </a:endParaRPr>
          </a:p>
        </p:txBody>
      </p:sp>
      <p:sp>
        <p:nvSpPr>
          <p:cNvPr id="6" name="Rectangle 5"/>
          <p:cNvSpPr/>
          <p:nvPr/>
        </p:nvSpPr>
        <p:spPr>
          <a:xfrm>
            <a:off x="0" y="6500813"/>
            <a:ext cx="9144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4" name="Rectangle 3"/>
          <p:cNvSpPr/>
          <p:nvPr/>
        </p:nvSpPr>
        <p:spPr>
          <a:xfrm>
            <a:off x="0" y="1582341"/>
            <a:ext cx="9144000" cy="33085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buFont typeface="Wingdings" pitchFamily="2" charset="2"/>
              <a:buChar char="Ø"/>
            </a:pPr>
            <a:r>
              <a:rPr lang="en-US" sz="1900" dirty="0">
                <a:latin typeface="Times New Roman" pitchFamily="18" charset="0"/>
                <a:cs typeface="Times New Roman" pitchFamily="18" charset="0"/>
              </a:rPr>
              <a:t>     A friend function is not in the scope of the class in which it has been declared as friend.</a:t>
            </a:r>
          </a:p>
          <a:p>
            <a:r>
              <a:rPr lang="en-US" sz="1900" dirty="0">
                <a:latin typeface="Times New Roman" pitchFamily="18" charset="0"/>
                <a:cs typeface="Times New Roman" pitchFamily="18" charset="0"/>
              </a:rPr>
              <a:t> </a:t>
            </a:r>
          </a:p>
          <a:p>
            <a:pPr>
              <a:buFont typeface="Wingdings" pitchFamily="2" charset="2"/>
              <a:buChar char="Ø"/>
            </a:pPr>
            <a:r>
              <a:rPr lang="en-US" sz="1900" dirty="0">
                <a:latin typeface="Times New Roman" pitchFamily="18" charset="0"/>
                <a:cs typeface="Times New Roman" pitchFamily="18" charset="0"/>
              </a:rPr>
              <a:t>     It cannot be called using the object of that class.</a:t>
            </a:r>
          </a:p>
          <a:p>
            <a:endParaRPr lang="en-US" sz="1900" dirty="0">
              <a:latin typeface="Times New Roman" pitchFamily="18" charset="0"/>
              <a:cs typeface="Times New Roman" pitchFamily="18" charset="0"/>
            </a:endParaRPr>
          </a:p>
          <a:p>
            <a:pPr>
              <a:buFont typeface="Wingdings" pitchFamily="2" charset="2"/>
              <a:buChar char="Ø"/>
            </a:pPr>
            <a:r>
              <a:rPr lang="en-US" sz="1900" dirty="0">
                <a:latin typeface="Times New Roman" pitchFamily="18" charset="0"/>
                <a:cs typeface="Times New Roman" pitchFamily="18" charset="0"/>
              </a:rPr>
              <a:t>     It can be invoked like a normal function without any object. </a:t>
            </a:r>
          </a:p>
          <a:p>
            <a:endParaRPr lang="en-US" sz="1900" dirty="0">
              <a:latin typeface="Times New Roman" pitchFamily="18" charset="0"/>
              <a:cs typeface="Times New Roman" pitchFamily="18" charset="0"/>
            </a:endParaRPr>
          </a:p>
          <a:p>
            <a:pPr>
              <a:buFont typeface="Wingdings" pitchFamily="2" charset="2"/>
              <a:buChar char="Ø"/>
            </a:pPr>
            <a:r>
              <a:rPr lang="en-US" sz="1900" dirty="0">
                <a:latin typeface="Times New Roman" pitchFamily="18" charset="0"/>
                <a:cs typeface="Times New Roman" pitchFamily="18" charset="0"/>
              </a:rPr>
              <a:t>     Unlike member functions, it cannot use the member names directly. </a:t>
            </a:r>
          </a:p>
          <a:p>
            <a:endParaRPr lang="en-US" sz="1900" dirty="0">
              <a:latin typeface="Times New Roman" pitchFamily="18" charset="0"/>
              <a:cs typeface="Times New Roman" pitchFamily="18" charset="0"/>
            </a:endParaRPr>
          </a:p>
          <a:p>
            <a:pPr>
              <a:buFont typeface="Wingdings" pitchFamily="2" charset="2"/>
              <a:buChar char="Ø"/>
            </a:pPr>
            <a:r>
              <a:rPr lang="en-US" sz="1900" dirty="0">
                <a:latin typeface="Times New Roman" pitchFamily="18" charset="0"/>
                <a:cs typeface="Times New Roman" pitchFamily="18" charset="0"/>
              </a:rPr>
              <a:t>     It can be declared in public or private part without affecting its meaning. </a:t>
            </a:r>
          </a:p>
          <a:p>
            <a:endParaRPr lang="en-US" sz="1900" dirty="0">
              <a:latin typeface="Times New Roman" pitchFamily="18" charset="0"/>
              <a:cs typeface="Times New Roman" pitchFamily="18" charset="0"/>
            </a:endParaRPr>
          </a:p>
          <a:p>
            <a:pPr>
              <a:buFont typeface="Wingdings" pitchFamily="2" charset="2"/>
              <a:buChar char="Ø"/>
            </a:pPr>
            <a:r>
              <a:rPr lang="en-US" sz="1900" dirty="0">
                <a:latin typeface="Times New Roman" pitchFamily="18" charset="0"/>
                <a:cs typeface="Times New Roman" pitchFamily="18" charset="0"/>
              </a:rPr>
              <a:t>     Usually, it has objects as arguments.</a:t>
            </a:r>
          </a:p>
        </p:txBody>
      </p:sp>
    </p:spTree>
    <p:extLst>
      <p:ext uri="{BB962C8B-B14F-4D97-AF65-F5344CB8AC3E}">
        <p14:creationId xmlns:p14="http://schemas.microsoft.com/office/powerpoint/2010/main" val="33925244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0" y="4"/>
            <a:ext cx="9144000" cy="1000122"/>
          </a:xfrm>
          <a:solidFill>
            <a:schemeClr val="accent1">
              <a:lumMod val="50000"/>
            </a:schemeClr>
          </a:solidFill>
        </p:spPr>
        <p:txBody>
          <a:bodyPr>
            <a:normAutofit/>
          </a:bodyPr>
          <a:lstStyle/>
          <a:p>
            <a:r>
              <a:rPr lang="en-US" sz="4800" b="1" dirty="0">
                <a:solidFill>
                  <a:schemeClr val="bg1"/>
                </a:solidFill>
                <a:latin typeface="Rockwell" panose="02060603020205020403" pitchFamily="18" charset="0"/>
              </a:rPr>
              <a:t>Programming Example</a:t>
            </a:r>
          </a:p>
        </p:txBody>
      </p:sp>
      <p:sp>
        <p:nvSpPr>
          <p:cNvPr id="6" name="Rectangle 5"/>
          <p:cNvSpPr/>
          <p:nvPr/>
        </p:nvSpPr>
        <p:spPr>
          <a:xfrm>
            <a:off x="0" y="6500813"/>
            <a:ext cx="9144000" cy="357188"/>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tx1"/>
              </a:solidFill>
            </a:endParaRPr>
          </a:p>
        </p:txBody>
      </p:sp>
      <p:pic>
        <p:nvPicPr>
          <p:cNvPr id="12289" name="Picture 1"/>
          <p:cNvPicPr>
            <a:picLocks noChangeAspect="1" noChangeArrowheads="1"/>
          </p:cNvPicPr>
          <p:nvPr/>
        </p:nvPicPr>
        <p:blipFill>
          <a:blip r:embed="rId2" cstate="print"/>
          <a:srcRect/>
          <a:stretch>
            <a:fillRect/>
          </a:stretch>
        </p:blipFill>
        <p:spPr bwMode="auto">
          <a:xfrm>
            <a:off x="5181600" y="4572000"/>
            <a:ext cx="3733800" cy="1524000"/>
          </a:xfrm>
          <a:prstGeom prst="rect">
            <a:avLst/>
          </a:prstGeom>
          <a:noFill/>
          <a:ln w="9525">
            <a:noFill/>
            <a:miter lim="800000"/>
            <a:headEnd/>
            <a:tailEnd/>
          </a:ln>
          <a:effectLst/>
        </p:spPr>
      </p:pic>
      <p:sp>
        <p:nvSpPr>
          <p:cNvPr id="8" name="Rectangle 7"/>
          <p:cNvSpPr/>
          <p:nvPr/>
        </p:nvSpPr>
        <p:spPr>
          <a:xfrm>
            <a:off x="0" y="1143000"/>
            <a:ext cx="4800600" cy="397031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a:latin typeface="Times New Roman" pitchFamily="18" charset="0"/>
                <a:cs typeface="Times New Roman" pitchFamily="18" charset="0"/>
              </a:rPr>
              <a:t>#include&lt;</a:t>
            </a:r>
            <a:r>
              <a:rPr lang="en-US" dirty="0" err="1">
                <a:latin typeface="Times New Roman" pitchFamily="18" charset="0"/>
                <a:cs typeface="Times New Roman" pitchFamily="18" charset="0"/>
              </a:rPr>
              <a:t>iostream</a:t>
            </a:r>
            <a:r>
              <a:rPr lang="en-US" dirty="0">
                <a:latin typeface="Times New Roman" pitchFamily="18" charset="0"/>
                <a:cs typeface="Times New Roman" pitchFamily="18" charset="0"/>
              </a:rPr>
              <a:t>&gt;</a:t>
            </a:r>
          </a:p>
          <a:p>
            <a:r>
              <a:rPr lang="en-US" dirty="0">
                <a:latin typeface="Times New Roman" pitchFamily="18" charset="0"/>
                <a:cs typeface="Times New Roman" pitchFamily="18" charset="0"/>
              </a:rPr>
              <a:t>using namespace std;</a:t>
            </a:r>
          </a:p>
          <a:p>
            <a:r>
              <a:rPr lang="en-US" dirty="0">
                <a:latin typeface="Times New Roman" pitchFamily="18" charset="0"/>
                <a:cs typeface="Times New Roman" pitchFamily="18" charset="0"/>
              </a:rPr>
              <a:t>class  base</a:t>
            </a:r>
          </a:p>
          <a:p>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val1,val2;</a:t>
            </a:r>
          </a:p>
          <a:p>
            <a:r>
              <a:rPr lang="en-US" dirty="0">
                <a:latin typeface="Times New Roman" pitchFamily="18" charset="0"/>
                <a:cs typeface="Times New Roman" pitchFamily="18" charset="0"/>
              </a:rPr>
              <a:t>   public:</a:t>
            </a:r>
          </a:p>
          <a:p>
            <a:r>
              <a:rPr lang="en-US" dirty="0">
                <a:latin typeface="Times New Roman" pitchFamily="18" charset="0"/>
                <a:cs typeface="Times New Roman" pitchFamily="18" charset="0"/>
              </a:rPr>
              <a:t>    void get()</a:t>
            </a:r>
          </a:p>
          <a:p>
            <a:r>
              <a:rPr lang="en-US" dirty="0">
                <a:latin typeface="Times New Roman" pitchFamily="18" charset="0"/>
                <a:cs typeface="Times New Roman" pitchFamily="18" charset="0"/>
              </a:rPr>
              <a:t>    {</a:t>
            </a:r>
          </a:p>
          <a:p>
            <a:r>
              <a:rPr lang="en-US" dirty="0" err="1">
                <a:latin typeface="Times New Roman" pitchFamily="18" charset="0"/>
                <a:cs typeface="Times New Roman" pitchFamily="18" charset="0"/>
              </a:rPr>
              <a:t>cout</a:t>
            </a:r>
            <a:r>
              <a:rPr lang="en-US" dirty="0">
                <a:latin typeface="Times New Roman" pitchFamily="18" charset="0"/>
                <a:cs typeface="Times New Roman" pitchFamily="18" charset="0"/>
              </a:rPr>
              <a:t>&lt;&lt;“This is an example of Friend Function:”</a:t>
            </a:r>
            <a:r>
              <a:rPr lang="bn-BD" dirty="0">
                <a:latin typeface="Times New Roman" pitchFamily="18" charset="0"/>
                <a:cs typeface="Times New Roman" pitchFamily="18" charset="0"/>
              </a:rPr>
              <a:t> </a:t>
            </a:r>
            <a:r>
              <a:rPr lang="en-US" dirty="0">
                <a:latin typeface="Times New Roman" pitchFamily="18" charset="0"/>
                <a:cs typeface="Times New Roman" pitchFamily="18" charset="0"/>
              </a:rPr>
              <a:t>;</a:t>
            </a:r>
          </a:p>
          <a:p>
            <a:r>
              <a:rPr lang="en-US" dirty="0" err="1">
                <a:latin typeface="Times New Roman" pitchFamily="18" charset="0"/>
                <a:cs typeface="Times New Roman" pitchFamily="18" charset="0"/>
              </a:rPr>
              <a:t>cout</a:t>
            </a:r>
            <a:r>
              <a:rPr lang="en-US" dirty="0">
                <a:latin typeface="Times New Roman" pitchFamily="18" charset="0"/>
                <a:cs typeface="Times New Roman" pitchFamily="18" charset="0"/>
              </a:rPr>
              <a:t>&lt;&lt;“Enter two values:\n”;</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cin</a:t>
            </a:r>
            <a:r>
              <a:rPr lang="en-US" dirty="0">
                <a:latin typeface="Times New Roman" pitchFamily="18" charset="0"/>
                <a:cs typeface="Times New Roman" pitchFamily="18" charset="0"/>
              </a:rPr>
              <a:t>&gt;&gt;val1&gt;&gt;val2;</a:t>
            </a:r>
          </a:p>
          <a:p>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    friend float mean(base ob);</a:t>
            </a:r>
          </a:p>
          <a:p>
            <a:r>
              <a:rPr lang="en-US" dirty="0">
                <a:latin typeface="Times New Roman" pitchFamily="18" charset="0"/>
                <a:cs typeface="Times New Roman" pitchFamily="18" charset="0"/>
              </a:rPr>
              <a:t>};</a:t>
            </a:r>
          </a:p>
        </p:txBody>
      </p:sp>
      <p:sp>
        <p:nvSpPr>
          <p:cNvPr id="9" name="Rectangle 8"/>
          <p:cNvSpPr/>
          <p:nvPr/>
        </p:nvSpPr>
        <p:spPr>
          <a:xfrm>
            <a:off x="4876800" y="1143000"/>
            <a:ext cx="4267200" cy="2862322"/>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US" dirty="0">
                <a:latin typeface="Times New Roman" pitchFamily="18" charset="0"/>
                <a:cs typeface="Times New Roman" pitchFamily="18" charset="0"/>
              </a:rPr>
              <a:t>float mean(base ob)</a:t>
            </a:r>
          </a:p>
          <a:p>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return float(ob.val1+ob.val2)/2;</a:t>
            </a:r>
          </a:p>
          <a:p>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main()</a:t>
            </a:r>
          </a:p>
          <a:p>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base </a:t>
            </a:r>
            <a:r>
              <a:rPr lang="en-US" dirty="0" err="1">
                <a:latin typeface="Times New Roman" pitchFamily="18" charset="0"/>
                <a:cs typeface="Times New Roman" pitchFamily="18" charset="0"/>
              </a:rPr>
              <a:t>obj</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obj.get</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cout</a:t>
            </a:r>
            <a:r>
              <a:rPr lang="en-US" dirty="0">
                <a:latin typeface="Times New Roman" pitchFamily="18" charset="0"/>
                <a:cs typeface="Times New Roman" pitchFamily="18" charset="0"/>
              </a:rPr>
              <a:t>&lt;&lt;"\</a:t>
            </a:r>
            <a:r>
              <a:rPr lang="en-US" dirty="0" err="1">
                <a:latin typeface="Times New Roman" pitchFamily="18" charset="0"/>
                <a:cs typeface="Times New Roman" pitchFamily="18" charset="0"/>
              </a:rPr>
              <a:t>nMean</a:t>
            </a:r>
            <a:r>
              <a:rPr lang="en-US" dirty="0">
                <a:latin typeface="Times New Roman" pitchFamily="18" charset="0"/>
                <a:cs typeface="Times New Roman" pitchFamily="18" charset="0"/>
              </a:rPr>
              <a:t> value is : "&lt;&lt;mean(</a:t>
            </a:r>
            <a:r>
              <a:rPr lang="en-US" dirty="0" err="1">
                <a:latin typeface="Times New Roman" pitchFamily="18" charset="0"/>
                <a:cs typeface="Times New Roman" pitchFamily="18" charset="0"/>
              </a:rPr>
              <a:t>obj</a:t>
            </a:r>
            <a:r>
              <a:rPr lang="en-US" dirty="0">
                <a:latin typeface="Times New Roman" pitchFamily="18" charset="0"/>
                <a:cs typeface="Times New Roman" pitchFamily="18" charset="0"/>
              </a:rPr>
              <a:t>);</a:t>
            </a:r>
          </a:p>
          <a:p>
            <a:r>
              <a:rPr lang="en-US" dirty="0">
                <a:latin typeface="Times New Roman" pitchFamily="18" charset="0"/>
                <a:cs typeface="Times New Roman" pitchFamily="18" charset="0"/>
              </a:rPr>
              <a:t>}</a:t>
            </a:r>
          </a:p>
        </p:txBody>
      </p:sp>
    </p:spTree>
    <p:extLst>
      <p:ext uri="{BB962C8B-B14F-4D97-AF65-F5344CB8AC3E}">
        <p14:creationId xmlns:p14="http://schemas.microsoft.com/office/powerpoint/2010/main" val="33925244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a:t>Friend Classes</a:t>
            </a:r>
          </a:p>
        </p:txBody>
      </p:sp>
      <p:sp>
        <p:nvSpPr>
          <p:cNvPr id="3" name="Content Placeholder 2"/>
          <p:cNvSpPr>
            <a:spLocks noGrp="1"/>
          </p:cNvSpPr>
          <p:nvPr>
            <p:ph idx="1"/>
          </p:nvPr>
        </p:nvSpPr>
        <p:spPr>
          <a:xfrm>
            <a:off x="199144" y="1676400"/>
            <a:ext cx="4601456" cy="5029200"/>
          </a:xfrm>
        </p:spPr>
        <p:style>
          <a:lnRef idx="2">
            <a:schemeClr val="accent2"/>
          </a:lnRef>
          <a:fillRef idx="1">
            <a:schemeClr val="lt1"/>
          </a:fillRef>
          <a:effectRef idx="0">
            <a:schemeClr val="accent2"/>
          </a:effectRef>
          <a:fontRef idx="minor">
            <a:schemeClr val="dk1"/>
          </a:fontRef>
        </p:style>
        <p:txBody>
          <a:bodyPr>
            <a:noAutofit/>
          </a:bodyPr>
          <a:lstStyle/>
          <a:p>
            <a:pPr marL="0" indent="0">
              <a:buNone/>
            </a:pPr>
            <a:r>
              <a:rPr lang="en-US" sz="2100" dirty="0">
                <a:latin typeface="Times New Roman" pitchFamily="18" charset="0"/>
                <a:cs typeface="Times New Roman" pitchFamily="18" charset="0"/>
              </a:rPr>
              <a:t>#include &lt;</a:t>
            </a:r>
            <a:r>
              <a:rPr lang="en-US" sz="2100" dirty="0" err="1">
                <a:latin typeface="Times New Roman" pitchFamily="18" charset="0"/>
                <a:cs typeface="Times New Roman" pitchFamily="18" charset="0"/>
              </a:rPr>
              <a:t>iostream</a:t>
            </a:r>
            <a:r>
              <a:rPr lang="en-US" sz="2100" dirty="0">
                <a:latin typeface="Times New Roman" pitchFamily="18" charset="0"/>
                <a:cs typeface="Times New Roman" pitchFamily="18" charset="0"/>
              </a:rPr>
              <a:t>&gt;</a:t>
            </a:r>
          </a:p>
          <a:p>
            <a:pPr marL="0" indent="0">
              <a:buNone/>
            </a:pPr>
            <a:r>
              <a:rPr lang="en-US" sz="2100" dirty="0">
                <a:latin typeface="Times New Roman" pitchFamily="18" charset="0"/>
                <a:cs typeface="Times New Roman" pitchFamily="18" charset="0"/>
              </a:rPr>
              <a:t>using namespace </a:t>
            </a:r>
            <a:r>
              <a:rPr lang="en-US" sz="2100" dirty="0" err="1">
                <a:latin typeface="Times New Roman" pitchFamily="18" charset="0"/>
                <a:cs typeface="Times New Roman" pitchFamily="18" charset="0"/>
              </a:rPr>
              <a:t>std</a:t>
            </a:r>
            <a:r>
              <a:rPr lang="en-US" sz="2100" dirty="0">
                <a:latin typeface="Times New Roman" pitchFamily="18" charset="0"/>
                <a:cs typeface="Times New Roman" pitchFamily="18" charset="0"/>
              </a:rPr>
              <a:t>;</a:t>
            </a:r>
          </a:p>
          <a:p>
            <a:pPr marL="0" indent="0">
              <a:buNone/>
            </a:pPr>
            <a:r>
              <a:rPr lang="en-US" sz="2100" dirty="0">
                <a:latin typeface="Times New Roman" pitchFamily="18" charset="0"/>
                <a:cs typeface="Times New Roman" pitchFamily="18" charset="0"/>
              </a:rPr>
              <a:t>class </a:t>
            </a:r>
            <a:r>
              <a:rPr lang="en-US" sz="2100" dirty="0" err="1">
                <a:latin typeface="Times New Roman" pitchFamily="18" charset="0"/>
                <a:cs typeface="Times New Roman" pitchFamily="18" charset="0"/>
              </a:rPr>
              <a:t>TwoValues</a:t>
            </a:r>
            <a:r>
              <a:rPr lang="en-US" sz="2100" dirty="0">
                <a:latin typeface="Times New Roman" pitchFamily="18" charset="0"/>
                <a:cs typeface="Times New Roman" pitchFamily="18" charset="0"/>
              </a:rPr>
              <a:t> {</a:t>
            </a:r>
          </a:p>
          <a:p>
            <a:pPr marL="0" indent="0">
              <a:buNone/>
            </a:pPr>
            <a:r>
              <a:rPr lang="en-US" sz="2100" dirty="0" err="1">
                <a:latin typeface="Times New Roman" pitchFamily="18" charset="0"/>
                <a:cs typeface="Times New Roman" pitchFamily="18" charset="0"/>
              </a:rPr>
              <a:t>int</a:t>
            </a:r>
            <a:r>
              <a:rPr lang="en-US" sz="2100" dirty="0">
                <a:latin typeface="Times New Roman" pitchFamily="18" charset="0"/>
                <a:cs typeface="Times New Roman" pitchFamily="18" charset="0"/>
              </a:rPr>
              <a:t> a;</a:t>
            </a:r>
          </a:p>
          <a:p>
            <a:pPr marL="0" indent="0">
              <a:buNone/>
            </a:pPr>
            <a:r>
              <a:rPr lang="en-US" sz="2100" dirty="0" err="1">
                <a:latin typeface="Times New Roman" pitchFamily="18" charset="0"/>
                <a:cs typeface="Times New Roman" pitchFamily="18" charset="0"/>
              </a:rPr>
              <a:t>int</a:t>
            </a:r>
            <a:r>
              <a:rPr lang="en-US" sz="2100" dirty="0">
                <a:latin typeface="Times New Roman" pitchFamily="18" charset="0"/>
                <a:cs typeface="Times New Roman" pitchFamily="18" charset="0"/>
              </a:rPr>
              <a:t> b;</a:t>
            </a:r>
          </a:p>
          <a:p>
            <a:pPr marL="0" indent="0">
              <a:buNone/>
            </a:pPr>
            <a:r>
              <a:rPr lang="en-US" sz="2100" dirty="0">
                <a:latin typeface="Times New Roman" pitchFamily="18" charset="0"/>
                <a:cs typeface="Times New Roman" pitchFamily="18" charset="0"/>
              </a:rPr>
              <a:t>public:</a:t>
            </a:r>
          </a:p>
          <a:p>
            <a:pPr marL="0" indent="0">
              <a:buNone/>
            </a:pPr>
            <a:r>
              <a:rPr lang="en-US" sz="2100" dirty="0" err="1">
                <a:latin typeface="Times New Roman" pitchFamily="18" charset="0"/>
                <a:cs typeface="Times New Roman" pitchFamily="18" charset="0"/>
              </a:rPr>
              <a:t>TwoValues</a:t>
            </a:r>
            <a:r>
              <a:rPr lang="en-US" sz="2100" dirty="0">
                <a:latin typeface="Times New Roman" pitchFamily="18" charset="0"/>
                <a:cs typeface="Times New Roman" pitchFamily="18" charset="0"/>
              </a:rPr>
              <a:t>(</a:t>
            </a:r>
            <a:r>
              <a:rPr lang="en-US" sz="2100" dirty="0" err="1">
                <a:latin typeface="Times New Roman" pitchFamily="18" charset="0"/>
                <a:cs typeface="Times New Roman" pitchFamily="18" charset="0"/>
              </a:rPr>
              <a:t>int</a:t>
            </a:r>
            <a:r>
              <a:rPr lang="en-US" sz="2100" dirty="0">
                <a:latin typeface="Times New Roman" pitchFamily="18" charset="0"/>
                <a:cs typeface="Times New Roman" pitchFamily="18" charset="0"/>
              </a:rPr>
              <a:t> i, </a:t>
            </a:r>
            <a:r>
              <a:rPr lang="en-US" sz="2100" dirty="0" err="1">
                <a:latin typeface="Times New Roman" pitchFamily="18" charset="0"/>
                <a:cs typeface="Times New Roman" pitchFamily="18" charset="0"/>
              </a:rPr>
              <a:t>int</a:t>
            </a:r>
            <a:r>
              <a:rPr lang="en-US" sz="2100" dirty="0">
                <a:latin typeface="Times New Roman" pitchFamily="18" charset="0"/>
                <a:cs typeface="Times New Roman" pitchFamily="18" charset="0"/>
              </a:rPr>
              <a:t> j) { a = i; b = j; }</a:t>
            </a:r>
          </a:p>
          <a:p>
            <a:pPr marL="0" indent="0">
              <a:buNone/>
            </a:pPr>
            <a:r>
              <a:rPr lang="en-US" sz="2100" dirty="0">
                <a:latin typeface="Times New Roman" pitchFamily="18" charset="0"/>
                <a:cs typeface="Times New Roman" pitchFamily="18" charset="0"/>
              </a:rPr>
              <a:t>friend class Min;</a:t>
            </a:r>
          </a:p>
          <a:p>
            <a:pPr marL="0" indent="0">
              <a:buNone/>
            </a:pPr>
            <a:r>
              <a:rPr lang="en-US" sz="2100" dirty="0">
                <a:latin typeface="Times New Roman" pitchFamily="18" charset="0"/>
                <a:cs typeface="Times New Roman" pitchFamily="18" charset="0"/>
              </a:rPr>
              <a:t>};</a:t>
            </a:r>
          </a:p>
          <a:p>
            <a:pPr marL="0" indent="0">
              <a:buNone/>
            </a:pPr>
            <a:r>
              <a:rPr lang="en-US" sz="2100" dirty="0">
                <a:latin typeface="Times New Roman" pitchFamily="18" charset="0"/>
                <a:cs typeface="Times New Roman" pitchFamily="18" charset="0"/>
              </a:rPr>
              <a:t>class Min {</a:t>
            </a:r>
          </a:p>
          <a:p>
            <a:pPr marL="0" indent="0">
              <a:buNone/>
            </a:pPr>
            <a:r>
              <a:rPr lang="en-US" sz="2100" dirty="0">
                <a:latin typeface="Times New Roman" pitchFamily="18" charset="0"/>
                <a:cs typeface="Times New Roman" pitchFamily="18" charset="0"/>
              </a:rPr>
              <a:t>public:</a:t>
            </a:r>
          </a:p>
          <a:p>
            <a:pPr marL="0" indent="0">
              <a:buNone/>
            </a:pPr>
            <a:r>
              <a:rPr lang="en-US" sz="2100" dirty="0" err="1">
                <a:latin typeface="Times New Roman" pitchFamily="18" charset="0"/>
                <a:cs typeface="Times New Roman" pitchFamily="18" charset="0"/>
              </a:rPr>
              <a:t>int</a:t>
            </a:r>
            <a:r>
              <a:rPr lang="en-US" sz="2100" dirty="0">
                <a:latin typeface="Times New Roman" pitchFamily="18" charset="0"/>
                <a:cs typeface="Times New Roman" pitchFamily="18" charset="0"/>
              </a:rPr>
              <a:t> min(</a:t>
            </a:r>
            <a:r>
              <a:rPr lang="en-US" sz="2100" dirty="0" err="1">
                <a:latin typeface="Times New Roman" pitchFamily="18" charset="0"/>
                <a:cs typeface="Times New Roman" pitchFamily="18" charset="0"/>
              </a:rPr>
              <a:t>TwoValues</a:t>
            </a:r>
            <a:r>
              <a:rPr lang="en-US" sz="2100" dirty="0">
                <a:latin typeface="Times New Roman" pitchFamily="18" charset="0"/>
                <a:cs typeface="Times New Roman" pitchFamily="18" charset="0"/>
              </a:rPr>
              <a:t>  x);</a:t>
            </a:r>
          </a:p>
          <a:p>
            <a:pPr marL="0" indent="0">
              <a:buNone/>
            </a:pPr>
            <a:r>
              <a:rPr lang="en-US" sz="2100" dirty="0">
                <a:latin typeface="Times New Roman" pitchFamily="18" charset="0"/>
                <a:cs typeface="Times New Roman" pitchFamily="18" charset="0"/>
              </a:rPr>
              <a:t>};</a:t>
            </a:r>
          </a:p>
        </p:txBody>
      </p:sp>
      <p:sp>
        <p:nvSpPr>
          <p:cNvPr id="4" name="Rectangle 3"/>
          <p:cNvSpPr/>
          <p:nvPr/>
        </p:nvSpPr>
        <p:spPr>
          <a:xfrm>
            <a:off x="4953000" y="1981200"/>
            <a:ext cx="4114800" cy="3657600"/>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r>
              <a:rPr lang="en-US" dirty="0" err="1"/>
              <a:t>int</a:t>
            </a:r>
            <a:r>
              <a:rPr lang="en-US" dirty="0"/>
              <a:t> Min::min(</a:t>
            </a:r>
            <a:r>
              <a:rPr lang="en-US" dirty="0" err="1"/>
              <a:t>TwoValues</a:t>
            </a:r>
            <a:r>
              <a:rPr lang="en-US" dirty="0"/>
              <a:t>  x)</a:t>
            </a:r>
          </a:p>
          <a:p>
            <a:r>
              <a:rPr lang="en-US" dirty="0"/>
              <a:t>{</a:t>
            </a:r>
          </a:p>
          <a:p>
            <a:r>
              <a:rPr lang="en-US" dirty="0"/>
              <a:t>return </a:t>
            </a:r>
            <a:r>
              <a:rPr lang="en-US" dirty="0" err="1"/>
              <a:t>x.a</a:t>
            </a:r>
            <a:r>
              <a:rPr lang="en-US" dirty="0"/>
              <a:t> &lt; </a:t>
            </a:r>
            <a:r>
              <a:rPr lang="en-US" dirty="0" err="1"/>
              <a:t>x.b</a:t>
            </a:r>
            <a:r>
              <a:rPr lang="en-US" dirty="0"/>
              <a:t> ? </a:t>
            </a:r>
            <a:r>
              <a:rPr lang="en-US" dirty="0" err="1"/>
              <a:t>x.a</a:t>
            </a:r>
            <a:r>
              <a:rPr lang="en-US" dirty="0"/>
              <a:t> : </a:t>
            </a:r>
            <a:r>
              <a:rPr lang="en-US" dirty="0" err="1"/>
              <a:t>x.b</a:t>
            </a:r>
            <a:r>
              <a:rPr lang="en-US" dirty="0"/>
              <a:t>;</a:t>
            </a:r>
          </a:p>
          <a:p>
            <a:r>
              <a:rPr lang="en-US" dirty="0"/>
              <a:t>}</a:t>
            </a:r>
          </a:p>
          <a:p>
            <a:r>
              <a:rPr lang="en-US" dirty="0" err="1"/>
              <a:t>int</a:t>
            </a:r>
            <a:r>
              <a:rPr lang="en-US" dirty="0"/>
              <a:t> main()</a:t>
            </a:r>
          </a:p>
          <a:p>
            <a:r>
              <a:rPr lang="en-US" dirty="0"/>
              <a:t>{</a:t>
            </a:r>
          </a:p>
          <a:p>
            <a:r>
              <a:rPr lang="en-US" dirty="0" err="1"/>
              <a:t>TwoValues</a:t>
            </a:r>
            <a:r>
              <a:rPr lang="en-US" dirty="0"/>
              <a:t> </a:t>
            </a:r>
            <a:r>
              <a:rPr lang="en-US" dirty="0" err="1"/>
              <a:t>ob</a:t>
            </a:r>
            <a:r>
              <a:rPr lang="en-US" dirty="0"/>
              <a:t>(10, 20);</a:t>
            </a:r>
          </a:p>
          <a:p>
            <a:r>
              <a:rPr lang="en-US" dirty="0"/>
              <a:t>Min m;</a:t>
            </a:r>
          </a:p>
          <a:p>
            <a:r>
              <a:rPr lang="en-US" dirty="0" err="1"/>
              <a:t>cout</a:t>
            </a:r>
            <a:r>
              <a:rPr lang="en-US" dirty="0"/>
              <a:t> &lt;&lt; </a:t>
            </a:r>
            <a:r>
              <a:rPr lang="en-US" dirty="0" err="1"/>
              <a:t>m.min</a:t>
            </a:r>
            <a:r>
              <a:rPr lang="en-US" dirty="0"/>
              <a:t>(</a:t>
            </a:r>
            <a:r>
              <a:rPr lang="en-US" dirty="0" err="1"/>
              <a:t>ob</a:t>
            </a:r>
            <a:r>
              <a:rPr lang="en-US" dirty="0"/>
              <a:t>);</a:t>
            </a:r>
          </a:p>
          <a:p>
            <a:r>
              <a:rPr lang="en-US" dirty="0"/>
              <a:t>return 0;</a:t>
            </a:r>
          </a:p>
          <a:p>
            <a:r>
              <a:rPr lang="en-US" dirty="0"/>
              <a:t>}</a:t>
            </a:r>
          </a:p>
          <a:p>
            <a:pPr algn="ctr"/>
            <a:endParaRPr lang="en-US" dirty="0"/>
          </a:p>
        </p:txBody>
      </p:sp>
      <p:sp>
        <p:nvSpPr>
          <p:cNvPr id="5" name="Rectangle 4"/>
          <p:cNvSpPr/>
          <p:nvPr/>
        </p:nvSpPr>
        <p:spPr>
          <a:xfrm>
            <a:off x="320040" y="762000"/>
            <a:ext cx="8458200" cy="838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ysClr val="windowText" lastClr="000000"/>
                </a:solidFill>
              </a:rPr>
              <a:t>It is possible for one class to be a friend of another class. When this is the case, the friend class and all of its member functions have access to the private members defined within the other class. For example,</a:t>
            </a:r>
          </a:p>
        </p:txBody>
      </p:sp>
    </p:spTree>
    <p:extLst>
      <p:ext uri="{BB962C8B-B14F-4D97-AF65-F5344CB8AC3E}">
        <p14:creationId xmlns:p14="http://schemas.microsoft.com/office/powerpoint/2010/main" val="28116593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762000"/>
          </a:xfrm>
        </p:spPr>
        <p:txBody>
          <a:bodyPr/>
          <a:lstStyle/>
          <a:p>
            <a:r>
              <a:rPr lang="en-US" dirty="0"/>
              <a:t>Copy constructor </a:t>
            </a:r>
          </a:p>
        </p:txBody>
      </p:sp>
      <p:sp>
        <p:nvSpPr>
          <p:cNvPr id="3" name="Content Placeholder 2"/>
          <p:cNvSpPr>
            <a:spLocks noGrp="1"/>
          </p:cNvSpPr>
          <p:nvPr>
            <p:ph idx="1"/>
          </p:nvPr>
        </p:nvSpPr>
        <p:spPr>
          <a:xfrm>
            <a:off x="228600" y="1219200"/>
            <a:ext cx="8763000" cy="5334000"/>
          </a:xfrm>
        </p:spPr>
        <p:txBody>
          <a:bodyPr>
            <a:normAutofit/>
          </a:bodyPr>
          <a:lstStyle/>
          <a:p>
            <a:pPr marL="0" indent="0">
              <a:buNone/>
            </a:pPr>
            <a:r>
              <a:rPr lang="en-US" sz="2800" dirty="0">
                <a:latin typeface="Times New Roman" pitchFamily="18" charset="0"/>
                <a:cs typeface="Times New Roman" pitchFamily="18" charset="0"/>
              </a:rPr>
              <a:t>Copy constructor is a constructor which creates an object by initializing it with an object of the same class, which has been created previously.</a:t>
            </a:r>
          </a:p>
          <a:p>
            <a:pPr marL="0" indent="0">
              <a:buNone/>
            </a:pPr>
            <a:endParaRPr lang="en-US" sz="2800" dirty="0">
              <a:solidFill>
                <a:srgbClr val="FF0000"/>
              </a:solidFill>
              <a:latin typeface="Times New Roman" pitchFamily="18" charset="0"/>
              <a:cs typeface="Times New Roman" pitchFamily="18" charset="0"/>
            </a:endParaRPr>
          </a:p>
          <a:p>
            <a:pPr marL="0" indent="0">
              <a:buNone/>
            </a:pPr>
            <a:r>
              <a:rPr lang="en-US" sz="2800" dirty="0">
                <a:solidFill>
                  <a:srgbClr val="FF0000"/>
                </a:solidFill>
                <a:latin typeface="Times New Roman" pitchFamily="18" charset="0"/>
                <a:cs typeface="Times New Roman" pitchFamily="18" charset="0"/>
              </a:rPr>
              <a:t>The copy constructor is used to:</a:t>
            </a:r>
          </a:p>
          <a:p>
            <a:r>
              <a:rPr lang="en-US" sz="2800" dirty="0">
                <a:latin typeface="Times New Roman" pitchFamily="18" charset="0"/>
                <a:cs typeface="Times New Roman" pitchFamily="18" charset="0"/>
              </a:rPr>
              <a:t> Initialize one object from another of the same type</a:t>
            </a:r>
          </a:p>
          <a:p>
            <a:r>
              <a:rPr lang="en-US" sz="2800" dirty="0">
                <a:latin typeface="Times New Roman" pitchFamily="18" charset="0"/>
                <a:cs typeface="Times New Roman" pitchFamily="18" charset="0"/>
              </a:rPr>
              <a:t>Copy an object to pass it as an argument to a function </a:t>
            </a:r>
          </a:p>
          <a:p>
            <a:r>
              <a:rPr lang="en-US" sz="2800" dirty="0">
                <a:latin typeface="Times New Roman" pitchFamily="18" charset="0"/>
                <a:cs typeface="Times New Roman" pitchFamily="18" charset="0"/>
              </a:rPr>
              <a:t>Copy an object to return it from a function</a:t>
            </a:r>
          </a:p>
          <a:p>
            <a:pPr marL="0" indent="0">
              <a:buNone/>
            </a:pP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6744716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638800"/>
          </a:xfrm>
        </p:spPr>
        <p:txBody>
          <a:bodyPr>
            <a:normAutofit/>
          </a:bodyPr>
          <a:lstStyle/>
          <a:p>
            <a:r>
              <a:rPr lang="en-US" sz="2400" dirty="0"/>
              <a:t> </a:t>
            </a:r>
            <a:r>
              <a:rPr lang="en-US" sz="2400" dirty="0">
                <a:latin typeface="Times New Roman" pitchFamily="18" charset="0"/>
                <a:cs typeface="Times New Roman" pitchFamily="18" charset="0"/>
              </a:rPr>
              <a:t>If a copy constructor is not defined in a class the compiler itself defines one (default copy constructor).</a:t>
            </a:r>
          </a:p>
          <a:p>
            <a:r>
              <a:rPr lang="en-US" sz="2400" dirty="0">
                <a:latin typeface="Times New Roman" pitchFamily="18" charset="0"/>
                <a:cs typeface="Times New Roman" pitchFamily="18" charset="0"/>
              </a:rPr>
              <a:t>If the class has pointer variables and has some dynamic memory allocations, then it is a must to have a copy constructor. </a:t>
            </a:r>
          </a:p>
          <a:p>
            <a:r>
              <a:rPr lang="en-US" sz="2400" dirty="0">
                <a:latin typeface="Times New Roman" pitchFamily="18" charset="0"/>
                <a:cs typeface="Times New Roman" pitchFamily="18" charset="0"/>
              </a:rPr>
              <a:t>It must make a deep copy with an explicitly defined copy constructor</a:t>
            </a:r>
          </a:p>
          <a:p>
            <a:endParaRPr lang="en-US" sz="2400" dirty="0"/>
          </a:p>
          <a:p>
            <a:pPr marL="0" indent="0">
              <a:buNone/>
            </a:pPr>
            <a:r>
              <a:rPr lang="en-US" sz="2400" dirty="0">
                <a:solidFill>
                  <a:srgbClr val="FF0000"/>
                </a:solidFill>
              </a:rPr>
              <a:t>Common form of copy constructor is shown here:</a:t>
            </a:r>
            <a:endParaRPr lang="en-US" sz="2400" dirty="0">
              <a:solidFill>
                <a:srgbClr val="FF0000"/>
              </a:solidFill>
              <a:latin typeface="Times New Roman" pitchFamily="18" charset="0"/>
              <a:cs typeface="Times New Roman" pitchFamily="18" charset="0"/>
            </a:endParaRPr>
          </a:p>
          <a:p>
            <a:pPr marL="0" indent="0">
              <a:buNone/>
            </a:pPr>
            <a:r>
              <a:rPr lang="en-US" sz="2400" dirty="0" err="1"/>
              <a:t>classname</a:t>
            </a:r>
            <a:r>
              <a:rPr lang="en-US" sz="2400" dirty="0"/>
              <a:t> </a:t>
            </a:r>
            <a:r>
              <a:rPr lang="en-US" sz="2400" dirty="0" smtClean="0"/>
              <a:t>( </a:t>
            </a:r>
            <a:r>
              <a:rPr lang="en-US" sz="2400" dirty="0"/>
              <a:t>classname  &amp;</a:t>
            </a:r>
            <a:r>
              <a:rPr lang="en-US" sz="2400" dirty="0" err="1"/>
              <a:t>obj</a:t>
            </a:r>
            <a:r>
              <a:rPr lang="en-US" sz="2400" dirty="0"/>
              <a:t>) </a:t>
            </a:r>
          </a:p>
          <a:p>
            <a:pPr marL="0" indent="0">
              <a:buNone/>
            </a:pPr>
            <a:r>
              <a:rPr lang="en-US" sz="2400" dirty="0"/>
              <a:t>{</a:t>
            </a:r>
          </a:p>
          <a:p>
            <a:pPr marL="0" indent="0">
              <a:buNone/>
            </a:pPr>
            <a:r>
              <a:rPr lang="en-US" sz="2400" dirty="0"/>
              <a:t>     // body of constructor </a:t>
            </a:r>
          </a:p>
          <a:p>
            <a:pPr marL="0" indent="0">
              <a:buNone/>
            </a:pPr>
            <a:r>
              <a:rPr lang="en-US" sz="2400" dirty="0"/>
              <a: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7333208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8DDA7188E4CD64EB6B1BAEE15D8D86D" ma:contentTypeVersion="4" ma:contentTypeDescription="Create a new document." ma:contentTypeScope="" ma:versionID="88b29817ff5dfa4eb172dbb3a5011fed">
  <xsd:schema xmlns:xsd="http://www.w3.org/2001/XMLSchema" xmlns:xs="http://www.w3.org/2001/XMLSchema" xmlns:p="http://schemas.microsoft.com/office/2006/metadata/properties" xmlns:ns2="f0b1f411-1c09-4d63-be8d-95495b38821e" targetNamespace="http://schemas.microsoft.com/office/2006/metadata/properties" ma:root="true" ma:fieldsID="ab8395616b3bc833211fc88ce82c1a6e" ns2:_="">
    <xsd:import namespace="f0b1f411-1c09-4d63-be8d-95495b38821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b1f411-1c09-4d63-be8d-95495b3882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2F38482-201B-48F2-959F-B319AA518409}"/>
</file>

<file path=customXml/itemProps2.xml><?xml version="1.0" encoding="utf-8"?>
<ds:datastoreItem xmlns:ds="http://schemas.openxmlformats.org/officeDocument/2006/customXml" ds:itemID="{E4941D73-6122-4F02-BDB2-82C4FEE107D5}"/>
</file>

<file path=customXml/itemProps3.xml><?xml version="1.0" encoding="utf-8"?>
<ds:datastoreItem xmlns:ds="http://schemas.openxmlformats.org/officeDocument/2006/customXml" ds:itemID="{089D3853-10BF-4E55-AF8A-0C0C147E0B66}"/>
</file>

<file path=docProps/app.xml><?xml version="1.0" encoding="utf-8"?>
<Properties xmlns="http://schemas.openxmlformats.org/officeDocument/2006/extended-properties" xmlns:vt="http://schemas.openxmlformats.org/officeDocument/2006/docPropsVTypes">
  <TotalTime>562</TotalTime>
  <Words>926</Words>
  <Application>Microsoft Office PowerPoint</Application>
  <PresentationFormat>On-screen Show (4:3)</PresentationFormat>
  <Paragraphs>226</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Menlo</vt:lpstr>
      <vt:lpstr>Rockwell</vt:lpstr>
      <vt:lpstr>Times New Roman</vt:lpstr>
      <vt:lpstr>Vrinda</vt:lpstr>
      <vt:lpstr>Wingdings</vt:lpstr>
      <vt:lpstr>Office Theme</vt:lpstr>
      <vt:lpstr>Friend Function Copy constructor </vt:lpstr>
      <vt:lpstr>Friend Function</vt:lpstr>
      <vt:lpstr>Programming Example:</vt:lpstr>
      <vt:lpstr>Friend Function Example</vt:lpstr>
      <vt:lpstr>What are the characteristics of friend functions?</vt:lpstr>
      <vt:lpstr>Programming Example</vt:lpstr>
      <vt:lpstr>Friend Classes</vt:lpstr>
      <vt:lpstr>Copy constructor </vt:lpstr>
      <vt:lpstr>PowerPoint Presentation</vt:lpstr>
      <vt:lpstr>copy constructor Example</vt:lpstr>
      <vt:lpstr>copy constructor Example</vt:lpstr>
      <vt:lpstr>Deep Copy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Friend Function </dc:title>
  <dc:creator>Nipa</dc:creator>
  <cp:lastModifiedBy>Microsoft account</cp:lastModifiedBy>
  <cp:revision>58</cp:revision>
  <dcterms:created xsi:type="dcterms:W3CDTF">2006-08-16T00:00:00Z</dcterms:created>
  <dcterms:modified xsi:type="dcterms:W3CDTF">2023-09-17T09:33:31Z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0x01010098DDA7188E4CD64EB6B1BAEE15D8D86D</vt:lpwstr>
  </property>
</Properties>
</file>