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0"/>
  </p:notesMasterIdLst>
  <p:sldIdLst>
    <p:sldId id="288" r:id="rId5"/>
    <p:sldId id="289" r:id="rId6"/>
    <p:sldId id="307" r:id="rId7"/>
    <p:sldId id="290" r:id="rId8"/>
    <p:sldId id="291" r:id="rId9"/>
    <p:sldId id="292" r:id="rId10"/>
    <p:sldId id="302" r:id="rId11"/>
    <p:sldId id="312" r:id="rId12"/>
    <p:sldId id="297" r:id="rId13"/>
    <p:sldId id="298" r:id="rId14"/>
    <p:sldId id="303" r:id="rId15"/>
    <p:sldId id="300" r:id="rId16"/>
    <p:sldId id="304" r:id="rId17"/>
    <p:sldId id="301" r:id="rId18"/>
    <p:sldId id="305" r:id="rId19"/>
    <p:sldId id="261" r:id="rId20"/>
    <p:sldId id="306" r:id="rId21"/>
    <p:sldId id="262" r:id="rId22"/>
    <p:sldId id="263" r:id="rId23"/>
    <p:sldId id="264" r:id="rId24"/>
    <p:sldId id="284" r:id="rId25"/>
    <p:sldId id="285" r:id="rId26"/>
    <p:sldId id="309" r:id="rId27"/>
    <p:sldId id="310" r:id="rId28"/>
    <p:sldId id="311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7A64FC-F287-0A51-D4F7-393F7906319B}" v="7" dt="2024-05-20T13:05:02.9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. SOHEL PARVEZ" userId="S::232311177@vu.edu.bd::ab10dd57-da54-42e5-906b-a550a376747d" providerId="AD" clId="Web-{77F5D31F-C621-CCF7-AAC1-5C5B148C93C2}"/>
    <pc:docChg chg="modSld">
      <pc:chgData name="MD. SOHEL PARVEZ" userId="S::232311177@vu.edu.bd::ab10dd57-da54-42e5-906b-a550a376747d" providerId="AD" clId="Web-{77F5D31F-C621-CCF7-AAC1-5C5B148C93C2}" dt="2024-04-23T17:42:58.311" v="0" actId="1076"/>
      <pc:docMkLst>
        <pc:docMk/>
      </pc:docMkLst>
      <pc:sldChg chg="modSp">
        <pc:chgData name="MD. SOHEL PARVEZ" userId="S::232311177@vu.edu.bd::ab10dd57-da54-42e5-906b-a550a376747d" providerId="AD" clId="Web-{77F5D31F-C621-CCF7-AAC1-5C5B148C93C2}" dt="2024-04-23T17:42:58.311" v="0" actId="1076"/>
        <pc:sldMkLst>
          <pc:docMk/>
          <pc:sldMk cId="24217779" sldId="300"/>
        </pc:sldMkLst>
        <pc:spChg chg="mod">
          <ac:chgData name="MD. SOHEL PARVEZ" userId="S::232311177@vu.edu.bd::ab10dd57-da54-42e5-906b-a550a376747d" providerId="AD" clId="Web-{77F5D31F-C621-CCF7-AAC1-5C5B148C93C2}" dt="2024-04-23T17:42:58.311" v="0" actId="1076"/>
          <ac:spMkLst>
            <pc:docMk/>
            <pc:sldMk cId="24217779" sldId="300"/>
            <ac:spMk id="3" creationId="{00000000-0000-0000-0000-000000000000}"/>
          </ac:spMkLst>
        </pc:spChg>
      </pc:sldChg>
    </pc:docChg>
  </pc:docChgLst>
  <pc:docChgLst>
    <pc:chgData name="MD. ASIF UL HAQUE" userId="S::232311167@vu.edu.bd::1306f058-b960-4adb-88c3-7e8065aa2dd8" providerId="AD" clId="Web-{CC7A64FC-F287-0A51-D4F7-393F7906319B}"/>
    <pc:docChg chg="modSld">
      <pc:chgData name="MD. ASIF UL HAQUE" userId="S::232311167@vu.edu.bd::1306f058-b960-4adb-88c3-7e8065aa2dd8" providerId="AD" clId="Web-{CC7A64FC-F287-0A51-D4F7-393F7906319B}" dt="2024-05-20T13:05:02.927" v="6" actId="1076"/>
      <pc:docMkLst>
        <pc:docMk/>
      </pc:docMkLst>
      <pc:sldChg chg="modSp">
        <pc:chgData name="MD. ASIF UL HAQUE" userId="S::232311167@vu.edu.bd::1306f058-b960-4adb-88c3-7e8065aa2dd8" providerId="AD" clId="Web-{CC7A64FC-F287-0A51-D4F7-393F7906319B}" dt="2024-05-18T17:18:41.559" v="1" actId="1076"/>
        <pc:sldMkLst>
          <pc:docMk/>
          <pc:sldMk cId="3392524446" sldId="261"/>
        </pc:sldMkLst>
        <pc:picChg chg="mod">
          <ac:chgData name="MD. ASIF UL HAQUE" userId="S::232311167@vu.edu.bd::1306f058-b960-4adb-88c3-7e8065aa2dd8" providerId="AD" clId="Web-{CC7A64FC-F287-0A51-D4F7-393F7906319B}" dt="2024-05-18T17:18:41.559" v="1" actId="1076"/>
          <ac:picMkLst>
            <pc:docMk/>
            <pc:sldMk cId="3392524446" sldId="261"/>
            <ac:picMk id="4098" creationId="{00000000-0000-0000-0000-000000000000}"/>
          </ac:picMkLst>
        </pc:picChg>
      </pc:sldChg>
      <pc:sldChg chg="modSp">
        <pc:chgData name="MD. ASIF UL HAQUE" userId="S::232311167@vu.edu.bd::1306f058-b960-4adb-88c3-7e8065aa2dd8" providerId="AD" clId="Web-{CC7A64FC-F287-0A51-D4F7-393F7906319B}" dt="2024-05-18T17:14:03.371" v="0" actId="1076"/>
        <pc:sldMkLst>
          <pc:docMk/>
          <pc:sldMk cId="0" sldId="284"/>
        </pc:sldMkLst>
        <pc:picChg chg="mod">
          <ac:chgData name="MD. ASIF UL HAQUE" userId="S::232311167@vu.edu.bd::1306f058-b960-4adb-88c3-7e8065aa2dd8" providerId="AD" clId="Web-{CC7A64FC-F287-0A51-D4F7-393F7906319B}" dt="2024-05-18T17:14:03.371" v="0" actId="1076"/>
          <ac:picMkLst>
            <pc:docMk/>
            <pc:sldMk cId="0" sldId="284"/>
            <ac:picMk id="1027" creationId="{00000000-0000-0000-0000-000000000000}"/>
          </ac:picMkLst>
        </pc:picChg>
      </pc:sldChg>
      <pc:sldChg chg="modSp">
        <pc:chgData name="MD. ASIF UL HAQUE" userId="S::232311167@vu.edu.bd::1306f058-b960-4adb-88c3-7e8065aa2dd8" providerId="AD" clId="Web-{CC7A64FC-F287-0A51-D4F7-393F7906319B}" dt="2024-05-20T12:46:13.137" v="2" actId="1076"/>
        <pc:sldMkLst>
          <pc:docMk/>
          <pc:sldMk cId="24217779" sldId="300"/>
        </pc:sldMkLst>
        <pc:spChg chg="mod">
          <ac:chgData name="MD. ASIF UL HAQUE" userId="S::232311167@vu.edu.bd::1306f058-b960-4adb-88c3-7e8065aa2dd8" providerId="AD" clId="Web-{CC7A64FC-F287-0A51-D4F7-393F7906319B}" dt="2024-05-20T12:46:13.137" v="2" actId="1076"/>
          <ac:spMkLst>
            <pc:docMk/>
            <pc:sldMk cId="24217779" sldId="300"/>
            <ac:spMk id="3" creationId="{00000000-0000-0000-0000-000000000000}"/>
          </ac:spMkLst>
        </pc:spChg>
      </pc:sldChg>
      <pc:sldChg chg="modSp">
        <pc:chgData name="MD. ASIF UL HAQUE" userId="S::232311167@vu.edu.bd::1306f058-b960-4adb-88c3-7e8065aa2dd8" providerId="AD" clId="Web-{CC7A64FC-F287-0A51-D4F7-393F7906319B}" dt="2024-05-20T12:53:51.141" v="5" actId="1076"/>
        <pc:sldMkLst>
          <pc:docMk/>
          <pc:sldMk cId="2470973131" sldId="301"/>
        </pc:sldMkLst>
        <pc:spChg chg="mod">
          <ac:chgData name="MD. ASIF UL HAQUE" userId="S::232311167@vu.edu.bd::1306f058-b960-4adb-88c3-7e8065aa2dd8" providerId="AD" clId="Web-{CC7A64FC-F287-0A51-D4F7-393F7906319B}" dt="2024-05-20T12:53:51.141" v="5" actId="1076"/>
          <ac:spMkLst>
            <pc:docMk/>
            <pc:sldMk cId="2470973131" sldId="301"/>
            <ac:spMk id="11" creationId="{00000000-0000-0000-0000-000000000000}"/>
          </ac:spMkLst>
        </pc:spChg>
      </pc:sldChg>
      <pc:sldChg chg="modSp">
        <pc:chgData name="MD. ASIF UL HAQUE" userId="S::232311167@vu.edu.bd::1306f058-b960-4adb-88c3-7e8065aa2dd8" providerId="AD" clId="Web-{CC7A64FC-F287-0A51-D4F7-393F7906319B}" dt="2024-05-20T13:05:02.927" v="6" actId="1076"/>
        <pc:sldMkLst>
          <pc:docMk/>
          <pc:sldMk cId="3849305919" sldId="305"/>
        </pc:sldMkLst>
        <pc:picChg chg="mod">
          <ac:chgData name="MD. ASIF UL HAQUE" userId="S::232311167@vu.edu.bd::1306f058-b960-4adb-88c3-7e8065aa2dd8" providerId="AD" clId="Web-{CC7A64FC-F287-0A51-D4F7-393F7906319B}" dt="2024-05-20T13:05:02.927" v="6" actId="1076"/>
          <ac:picMkLst>
            <pc:docMk/>
            <pc:sldMk cId="3849305919" sldId="305"/>
            <ac:picMk id="7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663BE0-2123-4097-A88F-4173E11915CF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1E03B-E0A4-4963-8A20-30F8A4D669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80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313B3-1665-4A5D-8D53-5079D047E03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52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6DA4-53AA-42DE-AA7D-8582B0DF726D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F597-DD54-405E-B854-683601248D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6DA4-53AA-42DE-AA7D-8582B0DF726D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F597-DD54-405E-B854-683601248D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6DA4-53AA-42DE-AA7D-8582B0DF726D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F597-DD54-405E-B854-683601248D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6DA4-53AA-42DE-AA7D-8582B0DF726D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F597-DD54-405E-B854-683601248D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6DA4-53AA-42DE-AA7D-8582B0DF726D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F597-DD54-405E-B854-683601248D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6DA4-53AA-42DE-AA7D-8582B0DF726D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F597-DD54-405E-B854-683601248D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6DA4-53AA-42DE-AA7D-8582B0DF726D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F597-DD54-405E-B854-683601248D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6DA4-53AA-42DE-AA7D-8582B0DF726D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F597-DD54-405E-B854-683601248D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6DA4-53AA-42DE-AA7D-8582B0DF726D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F597-DD54-405E-B854-683601248D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6DA4-53AA-42DE-AA7D-8582B0DF726D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F597-DD54-405E-B854-683601248D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C6DA4-53AA-42DE-AA7D-8582B0DF726D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F597-DD54-405E-B854-683601248D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C6DA4-53AA-42DE-AA7D-8582B0DF726D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2F597-DD54-405E-B854-683601248DF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1462" y="3057416"/>
            <a:ext cx="8001397" cy="1806588"/>
          </a:xfrm>
          <a:solidFill>
            <a:schemeClr val="accent1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lIns="121920" tIns="45720" rIns="121920" bIns="60960" rtlCol="0" anchor="ctr" anchorCtr="0">
            <a:noAutofit/>
          </a:bodyPr>
          <a:lstStyle/>
          <a:p>
            <a:pPr algn="r"/>
            <a:r>
              <a:rPr 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Inheritance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106B5-6058-41AF-9CC7-A36880636D59}" type="slidenum">
              <a:rPr lang="en-US" smtClean="0">
                <a:solidFill>
                  <a:srgbClr val="000000"/>
                </a:solidFill>
              </a:rPr>
              <a:pPr/>
              <a:t>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500813"/>
            <a:ext cx="9144000" cy="35718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790" y="1"/>
            <a:ext cx="9144793" cy="19224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08886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09600" y="1087234"/>
            <a:ext cx="7924800" cy="5376862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4"/>
            <a:ext cx="9144000" cy="1000122"/>
          </a:xfrm>
          <a:solidFill>
            <a:schemeClr val="accent1">
              <a:lumMod val="5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  Inheritance: Private, Protected and Public Visibility mode</a:t>
            </a:r>
            <a:endParaRPr lang="en-US" sz="40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00813"/>
            <a:ext cx="9144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12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4"/>
            <a:ext cx="9144000" cy="1000122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 Multiple Inheritance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7731" y="1143000"/>
            <a:ext cx="8991600" cy="35394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2800" dirty="0"/>
              <a:t>When a derived class is created from more than one base class then that inheritance is called as multiple inheritance.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Or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C++ class can inherit members from more than one class and here is the extended syntax: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class derived-class: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access-</a:t>
            </a:r>
            <a:r>
              <a:rPr lang="en-US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specifier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baseA</a:t>
            </a: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access </a:t>
            </a:r>
            <a:r>
              <a:rPr lang="en-US" sz="28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baseB</a:t>
            </a: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....</a:t>
            </a:r>
            <a:r>
              <a:rPr lang="en-US" sz="2800" dirty="0"/>
              <a:t> 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4922520"/>
            <a:ext cx="401002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49117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918" y="1036541"/>
            <a:ext cx="2318845" cy="554946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class Shape{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public: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void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setWidth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w)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{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width = w;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void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setHeight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h)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{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height = h;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protected: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width;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height;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};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67000" y="1021584"/>
            <a:ext cx="2701159" cy="563146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// Base class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PaintCost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1800" b="1" dirty="0" err="1">
                <a:latin typeface="Times New Roman" pitchFamily="18" charset="0"/>
                <a:cs typeface="Times New Roman" pitchFamily="18" charset="0"/>
              </a:rPr>
              <a:t>PaintCost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public: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getCost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area)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{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return area * 70;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// Derived class</a:t>
            </a:r>
          </a:p>
          <a:p>
            <a:pPr marL="0" indent="0">
              <a:buNone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class Rectangle: public Shape, public </a:t>
            </a:r>
            <a:r>
              <a:rPr lang="en-US" sz="1800" b="1" dirty="0" err="1">
                <a:latin typeface="Times New Roman" pitchFamily="18" charset="0"/>
                <a:cs typeface="Times New Roman" pitchFamily="18" charset="0"/>
              </a:rPr>
              <a:t>PaintCost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public: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getArea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{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return (width * height);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};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5562600" y="1041820"/>
            <a:ext cx="3428999" cy="56314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main(void)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Rectangle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Rect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area;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Rect.setWidth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(5);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Rect.setHeight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(7);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area =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Rect.getArea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// Print the area of the object.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&lt;&lt;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Rect.getArea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() &lt;&lt;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// Print the total cost of painting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&lt;&lt;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Rect.getCost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(area) &lt;&lt;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return 0;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23100"/>
            <a:ext cx="9144000" cy="8150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0" tIns="45720" rIns="0" bIns="0" rtlCol="0" anchor="b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Multiple Inheritances Example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7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4"/>
            <a:ext cx="9144000" cy="685796"/>
          </a:xfrm>
          <a:solidFill>
            <a:schemeClr val="accent1">
              <a:lumMod val="5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Hierarchical Inheritance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762000"/>
            <a:ext cx="8839200" cy="36009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When more than one derived class are created from a single base class, then that inheritance is called as hierarchical inheritance.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base_classname</a:t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{…………….};</a:t>
            </a:r>
          </a:p>
          <a:p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class derived_class1:visibility_mode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base_classname</a:t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{……………………};</a:t>
            </a:r>
          </a:p>
          <a:p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class derived_class2:visibility_mode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base_classname</a:t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{………………….};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2650" y="4772300"/>
            <a:ext cx="4248150" cy="1848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75517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2"/>
          </p:nvPr>
        </p:nvSpPr>
        <p:spPr>
          <a:xfrm>
            <a:off x="228600" y="837422"/>
            <a:ext cx="3867805" cy="576648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class Rectangle</a:t>
            </a:r>
          </a:p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  protected:</a:t>
            </a:r>
          </a:p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     float length, breadth;</a:t>
            </a:r>
          </a:p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  public:</a:t>
            </a:r>
          </a:p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      Void Set()</a:t>
            </a:r>
          </a:p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      {</a:t>
            </a:r>
          </a:p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&lt;&lt;"Enter length: ";</a:t>
            </a:r>
          </a:p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cin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&gt;&gt;length;</a:t>
            </a:r>
          </a:p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&lt;&lt;"Enter breadth: ";</a:t>
            </a:r>
          </a:p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cin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&gt;&gt;breadth;</a:t>
            </a:r>
          </a:p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      }</a:t>
            </a:r>
          </a:p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};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4087586" y="1152008"/>
            <a:ext cx="4495800" cy="5128781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/* Area class is derived from base class Rectangle. */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class Area : public Rectangle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public: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float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calc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{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return length*breadth;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}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pPr marL="0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itle 1"/>
          <p:cNvSpPr txBox="1">
            <a:spLocks noGrp="1"/>
          </p:cNvSpPr>
          <p:nvPr>
            <p:ph type="title"/>
          </p:nvPr>
        </p:nvSpPr>
        <p:spPr>
          <a:xfrm>
            <a:off x="0" y="1"/>
            <a:ext cx="9144000" cy="59909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0" rIns="0" bIns="0" anchor="b">
            <a:normAutofit fontScale="9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Hierarchical Inheritance Example: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7" name="Content Placeholder 10"/>
          <p:cNvSpPr txBox="1">
            <a:spLocks/>
          </p:cNvSpPr>
          <p:nvPr/>
        </p:nvSpPr>
        <p:spPr>
          <a:xfrm>
            <a:off x="5762296" y="813774"/>
            <a:ext cx="3381704" cy="3936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973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2400" y="228600"/>
            <a:ext cx="5029200" cy="541020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main()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&lt;&lt;"Enter first rectangle to find area.\n";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Area a;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a.Set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&lt;&lt;"Area = "&lt;&lt;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a.calc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()&lt;&lt;"square meter";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&lt;&lt;"Enter second rectangle to find perimeter";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Perimeter p;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p.Set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&lt;&lt;"\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nPerimeter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"&lt;&lt;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p.calc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()&lt;&lt;" meter";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return 0;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endParaRPr lang="en-US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2400" y="228600"/>
            <a:ext cx="3733799" cy="548640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/* Perimeter class is derived from base class Rectangle. */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class Perimeter : public Rectangle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public: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float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calc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{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 return 2*(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length+breadth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}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endParaRPr lang="en-US" sz="20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79567" y="4656592"/>
            <a:ext cx="4724400" cy="2108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49305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4"/>
            <a:ext cx="9144000" cy="1000122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Multi Level Inheritance</a:t>
            </a:r>
            <a:endParaRPr lang="en-US" sz="60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1600200"/>
            <a:ext cx="8763000" cy="48320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When a derived class is created from another derived class, then that inheritance is called as multi level inheritance.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class A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{ .... ... .... };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class B : public A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{ .... ... .... };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class C : public B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{ .... ... .... };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16724" y="3094519"/>
            <a:ext cx="25908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92524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295400"/>
            <a:ext cx="4267200" cy="525780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#include &lt;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iostream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using namespace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std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;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class A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{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public: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void display()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{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&lt;&lt;"Base class content.";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}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};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267200" cy="518160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class B : public A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{      };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class C : public B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{       };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main()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{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C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;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c.display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();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return 0;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00012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chemeClr val="bg1"/>
                </a:solidFill>
              </a:rPr>
              <a:t>Multi Level Inheritance Example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258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4"/>
            <a:ext cx="9144000" cy="1000122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Hybrid Inheritance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9144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0" y="1524000"/>
            <a:ext cx="8001000" cy="9541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/>
              <a:t>Any combination of single, hierarchical and multi level inheritances is called as hybrid inheritance.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2895600"/>
            <a:ext cx="5562600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92524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#include&lt;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/>
              <a:t>using namespace std;</a:t>
            </a:r>
          </a:p>
          <a:p>
            <a:pPr>
              <a:buNone/>
            </a:pPr>
            <a:r>
              <a:rPr lang="en-US" dirty="0"/>
              <a:t>class A     //Base class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public: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l;</a:t>
            </a:r>
          </a:p>
          <a:p>
            <a:pPr>
              <a:buNone/>
            </a:pPr>
            <a:r>
              <a:rPr lang="en-US" dirty="0"/>
              <a:t>void </a:t>
            </a:r>
            <a:r>
              <a:rPr lang="en-US" dirty="0" err="1"/>
              <a:t>len</a:t>
            </a:r>
            <a:r>
              <a:rPr lang="en-US" dirty="0"/>
              <a:t>()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 err="1"/>
              <a:t>cout</a:t>
            </a:r>
            <a:r>
              <a:rPr lang="en-US" dirty="0"/>
              <a:t>&lt;&lt;"\n\</a:t>
            </a:r>
            <a:r>
              <a:rPr lang="en-US" dirty="0" err="1"/>
              <a:t>nLength</a:t>
            </a:r>
            <a:r>
              <a:rPr lang="en-US" dirty="0"/>
              <a:t> :::\t";</a:t>
            </a:r>
          </a:p>
          <a:p>
            <a:pPr>
              <a:buNone/>
            </a:pPr>
            <a:r>
              <a:rPr lang="en-US" dirty="0" err="1"/>
              <a:t>cin</a:t>
            </a:r>
            <a:r>
              <a:rPr lang="en-US" dirty="0"/>
              <a:t>&gt;&gt;l;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};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class B :public A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public: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b,c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void </a:t>
            </a:r>
            <a:r>
              <a:rPr lang="en-US" dirty="0" err="1"/>
              <a:t>l_into_b</a:t>
            </a:r>
            <a:r>
              <a:rPr lang="en-US" dirty="0"/>
              <a:t>()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 err="1"/>
              <a:t>len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 err="1"/>
              <a:t>cout</a:t>
            </a:r>
            <a:r>
              <a:rPr lang="en-US" dirty="0"/>
              <a:t>&lt;&lt;"\n\</a:t>
            </a:r>
            <a:r>
              <a:rPr lang="en-US" dirty="0" err="1"/>
              <a:t>nBreadth</a:t>
            </a:r>
            <a:r>
              <a:rPr lang="en-US" dirty="0"/>
              <a:t> :::\t";</a:t>
            </a:r>
          </a:p>
          <a:p>
            <a:pPr>
              <a:buNone/>
            </a:pPr>
            <a:r>
              <a:rPr lang="en-US" dirty="0" err="1"/>
              <a:t>cin</a:t>
            </a:r>
            <a:r>
              <a:rPr lang="en-US" dirty="0"/>
              <a:t>&gt;&gt;b;</a:t>
            </a:r>
          </a:p>
          <a:p>
            <a:pPr>
              <a:buNone/>
            </a:pPr>
            <a:r>
              <a:rPr lang="en-US" dirty="0"/>
              <a:t>c=b*l;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};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9144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4"/>
            <a:ext cx="9144000" cy="1000122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Hybrid Inheritance</a:t>
            </a:r>
          </a:p>
        </p:txBody>
      </p:sp>
    </p:spTree>
    <p:extLst>
      <p:ext uri="{BB962C8B-B14F-4D97-AF65-F5344CB8AC3E}">
        <p14:creationId xmlns:p14="http://schemas.microsoft.com/office/powerpoint/2010/main" val="3392524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0E946-1174-43EE-A867-8A5AE62FAB5B}" type="slidenum">
              <a:rPr lang="zh-CN" altLang="en-GB"/>
              <a:pPr/>
              <a:t>2</a:t>
            </a:fld>
            <a:endParaRPr lang="en-GB" altLang="zh-CN"/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2834" y="1448976"/>
            <a:ext cx="4895193" cy="247532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en-GB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mechanism of deriving a new class from existing/old class is called “inheritance”.</a:t>
            </a:r>
          </a:p>
          <a:p>
            <a:r>
              <a:rPr lang="en-US" altLang="en-A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old class is known as “base” class, “sup</a:t>
            </a:r>
            <a:r>
              <a:rPr lang="en-AU" altLang="en-AU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er</a:t>
            </a:r>
            <a:r>
              <a:rPr lang="en-AU" altLang="en-A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 class or “parent” class”; </a:t>
            </a:r>
          </a:p>
          <a:p>
            <a:pPr lvl="1"/>
            <a:r>
              <a:rPr lang="en-AU" altLang="en-A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the new class is known as “sub” class, “derived” class, or “child” class.</a:t>
            </a:r>
            <a:endParaRPr lang="en-US" altLang="en-A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486400" y="2362200"/>
            <a:ext cx="1828800" cy="3429000"/>
            <a:chOff x="3840" y="1776"/>
            <a:chExt cx="1152" cy="2160"/>
          </a:xfrm>
        </p:grpSpPr>
        <p:sp>
          <p:nvSpPr>
            <p:cNvPr id="402437" name="Oval 5"/>
            <p:cNvSpPr>
              <a:spLocks noChangeArrowheads="1"/>
            </p:cNvSpPr>
            <p:nvPr/>
          </p:nvSpPr>
          <p:spPr bwMode="auto">
            <a:xfrm>
              <a:off x="3984" y="1776"/>
              <a:ext cx="864" cy="81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en-AU" sz="2400" dirty="0"/>
                <a:t>Parent</a:t>
              </a:r>
            </a:p>
          </p:txBody>
        </p:sp>
        <p:sp>
          <p:nvSpPr>
            <p:cNvPr id="402438" name="Oval 6"/>
            <p:cNvSpPr>
              <a:spLocks noChangeArrowheads="1"/>
            </p:cNvSpPr>
            <p:nvPr/>
          </p:nvSpPr>
          <p:spPr bwMode="auto">
            <a:xfrm>
              <a:off x="3840" y="2928"/>
              <a:ext cx="1152" cy="100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altLang="en-AU" sz="2400" dirty="0"/>
            </a:p>
            <a:p>
              <a:r>
                <a:rPr lang="en-US" altLang="en-AU" sz="2400" dirty="0"/>
                <a:t>Child</a:t>
              </a:r>
            </a:p>
          </p:txBody>
        </p:sp>
        <p:sp>
          <p:nvSpPr>
            <p:cNvPr id="402441" name="Line 9"/>
            <p:cNvSpPr>
              <a:spLocks noChangeShapeType="1"/>
            </p:cNvSpPr>
            <p:nvPr/>
          </p:nvSpPr>
          <p:spPr bwMode="auto">
            <a:xfrm flipH="1">
              <a:off x="4800" y="2928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02442" name="Text Box 10"/>
          <p:cNvSpPr txBox="1">
            <a:spLocks noChangeArrowheads="1"/>
          </p:cNvSpPr>
          <p:nvPr/>
        </p:nvSpPr>
        <p:spPr bwMode="auto">
          <a:xfrm>
            <a:off x="7391400" y="3581402"/>
            <a:ext cx="108523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AU"/>
              <a:t>Inherited</a:t>
            </a:r>
            <a:br>
              <a:rPr lang="en-US" altLang="en-AU"/>
            </a:br>
            <a:r>
              <a:rPr lang="en-US" altLang="en-AU"/>
              <a:t>capability</a:t>
            </a:r>
          </a:p>
        </p:txBody>
      </p:sp>
      <p:sp>
        <p:nvSpPr>
          <p:cNvPr id="13" name="Oval 5"/>
          <p:cNvSpPr>
            <a:spLocks noChangeArrowheads="1"/>
          </p:cNvSpPr>
          <p:nvPr/>
        </p:nvSpPr>
        <p:spPr bwMode="auto">
          <a:xfrm>
            <a:off x="5715000" y="4221480"/>
            <a:ext cx="1371600" cy="62484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altLang="en-AU" sz="2400" dirty="0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-15766" y="10510"/>
            <a:ext cx="9144000" cy="98009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Introduction to Inheritance</a:t>
            </a:r>
          </a:p>
        </p:txBody>
      </p:sp>
      <p:cxnSp>
        <p:nvCxnSpPr>
          <p:cNvPr id="17" name="Straight Arrow Connector 16"/>
          <p:cNvCxnSpPr>
            <a:stCxn id="402437" idx="4"/>
            <a:endCxn id="402438" idx="0"/>
          </p:cNvCxnSpPr>
          <p:nvPr/>
        </p:nvCxnSpPr>
        <p:spPr>
          <a:xfrm rot="5400000">
            <a:off x="6134100" y="39243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840916"/>
      </p:ext>
    </p:extLst>
  </p:cSld>
  <p:clrMapOvr>
    <a:masterClrMapping/>
  </p:clrMapOvr>
  <p:transition advTm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0813"/>
            <a:ext cx="9144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6"/>
          <p:cNvSpPr>
            <a:spLocks noGrp="1"/>
          </p:cNvSpPr>
          <p:nvPr>
            <p:ph sz="half" idx="1"/>
          </p:nvPr>
        </p:nvSpPr>
        <p:spPr>
          <a:xfrm>
            <a:off x="304800" y="152400"/>
            <a:ext cx="4038600" cy="452596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class C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public: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h;</a:t>
            </a:r>
          </a:p>
          <a:p>
            <a:pPr>
              <a:buNone/>
            </a:pPr>
            <a:r>
              <a:rPr lang="en-US" dirty="0"/>
              <a:t>void height()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 err="1"/>
              <a:t>cout</a:t>
            </a:r>
            <a:r>
              <a:rPr lang="en-US" dirty="0"/>
              <a:t>&lt;&lt;"\n\</a:t>
            </a:r>
            <a:r>
              <a:rPr lang="en-US" dirty="0" err="1"/>
              <a:t>nHeight</a:t>
            </a:r>
            <a:r>
              <a:rPr lang="en-US" dirty="0"/>
              <a:t> :::\t";</a:t>
            </a:r>
          </a:p>
          <a:p>
            <a:pPr>
              <a:buNone/>
            </a:pPr>
            <a:r>
              <a:rPr lang="en-US" dirty="0" err="1"/>
              <a:t>cin</a:t>
            </a:r>
            <a:r>
              <a:rPr lang="en-US" dirty="0"/>
              <a:t>&gt;&gt;h;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};</a:t>
            </a:r>
          </a:p>
        </p:txBody>
      </p:sp>
      <p:sp>
        <p:nvSpPr>
          <p:cNvPr id="7" name="Content Placeholder 7"/>
          <p:cNvSpPr txBox="1">
            <a:spLocks/>
          </p:cNvSpPr>
          <p:nvPr/>
        </p:nvSpPr>
        <p:spPr>
          <a:xfrm>
            <a:off x="4572000" y="152400"/>
            <a:ext cx="4038600" cy="45259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3200" dirty="0"/>
              <a:t>//Hybrid Inheritance Level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3200" dirty="0"/>
              <a:t>class D:public </a:t>
            </a:r>
            <a:r>
              <a:rPr lang="en-US" sz="3200" dirty="0" err="1"/>
              <a:t>B,public</a:t>
            </a:r>
            <a:r>
              <a:rPr lang="en-US" sz="3200" dirty="0"/>
              <a:t> C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3200" dirty="0"/>
              <a:t>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3200" dirty="0"/>
              <a:t>public: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3200" dirty="0" err="1"/>
              <a:t>int</a:t>
            </a:r>
            <a:r>
              <a:rPr lang="en-US" sz="3200" dirty="0"/>
              <a:t> res;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3200" dirty="0"/>
              <a:t>void result()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3200" dirty="0"/>
              <a:t>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3200" dirty="0" err="1"/>
              <a:t>l_into_b</a:t>
            </a:r>
            <a:r>
              <a:rPr lang="en-US" sz="3200" dirty="0"/>
              <a:t>();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3200" dirty="0"/>
              <a:t>height();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3200" dirty="0"/>
              <a:t>res=h*c;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3200" dirty="0" err="1"/>
              <a:t>cout</a:t>
            </a:r>
            <a:r>
              <a:rPr lang="en-US" sz="3200" dirty="0"/>
              <a:t>&lt;&lt;"\n\</a:t>
            </a:r>
            <a:r>
              <a:rPr lang="en-US" sz="3200" dirty="0" err="1"/>
              <a:t>nResult</a:t>
            </a:r>
            <a:r>
              <a:rPr lang="en-US" sz="3200" dirty="0"/>
              <a:t> (l*b*h) :::\t"&lt;&lt;res&lt;&lt;</a:t>
            </a:r>
            <a:r>
              <a:rPr lang="en-US" sz="3200" dirty="0" err="1"/>
              <a:t>endl</a:t>
            </a:r>
            <a:r>
              <a:rPr lang="en-US" sz="3200" dirty="0"/>
              <a:t>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3200" dirty="0"/>
              <a:t>}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3200" dirty="0"/>
              <a:t>};</a:t>
            </a:r>
          </a:p>
          <a:p>
            <a:pPr marL="342900" lvl="0" indent="-342900">
              <a:spcBef>
                <a:spcPct val="20000"/>
              </a:spcBef>
            </a:pPr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2057400" y="4800601"/>
            <a:ext cx="4572000" cy="16989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b="1" dirty="0" err="1"/>
              <a:t>int</a:t>
            </a:r>
            <a:r>
              <a:rPr lang="en-US" b="1" dirty="0"/>
              <a:t> main()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/>
              <a:t>{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/>
              <a:t>D d1;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/>
              <a:t>d1.result();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925244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 panose="02060603020205020403" pitchFamily="18" charset="0"/>
                <a:ea typeface="+mj-ea"/>
                <a:cs typeface="+mj-cs"/>
              </a:rPr>
              <a:t>Constructors in </a:t>
            </a:r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  <a:ea typeface="+mj-ea"/>
                <a:cs typeface="+mj-cs"/>
              </a:rPr>
              <a:t>D</a:t>
            </a: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 panose="02060603020205020403" pitchFamily="18" charset="0"/>
                <a:ea typeface="+mj-ea"/>
                <a:cs typeface="+mj-cs"/>
              </a:rPr>
              <a:t>erived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 panose="02060603020205020403" pitchFamily="18" charset="0"/>
                <a:ea typeface="+mj-ea"/>
                <a:cs typeface="+mj-cs"/>
              </a:rPr>
              <a:t> Class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838200"/>
            <a:ext cx="43434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264215" y="1910443"/>
            <a:ext cx="2876550" cy="380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 panose="02060603020205020403" pitchFamily="18" charset="0"/>
                <a:ea typeface="+mj-ea"/>
                <a:cs typeface="+mj-cs"/>
              </a:rPr>
              <a:t>Constructors in </a:t>
            </a:r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  <a:ea typeface="+mj-ea"/>
                <a:cs typeface="+mj-cs"/>
              </a:rPr>
              <a:t>D</a:t>
            </a: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 panose="02060603020205020403" pitchFamily="18" charset="0"/>
                <a:ea typeface="+mj-ea"/>
                <a:cs typeface="+mj-cs"/>
              </a:rPr>
              <a:t>erived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 panose="02060603020205020403" pitchFamily="18" charset="0"/>
                <a:ea typeface="+mj-ea"/>
                <a:cs typeface="+mj-cs"/>
              </a:rPr>
              <a:t> Class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914400"/>
            <a:ext cx="440055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75" y="2043112"/>
            <a:ext cx="3781425" cy="245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6019800" y="1219200"/>
            <a:ext cx="15083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Output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4"/>
            <a:ext cx="9144000" cy="1000122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Virtual Base Class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9144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1524000"/>
            <a:ext cx="8610600" cy="19389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 An ambiguity can arise when several paths exist to a class from the same base class. This means that a child class could have duplicate sets of members inherited from a single base class. This is called the diamond shaped problem.</a:t>
            </a:r>
          </a:p>
          <a:p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304800" y="3581400"/>
            <a:ext cx="8610600" cy="18158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800" dirty="0"/>
              <a:t>C++ solves this issue by introducing a virtual base class. When a class is made virtual, necessary care is taken so that the duplication is avoided regardless of the number of paths that exist to the child class.</a:t>
            </a:r>
          </a:p>
        </p:txBody>
      </p:sp>
    </p:spTree>
    <p:extLst>
      <p:ext uri="{BB962C8B-B14F-4D97-AF65-F5344CB8AC3E}">
        <p14:creationId xmlns:p14="http://schemas.microsoft.com/office/powerpoint/2010/main" val="18608488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Virtual Base Class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2925" y="2401094"/>
            <a:ext cx="8058150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4"/>
            <a:ext cx="9144000" cy="100012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 panose="02060603020205020403" pitchFamily="18" charset="0"/>
                <a:ea typeface="+mj-ea"/>
                <a:cs typeface="+mj-cs"/>
              </a:rPr>
              <a:t>Virtual Base Class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9144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3494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4"/>
            <a:ext cx="9144000" cy="1000122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Virtual Base Class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9144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00800" y="762000"/>
            <a:ext cx="2743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57200" y="1874837"/>
            <a:ext cx="2362200" cy="452596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/>
              <a:t>#include&lt;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/>
              <a:t>using namespace std;</a:t>
            </a:r>
          </a:p>
          <a:p>
            <a:pPr>
              <a:buNone/>
            </a:pPr>
            <a:r>
              <a:rPr lang="en-US" dirty="0"/>
              <a:t>class A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     public:</a:t>
            </a:r>
          </a:p>
          <a:p>
            <a:pPr>
              <a:buNone/>
            </a:pPr>
            <a:r>
              <a:rPr lang="en-US" dirty="0"/>
              <a:t>     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};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class B : virtual public A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       public:</a:t>
            </a:r>
          </a:p>
          <a:p>
            <a:pPr>
              <a:buNone/>
            </a:pPr>
            <a:r>
              <a:rPr lang="en-US" dirty="0"/>
              <a:t>                </a:t>
            </a:r>
            <a:r>
              <a:rPr lang="en-US" dirty="0" err="1"/>
              <a:t>int</a:t>
            </a:r>
            <a:r>
              <a:rPr lang="en-US" dirty="0"/>
              <a:t> j;</a:t>
            </a:r>
          </a:p>
          <a:p>
            <a:pPr>
              <a:buNone/>
            </a:pPr>
            <a:r>
              <a:rPr lang="en-US" dirty="0"/>
              <a:t>};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class C: virtual public A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        public:</a:t>
            </a:r>
          </a:p>
          <a:p>
            <a:pPr>
              <a:buNone/>
            </a:pPr>
            <a:r>
              <a:rPr lang="en-US" dirty="0"/>
              <a:t>             </a:t>
            </a:r>
            <a:r>
              <a:rPr lang="en-US" dirty="0" err="1"/>
              <a:t>int</a:t>
            </a:r>
            <a:r>
              <a:rPr lang="en-US" dirty="0"/>
              <a:t> k;</a:t>
            </a:r>
          </a:p>
          <a:p>
            <a:pPr>
              <a:buNone/>
            </a:pPr>
            <a:r>
              <a:rPr lang="en-US" dirty="0"/>
              <a:t>};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8" name="Content Placeholder 7"/>
          <p:cNvSpPr txBox="1">
            <a:spLocks/>
          </p:cNvSpPr>
          <p:nvPr/>
        </p:nvSpPr>
        <p:spPr>
          <a:xfrm>
            <a:off x="2971800" y="1874837"/>
            <a:ext cx="5638800" cy="45259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4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 D: public B, public C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sum;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D ob;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ob.i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10; //unambiguous since only one copy of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inherited.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ob.j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20;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ob.k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30;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ob.sum =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ob.i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ob.j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ob.k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cout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&lt;&lt; "Value of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: "&lt;&lt;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ob.i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&lt;&lt;"\n";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cout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&lt;&lt; "Value of j is : "&lt;&lt;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ob.j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&lt;&lt;"\n";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>
                <a:solidFill>
                  <a:schemeClr val="tx1"/>
                </a:solidFill>
              </a:rPr>
              <a:t>       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cout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&lt;&lt; "Value of k is :"&lt;&lt;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ob.k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&lt;&lt;"\n";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cout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&lt;&lt; "Sum is : "&lt;&lt; ob.sum &lt;&lt;"\n";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return 0;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6470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752600"/>
            <a:ext cx="8763000" cy="28765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GB" sz="2100" dirty="0"/>
              <a:t>Reusability--building new components by utilising existing components- is yet another important aspect of OO features.</a:t>
            </a:r>
          </a:p>
          <a:p>
            <a:r>
              <a:rPr lang="en-GB" sz="2100" dirty="0"/>
              <a:t>It is always good/“productive” if we are able to reuse something that is already exists rather than creating the same all over again.</a:t>
            </a:r>
          </a:p>
          <a:p>
            <a:r>
              <a:rPr lang="en-GB" sz="2100" dirty="0"/>
              <a:t>This is achieve by creating new classes, reusing the properties of existing classes.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35256"/>
            <a:ext cx="9144000" cy="103154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0" rIns="0" bIns="0" anchor="b">
            <a:normAutofit/>
          </a:bodyPr>
          <a:lstStyle/>
          <a:p>
            <a:pPr defTabSz="685800">
              <a:spcBef>
                <a:spcPct val="0"/>
              </a:spcBef>
              <a:defRPr/>
            </a:pPr>
            <a:r>
              <a:rPr lang="en-US" sz="3600" b="1" dirty="0">
                <a:solidFill>
                  <a:schemeClr val="bg1"/>
                </a:solidFill>
                <a:latin typeface="Rockwell" panose="02060603020205020403" pitchFamily="18" charset="0"/>
                <a:ea typeface="+mj-ea"/>
                <a:cs typeface="+mj-cs"/>
              </a:rPr>
              <a:t>Introduction to Inheritance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575324"/>
            <a:ext cx="9144000" cy="26789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717524"/>
      </p:ext>
    </p:extLst>
  </p:cSld>
  <p:clrMapOvr>
    <a:masterClrMapping/>
  </p:clrMapOvr>
  <p:transition advTm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8634"/>
            <a:ext cx="8229600" cy="3826412"/>
          </a:xfr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600" dirty="0">
                <a:latin typeface="Times New Roman" pitchFamily="18" charset="0"/>
                <a:cs typeface="Times New Roman" pitchFamily="18" charset="0"/>
              </a:rPr>
              <a:t> The different forms of inheritance are:</a:t>
            </a:r>
          </a:p>
          <a:p>
            <a:pPr>
              <a:lnSpc>
                <a:spcPct val="90000"/>
              </a:lnSpc>
              <a:buNone/>
            </a:pPr>
            <a:endParaRPr lang="en-GB" sz="26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GB" sz="2600" dirty="0">
                <a:latin typeface="Times New Roman" pitchFamily="18" charset="0"/>
                <a:cs typeface="Times New Roman" pitchFamily="18" charset="0"/>
              </a:rPr>
              <a:t>Single inheritance (only one super class)</a:t>
            </a:r>
          </a:p>
          <a:p>
            <a:pPr lvl="1">
              <a:lnSpc>
                <a:spcPct val="90000"/>
              </a:lnSpc>
            </a:pPr>
            <a:r>
              <a:rPr lang="en-GB" sz="2600" dirty="0">
                <a:latin typeface="Times New Roman" pitchFamily="18" charset="0"/>
                <a:cs typeface="Times New Roman" pitchFamily="18" charset="0"/>
              </a:rPr>
              <a:t>Multiple inheritance (several super classes)</a:t>
            </a:r>
          </a:p>
          <a:p>
            <a:pPr lvl="1">
              <a:lnSpc>
                <a:spcPct val="90000"/>
              </a:lnSpc>
            </a:pPr>
            <a:r>
              <a:rPr lang="en-GB" sz="2600" dirty="0">
                <a:latin typeface="Times New Roman" pitchFamily="18" charset="0"/>
                <a:cs typeface="Times New Roman" pitchFamily="18" charset="0"/>
              </a:rPr>
              <a:t>Hierarchical inheritance (one super class, many sub classes)</a:t>
            </a:r>
          </a:p>
          <a:p>
            <a:pPr lvl="1">
              <a:lnSpc>
                <a:spcPct val="90000"/>
              </a:lnSpc>
            </a:pPr>
            <a:r>
              <a:rPr lang="en-GB" sz="2600" dirty="0">
                <a:latin typeface="Times New Roman" pitchFamily="18" charset="0"/>
                <a:cs typeface="Times New Roman" pitchFamily="18" charset="0"/>
              </a:rPr>
              <a:t>Multi-Level inheritance (derived from a derived class)</a:t>
            </a:r>
          </a:p>
          <a:p>
            <a:pPr lvl="1">
              <a:lnSpc>
                <a:spcPct val="90000"/>
              </a:lnSpc>
            </a:pPr>
            <a:r>
              <a:rPr lang="en-GB" sz="2600" dirty="0">
                <a:latin typeface="Times New Roman" pitchFamily="18" charset="0"/>
                <a:cs typeface="Times New Roman" pitchFamily="18" charset="0"/>
              </a:rPr>
              <a:t>Hybrid inheritance (more than two types)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578"/>
            <a:ext cx="9144000" cy="90882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Different forms of inheritance</a:t>
            </a:r>
            <a:endParaRPr lang="en-US" sz="4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448292"/>
      </p:ext>
    </p:extLst>
  </p:cSld>
  <p:clrMapOvr>
    <a:masterClrMapping/>
  </p:clrMapOvr>
  <p:transition advTm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2" name="Rectangle 4"/>
          <p:cNvSpPr>
            <a:spLocks noChangeArrowheads="1"/>
          </p:cNvSpPr>
          <p:nvPr/>
        </p:nvSpPr>
        <p:spPr bwMode="auto">
          <a:xfrm>
            <a:off x="1143000" y="1524000"/>
            <a:ext cx="914400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GB" dirty="0">
                <a:solidFill>
                  <a:schemeClr val="bg1"/>
                </a:solidFill>
              </a:rPr>
              <a:t>      B</a:t>
            </a:r>
          </a:p>
        </p:txBody>
      </p:sp>
      <p:sp>
        <p:nvSpPr>
          <p:cNvPr id="432134" name="Rectangle 6"/>
          <p:cNvSpPr>
            <a:spLocks noChangeArrowheads="1"/>
          </p:cNvSpPr>
          <p:nvPr/>
        </p:nvSpPr>
        <p:spPr bwMode="auto">
          <a:xfrm>
            <a:off x="1143000" y="2743200"/>
            <a:ext cx="914400" cy="609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GB" dirty="0"/>
              <a:t>      A</a:t>
            </a:r>
          </a:p>
        </p:txBody>
      </p:sp>
      <p:sp>
        <p:nvSpPr>
          <p:cNvPr id="432136" name="Line 8"/>
          <p:cNvSpPr>
            <a:spLocks noChangeShapeType="1"/>
          </p:cNvSpPr>
          <p:nvPr/>
        </p:nvSpPr>
        <p:spPr bwMode="auto">
          <a:xfrm flipV="1">
            <a:off x="1600200" y="2133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2137" name="Text Box 9"/>
          <p:cNvSpPr txBox="1">
            <a:spLocks noChangeArrowheads="1"/>
          </p:cNvSpPr>
          <p:nvPr/>
        </p:nvSpPr>
        <p:spPr bwMode="auto">
          <a:xfrm>
            <a:off x="233363" y="3636963"/>
            <a:ext cx="22054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b="1"/>
              <a:t>(a) Single Inheritance</a:t>
            </a:r>
          </a:p>
        </p:txBody>
      </p:sp>
      <p:sp>
        <p:nvSpPr>
          <p:cNvPr id="432138" name="Rectangle 10"/>
          <p:cNvSpPr>
            <a:spLocks noChangeArrowheads="1"/>
          </p:cNvSpPr>
          <p:nvPr/>
        </p:nvSpPr>
        <p:spPr bwMode="auto">
          <a:xfrm>
            <a:off x="6143636" y="1500174"/>
            <a:ext cx="914400" cy="609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GB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432139" name="Rectangle 11"/>
          <p:cNvSpPr>
            <a:spLocks noChangeArrowheads="1"/>
          </p:cNvSpPr>
          <p:nvPr/>
        </p:nvSpPr>
        <p:spPr bwMode="auto">
          <a:xfrm>
            <a:off x="6929454" y="2786058"/>
            <a:ext cx="914400" cy="609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GB" dirty="0"/>
              <a:t>      A</a:t>
            </a:r>
          </a:p>
        </p:txBody>
      </p:sp>
      <p:sp>
        <p:nvSpPr>
          <p:cNvPr id="432140" name="Line 12"/>
          <p:cNvSpPr>
            <a:spLocks noChangeShapeType="1"/>
          </p:cNvSpPr>
          <p:nvPr/>
        </p:nvSpPr>
        <p:spPr bwMode="auto">
          <a:xfrm flipV="1">
            <a:off x="7429520" y="235743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2141" name="Text Box 13"/>
          <p:cNvSpPr txBox="1">
            <a:spLocks noChangeArrowheads="1"/>
          </p:cNvSpPr>
          <p:nvPr/>
        </p:nvSpPr>
        <p:spPr bwMode="auto">
          <a:xfrm>
            <a:off x="2797175" y="3636963"/>
            <a:ext cx="2458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b="1" dirty="0"/>
              <a:t>(b) Multiple Inheritance</a:t>
            </a:r>
          </a:p>
        </p:txBody>
      </p:sp>
      <p:sp>
        <p:nvSpPr>
          <p:cNvPr id="432142" name="Rectangle 14"/>
          <p:cNvSpPr>
            <a:spLocks noChangeArrowheads="1"/>
          </p:cNvSpPr>
          <p:nvPr/>
        </p:nvSpPr>
        <p:spPr bwMode="auto">
          <a:xfrm>
            <a:off x="7500958" y="1500174"/>
            <a:ext cx="914400" cy="609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GB" dirty="0"/>
              <a:t>C</a:t>
            </a:r>
          </a:p>
        </p:txBody>
      </p:sp>
      <p:sp>
        <p:nvSpPr>
          <p:cNvPr id="432143" name="Line 15"/>
          <p:cNvSpPr>
            <a:spLocks noChangeShapeType="1"/>
          </p:cNvSpPr>
          <p:nvPr/>
        </p:nvSpPr>
        <p:spPr bwMode="auto">
          <a:xfrm>
            <a:off x="6643702" y="235743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2144" name="Line 16"/>
          <p:cNvSpPr>
            <a:spLocks noChangeShapeType="1"/>
          </p:cNvSpPr>
          <p:nvPr/>
        </p:nvSpPr>
        <p:spPr bwMode="auto">
          <a:xfrm flipV="1">
            <a:off x="8072462" y="214311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2145" name="Line 17"/>
          <p:cNvSpPr>
            <a:spLocks noChangeShapeType="1"/>
          </p:cNvSpPr>
          <p:nvPr/>
        </p:nvSpPr>
        <p:spPr bwMode="auto">
          <a:xfrm flipV="1">
            <a:off x="6643702" y="214311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2146" name="Rectangle 18"/>
          <p:cNvSpPr>
            <a:spLocks noChangeArrowheads="1"/>
          </p:cNvSpPr>
          <p:nvPr/>
        </p:nvSpPr>
        <p:spPr bwMode="auto">
          <a:xfrm>
            <a:off x="3571868" y="1500174"/>
            <a:ext cx="914400" cy="6096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GB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432147" name="Rectangle 19"/>
          <p:cNvSpPr>
            <a:spLocks noChangeArrowheads="1"/>
          </p:cNvSpPr>
          <p:nvPr/>
        </p:nvSpPr>
        <p:spPr bwMode="auto">
          <a:xfrm>
            <a:off x="3714744" y="2786058"/>
            <a:ext cx="914400" cy="609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GB" dirty="0"/>
              <a:t>B</a:t>
            </a:r>
          </a:p>
        </p:txBody>
      </p:sp>
      <p:sp>
        <p:nvSpPr>
          <p:cNvPr id="432148" name="Line 20"/>
          <p:cNvSpPr>
            <a:spLocks noChangeShapeType="1"/>
          </p:cNvSpPr>
          <p:nvPr/>
        </p:nvSpPr>
        <p:spPr bwMode="auto">
          <a:xfrm flipV="1">
            <a:off x="4071934" y="2143116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2149" name="Text Box 21"/>
          <p:cNvSpPr txBox="1">
            <a:spLocks noChangeArrowheads="1"/>
          </p:cNvSpPr>
          <p:nvPr/>
        </p:nvSpPr>
        <p:spPr bwMode="auto">
          <a:xfrm>
            <a:off x="6537438" y="3636964"/>
            <a:ext cx="269266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b="1" dirty="0"/>
              <a:t>(c)Hierarchical</a:t>
            </a:r>
            <a:r>
              <a:rPr lang="en-GB" b="1" dirty="0">
                <a:solidFill>
                  <a:prstClr val="black"/>
                </a:solidFill>
              </a:rPr>
              <a:t> Inheritance</a:t>
            </a:r>
            <a:endParaRPr lang="en-US" dirty="0"/>
          </a:p>
          <a:p>
            <a:endParaRPr lang="en-GB" b="1" dirty="0"/>
          </a:p>
        </p:txBody>
      </p:sp>
      <p:sp>
        <p:nvSpPr>
          <p:cNvPr id="432150" name="Rectangle 22"/>
          <p:cNvSpPr>
            <a:spLocks noChangeArrowheads="1"/>
          </p:cNvSpPr>
          <p:nvPr/>
        </p:nvSpPr>
        <p:spPr bwMode="auto">
          <a:xfrm>
            <a:off x="2571736" y="2786058"/>
            <a:ext cx="914400" cy="609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GB" dirty="0"/>
              <a:t>A</a:t>
            </a:r>
          </a:p>
        </p:txBody>
      </p:sp>
      <p:sp>
        <p:nvSpPr>
          <p:cNvPr id="432151" name="Rectangle 23"/>
          <p:cNvSpPr>
            <a:spLocks noChangeArrowheads="1"/>
          </p:cNvSpPr>
          <p:nvPr/>
        </p:nvSpPr>
        <p:spPr bwMode="auto">
          <a:xfrm>
            <a:off x="4857752" y="2786058"/>
            <a:ext cx="762000" cy="609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GB" dirty="0"/>
              <a:t>C</a:t>
            </a:r>
          </a:p>
        </p:txBody>
      </p:sp>
      <p:sp>
        <p:nvSpPr>
          <p:cNvPr id="432153" name="Line 25"/>
          <p:cNvSpPr>
            <a:spLocks noChangeShapeType="1"/>
          </p:cNvSpPr>
          <p:nvPr/>
        </p:nvSpPr>
        <p:spPr bwMode="auto">
          <a:xfrm flipV="1">
            <a:off x="2786050" y="2143116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2154" name="Line 26"/>
          <p:cNvSpPr>
            <a:spLocks noChangeShapeType="1"/>
          </p:cNvSpPr>
          <p:nvPr/>
        </p:nvSpPr>
        <p:spPr bwMode="auto">
          <a:xfrm flipH="1" flipV="1">
            <a:off x="4500562" y="2143116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2155" name="Rectangle 27"/>
          <p:cNvSpPr>
            <a:spLocks noChangeArrowheads="1"/>
          </p:cNvSpPr>
          <p:nvPr/>
        </p:nvSpPr>
        <p:spPr bwMode="auto">
          <a:xfrm>
            <a:off x="1138238" y="4103688"/>
            <a:ext cx="914400" cy="609600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GB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432156" name="Rectangle 28"/>
          <p:cNvSpPr>
            <a:spLocks noChangeArrowheads="1"/>
          </p:cNvSpPr>
          <p:nvPr/>
        </p:nvSpPr>
        <p:spPr bwMode="auto">
          <a:xfrm>
            <a:off x="1138239" y="5715000"/>
            <a:ext cx="842962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GB" dirty="0"/>
              <a:t>A</a:t>
            </a:r>
          </a:p>
        </p:txBody>
      </p:sp>
      <p:sp>
        <p:nvSpPr>
          <p:cNvPr id="432157" name="Line 29"/>
          <p:cNvSpPr>
            <a:spLocks noChangeShapeType="1"/>
          </p:cNvSpPr>
          <p:nvPr/>
        </p:nvSpPr>
        <p:spPr bwMode="auto">
          <a:xfrm flipH="1" flipV="1">
            <a:off x="1595439" y="4713288"/>
            <a:ext cx="4762" cy="31591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2158" name="Text Box 30"/>
          <p:cNvSpPr txBox="1">
            <a:spLocks noChangeArrowheads="1"/>
          </p:cNvSpPr>
          <p:nvPr/>
        </p:nvSpPr>
        <p:spPr bwMode="auto">
          <a:xfrm>
            <a:off x="174626" y="6216650"/>
            <a:ext cx="27247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b="1" dirty="0"/>
              <a:t>(d) Multi-Level Inheritance</a:t>
            </a:r>
          </a:p>
        </p:txBody>
      </p:sp>
      <p:sp>
        <p:nvSpPr>
          <p:cNvPr id="432159" name="Rectangle 31"/>
          <p:cNvSpPr>
            <a:spLocks noChangeArrowheads="1"/>
          </p:cNvSpPr>
          <p:nvPr/>
        </p:nvSpPr>
        <p:spPr bwMode="auto">
          <a:xfrm>
            <a:off x="1143000" y="4953000"/>
            <a:ext cx="8382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GB"/>
              <a:t>B</a:t>
            </a:r>
          </a:p>
        </p:txBody>
      </p:sp>
      <p:sp>
        <p:nvSpPr>
          <p:cNvPr id="432160" name="Line 32"/>
          <p:cNvSpPr>
            <a:spLocks noChangeShapeType="1"/>
          </p:cNvSpPr>
          <p:nvPr/>
        </p:nvSpPr>
        <p:spPr bwMode="auto">
          <a:xfrm flipV="1">
            <a:off x="1600200" y="5486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2161" name="Rectangle 33"/>
          <p:cNvSpPr>
            <a:spLocks noChangeArrowheads="1"/>
          </p:cNvSpPr>
          <p:nvPr/>
        </p:nvSpPr>
        <p:spPr bwMode="auto">
          <a:xfrm>
            <a:off x="3276600" y="4800600"/>
            <a:ext cx="6858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GB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432162" name="Rectangle 34"/>
          <p:cNvSpPr>
            <a:spLocks noChangeArrowheads="1"/>
          </p:cNvSpPr>
          <p:nvPr/>
        </p:nvSpPr>
        <p:spPr bwMode="auto">
          <a:xfrm>
            <a:off x="3957639" y="5715000"/>
            <a:ext cx="842962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GB" dirty="0"/>
              <a:t>A</a:t>
            </a:r>
          </a:p>
        </p:txBody>
      </p:sp>
      <p:sp>
        <p:nvSpPr>
          <p:cNvPr id="432163" name="Line 35"/>
          <p:cNvSpPr>
            <a:spLocks noChangeShapeType="1"/>
          </p:cNvSpPr>
          <p:nvPr/>
        </p:nvSpPr>
        <p:spPr bwMode="auto">
          <a:xfrm flipV="1">
            <a:off x="4419600" y="5486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2164" name="Text Box 36"/>
          <p:cNvSpPr txBox="1">
            <a:spLocks noChangeArrowheads="1"/>
          </p:cNvSpPr>
          <p:nvPr/>
        </p:nvSpPr>
        <p:spPr bwMode="auto">
          <a:xfrm>
            <a:off x="3101975" y="6227763"/>
            <a:ext cx="22775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b="1" dirty="0"/>
              <a:t>(e) Hybrid Inheritance</a:t>
            </a:r>
          </a:p>
        </p:txBody>
      </p:sp>
      <p:sp>
        <p:nvSpPr>
          <p:cNvPr id="432165" name="Rectangle 37"/>
          <p:cNvSpPr>
            <a:spLocks noChangeArrowheads="1"/>
          </p:cNvSpPr>
          <p:nvPr/>
        </p:nvSpPr>
        <p:spPr bwMode="auto">
          <a:xfrm>
            <a:off x="4800600" y="4800600"/>
            <a:ext cx="7620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GB" dirty="0"/>
              <a:t>C</a:t>
            </a:r>
          </a:p>
        </p:txBody>
      </p:sp>
      <p:sp>
        <p:nvSpPr>
          <p:cNvPr id="432166" name="Line 38"/>
          <p:cNvSpPr>
            <a:spLocks noChangeShapeType="1"/>
          </p:cNvSpPr>
          <p:nvPr/>
        </p:nvSpPr>
        <p:spPr bwMode="auto">
          <a:xfrm>
            <a:off x="3733800" y="54864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2167" name="Line 39"/>
          <p:cNvSpPr>
            <a:spLocks noChangeShapeType="1"/>
          </p:cNvSpPr>
          <p:nvPr/>
        </p:nvSpPr>
        <p:spPr bwMode="auto">
          <a:xfrm flipV="1">
            <a:off x="5181600" y="5257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2168" name="Line 40"/>
          <p:cNvSpPr>
            <a:spLocks noChangeShapeType="1"/>
          </p:cNvSpPr>
          <p:nvPr/>
        </p:nvSpPr>
        <p:spPr bwMode="auto">
          <a:xfrm flipV="1">
            <a:off x="3733800" y="5257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32169" name="Rectangle 41"/>
          <p:cNvSpPr>
            <a:spLocks noChangeArrowheads="1"/>
          </p:cNvSpPr>
          <p:nvPr/>
        </p:nvSpPr>
        <p:spPr bwMode="auto">
          <a:xfrm>
            <a:off x="4025721" y="4038600"/>
            <a:ext cx="685800" cy="457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GB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59" name="Line 63"/>
          <p:cNvSpPr>
            <a:spLocks noChangeShapeType="1"/>
          </p:cNvSpPr>
          <p:nvPr/>
        </p:nvSpPr>
        <p:spPr bwMode="auto">
          <a:xfrm flipV="1">
            <a:off x="3576125" y="4298852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0" name="Line 64"/>
          <p:cNvSpPr>
            <a:spLocks noChangeShapeType="1"/>
          </p:cNvSpPr>
          <p:nvPr/>
        </p:nvSpPr>
        <p:spPr bwMode="auto">
          <a:xfrm>
            <a:off x="3586675" y="428478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1" name="Line 66"/>
          <p:cNvSpPr>
            <a:spLocks noChangeShapeType="1"/>
          </p:cNvSpPr>
          <p:nvPr/>
        </p:nvSpPr>
        <p:spPr bwMode="auto">
          <a:xfrm flipH="1">
            <a:off x="4737882" y="4228514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2" name="Line 65"/>
          <p:cNvSpPr>
            <a:spLocks noChangeShapeType="1"/>
          </p:cNvSpPr>
          <p:nvPr/>
        </p:nvSpPr>
        <p:spPr bwMode="auto">
          <a:xfrm flipV="1">
            <a:off x="5281832" y="42566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2" name="Title 1"/>
          <p:cNvSpPr txBox="1">
            <a:spLocks/>
          </p:cNvSpPr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Forms of inheritance</a:t>
            </a:r>
            <a:endParaRPr lang="en-US" sz="4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099885"/>
      </p:ext>
    </p:extLst>
  </p:cSld>
  <p:clrMapOvr>
    <a:masterClrMapping/>
  </p:clrMapOvr>
  <p:transition advTm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318" y="1292773"/>
            <a:ext cx="8430609" cy="488419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class derived-class-name : visibility-mode base-class-name</a:t>
            </a:r>
          </a:p>
          <a:p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{………};</a:t>
            </a:r>
          </a:p>
          <a:p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class derived-class: access-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specifier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base-class {    };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2DA2BF"/>
              </a:buClr>
              <a:buFont typeface="Wingdings" pitchFamily="2" charset="2"/>
              <a:buChar char="v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Visibility mode is optional.(by default: private)</a:t>
            </a:r>
          </a:p>
          <a:p>
            <a:pPr>
              <a:buClr>
                <a:srgbClr val="2DA2BF"/>
              </a:buClr>
            </a:pP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2DA2BF"/>
              </a:buClr>
              <a:buFont typeface="Wingdings" pitchFamily="2" charset="2"/>
              <a:buChar char="v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Visibility mode specifies whether the features of the base class are   </a:t>
            </a:r>
          </a:p>
          <a:p>
            <a:pPr marL="0" indent="0">
              <a:buClr>
                <a:srgbClr val="2DA2BF"/>
              </a:buClr>
              <a:buNone/>
            </a:pPr>
            <a:r>
              <a:rPr lang="en-US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privately derived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publicly derived.</a:t>
            </a:r>
            <a:endParaRPr lang="en-IN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5766"/>
            <a:ext cx="9144000" cy="89863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Defining Derived Class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257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4"/>
            <a:ext cx="9144000" cy="1000122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Single Inheritance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1237833"/>
            <a:ext cx="8534400" cy="526297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/>
              <a:t>when a single derived class is created from a single base class then the inheritance is called as single inheritance.</a:t>
            </a:r>
          </a:p>
          <a:p>
            <a:endParaRPr lang="en-US" sz="2800" dirty="0"/>
          </a:p>
          <a:p>
            <a:r>
              <a:rPr lang="en-US" sz="2800" dirty="0"/>
              <a:t>class Base</a:t>
            </a:r>
            <a:br>
              <a:rPr lang="en-US" sz="2800" dirty="0"/>
            </a:br>
            <a:r>
              <a:rPr lang="en-US" sz="2800" dirty="0"/>
              <a:t>{ .... ... .... };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>class Derive : public Base</a:t>
            </a:r>
            <a:br>
              <a:rPr lang="en-US" sz="2800" dirty="0"/>
            </a:br>
            <a:r>
              <a:rPr lang="en-US" sz="2800" dirty="0"/>
              <a:t>{ .... ... .... };</a:t>
            </a:r>
          </a:p>
          <a:p>
            <a:endParaRPr lang="en-US" sz="2800" dirty="0"/>
          </a:p>
          <a:p>
            <a:r>
              <a:rPr lang="en-US" sz="2800" dirty="0" err="1"/>
              <a:t>int</a:t>
            </a:r>
            <a:r>
              <a:rPr lang="en-US" sz="2800" dirty="0"/>
              <a:t> main()</a:t>
            </a:r>
          </a:p>
          <a:p>
            <a:r>
              <a:rPr lang="en-US" sz="2800" dirty="0"/>
              <a:t>{ …   } ;</a:t>
            </a:r>
          </a:p>
          <a:p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86400" y="2873247"/>
            <a:ext cx="196215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40347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010" y="882868"/>
            <a:ext cx="2857499" cy="577018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#include &lt;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iostream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using namespace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std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// Base class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class Shape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public: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void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setWidth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w)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width = w;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void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setHeight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h)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height = h;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protected: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width;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height;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};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357554" y="785794"/>
            <a:ext cx="3740369" cy="57701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// Derived class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class Rectangle: public Shape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public: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getArea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{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return (width * height);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pPr marL="0" indent="0"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main(void)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Rectangle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Rect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Rect.setWidth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(5);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Rect.setHeight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(7);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// Print the area of the object.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&lt;&lt; "Total area: " &lt;&lt;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Rect.getArea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() &lt;&lt;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return 0;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737" y="1242849"/>
            <a:ext cx="2806263" cy="885497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Single Inheritance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863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24304" y="1724464"/>
            <a:ext cx="6441062" cy="4389120"/>
          </a:xfr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marL="365760" indent="-256032" algn="just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Inside the class.</a:t>
            </a:r>
          </a:p>
          <a:p>
            <a:pPr marL="365760" indent="-256032" algn="just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class alpha</a:t>
            </a:r>
          </a:p>
          <a:p>
            <a:pPr marL="365760" indent="-256032" algn="just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365760" indent="-256032" algn="just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private://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optional</a:t>
            </a:r>
          </a:p>
          <a:p>
            <a:pPr marL="365760" indent="-256032" algn="just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…………//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visible inside this class only</a:t>
            </a:r>
          </a:p>
          <a:p>
            <a:pPr marL="365760" indent="-256032" algn="just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protected://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visible inside this class </a:t>
            </a:r>
          </a:p>
          <a:p>
            <a:pPr marL="365760" indent="-256032" algn="just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…………//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and its immediate derived class </a:t>
            </a:r>
          </a:p>
          <a:p>
            <a:pPr marL="365760" indent="-256032" algn="just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public://</a:t>
            </a:r>
            <a:r>
              <a:rPr lang="en-US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visible to all</a:t>
            </a:r>
          </a:p>
          <a:p>
            <a:pPr marL="365760" indent="-256032" algn="just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…………</a:t>
            </a:r>
          </a:p>
          <a:p>
            <a:pPr marL="365760" indent="-256032" algn="just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pPr marL="365760" indent="-256032" algn="just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4800" b="1" u="sng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Inheritance: Private, Protected and Public</a:t>
            </a:r>
          </a:p>
        </p:txBody>
      </p:sp>
    </p:spTree>
    <p:extLst>
      <p:ext uri="{BB962C8B-B14F-4D97-AF65-F5344CB8AC3E}">
        <p14:creationId xmlns:p14="http://schemas.microsoft.com/office/powerpoint/2010/main" val="3458281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e7f25e3-125f-48ef-9bcf-d1cbb9ed79f7">
      <Terms xmlns="http://schemas.microsoft.com/office/infopath/2007/PartnerControls"/>
    </lcf76f155ced4ddcb4097134ff3c332f>
    <TaxCatchAll xmlns="02cb6586-f854-4e7c-9751-84866d4b837e" xsi:nil="true"/>
    <SharedWithUsers xmlns="02cb6586-f854-4e7c-9751-84866d4b837e">
      <UserInfo>
        <DisplayName>CSE 1201 &amp; 1202 ( Sec E Spring 24 by DH) Members</DisplayName>
        <AccountId>7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DCEB9ACE0CB94C82A59AD2844F1FA2" ma:contentTypeVersion="13" ma:contentTypeDescription="Create a new document." ma:contentTypeScope="" ma:versionID="87f321f73bdce268e1245f0ec161916f">
  <xsd:schema xmlns:xsd="http://www.w3.org/2001/XMLSchema" xmlns:xs="http://www.w3.org/2001/XMLSchema" xmlns:p="http://schemas.microsoft.com/office/2006/metadata/properties" xmlns:ns2="6e7f25e3-125f-48ef-9bcf-d1cbb9ed79f7" xmlns:ns3="02cb6586-f854-4e7c-9751-84866d4b837e" targetNamespace="http://schemas.microsoft.com/office/2006/metadata/properties" ma:root="true" ma:fieldsID="58aca922d879618520fdd5b21e4475ee" ns2:_="" ns3:_="">
    <xsd:import namespace="6e7f25e3-125f-48ef-9bcf-d1cbb9ed79f7"/>
    <xsd:import namespace="02cb6586-f854-4e7c-9751-84866d4b83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7f25e3-125f-48ef-9bcf-d1cbb9ed79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dc3b29b-8446-4446-8e50-03b8d7c6b4b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cb6586-f854-4e7c-9751-84866d4b837e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f9116454-b023-491d-ad6e-17c0cc89128f}" ma:internalName="TaxCatchAll" ma:showField="CatchAllData" ma:web="02cb6586-f854-4e7c-9751-84866d4b837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1A5EF07-C4DF-47CC-B5CC-E45DD3C28ED6}">
  <ds:schemaRefs>
    <ds:schemaRef ds:uri="http://schemas.microsoft.com/office/2006/metadata/properties"/>
    <ds:schemaRef ds:uri="http://schemas.microsoft.com/office/infopath/2007/PartnerControls"/>
    <ds:schemaRef ds:uri="6e7f25e3-125f-48ef-9bcf-d1cbb9ed79f7"/>
    <ds:schemaRef ds:uri="02cb6586-f854-4e7c-9751-84866d4b837e"/>
  </ds:schemaRefs>
</ds:datastoreItem>
</file>

<file path=customXml/itemProps2.xml><?xml version="1.0" encoding="utf-8"?>
<ds:datastoreItem xmlns:ds="http://schemas.openxmlformats.org/officeDocument/2006/customXml" ds:itemID="{20E24FD5-C57A-45CE-B425-58F69BB1721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A53167-D860-40B6-AE72-0E4F74C3DB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7f25e3-125f-48ef-9bcf-d1cbb9ed79f7"/>
    <ds:schemaRef ds:uri="02cb6586-f854-4e7c-9751-84866d4b83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736</TotalTime>
  <Words>1677</Words>
  <Application>Microsoft Office PowerPoint</Application>
  <PresentationFormat>On-screen Show (4:3)</PresentationFormat>
  <Paragraphs>330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Rockwell</vt:lpstr>
      <vt:lpstr>Times New Roman</vt:lpstr>
      <vt:lpstr>Wingdings</vt:lpstr>
      <vt:lpstr>Wingdings 3</vt:lpstr>
      <vt:lpstr>Office Theme</vt:lpstr>
      <vt:lpstr>Inheritance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Single Inheritance</vt:lpstr>
      <vt:lpstr>PowerPoint Presentation</vt:lpstr>
      <vt:lpstr>Inheritance: Private, Protected and Public</vt:lpstr>
      <vt:lpstr>  Inheritance: Private, Protected and Public Visibility mode</vt:lpstr>
      <vt:lpstr> Multiple Inheritance</vt:lpstr>
      <vt:lpstr>PowerPoint Presentation</vt:lpstr>
      <vt:lpstr>Hierarchical Inheritance</vt:lpstr>
      <vt:lpstr>Hierarchical Inheritance Example:</vt:lpstr>
      <vt:lpstr>PowerPoint Presentation</vt:lpstr>
      <vt:lpstr>Multi Level Inheritance</vt:lpstr>
      <vt:lpstr>PowerPoint Presentation</vt:lpstr>
      <vt:lpstr>Hybrid Inheritance</vt:lpstr>
      <vt:lpstr>Hybrid Inheritance</vt:lpstr>
      <vt:lpstr>PowerPoint Presentation</vt:lpstr>
      <vt:lpstr>PowerPoint Presentation</vt:lpstr>
      <vt:lpstr>PowerPoint Presentation</vt:lpstr>
      <vt:lpstr>Virtual Base Class</vt:lpstr>
      <vt:lpstr>Virtual Base Class</vt:lpstr>
      <vt:lpstr>Virtual Base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  (2nd Part) </dc:title>
  <dc:creator>Nipa</dc:creator>
  <cp:lastModifiedBy>ABDULLAH ATIF</cp:lastModifiedBy>
  <cp:revision>70</cp:revision>
  <dcterms:created xsi:type="dcterms:W3CDTF">2015-03-15T04:28:04Z</dcterms:created>
  <dcterms:modified xsi:type="dcterms:W3CDTF">2024-11-27T03:35:51Z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0x0101002BDCEB9ACE0CB94C82A59AD2844F1FA2</vt:lpwstr>
  </property>
  <property fmtid="{D5CDD505-2E9C-101B-9397-08002B2CF9AE}" pid="3" name="MediaServiceImageTags">
    <vt:lpwstr/>
  </property>
</Properties>
</file>