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4"/>
  </p:notesMasterIdLst>
  <p:sldIdLst>
    <p:sldId id="305" r:id="rId5"/>
    <p:sldId id="353" r:id="rId6"/>
    <p:sldId id="324" r:id="rId7"/>
    <p:sldId id="332" r:id="rId8"/>
    <p:sldId id="333" r:id="rId9"/>
    <p:sldId id="334" r:id="rId10"/>
    <p:sldId id="351" r:id="rId11"/>
    <p:sldId id="352" r:id="rId12"/>
    <p:sldId id="33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E48"/>
    <a:srgbClr val="99CC00"/>
    <a:srgbClr val="52F6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2D04DF-3E5F-4952-9F8C-CD104B7C9E02}" v="1" dt="2024-04-30T03:55:59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NIAMUL RAHMAN SAFI" userId="S::232311187@vu.edu.bd::d6aa5eca-cd43-40f1-ba78-67de7d473cd5" providerId="AD" clId="Web-{DA2D04DF-3E5F-4952-9F8C-CD104B7C9E02}"/>
    <pc:docChg chg="modSld">
      <pc:chgData name="MD. NIAMUL RAHMAN SAFI" userId="S::232311187@vu.edu.bd::d6aa5eca-cd43-40f1-ba78-67de7d473cd5" providerId="AD" clId="Web-{DA2D04DF-3E5F-4952-9F8C-CD104B7C9E02}" dt="2024-04-30T03:55:59.285" v="0" actId="1076"/>
      <pc:docMkLst>
        <pc:docMk/>
      </pc:docMkLst>
      <pc:sldChg chg="modSp">
        <pc:chgData name="MD. NIAMUL RAHMAN SAFI" userId="S::232311187@vu.edu.bd::d6aa5eca-cd43-40f1-ba78-67de7d473cd5" providerId="AD" clId="Web-{DA2D04DF-3E5F-4952-9F8C-CD104B7C9E02}" dt="2024-04-30T03:55:59.285" v="0" actId="1076"/>
        <pc:sldMkLst>
          <pc:docMk/>
          <pc:sldMk cId="3392524446" sldId="334"/>
        </pc:sldMkLst>
        <pc:picChg chg="mod">
          <ac:chgData name="MD. NIAMUL RAHMAN SAFI" userId="S::232311187@vu.edu.bd::d6aa5eca-cd43-40f1-ba78-67de7d473cd5" providerId="AD" clId="Web-{DA2D04DF-3E5F-4952-9F8C-CD104B7C9E02}" dt="2024-04-30T03:55:59.285" v="0" actId="1076"/>
          <ac:picMkLst>
            <pc:docMk/>
            <pc:sldMk cId="3392524446" sldId="334"/>
            <ac:picMk id="4403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E4E2D-FE43-4E28-A115-3DFF4465BA1E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313B3-1665-4A5D-8D53-5079D047E0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2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F2A29F-7983-4317-A6D1-7211E1E64D4F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4/29/2024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30FE7-DE21-4C34-8359-382B8E4823D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1657DE-DBF9-4588-BC62-20635E8853C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4/29/2024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4792A-71BC-4BCC-85F5-1E3A71DE227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1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089069-177B-4D1D-86DC-7E8664B49F4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4/29/2024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055E1-EC79-4A87-9FDC-10D37A46324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2BF5E8-DF8F-4899-AA97-932C9E32C5C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4/29/2024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E40B8-E7AF-4D32-9552-ADC4F6E5B06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4/29/2024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9D1FD-F206-489C-B856-6AC5DB63BD7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9ED4A-9A94-465B-B25B-3B5D64706D9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4/29/2024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0FAA2-5335-4425-A9C8-5E6EF88688A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79127F-09DB-46FE-8520-F7E8F9B407C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4/29/2024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65969-8381-48D5-AA22-F7433782325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BDA3EF-1391-4E47-BE3F-19832F23BBE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4/29/2024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35C6F-9E0E-4D7B-ADC2-B70D85E248F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891175-7146-41E0-A892-BE9BEA3824E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4/29/2024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BA831-9DFF-4CF1-B441-627A4166C8B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46A4E7-47FD-4D73-8CA1-400E43D8BFAB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4/29/2024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939C2F-3F1F-4EC5-8D7F-112ABB78AC6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00DF17-2945-4519-B7D0-D6F7409C40C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4/29/2024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pPr>
              <a:defRPr/>
            </a:pPr>
            <a:fld id="{E093195A-8FE1-4BC7-87AE-966FE393186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3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1A6D88-ECFC-43FF-A5ED-038483B9D177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471" y="3041651"/>
            <a:ext cx="9144000" cy="1806588"/>
          </a:xfr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lIns="121920" tIns="45720" rIns="121920" bIns="60960" rtlCol="0" anchor="ctr" anchorCtr="0">
            <a:noAutofit/>
          </a:bodyPr>
          <a:lstStyle/>
          <a:p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Operator Overloading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57" y="0"/>
            <a:ext cx="12193057" cy="1922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767548" y="1148246"/>
            <a:ext cx="94244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Lecture 08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12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12192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Operator overloading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9655" y="1941343"/>
            <a:ext cx="10902461" cy="35394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Operator overloading is one of the advanced concepts of C++.  </a:t>
            </a:r>
          </a:p>
          <a:p>
            <a:endParaRPr lang="en-US" sz="2800" dirty="0"/>
          </a:p>
          <a:p>
            <a:r>
              <a:rPr lang="en-US" sz="2800" dirty="0"/>
              <a:t>It is a feature through which most of the standard operators can be used with class objects.</a:t>
            </a:r>
          </a:p>
          <a:p>
            <a:endParaRPr lang="en-US" sz="2800" dirty="0"/>
          </a:p>
          <a:p>
            <a:r>
              <a:rPr lang="en-US" sz="2800" dirty="0"/>
              <a:t>Two types of operators can be overloaded: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Unary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Binary Operator</a:t>
            </a:r>
          </a:p>
        </p:txBody>
      </p:sp>
    </p:spTree>
    <p:extLst>
      <p:ext uri="{BB962C8B-B14F-4D97-AF65-F5344CB8AC3E}">
        <p14:creationId xmlns:p14="http://schemas.microsoft.com/office/powerpoint/2010/main" val="339252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2363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Roboto"/>
                <a:cs typeface="Arial" pitchFamily="34" charset="0"/>
              </a:rPr>
              <a:t>Why Operator overloading is used in C++ programming?</a:t>
            </a:r>
            <a:br>
              <a:rPr lang="en-US" sz="4800" dirty="0">
                <a:solidFill>
                  <a:srgbClr val="454545"/>
                </a:solidFill>
                <a:latin typeface="Roboto"/>
                <a:cs typeface="Arial" pitchFamily="34" charset="0"/>
              </a:rPr>
            </a:b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290286" y="2177143"/>
            <a:ext cx="11231154" cy="22159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You can write any C++ program without the knowledge of operator overloading. But, operator operating are profoundly used by programmer to make a program clearer.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For example: you can replace the code like: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nsolas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nsolas" pitchFamily="49" charset="0"/>
              </a:rPr>
              <a:t>calculation = add(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nsolas" pitchFamily="49" charset="0"/>
              </a:rPr>
              <a:t>mult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nsolas" pitchFamily="49" charset="0"/>
              </a:rPr>
              <a:t>(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nsolas" pitchFamily="49" charset="0"/>
              </a:rPr>
              <a:t>a,b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nsolas" pitchFamily="49" charset="0"/>
              </a:rPr>
              <a:t>),div(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nsolas" pitchFamily="49" charset="0"/>
              </a:rPr>
              <a:t>a,b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nsolas" pitchFamily="49" charset="0"/>
              </a:rPr>
              <a:t>));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 with 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nsolas" pitchFamily="49" charset="0"/>
              </a:rPr>
              <a:t>calculation = a*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nsolas" pitchFamily="49" charset="0"/>
              </a:rPr>
              <a:t>b+a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nsolas" pitchFamily="49" charset="0"/>
              </a:rPr>
              <a:t>/b;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 which is more readable and easy to understand.</a:t>
            </a:r>
          </a:p>
        </p:txBody>
      </p:sp>
    </p:spTree>
    <p:extLst>
      <p:ext uri="{BB962C8B-B14F-4D97-AF65-F5344CB8AC3E}">
        <p14:creationId xmlns:p14="http://schemas.microsoft.com/office/powerpoint/2010/main" val="339252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12192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How to overload operators in C++ programming?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6082" name="Picture 2" descr="Operator function inside class in C++ programm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3883" y="2320900"/>
            <a:ext cx="9622301" cy="36297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Rectangle 6"/>
          <p:cNvSpPr/>
          <p:nvPr/>
        </p:nvSpPr>
        <p:spPr>
          <a:xfrm>
            <a:off x="365760" y="1377686"/>
            <a:ext cx="924247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To overload a operator, a operator function is defined inside a class</a:t>
            </a:r>
          </a:p>
        </p:txBody>
      </p:sp>
    </p:spTree>
    <p:extLst>
      <p:ext uri="{BB962C8B-B14F-4D97-AF65-F5344CB8AC3E}">
        <p14:creationId xmlns:p14="http://schemas.microsoft.com/office/powerpoint/2010/main" val="339252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12192000" cy="1000122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lvl="0"/>
            <a:r>
              <a:rPr lang="en-US" sz="2800" dirty="0">
                <a:solidFill>
                  <a:schemeClr val="bg1"/>
                </a:solidFill>
                <a:latin typeface="Roboto"/>
                <a:cs typeface="Arial" pitchFamily="34" charset="0"/>
              </a:rPr>
              <a:t>Things to remember while using Operator overloading in C++ language</a:t>
            </a:r>
            <a:br>
              <a:rPr lang="en-US" sz="2800" dirty="0">
                <a:solidFill>
                  <a:schemeClr val="bg1"/>
                </a:solidFill>
                <a:latin typeface="Roboto"/>
                <a:cs typeface="Arial" pitchFamily="34" charset="0"/>
              </a:rPr>
            </a:br>
            <a:endParaRPr lang="en-US" sz="2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225083" y="3545058"/>
            <a:ext cx="11788726" cy="2462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     There are two operators assignment operator(=) and address operator(&amp;) which does not need to be overloaded. Because these two operators are already overloaded in C++ library.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>
              <a:solidFill>
                <a:srgbClr val="000000"/>
              </a:solidFill>
              <a:latin typeface="inheri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For example: If 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obj1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 and 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obj2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 are two objects of same class then, you can use code 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nsolas" pitchFamily="49" charset="0"/>
              </a:rPr>
              <a:t>obj1=obj2;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 without overloading = operator. This code will copy the contents object of 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obj2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 to 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obj1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inheri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Similarly, you can use address operator directly without overloading which will return the address of object in memory.</a:t>
            </a:r>
          </a:p>
        </p:txBody>
      </p:sp>
      <p:sp>
        <p:nvSpPr>
          <p:cNvPr id="7" name="Rectangle 6"/>
          <p:cNvSpPr/>
          <p:nvPr/>
        </p:nvSpPr>
        <p:spPr>
          <a:xfrm>
            <a:off x="590843" y="1298552"/>
            <a:ext cx="1104313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inherit"/>
                <a:cs typeface="Arial" pitchFamily="34" charset="0"/>
              </a:rPr>
              <a:t>      Operator overloading cannot be used to change the way operator works on built-in types. Operator overloading only allows to redefine the meaning of operator for user-defined types.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3541" y="2327081"/>
            <a:ext cx="11016371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inherit"/>
                <a:cs typeface="Arial" pitchFamily="34" charset="0"/>
              </a:rPr>
              <a:t>     Not all operators in C++ language can be overloaded. The operators that cannot be overloaded in C++ are ::(scope resolution), .(member selection), .*(member selection through pointer to function) and ?:(ternary operator).</a:t>
            </a:r>
            <a:endParaRPr lang="en-US" sz="2000" dirty="0">
              <a:solidFill>
                <a:srgbClr val="000000"/>
              </a:solidFill>
              <a:latin typeface="Roboto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52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525194" y="1244836"/>
            <a:ext cx="5384800" cy="44348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iostream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/>
              <a:t> using namespace std;</a:t>
            </a:r>
          </a:p>
          <a:p>
            <a:pPr>
              <a:buNone/>
            </a:pPr>
            <a:r>
              <a:rPr lang="en-US" sz="2400" dirty="0"/>
              <a:t> class temp</a:t>
            </a:r>
          </a:p>
          <a:p>
            <a:pPr>
              <a:buNone/>
            </a:pPr>
            <a:r>
              <a:rPr lang="en-US" sz="2400" dirty="0"/>
              <a:t> {</a:t>
            </a:r>
          </a:p>
          <a:p>
            <a:pPr>
              <a:buNone/>
            </a:pPr>
            <a:r>
              <a:rPr lang="en-US" sz="2400" dirty="0"/>
              <a:t>  private:</a:t>
            </a:r>
          </a:p>
          <a:p>
            <a:pPr>
              <a:buNone/>
            </a:pPr>
            <a:r>
              <a:rPr lang="en-US" sz="2400" dirty="0"/>
              <a:t>  </a:t>
            </a:r>
            <a:r>
              <a:rPr lang="en-US" sz="2400" dirty="0" err="1"/>
              <a:t>int</a:t>
            </a:r>
            <a:r>
              <a:rPr lang="en-US" sz="2400" dirty="0"/>
              <a:t> count;</a:t>
            </a:r>
          </a:p>
          <a:p>
            <a:pPr>
              <a:buNone/>
            </a:pPr>
            <a:r>
              <a:rPr lang="en-US" sz="2400" dirty="0"/>
              <a:t>  public:</a:t>
            </a:r>
          </a:p>
          <a:p>
            <a:pPr>
              <a:buNone/>
            </a:pPr>
            <a:r>
              <a:rPr lang="en-US" sz="2400" dirty="0"/>
              <a:t>  temp():count(50){ }</a:t>
            </a:r>
          </a:p>
          <a:p>
            <a:pPr>
              <a:buNone/>
            </a:pPr>
            <a:r>
              <a:rPr lang="en-US" sz="2400" dirty="0"/>
              <a:t>  void operator ++()</a:t>
            </a:r>
          </a:p>
          <a:p>
            <a:pPr>
              <a:buNone/>
            </a:pPr>
            <a:r>
              <a:rPr lang="en-US" sz="2400" dirty="0"/>
              <a:t>  {</a:t>
            </a:r>
          </a:p>
          <a:p>
            <a:pPr>
              <a:buNone/>
            </a:pPr>
            <a:r>
              <a:rPr lang="en-US" sz="2400" dirty="0"/>
              <a:t>   count=count+10;</a:t>
            </a:r>
          </a:p>
          <a:p>
            <a:pPr>
              <a:buNone/>
            </a:pPr>
            <a:r>
              <a:rPr lang="en-US" sz="2400" dirty="0"/>
              <a:t>   }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444197" y="1167618"/>
            <a:ext cx="6138203" cy="518730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void Display()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&lt;&lt;"Count: "&lt;&lt;count;</a:t>
            </a:r>
          </a:p>
          <a:p>
            <a:pPr>
              <a:buNone/>
            </a:pPr>
            <a:r>
              <a:rPr lang="en-US" dirty="0"/>
              <a:t> 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};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temp t;</a:t>
            </a:r>
          </a:p>
          <a:p>
            <a:pPr>
              <a:buNone/>
            </a:pPr>
            <a:r>
              <a:rPr lang="en-US" dirty="0"/>
              <a:t> ++t;       </a:t>
            </a:r>
            <a:r>
              <a:rPr lang="en-US" sz="1700" dirty="0"/>
              <a:t>/* operator function void operator ++() is called */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t.Display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return 0;</a:t>
            </a:r>
          </a:p>
          <a:p>
            <a:pPr>
              <a:buNone/>
            </a:pPr>
            <a:r>
              <a:rPr lang="en-US" dirty="0"/>
              <a:t> 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12192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Example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21797" y="1531650"/>
            <a:ext cx="2716530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252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295421" y="1026942"/>
            <a:ext cx="7329267" cy="54582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iostream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/>
              <a:t>using namespace std;</a:t>
            </a:r>
          </a:p>
          <a:p>
            <a:pPr>
              <a:buNone/>
            </a:pPr>
            <a:r>
              <a:rPr lang="en-US" sz="2400" dirty="0"/>
              <a:t>class Complex{</a:t>
            </a:r>
          </a:p>
          <a:p>
            <a:pPr>
              <a:buNone/>
            </a:pPr>
            <a:r>
              <a:rPr lang="en-US" sz="2400" dirty="0"/>
              <a:t> private:</a:t>
            </a:r>
          </a:p>
          <a:p>
            <a:pPr>
              <a:buNone/>
            </a:pPr>
            <a:r>
              <a:rPr lang="en-US" sz="2400" dirty="0"/>
              <a:t> float real;</a:t>
            </a:r>
          </a:p>
          <a:p>
            <a:pPr>
              <a:buNone/>
            </a:pPr>
            <a:r>
              <a:rPr lang="en-US" sz="2400" dirty="0"/>
              <a:t> float </a:t>
            </a:r>
            <a:r>
              <a:rPr lang="en-US" sz="2400" dirty="0" err="1"/>
              <a:t>imag</a:t>
            </a:r>
            <a:r>
              <a:rPr lang="en-US" sz="2400" dirty="0"/>
              <a:t>;</a:t>
            </a:r>
          </a:p>
          <a:p>
            <a:pPr>
              <a:buNone/>
            </a:pPr>
            <a:r>
              <a:rPr lang="en-US" sz="2400" dirty="0"/>
              <a:t> public:</a:t>
            </a:r>
          </a:p>
          <a:p>
            <a:pPr>
              <a:buNone/>
            </a:pPr>
            <a:r>
              <a:rPr lang="en-US" sz="2400" dirty="0"/>
              <a:t> Complex(): real(0), </a:t>
            </a:r>
            <a:r>
              <a:rPr lang="en-US" sz="2400" dirty="0" err="1"/>
              <a:t>imag</a:t>
            </a:r>
            <a:r>
              <a:rPr lang="en-US" sz="2400" dirty="0"/>
              <a:t>(0){ }</a:t>
            </a:r>
          </a:p>
          <a:p>
            <a:pPr>
              <a:buNone/>
            </a:pPr>
            <a:r>
              <a:rPr lang="en-US" sz="2400" dirty="0"/>
              <a:t> void input()</a:t>
            </a:r>
          </a:p>
          <a:p>
            <a:pPr>
              <a:buNone/>
            </a:pPr>
            <a:r>
              <a:rPr lang="en-US" sz="2400" dirty="0"/>
              <a:t> {</a:t>
            </a:r>
          </a:p>
          <a:p>
            <a:pPr>
              <a:buNone/>
            </a:pPr>
            <a:r>
              <a:rPr lang="en-US" sz="2400" dirty="0" err="1"/>
              <a:t>cout</a:t>
            </a:r>
            <a:r>
              <a:rPr lang="en-US" sz="2400" dirty="0"/>
              <a:t>&lt;&lt;"Enter real and imaginary parts respectively: ";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330461" y="1167618"/>
            <a:ext cx="5861539" cy="417810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dirty="0" err="1"/>
              <a:t>cin</a:t>
            </a:r>
            <a:r>
              <a:rPr lang="en-US" sz="2800" dirty="0"/>
              <a:t>&gt;&gt;real;</a:t>
            </a:r>
          </a:p>
          <a:p>
            <a:pPr>
              <a:buNone/>
            </a:pPr>
            <a:r>
              <a:rPr lang="en-US" sz="2800" dirty="0" err="1"/>
              <a:t>cin</a:t>
            </a:r>
            <a:r>
              <a:rPr lang="en-US" sz="2800" dirty="0"/>
              <a:t>&gt;&gt;</a:t>
            </a:r>
            <a:r>
              <a:rPr lang="en-US" sz="2800" dirty="0" err="1"/>
              <a:t>imag</a:t>
            </a:r>
            <a:r>
              <a:rPr lang="en-US" sz="2800" dirty="0"/>
              <a:t>;</a:t>
            </a:r>
          </a:p>
          <a:p>
            <a:pPr>
              <a:buNone/>
            </a:pPr>
            <a:r>
              <a:rPr lang="en-US" sz="2800" dirty="0"/>
              <a:t>}</a:t>
            </a:r>
          </a:p>
          <a:p>
            <a:pPr>
              <a:buNone/>
            </a:pPr>
            <a:r>
              <a:rPr lang="en-US" sz="2800" dirty="0"/>
              <a:t>Complex operator - (Complex c) /* Operator Function */</a:t>
            </a:r>
          </a:p>
          <a:p>
            <a:pPr>
              <a:buNone/>
            </a:pPr>
            <a:r>
              <a:rPr lang="en-US" sz="2800" dirty="0"/>
              <a:t>{</a:t>
            </a:r>
          </a:p>
          <a:p>
            <a:pPr>
              <a:buNone/>
            </a:pPr>
            <a:r>
              <a:rPr lang="en-US" sz="2800" dirty="0"/>
              <a:t>Complex temp;</a:t>
            </a:r>
          </a:p>
          <a:p>
            <a:pPr>
              <a:buNone/>
            </a:pPr>
            <a:r>
              <a:rPr lang="en-US" sz="2800" dirty="0" err="1"/>
              <a:t>temp.real</a:t>
            </a:r>
            <a:r>
              <a:rPr lang="en-US" sz="2800" dirty="0"/>
              <a:t>=real-</a:t>
            </a:r>
            <a:r>
              <a:rPr lang="en-US" sz="2800" dirty="0" err="1"/>
              <a:t>c.real</a:t>
            </a:r>
            <a:r>
              <a:rPr lang="en-US" sz="2800" dirty="0"/>
              <a:t>;</a:t>
            </a:r>
          </a:p>
          <a:p>
            <a:pPr>
              <a:buNone/>
            </a:pPr>
            <a:r>
              <a:rPr lang="en-US" sz="2800" dirty="0" err="1"/>
              <a:t>temp.imag</a:t>
            </a:r>
            <a:r>
              <a:rPr lang="en-US" sz="2800" dirty="0"/>
              <a:t>=</a:t>
            </a:r>
            <a:r>
              <a:rPr lang="en-US" sz="2800" dirty="0" err="1"/>
              <a:t>imag-c.imag</a:t>
            </a:r>
            <a:r>
              <a:rPr lang="en-US" sz="2800" dirty="0"/>
              <a:t>;</a:t>
            </a:r>
          </a:p>
          <a:p>
            <a:pPr>
              <a:buNone/>
            </a:pPr>
            <a:r>
              <a:rPr lang="en-US" sz="2800" dirty="0"/>
              <a:t>return temp;</a:t>
            </a:r>
          </a:p>
          <a:p>
            <a:pPr>
              <a:buNone/>
            </a:pPr>
            <a:r>
              <a:rPr lang="en-US" sz="2800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12192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Example of </a:t>
            </a:r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Overloaded - 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339252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525194" y="956605"/>
            <a:ext cx="5384800" cy="564114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/>
              <a:t>void output()</a:t>
            </a:r>
          </a:p>
          <a:p>
            <a:pPr>
              <a:buNone/>
            </a:pPr>
            <a:r>
              <a:rPr lang="en-US" sz="1600" dirty="0"/>
              <a:t>{</a:t>
            </a:r>
          </a:p>
          <a:p>
            <a:pPr>
              <a:buNone/>
            </a:pPr>
            <a:r>
              <a:rPr lang="en-US" sz="1600" dirty="0"/>
              <a:t>if(</a:t>
            </a:r>
            <a:r>
              <a:rPr lang="en-US" sz="1600" dirty="0" err="1"/>
              <a:t>imag</a:t>
            </a:r>
            <a:r>
              <a:rPr lang="en-US" sz="1600" dirty="0"/>
              <a:t>&lt;0)</a:t>
            </a:r>
          </a:p>
          <a:p>
            <a:pPr>
              <a:buNone/>
            </a:pPr>
            <a:r>
              <a:rPr lang="en-US" sz="1600" dirty="0" err="1"/>
              <a:t>cout</a:t>
            </a:r>
            <a:r>
              <a:rPr lang="en-US" sz="1600" dirty="0"/>
              <a:t>&lt;&lt;"Output Complex number: "&lt;&lt;real&lt;&lt;</a:t>
            </a:r>
            <a:r>
              <a:rPr lang="en-US" sz="1600" dirty="0" err="1"/>
              <a:t>imag</a:t>
            </a:r>
            <a:r>
              <a:rPr lang="en-US" sz="1600" dirty="0"/>
              <a:t>&lt;&lt;"</a:t>
            </a:r>
            <a:r>
              <a:rPr lang="en-US" sz="1600" dirty="0" err="1"/>
              <a:t>i</a:t>
            </a:r>
            <a:r>
              <a:rPr lang="en-US" sz="1600" dirty="0"/>
              <a:t>";</a:t>
            </a:r>
          </a:p>
          <a:p>
            <a:pPr>
              <a:buNone/>
            </a:pPr>
            <a:r>
              <a:rPr lang="en-US" sz="1600" dirty="0"/>
              <a:t>else</a:t>
            </a:r>
          </a:p>
          <a:p>
            <a:pPr>
              <a:buNone/>
            </a:pPr>
            <a:r>
              <a:rPr lang="en-US" sz="1600" dirty="0" err="1"/>
              <a:t>cout</a:t>
            </a:r>
            <a:r>
              <a:rPr lang="en-US" sz="1600" dirty="0"/>
              <a:t>&lt;&lt;"Output Complex number: "&lt;&lt;real&lt;&lt;"+"&lt;&lt;</a:t>
            </a:r>
            <a:r>
              <a:rPr lang="en-US" sz="1600" dirty="0" err="1"/>
              <a:t>imag</a:t>
            </a:r>
            <a:r>
              <a:rPr lang="en-US" sz="1600" dirty="0"/>
              <a:t>&lt;&lt;"</a:t>
            </a:r>
            <a:r>
              <a:rPr lang="en-US" sz="1600" dirty="0" err="1"/>
              <a:t>i</a:t>
            </a:r>
            <a:r>
              <a:rPr lang="en-US" sz="1600" dirty="0"/>
              <a:t>";</a:t>
            </a:r>
          </a:p>
          <a:p>
            <a:pPr>
              <a:buNone/>
            </a:pPr>
            <a:r>
              <a:rPr lang="en-US" sz="1600" dirty="0"/>
              <a:t>}};</a:t>
            </a:r>
          </a:p>
          <a:p>
            <a:pPr>
              <a:buNone/>
            </a:pPr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pPr>
              <a:buNone/>
            </a:pPr>
            <a:r>
              <a:rPr lang="en-US" sz="1600" dirty="0"/>
              <a:t>{</a:t>
            </a:r>
          </a:p>
          <a:p>
            <a:pPr>
              <a:buNone/>
            </a:pPr>
            <a:r>
              <a:rPr lang="en-US" sz="1600" dirty="0"/>
              <a:t>Complex c1, c2, result;</a:t>
            </a:r>
          </a:p>
          <a:p>
            <a:pPr>
              <a:buNone/>
            </a:pPr>
            <a:r>
              <a:rPr lang="en-US" sz="1600" dirty="0" err="1"/>
              <a:t>cout</a:t>
            </a:r>
            <a:r>
              <a:rPr lang="en-US" sz="1600" dirty="0"/>
              <a:t>&lt;&lt;"Enter first complex number:\n";</a:t>
            </a:r>
          </a:p>
          <a:p>
            <a:pPr>
              <a:buNone/>
            </a:pPr>
            <a:r>
              <a:rPr lang="en-US" sz="1600" dirty="0"/>
              <a:t>c1.input();</a:t>
            </a:r>
          </a:p>
          <a:p>
            <a:pPr>
              <a:buNone/>
            </a:pPr>
            <a:r>
              <a:rPr lang="en-US" sz="1600" dirty="0" err="1"/>
              <a:t>cout</a:t>
            </a:r>
            <a:r>
              <a:rPr lang="en-US" sz="1600" dirty="0"/>
              <a:t>&lt;&lt;"Enter second complex number:\n";</a:t>
            </a:r>
          </a:p>
          <a:p>
            <a:pPr>
              <a:buNone/>
            </a:pPr>
            <a:r>
              <a:rPr lang="en-US" sz="1600" dirty="0"/>
              <a:t>c2.input();</a:t>
            </a:r>
          </a:p>
          <a:p>
            <a:pPr>
              <a:buNone/>
            </a:pPr>
            <a:r>
              <a:rPr lang="en-US" sz="1600" dirty="0"/>
              <a:t>result=c1</a:t>
            </a:r>
            <a:r>
              <a:rPr lang="bn-BD" sz="1600" dirty="0"/>
              <a:t>-c2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 err="1"/>
              <a:t>result.output</a:t>
            </a:r>
            <a:r>
              <a:rPr lang="en-US" sz="1600" dirty="0"/>
              <a:t>();</a:t>
            </a:r>
          </a:p>
          <a:p>
            <a:pPr>
              <a:buNone/>
            </a:pPr>
            <a:r>
              <a:rPr lang="en-US" sz="1600" dirty="0"/>
              <a:t> return 0;</a:t>
            </a:r>
          </a:p>
          <a:p>
            <a:pPr>
              <a:buNone/>
            </a:pPr>
            <a:r>
              <a:rPr lang="en-US" sz="1600" dirty="0"/>
              <a:t>}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444197" y="1167618"/>
            <a:ext cx="6138203" cy="518730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12192000" cy="104100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Example of Overloaded - operator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5828" y="1207258"/>
            <a:ext cx="5523914" cy="180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252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12192000" cy="1000122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Implementation of Overloaded + operator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22363"/>
            <a:ext cx="8651631" cy="474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2524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e7f25e3-125f-48ef-9bcf-d1cbb9ed79f7">
      <Terms xmlns="http://schemas.microsoft.com/office/infopath/2007/PartnerControls"/>
    </lcf76f155ced4ddcb4097134ff3c332f>
    <TaxCatchAll xmlns="02cb6586-f854-4e7c-9751-84866d4b83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DCEB9ACE0CB94C82A59AD2844F1FA2" ma:contentTypeVersion="13" ma:contentTypeDescription="Create a new document." ma:contentTypeScope="" ma:versionID="87f321f73bdce268e1245f0ec161916f">
  <xsd:schema xmlns:xsd="http://www.w3.org/2001/XMLSchema" xmlns:xs="http://www.w3.org/2001/XMLSchema" xmlns:p="http://schemas.microsoft.com/office/2006/metadata/properties" xmlns:ns2="6e7f25e3-125f-48ef-9bcf-d1cbb9ed79f7" xmlns:ns3="02cb6586-f854-4e7c-9751-84866d4b837e" targetNamespace="http://schemas.microsoft.com/office/2006/metadata/properties" ma:root="true" ma:fieldsID="58aca922d879618520fdd5b21e4475ee" ns2:_="" ns3:_="">
    <xsd:import namespace="6e7f25e3-125f-48ef-9bcf-d1cbb9ed79f7"/>
    <xsd:import namespace="02cb6586-f854-4e7c-9751-84866d4b83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7f25e3-125f-48ef-9bcf-d1cbb9ed79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c3b29b-8446-4446-8e50-03b8d7c6b4b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cb6586-f854-4e7c-9751-84866d4b837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9116454-b023-491d-ad6e-17c0cc89128f}" ma:internalName="TaxCatchAll" ma:showField="CatchAllData" ma:web="02cb6586-f854-4e7c-9751-84866d4b83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A5325B-AC9B-412A-91DA-A91EB3D5C2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45E885-5C19-4974-B3D1-EFFB505AD413}">
  <ds:schemaRefs>
    <ds:schemaRef ds:uri="http://schemas.microsoft.com/office/2006/metadata/properties"/>
    <ds:schemaRef ds:uri="http://schemas.microsoft.com/office/infopath/2007/PartnerControls"/>
    <ds:schemaRef ds:uri="6e7f25e3-125f-48ef-9bcf-d1cbb9ed79f7"/>
    <ds:schemaRef ds:uri="02cb6586-f854-4e7c-9751-84866d4b837e"/>
  </ds:schemaRefs>
</ds:datastoreItem>
</file>

<file path=customXml/itemProps3.xml><?xml version="1.0" encoding="utf-8"?>
<ds:datastoreItem xmlns:ds="http://schemas.openxmlformats.org/officeDocument/2006/customXml" ds:itemID="{E38B23C2-16D3-4652-BA75-70F7A24CF1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7f25e3-125f-48ef-9bcf-d1cbb9ed79f7"/>
    <ds:schemaRef ds:uri="02cb6586-f854-4e7c-9751-84866d4b83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3276</TotalTime>
  <Words>472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Operator Overloading</vt:lpstr>
      <vt:lpstr>Operator overloading</vt:lpstr>
      <vt:lpstr>Why Operator overloading is used in C++ programming? </vt:lpstr>
      <vt:lpstr>How to overload operators in C++ programming?</vt:lpstr>
      <vt:lpstr>Things to remember while using Operator overloading in C++ language </vt:lpstr>
      <vt:lpstr>Example</vt:lpstr>
      <vt:lpstr>Example of Overloaded - operator</vt:lpstr>
      <vt:lpstr>Example of Overloaded - operator</vt:lpstr>
      <vt:lpstr>Implementation of Overloaded +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T-T</dc:creator>
  <cp:lastModifiedBy>A.S.M Delwar Hossain</cp:lastModifiedBy>
  <cp:revision>220</cp:revision>
  <dcterms:created xsi:type="dcterms:W3CDTF">2014-09-15T17:16:29Z</dcterms:created>
  <dcterms:modified xsi:type="dcterms:W3CDTF">2024-04-30T03:55:59Z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0x0101002BDCEB9ACE0CB94C82A59AD2844F1FA2</vt:lpwstr>
  </property>
  <property fmtid="{D5CDD505-2E9C-101B-9397-08002B2CF9AE}" pid="3" name="MediaServiceImageTags">
    <vt:lpwstr/>
  </property>
</Properties>
</file>