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35"/>
  </p:notesMasterIdLst>
  <p:sldIdLst>
    <p:sldId id="269" r:id="rId5"/>
    <p:sldId id="258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1C8F-812C-3189-E824-F33D14042B61}" v="63" dt="2024-07-07T15:12:00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microsoft.com/office/2015/10/relationships/revisionInfo" Target="revisionInfo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viewProps" Target="viewProps.xml" /><Relationship Id="rId40" Type="http://schemas.microsoft.com/office/2016/11/relationships/changesInfo" Target="changesInfos/changesInfo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T. FAHMIDA BINTA KADIR" userId="S::241311043@vu.edu.bd::b1c900bb-6eb5-4a5f-b9f1-545cbe652c4c" providerId="AD" clId="Web-{01AB1C8F-812C-3189-E824-F33D14042B61}"/>
    <pc:docChg chg="modSld">
      <pc:chgData name="MST. FAHMIDA BINTA KADIR" userId="S::241311043@vu.edu.bd::b1c900bb-6eb5-4a5f-b9f1-545cbe652c4c" providerId="AD" clId="Web-{01AB1C8F-812C-3189-E824-F33D14042B61}" dt="2024-07-07T15:11:56.820" v="28" actId="20577"/>
      <pc:docMkLst>
        <pc:docMk/>
      </pc:docMkLst>
      <pc:sldChg chg="modSp">
        <pc:chgData name="MST. FAHMIDA BINTA KADIR" userId="S::241311043@vu.edu.bd::b1c900bb-6eb5-4a5f-b9f1-545cbe652c4c" providerId="AD" clId="Web-{01AB1C8F-812C-3189-E824-F33D14042B61}" dt="2024-07-07T15:10:42.975" v="6" actId="20577"/>
        <pc:sldMkLst>
          <pc:docMk/>
          <pc:sldMk cId="1752314274" sldId="268"/>
        </pc:sldMkLst>
        <pc:spChg chg="mod">
          <ac:chgData name="MST. FAHMIDA BINTA KADIR" userId="S::241311043@vu.edu.bd::b1c900bb-6eb5-4a5f-b9f1-545cbe652c4c" providerId="AD" clId="Web-{01AB1C8F-812C-3189-E824-F33D14042B61}" dt="2024-07-07T15:10:35.179" v="3" actId="20577"/>
          <ac:spMkLst>
            <pc:docMk/>
            <pc:sldMk cId="1752314274" sldId="268"/>
            <ac:spMk id="3074" creationId="{00000000-0000-0000-0000-000000000000}"/>
          </ac:spMkLst>
        </pc:spChg>
        <pc:spChg chg="mod">
          <ac:chgData name="MST. FAHMIDA BINTA KADIR" userId="S::241311043@vu.edu.bd::b1c900bb-6eb5-4a5f-b9f1-545cbe652c4c" providerId="AD" clId="Web-{01AB1C8F-812C-3189-E824-F33D14042B61}" dt="2024-07-07T15:10:42.975" v="6" actId="20577"/>
          <ac:spMkLst>
            <pc:docMk/>
            <pc:sldMk cId="1752314274" sldId="268"/>
            <ac:spMk id="3075" creationId="{00000000-0000-0000-0000-000000000000}"/>
          </ac:spMkLst>
        </pc:spChg>
      </pc:sldChg>
      <pc:sldChg chg="modSp">
        <pc:chgData name="MST. FAHMIDA BINTA KADIR" userId="S::241311043@vu.edu.bd::b1c900bb-6eb5-4a5f-b9f1-545cbe652c4c" providerId="AD" clId="Web-{01AB1C8F-812C-3189-E824-F33D14042B61}" dt="2024-07-07T15:11:56.820" v="28" actId="20577"/>
        <pc:sldMkLst>
          <pc:docMk/>
          <pc:sldMk cId="155465202" sldId="272"/>
        </pc:sldMkLst>
        <pc:spChg chg="mod">
          <ac:chgData name="MST. FAHMIDA BINTA KADIR" userId="S::241311043@vu.edu.bd::b1c900bb-6eb5-4a5f-b9f1-545cbe652c4c" providerId="AD" clId="Web-{01AB1C8F-812C-3189-E824-F33D14042B61}" dt="2024-07-07T15:11:56.820" v="28" actId="20577"/>
          <ac:spMkLst>
            <pc:docMk/>
            <pc:sldMk cId="155465202" sldId="272"/>
            <ac:spMk id="7" creationId="{00000000-0000-0000-0000-000000000000}"/>
          </ac:spMkLst>
        </pc:spChg>
      </pc:sldChg>
    </pc:docChg>
  </pc:docChgLst>
  <pc:docChgLst>
    <pc:chgData name="DIPANWITA MAITRA" userId="0ef7e699-9a04-4a30-871f-64caeaa4143e" providerId="ADAL" clId="{CD590C38-2BDA-6447-96FA-095FA5546705}"/>
    <pc:docChg chg="custSel modSld">
      <pc:chgData name="DIPANWITA MAITRA" userId="0ef7e699-9a04-4a30-871f-64caeaa4143e" providerId="ADAL" clId="{CD590C38-2BDA-6447-96FA-095FA5546705}" dt="2024-07-07T18:58:23.039" v="0" actId="27636"/>
      <pc:docMkLst>
        <pc:docMk/>
      </pc:docMkLst>
      <pc:sldChg chg="modSp">
        <pc:chgData name="DIPANWITA MAITRA" userId="0ef7e699-9a04-4a30-871f-64caeaa4143e" providerId="ADAL" clId="{CD590C38-2BDA-6447-96FA-095FA5546705}" dt="2024-07-07T18:58:23.039" v="0" actId="27636"/>
        <pc:sldMkLst>
          <pc:docMk/>
          <pc:sldMk cId="1788721969" sldId="293"/>
        </pc:sldMkLst>
        <pc:spChg chg="mod">
          <ac:chgData name="DIPANWITA MAITRA" userId="0ef7e699-9a04-4a30-871f-64caeaa4143e" providerId="ADAL" clId="{CD590C38-2BDA-6447-96FA-095FA5546705}" dt="2024-07-07T18:58:23.039" v="0" actId="27636"/>
          <ac:spMkLst>
            <pc:docMk/>
            <pc:sldMk cId="1788721969" sldId="293"/>
            <ac:spMk id="8" creationId="{00000000-0000-0000-0000-000000000000}"/>
          </ac:spMkLst>
        </pc:spChg>
      </pc:sldChg>
    </pc:docChg>
  </pc:docChgLst>
  <pc:docChgLst>
    <pc:chgData name="OVIJIT SHARMA" userId="S::201311091@vu.edu.bd::60f07980-bbeb-44a8-a4af-ddb20d62c1f9" providerId="AD" clId="Web-{8810D3C9-4789-49C7-A80B-A92F2A051731}"/>
    <pc:docChg chg="modSld">
      <pc:chgData name="OVIJIT SHARMA" userId="S::201311091@vu.edu.bd::60f07980-bbeb-44a8-a4af-ddb20d62c1f9" providerId="AD" clId="Web-{8810D3C9-4789-49C7-A80B-A92F2A051731}" dt="2020-11-09T09:04:36.098" v="1" actId="1076"/>
      <pc:docMkLst>
        <pc:docMk/>
      </pc:docMkLst>
      <pc:sldChg chg="modSp">
        <pc:chgData name="OVIJIT SHARMA" userId="S::201311091@vu.edu.bd::60f07980-bbeb-44a8-a4af-ddb20d62c1f9" providerId="AD" clId="Web-{8810D3C9-4789-49C7-A80B-A92F2A051731}" dt="2020-11-09T09:04:36.098" v="1" actId="1076"/>
        <pc:sldMkLst>
          <pc:docMk/>
          <pc:sldMk cId="4025568588" sldId="269"/>
        </pc:sldMkLst>
        <pc:spChg chg="mod">
          <ac:chgData name="OVIJIT SHARMA" userId="S::201311091@vu.edu.bd::60f07980-bbeb-44a8-a4af-ddb20d62c1f9" providerId="AD" clId="Web-{8810D3C9-4789-49C7-A80B-A92F2A051731}" dt="2020-11-09T09:04:36.098" v="1" actId="1076"/>
          <ac:spMkLst>
            <pc:docMk/>
            <pc:sldMk cId="4025568588" sldId="26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5314-B35A-4E89-94E1-92B04622572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6522-655E-4DCB-BE2F-E4455AC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856396-FBDD-4A2B-B32B-0D4BFF023A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C0D1E0-E97B-4832-BF22-1AFE8FFD6E77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D55F620-DD8A-424C-A584-1789D21727CD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C31D472-082C-4F8C-8727-AB87D09B8CEC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6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3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9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29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21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1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2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0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>
                <a:solidFill>
                  <a:srgbClr val="04617B"/>
                </a:solidFill>
              </a:rPr>
              <a:pPr/>
              <a:t>7/8/2024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365899" y="2185283"/>
            <a:ext cx="88011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3200" b="1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Discrete Mathematics</a:t>
            </a:r>
            <a:br>
              <a:rPr lang="en-US" sz="3200" b="1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</a:br>
            <a:r>
              <a:rPr lang="en-US" sz="3600" b="1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Lecture #1</a:t>
            </a:r>
            <a:endParaRPr lang="en-US" sz="6000" b="1" kern="0"/>
          </a:p>
        </p:txBody>
      </p:sp>
    </p:spTree>
    <p:extLst>
      <p:ext uri="{BB962C8B-B14F-4D97-AF65-F5344CB8AC3E}">
        <p14:creationId xmlns:p14="http://schemas.microsoft.com/office/powerpoint/2010/main" val="402556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common terms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/>
              <a:t>Propositional Calculus or Propositional Logic.</a:t>
            </a:r>
            <a:endParaRPr lang="en-US" b="1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The area of logic that deals with propositions is called the propositional calculus or propositional logic.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29116" y="3946726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/>
              <a:t>Compound Propositions</a:t>
            </a:r>
            <a:endParaRPr lang="en-US" b="1"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39071" y="4610723"/>
            <a:ext cx="10653296" cy="974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New propositions formed from existing propositions using logical operators are called compound propositions.</a:t>
            </a:r>
          </a:p>
        </p:txBody>
      </p:sp>
    </p:spTree>
    <p:extLst>
      <p:ext uri="{BB962C8B-B14F-4D97-AF65-F5344CB8AC3E}">
        <p14:creationId xmlns:p14="http://schemas.microsoft.com/office/powerpoint/2010/main" val="107997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Introduction to Logical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4600" y="2946144"/>
            <a:ext cx="7526165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Basic Operators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24555" y="3610142"/>
            <a:ext cx="7519140" cy="2028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Negation (NOT)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Conjunction (AND)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Disjunction (OR)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588437"/>
            <a:ext cx="752616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Similar to algebraic operators + * - /</a:t>
            </a:r>
          </a:p>
        </p:txBody>
      </p:sp>
    </p:spTree>
    <p:extLst>
      <p:ext uri="{BB962C8B-B14F-4D97-AF65-F5344CB8AC3E}">
        <p14:creationId xmlns:p14="http://schemas.microsoft.com/office/powerpoint/2010/main" val="296889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Not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257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/>
              <a:t>A “</a:t>
            </a:r>
            <a:r>
              <a:rPr lang="en-US">
                <a:solidFill>
                  <a:srgbClr val="0000FF"/>
                </a:solidFill>
              </a:rPr>
              <a:t>not</a:t>
            </a:r>
            <a:r>
              <a:rPr lang="en-US"/>
              <a:t>” operation switches (negates) the truth value.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 or ~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823" y="4200284"/>
                <a:ext cx="4348177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𝑀𝑜𝑛𝑑𝑎𝑦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/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/>
                  <a:t>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23" y="4200284"/>
                <a:ext cx="4348177" cy="1061829"/>
              </a:xfrm>
              <a:prstGeom prst="rect">
                <a:avLst/>
              </a:prstGeom>
              <a:blipFill>
                <a:blip r:embed="rId2"/>
                <a:stretch>
                  <a:fillRect l="-1818" t="-3977" b="-1136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8305800" y="3962400"/>
          <a:ext cx="2743200" cy="20701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Truth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257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/>
              <a:t>” operation is true if both operands are true.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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8641" y="3943344"/>
            <a:ext cx="7241063" cy="2072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 = “Today is Friday”</a:t>
            </a: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q = “Today is my birthday”</a:t>
            </a:r>
          </a:p>
          <a:p>
            <a:pPr>
              <a:lnSpc>
                <a:spcPct val="110000"/>
              </a:lnSpc>
            </a:pPr>
            <a:endParaRPr lang="en-US" sz="10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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?</a:t>
            </a:r>
            <a:endParaRPr lang="en-US" sz="24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endParaRPr lang="en-US" sz="9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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“Today is Friday and today is my birthday”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8653462" y="3670891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Or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270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or</a:t>
            </a:r>
            <a:r>
              <a:rPr lang="en-US"/>
              <a:t>” operation is true if either operands or both are true.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</a:t>
            </a:r>
            <a:endParaRPr lang="en-US" sz="1200">
              <a:sym typeface="Symbol" pitchFamily="-65" charset="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8641" y="3943344"/>
            <a:ext cx="7089359" cy="203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 = “Today is Friday”</a:t>
            </a: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q = “Today is my birthday”</a:t>
            </a:r>
          </a:p>
          <a:p>
            <a:pPr>
              <a:lnSpc>
                <a:spcPct val="110000"/>
              </a:lnSpc>
            </a:pPr>
            <a:endParaRPr lang="en-US" sz="10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  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?</a:t>
            </a:r>
            <a:endParaRPr lang="en-US" sz="24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endParaRPr lang="en-US" sz="900" i="1">
              <a:sym typeface="Symbol" pitchFamily="-65" charset="2"/>
            </a:endParaRPr>
          </a:p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  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“Today is Friday or today is my birthday”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8458200" y="371240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0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More Logical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2354935"/>
            <a:ext cx="7526165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More Operators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00755" y="3018933"/>
            <a:ext cx="7519140" cy="2028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Exclusive OR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Conditional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Bicondition</a:t>
            </a:r>
          </a:p>
        </p:txBody>
      </p:sp>
    </p:spTree>
    <p:extLst>
      <p:ext uri="{BB962C8B-B14F-4D97-AF65-F5344CB8AC3E}">
        <p14:creationId xmlns:p14="http://schemas.microsoft.com/office/powerpoint/2010/main" val="16709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Exclusive Or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8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Let p and q be propositions. The exclusive or of p and q, denoted by p⊕q, is the proposition that is true when exactly one of p and q is true and is false otherwise.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1061" y="5340100"/>
            <a:ext cx="7987575" cy="90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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“Today is Friday or today is my birthday, but not both”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061" y="3805186"/>
            <a:ext cx="4355027" cy="1311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/>
              <a:t>Symbol: </a:t>
            </a:r>
            <a:r>
              <a:rPr lang="en-US" sz="2400">
                <a:sym typeface="Symbol" pitchFamily="-65" charset="2"/>
              </a:rPr>
              <a:t>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Symbol" pitchFamily="-65" charset="2"/>
              </a:rPr>
              <a:t>Often called XOR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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 (</a:t>
            </a: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  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)  ¬(</a:t>
            </a:r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  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) 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9067800" y="376873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Conditional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8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Let p and q be propositions. The conditional statement p→q is the proposition “if p, then q.” The conditional statement </a:t>
            </a:r>
            <a:r>
              <a:rPr lang="en-US">
                <a:solidFill>
                  <a:srgbClr val="FF0000"/>
                </a:solidFill>
              </a:rPr>
              <a:t>p→q is false when p is true and q is false,</a:t>
            </a:r>
            <a:r>
              <a:rPr lang="en-US"/>
              <a:t> and true otherwise.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5349" y="4816144"/>
            <a:ext cx="7547402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 the conditional statement p→q,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 is called the hypothesis (or antecedent or premise)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q is called the conclusion (or consequence)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304" y="3977179"/>
            <a:ext cx="77322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>
                <a:sym typeface="Symbol" pitchFamily="-65" charset="2"/>
              </a:rPr>
              <a:t>p</a:t>
            </a:r>
            <a:r>
              <a:rPr lang="en-US" sz="2400">
                <a:sym typeface="Symbol" pitchFamily="-65" charset="2"/>
              </a:rPr>
              <a:t>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“If today is Friday, then today is my birthday”</a:t>
            </a:r>
          </a:p>
        </p:txBody>
      </p:sp>
    </p:spTree>
    <p:extLst>
      <p:ext uri="{BB962C8B-B14F-4D97-AF65-F5344CB8AC3E}">
        <p14:creationId xmlns:p14="http://schemas.microsoft.com/office/powerpoint/2010/main" val="1245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3004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>
                <a:sym typeface="Symbol" pitchFamily="-65" charset="2"/>
              </a:rPr>
              <a:t>p → q = ¬p q</a:t>
            </a:r>
          </a:p>
          <a:p>
            <a:pPr eaLnBrk="1" hangingPunct="1"/>
            <a:endParaRPr lang="en-US" i="1">
              <a:sym typeface="Symbol" pitchFamily="-65" charset="2"/>
            </a:endParaRPr>
          </a:p>
          <a:p>
            <a:pPr eaLnBrk="1" hangingPunct="1"/>
            <a:endParaRPr lang="en-US" i="1">
              <a:sym typeface="Symbol" pitchFamily="-65" charset="2"/>
            </a:endParaRPr>
          </a:p>
          <a:p>
            <a:pPr eaLnBrk="1" hangingPunct="1"/>
            <a:endParaRPr lang="en-US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 flipV="1">
            <a:off x="2209800" y="1828800"/>
            <a:ext cx="2286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 flipH="1" flipV="1">
            <a:off x="3370262" y="1811338"/>
            <a:ext cx="287337" cy="419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447800" y="22479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antecedent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2971800" y="2230439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consequence</a:t>
            </a:r>
          </a:p>
        </p:txBody>
      </p:sp>
      <p:graphicFrame>
        <p:nvGraphicFramePr>
          <p:cNvPr id="714760" name="Group 8"/>
          <p:cNvGraphicFramePr>
            <a:graphicFrameLocks noGrp="1"/>
          </p:cNvGraphicFramePr>
          <p:nvPr/>
        </p:nvGraphicFramePr>
        <p:xfrm>
          <a:off x="7315200" y="154305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 descr="http://politicalbetting.com/upload/media-politicia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4310063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6597650" y="4586288"/>
            <a:ext cx="3048000" cy="1631950"/>
          </a:xfrm>
          <a:prstGeom prst="wedgeEllipseCallout">
            <a:avLst>
              <a:gd name="adj1" fmla="val 71667"/>
              <a:gd name="adj2" fmla="val -51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>
                <a:solidFill>
                  <a:schemeClr val="tx1"/>
                </a:solidFill>
                <a:sym typeface="Symbol" pitchFamily="-65" charset="2"/>
              </a:rPr>
              <a:t>If I am elected, then I will lower taxes.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44200" y="2614613"/>
            <a:ext cx="1447800" cy="1695450"/>
          </a:xfrm>
          <a:prstGeom prst="cloudCallout">
            <a:avLst>
              <a:gd name="adj1" fmla="val -6030"/>
              <a:gd name="adj2" fmla="val 6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will do only for myself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Conditional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262313"/>
            <a:ext cx="6934200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Let, p = “Maria learns discrete mathematics” and </a:t>
            </a:r>
          </a:p>
          <a:p>
            <a:pPr marL="0" lvl="1">
              <a:spcAft>
                <a:spcPts val="600"/>
              </a:spcAft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 = “Maria will find a good job.” </a:t>
            </a:r>
          </a:p>
          <a:p>
            <a:pPr marL="0" lvl="1">
              <a:spcAft>
                <a:spcPts val="600"/>
              </a:spcAft>
            </a:pP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statement p→q as a statement in English.</a:t>
            </a:r>
          </a:p>
        </p:txBody>
      </p:sp>
    </p:spTree>
    <p:extLst>
      <p:ext uri="{BB962C8B-B14F-4D97-AF65-F5344CB8AC3E}">
        <p14:creationId xmlns:p14="http://schemas.microsoft.com/office/powerpoint/2010/main" val="34310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Bi-Conditional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9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Let p and q be propositions. The biconditional statement p↔q is the proposition “p if and only if q.” The biconditional statement p↔q is </a:t>
            </a:r>
            <a:r>
              <a:rPr lang="en-US">
                <a:solidFill>
                  <a:srgbClr val="FF0000"/>
                </a:solidFill>
              </a:rPr>
              <a:t>true when p and q have the same truth values</a:t>
            </a:r>
            <a:r>
              <a:rPr lang="en-US"/>
              <a:t>, and is false otherwise.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Biconditional statements are also called bi-implications.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304" y="4735668"/>
            <a:ext cx="5668498" cy="13770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“p is necessary and sufficient for q”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“if p then q, and conversely”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“p </a:t>
            </a:r>
            <a:r>
              <a:rPr lang="en-US" sz="2400" err="1"/>
              <a:t>iff</a:t>
            </a:r>
            <a:r>
              <a:rPr lang="en-US" sz="2400"/>
              <a:t> q.”</a:t>
            </a:r>
          </a:p>
        </p:txBody>
      </p:sp>
    </p:spTree>
    <p:extLst>
      <p:ext uri="{BB962C8B-B14F-4D97-AF65-F5344CB8AC3E}">
        <p14:creationId xmlns:p14="http://schemas.microsoft.com/office/powerpoint/2010/main" val="386501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2242158"/>
            <a:ext cx="8229600" cy="3625241"/>
          </a:xfrm>
        </p:spPr>
        <p:txBody>
          <a:bodyPr>
            <a:normAutofit/>
          </a:bodyPr>
          <a:lstStyle/>
          <a:p>
            <a:pPr marL="533400" indent="-533400" algn="just"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 by Kenneth H. Rosen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39314984-081B-4EBE-9E1A-10DEB050310E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2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9384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Recommended Textbook</a:t>
            </a:r>
          </a:p>
        </p:txBody>
      </p:sp>
    </p:spTree>
    <p:extLst>
      <p:ext uri="{BB962C8B-B14F-4D97-AF65-F5344CB8AC3E}">
        <p14:creationId xmlns:p14="http://schemas.microsoft.com/office/powerpoint/2010/main" val="420251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35089"/>
            <a:ext cx="10515600" cy="874711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True when both has same truth values and otherwise false.</a:t>
            </a:r>
          </a:p>
          <a:p>
            <a:pPr marL="0" indent="0" eaLnBrk="1" hangingPunct="1">
              <a:buNone/>
            </a:pPr>
            <a:endParaRPr lang="en-US"/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34836"/>
              </p:ext>
            </p:extLst>
          </p:nvPr>
        </p:nvGraphicFramePr>
        <p:xfrm>
          <a:off x="8867383" y="1783400"/>
          <a:ext cx="2895600" cy="250825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Logical operators: Bi-Conditional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8" y="4436728"/>
            <a:ext cx="9196191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Let </a:t>
            </a:r>
            <a:r>
              <a:rPr lang="en-US" sz="2400" i="1"/>
              <a:t>p</a:t>
            </a:r>
            <a:r>
              <a:rPr lang="en-US" sz="2400"/>
              <a:t> = “You take this class” and </a:t>
            </a:r>
            <a:r>
              <a:rPr lang="en-US" sz="2400" i="1"/>
              <a:t>q</a:t>
            </a:r>
            <a:r>
              <a:rPr lang="en-US" sz="2400"/>
              <a:t> = “You get a grade”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/>
              <a:t>p</a:t>
            </a:r>
            <a:r>
              <a:rPr lang="en-US" sz="2400">
                <a:sym typeface="Symbol" pitchFamily="-65" charset="2"/>
              </a:rPr>
              <a:t></a:t>
            </a:r>
            <a:r>
              <a:rPr lang="en-US" sz="2400" i="1">
                <a:sym typeface="Symbol" pitchFamily="-65" charset="2"/>
              </a:rPr>
              <a:t>q</a:t>
            </a:r>
            <a:r>
              <a:rPr lang="en-US" sz="2400">
                <a:sym typeface="Symbol" pitchFamily="-65" charset="2"/>
              </a:rPr>
              <a:t> = “You take this class if and only if you get a grade”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ym typeface="Symbol" pitchFamily="-65" charset="2"/>
              </a:rPr>
              <a:t>Alternatively, it means “If you take this class, then you get a grade and if you get a grade then you take (took) this class”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526" y="2162814"/>
            <a:ext cx="7498216" cy="164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Alternatively, it means “(if </a:t>
            </a:r>
            <a:r>
              <a:rPr lang="en-US" sz="2400" i="1"/>
              <a:t>p</a:t>
            </a:r>
            <a:r>
              <a:rPr lang="en-US" sz="2400"/>
              <a:t> then </a:t>
            </a:r>
            <a:r>
              <a:rPr lang="en-US" sz="2400" i="1"/>
              <a:t>q</a:t>
            </a:r>
            <a:r>
              <a:rPr lang="en-US" sz="2400"/>
              <a:t>) and (if </a:t>
            </a:r>
            <a:r>
              <a:rPr lang="en-US" sz="2400" i="1"/>
              <a:t>q</a:t>
            </a:r>
            <a:r>
              <a:rPr lang="en-US" sz="2400"/>
              <a:t> then </a:t>
            </a:r>
            <a:r>
              <a:rPr lang="en-US" sz="2400" i="1"/>
              <a:t>p</a:t>
            </a:r>
            <a:r>
              <a:rPr lang="en-US" sz="2400"/>
              <a:t>)”       </a:t>
            </a:r>
            <a:r>
              <a:rPr lang="en-US" sz="2400" b="1" i="1"/>
              <a:t>(p→q)</a:t>
            </a:r>
            <a:r>
              <a:rPr lang="en-US" sz="2400" b="1"/>
              <a:t>∧</a:t>
            </a:r>
            <a:r>
              <a:rPr lang="en-US" sz="2400" b="1" i="1"/>
              <a:t> (q→p)</a:t>
            </a:r>
            <a:r>
              <a:rPr lang="en-US" sz="240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ym typeface="Symbol" pitchFamily="-65" charset="2"/>
              </a:rPr>
              <a:t>Note that a bi-conditional has the </a:t>
            </a:r>
            <a:r>
              <a:rPr lang="en-US" sz="2400">
                <a:solidFill>
                  <a:srgbClr val="FF0000"/>
                </a:solidFill>
                <a:sym typeface="Symbol" pitchFamily="-65" charset="2"/>
              </a:rPr>
              <a:t>opposite truth values of the exclusive or</a:t>
            </a:r>
          </a:p>
        </p:txBody>
      </p:sp>
    </p:spTree>
    <p:extLst>
      <p:ext uri="{BB962C8B-B14F-4D97-AF65-F5344CB8AC3E}">
        <p14:creationId xmlns:p14="http://schemas.microsoft.com/office/powerpoint/2010/main" val="12113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Truth Tables of Compound Propositions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3846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Example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48695"/>
            <a:ext cx="10653296" cy="1075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Construct the truth table of the compound proposition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(p∨¬q)→(p∧q).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31942"/>
            <a:ext cx="8943975" cy="31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Boolean operators 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1670285" y="1657197"/>
          <a:ext cx="8851430" cy="3353412"/>
        </p:xfrm>
        <a:graphic>
          <a:graphicData uri="http://schemas.openxmlformats.org/drawingml/2006/table">
            <a:tbl>
              <a:tblPr/>
              <a:tblGrid>
                <a:gridCol w="48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1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Bi-conditional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2200" y="5610679"/>
            <a:ext cx="78715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Learn what they mean, don’t just memorize the table!</a:t>
            </a:r>
          </a:p>
        </p:txBody>
      </p:sp>
    </p:spTree>
    <p:extLst>
      <p:ext uri="{BB962C8B-B14F-4D97-AF65-F5344CB8AC3E}">
        <p14:creationId xmlns:p14="http://schemas.microsoft.com/office/powerpoint/2010/main" val="20185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Precedence of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3285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Just as in algebra, operators have precedence</a:t>
            </a:r>
          </a:p>
          <a:p>
            <a:pPr marL="457200" lvl="1" indent="0">
              <a:buNone/>
            </a:pPr>
            <a:r>
              <a:rPr lang="en-US" sz="2800"/>
              <a:t>  </a:t>
            </a:r>
          </a:p>
          <a:p>
            <a:pPr marL="457200" lvl="1" indent="0">
              <a:buNone/>
            </a:pPr>
            <a:r>
              <a:rPr lang="en-US" sz="2800"/>
              <a:t>4+3*2 = ?</a:t>
            </a:r>
          </a:p>
          <a:p>
            <a:pPr marL="457200" lvl="1" indent="0">
              <a:buNone/>
            </a:pPr>
            <a:endParaRPr lang="en-US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 4+3*2 = 4+(3*2) </a:t>
            </a:r>
          </a:p>
          <a:p>
            <a:pPr marL="457200" lvl="1" indent="0">
              <a:buNone/>
            </a:pPr>
            <a:endParaRPr lang="en-US" sz="2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 4+3*2 = (4+3)*2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600"/>
            <a:ext cx="762000" cy="7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342"/>
            <a:ext cx="8229600" cy="8048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530354"/>
            <a:ext cx="4953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>
                <a:sym typeface="Symbol" pitchFamily="-65" charset="2"/>
              </a:rPr>
              <a:t>p</a:t>
            </a:r>
            <a:r>
              <a:rPr lang="en-US" sz="2800">
                <a:sym typeface="Symbol" pitchFamily="-65" charset="2"/>
              </a:rPr>
              <a:t>  </a:t>
            </a:r>
            <a:r>
              <a:rPr lang="en-US" sz="2800" i="1">
                <a:sym typeface="Symbol" pitchFamily="-65" charset="2"/>
              </a:rPr>
              <a:t>q</a:t>
            </a:r>
            <a:r>
              <a:rPr lang="en-US" sz="2800">
                <a:sym typeface="Symbol" pitchFamily="-65" charset="2"/>
              </a:rPr>
              <a:t>  </a:t>
            </a:r>
            <a:r>
              <a:rPr lang="en-US" sz="2800"/>
              <a:t>¬</a:t>
            </a:r>
            <a:r>
              <a:rPr lang="en-US" sz="2800" i="1">
                <a:sym typeface="Symbol" pitchFamily="-65" charset="2"/>
              </a:rPr>
              <a:t>r</a:t>
            </a:r>
            <a:r>
              <a:rPr lang="en-US" sz="2800">
                <a:sym typeface="Symbol" pitchFamily="-65" charset="2"/>
              </a:rPr>
              <a:t> </a:t>
            </a:r>
            <a:r>
              <a:rPr lang="en-US" sz="2800"/>
              <a:t>→</a:t>
            </a:r>
            <a:r>
              <a:rPr lang="en-US" sz="2800">
                <a:sym typeface="Symbol" pitchFamily="-65" charset="2"/>
              </a:rPr>
              <a:t> </a:t>
            </a:r>
            <a:r>
              <a:rPr lang="en-US" sz="2800" i="1">
                <a:sym typeface="Symbol" pitchFamily="-65" charset="2"/>
              </a:rPr>
              <a:t>s</a:t>
            </a:r>
            <a:r>
              <a:rPr lang="en-US" sz="2800">
                <a:sym typeface="Symbol" pitchFamily="-65" charset="2"/>
              </a:rPr>
              <a:t> </a:t>
            </a:r>
            <a:r>
              <a:rPr lang="en-US" sz="2800">
                <a:ea typeface="ヒラギノ角ゴ Pro W3" pitchFamily="-65" charset="-128"/>
              </a:rPr>
              <a:t>↔</a:t>
            </a:r>
            <a:r>
              <a:rPr lang="en-US" sz="2800">
                <a:sym typeface="Symbol" pitchFamily="-65" charset="2"/>
              </a:rPr>
              <a:t> </a:t>
            </a:r>
            <a:r>
              <a:rPr lang="en-US" sz="2800" i="1">
                <a:sym typeface="Symbol" pitchFamily="-65" charset="2"/>
              </a:rPr>
              <a:t>t</a:t>
            </a:r>
            <a:r>
              <a:rPr lang="en-US" sz="2800">
                <a:sym typeface="Symbol" pitchFamily="-65" charset="2"/>
              </a:rPr>
              <a:t>  = ?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-65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>
              <a:sym typeface="Symbol" pitchFamily="-65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>
                <a:sym typeface="Symbol" pitchFamily="-65" charset="2"/>
              </a:rPr>
              <a:t>   =(</a:t>
            </a:r>
            <a:r>
              <a:rPr lang="en-US" sz="2800" i="1">
                <a:sym typeface="Symbol" pitchFamily="-65" charset="2"/>
              </a:rPr>
              <a:t>p</a:t>
            </a:r>
            <a:r>
              <a:rPr lang="en-US" sz="2800">
                <a:sym typeface="Symbol" pitchFamily="-65" charset="2"/>
              </a:rPr>
              <a:t>  (</a:t>
            </a:r>
            <a:r>
              <a:rPr lang="en-US" sz="2800" i="1">
                <a:sym typeface="Symbol" pitchFamily="-65" charset="2"/>
              </a:rPr>
              <a:t>q</a:t>
            </a:r>
            <a:r>
              <a:rPr lang="en-US" sz="2800">
                <a:sym typeface="Symbol" pitchFamily="-65" charset="2"/>
              </a:rPr>
              <a:t>  (</a:t>
            </a:r>
            <a:r>
              <a:rPr lang="en-US" sz="2800"/>
              <a:t>¬</a:t>
            </a:r>
            <a:r>
              <a:rPr lang="en-US" sz="2800" i="1">
                <a:sym typeface="Symbol" pitchFamily="-65" charset="2"/>
              </a:rPr>
              <a:t>r</a:t>
            </a:r>
            <a:r>
              <a:rPr lang="en-US" sz="2800">
                <a:sym typeface="Symbol" pitchFamily="-65" charset="2"/>
              </a:rPr>
              <a:t>)) </a:t>
            </a:r>
            <a:r>
              <a:rPr lang="en-US" sz="2800"/>
              <a:t>→</a:t>
            </a:r>
            <a:r>
              <a:rPr lang="en-US" sz="2800">
                <a:sym typeface="Symbol" pitchFamily="-65" charset="2"/>
              </a:rPr>
              <a:t> </a:t>
            </a:r>
            <a:r>
              <a:rPr lang="en-US" sz="2800" i="1">
                <a:sym typeface="Symbol" pitchFamily="-65" charset="2"/>
              </a:rPr>
              <a:t>s</a:t>
            </a:r>
            <a:r>
              <a:rPr lang="en-US" sz="2800">
                <a:sym typeface="Symbol" pitchFamily="-65" charset="2"/>
              </a:rPr>
              <a:t>) </a:t>
            </a:r>
            <a:r>
              <a:rPr lang="en-US" sz="2800">
                <a:ea typeface="ヒラギノ角ゴ Pro W3" pitchFamily="-65" charset="-128"/>
              </a:rPr>
              <a:t>↔</a:t>
            </a:r>
            <a:r>
              <a:rPr lang="en-US" sz="2800">
                <a:sym typeface="Symbol" pitchFamily="-65" charset="2"/>
              </a:rPr>
              <a:t> (</a:t>
            </a:r>
            <a:r>
              <a:rPr lang="en-US" sz="2800" i="1">
                <a:sym typeface="Symbol" pitchFamily="-65" charset="2"/>
              </a:rPr>
              <a:t>t</a:t>
            </a:r>
            <a:r>
              <a:rPr lang="en-US" sz="2800">
                <a:sym typeface="Symbol" pitchFamily="-65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ym typeface="Symbol" pitchFamily="-65" charset="2"/>
              </a:rPr>
              <a:t>First three </a:t>
            </a:r>
            <a:r>
              <a:rPr lang="en-US" sz="2800">
                <a:sym typeface="Symbol" pitchFamily="-65" charset="2"/>
              </a:rPr>
              <a:t>are the most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ym typeface="Symbol" pitchFamily="-65" charset="2"/>
              </a:rPr>
              <a:t>NOT</a:t>
            </a:r>
            <a:r>
              <a:rPr lang="en-US" sz="2800">
                <a:sym typeface="Symbol" pitchFamily="-65" charset="2"/>
              </a:rPr>
              <a:t> is </a:t>
            </a:r>
            <a:r>
              <a:rPr lang="en-US" sz="2800" i="1">
                <a:sym typeface="Symbol" pitchFamily="-65" charset="2"/>
              </a:rPr>
              <a:t>always</a:t>
            </a:r>
            <a:r>
              <a:rPr lang="en-US" sz="2800">
                <a:sym typeface="Symbol" pitchFamily="-65" charset="2"/>
              </a:rPr>
              <a:t> performed before any other operation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47143"/>
              </p:ext>
            </p:extLst>
          </p:nvPr>
        </p:nvGraphicFramePr>
        <p:xfrm>
          <a:off x="6903077" y="1981200"/>
          <a:ext cx="3841124" cy="3268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/>
                        <a:t>¬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ym typeface="Symbol" pitchFamily="-65" charset="2"/>
                        </a:rPr>
                        <a:t>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ym typeface="Symbol" pitchFamily="-65" charset="2"/>
                        </a:rPr>
                        <a:t>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→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↔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Precedence of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Logic and Bit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2236"/>
            <a:ext cx="2562225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3068636"/>
            <a:ext cx="5876925" cy="3371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200400"/>
            <a:ext cx="5384502" cy="31559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76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Applications of Propositional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1883189"/>
            <a:ext cx="6324600" cy="3818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/>
              <a:t>Translating English Sentences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/>
              <a:t>System Specifications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/>
              <a:t>Boolean Searches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/>
              <a:t>Logic Puzzles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/>
              <a:t>Logic Circuits</a:t>
            </a:r>
          </a:p>
        </p:txBody>
      </p:sp>
    </p:spTree>
    <p:extLst>
      <p:ext uri="{BB962C8B-B14F-4D97-AF65-F5344CB8AC3E}">
        <p14:creationId xmlns:p14="http://schemas.microsoft.com/office/powerpoint/2010/main" val="143423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1016" y="1334712"/>
            <a:ext cx="10663249" cy="527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Example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0971" y="1998709"/>
            <a:ext cx="10653296" cy="684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/>
              <a:t> = “It is below freezing”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i="1"/>
              <a:t>q</a:t>
            </a:r>
            <a:r>
              <a:rPr lang="en-US"/>
              <a:t> = “It is snowing”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825" y="2870431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It is below freezing and it is snowing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1615" y="2870431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</a:t>
            </a:r>
            <a:r>
              <a:rPr lang="en-US" sz="2400" i="1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400" i="1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304" y="3471097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It is below freezing but not snowing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1094" y="3471097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400" i="1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824" y="4724400"/>
            <a:ext cx="7751775" cy="690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It is either below freezing or it is snowing, but it is not snowing if it is below freezing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1094" y="4135955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 err="1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400" i="1" err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400" i="1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5824" y="4114800"/>
            <a:ext cx="7751775" cy="395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If it is below freezing, it is also snowing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1094" y="4952579"/>
            <a:ext cx="247130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(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)(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q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972" y="5638800"/>
            <a:ext cx="7736628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That it is below freezing is necessary and sufficient for it to be snowing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5427" y="5722519"/>
            <a:ext cx="1652586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Verdana" pitchFamily="-65" charset="0"/>
                <a:ea typeface="ヒラギノ角ゴ Pro W3" pitchFamily="-65" charset="-128"/>
              </a:rPr>
              <a:t>↔</a:t>
            </a:r>
            <a:r>
              <a:rPr lang="en-US" sz="2400" i="1">
                <a:solidFill>
                  <a:srgbClr val="0000FF"/>
                </a:solidFill>
                <a:latin typeface="Verdana" pitchFamily="-65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87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7"/>
            <a:ext cx="10663249" cy="1358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4400" b="1">
                <a:latin typeface="+mj-lt"/>
              </a:rPr>
              <a:t>Problem:</a:t>
            </a:r>
            <a:r>
              <a:rPr lang="en-US" b="1">
                <a:latin typeface="+mj-lt"/>
              </a:rPr>
              <a:t> </a:t>
            </a:r>
            <a:r>
              <a:rPr lang="en-US" sz="4400">
                <a:latin typeface="+mj-lt"/>
              </a:rPr>
              <a:t>How can this English sentence be translated into a logical expression?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4400">
                <a:latin typeface="+mj-lt"/>
              </a:rPr>
              <a:t>“You </a:t>
            </a:r>
            <a:r>
              <a:rPr lang="en-US" sz="4400" b="1">
                <a:solidFill>
                  <a:srgbClr val="FF0000"/>
                </a:solidFill>
                <a:latin typeface="+mj-lt"/>
              </a:rPr>
              <a:t>can access the Internet</a:t>
            </a:r>
            <a:r>
              <a:rPr lang="en-US" sz="4400">
                <a:latin typeface="+mj-lt"/>
              </a:rPr>
              <a:t> from campus </a:t>
            </a:r>
            <a:r>
              <a:rPr lang="en-US" sz="44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only if </a:t>
            </a:r>
            <a:r>
              <a:rPr lang="en-US" sz="4400">
                <a:latin typeface="+mj-lt"/>
              </a:rPr>
              <a:t>you are </a:t>
            </a:r>
            <a:r>
              <a:rPr lang="en-US" sz="4400" b="1">
                <a:solidFill>
                  <a:srgbClr val="FF0000"/>
                </a:solidFill>
                <a:latin typeface="+mj-lt"/>
              </a:rPr>
              <a:t>a computer science major </a:t>
            </a:r>
            <a:r>
              <a:rPr lang="en-US" sz="4400" b="1">
                <a:solidFill>
                  <a:srgbClr val="C00000"/>
                </a:solidFill>
                <a:latin typeface="+mj-lt"/>
              </a:rPr>
              <a:t>or</a:t>
            </a:r>
            <a:r>
              <a:rPr lang="en-US" sz="4400">
                <a:latin typeface="+mj-lt"/>
              </a:rPr>
              <a:t> you are </a:t>
            </a:r>
            <a:r>
              <a:rPr lang="en-US" sz="4400" b="1">
                <a:solidFill>
                  <a:srgbClr val="FF0000"/>
                </a:solidFill>
                <a:latin typeface="+mj-lt"/>
              </a:rPr>
              <a:t>not a freshman</a:t>
            </a:r>
            <a:r>
              <a:rPr lang="en-US" sz="4400">
                <a:latin typeface="+mj-lt"/>
              </a:rPr>
              <a:t>.”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104" y="3329119"/>
            <a:ext cx="10653296" cy="253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Solve: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Let, a = </a:t>
            </a:r>
            <a:r>
              <a:rPr lang="en-US" sz="2400" i="1"/>
              <a:t>“You can access the Internet from campus,”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c = “You are a computer science major,”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f = “You are a freshman,”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100" i="1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Then the statement can be represented as    a → (c </a:t>
            </a:r>
            <a:r>
              <a:rPr lang="en-US" sz="2400"/>
              <a:t>∨</a:t>
            </a:r>
            <a:r>
              <a:rPr lang="en-US" sz="2400" i="1"/>
              <a:t> ¬f).</a:t>
            </a:r>
          </a:p>
        </p:txBody>
      </p:sp>
    </p:spTree>
    <p:extLst>
      <p:ext uri="{BB962C8B-B14F-4D97-AF65-F5344CB8AC3E}">
        <p14:creationId xmlns:p14="http://schemas.microsoft.com/office/powerpoint/2010/main" val="33516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7"/>
            <a:ext cx="10663249" cy="16555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>
                <a:latin typeface="+mj-lt"/>
              </a:rPr>
              <a:t>How can this English sentence be translated into a logical expression?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>
                <a:latin typeface="+mj-lt"/>
              </a:rPr>
              <a:t>“You can not ride the roller coaster if you are under 4 feet tall unless you are older than 16 years old.”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104" y="3329119"/>
            <a:ext cx="10653296" cy="253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Solution: Let </a:t>
            </a:r>
            <a:r>
              <a:rPr lang="en-US" sz="2400" b="1" i="1"/>
              <a:t>q, r,  and s </a:t>
            </a:r>
            <a:r>
              <a:rPr lang="en-US" sz="2400" i="1"/>
              <a:t>represent “You can ride the roller coaster,” “You are under 4 feet tall,” and “You are older than 16 years old,” respectively. Then the sentence can be translated to </a:t>
            </a:r>
            <a:r>
              <a:rPr lang="en-US" sz="2400" b="1" i="1"/>
              <a:t>(r </a:t>
            </a:r>
            <a:r>
              <a:rPr lang="en-US" sz="2400" b="1"/>
              <a:t>∧ </a:t>
            </a:r>
            <a:r>
              <a:rPr lang="en-US" sz="2400" b="1" i="1"/>
              <a:t>¬s) → ¬q.</a:t>
            </a:r>
          </a:p>
        </p:txBody>
      </p:sp>
    </p:spTree>
    <p:extLst>
      <p:ext uri="{BB962C8B-B14F-4D97-AF65-F5344CB8AC3E}">
        <p14:creationId xmlns:p14="http://schemas.microsoft.com/office/powerpoint/2010/main" val="41672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362200" y="381000"/>
            <a:ext cx="7391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From http://dictionary.oed.com: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Discrete </a:t>
            </a:r>
            <a:r>
              <a:rPr lang="en-US" sz="2400" i="1">
                <a:solidFill>
                  <a:srgbClr val="000000"/>
                </a:solidFill>
              </a:rPr>
              <a:t>adj.</a:t>
            </a:r>
            <a:r>
              <a:rPr lang="en-US" sz="2400">
                <a:solidFill>
                  <a:srgbClr val="000000"/>
                </a:solidFill>
              </a:rPr>
              <a:t>   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1. a.</a:t>
            </a:r>
            <a:r>
              <a:rPr lang="en-US" sz="2400">
                <a:solidFill>
                  <a:srgbClr val="000000"/>
                </a:solidFill>
              </a:rPr>
              <a:t> Separate, detached from others, individually distinct. Opposed to </a:t>
            </a:r>
            <a:r>
              <a:rPr lang="en-US" sz="2400" i="1">
                <a:solidFill>
                  <a:srgbClr val="000000"/>
                </a:solidFill>
              </a:rPr>
              <a:t>continuous</a:t>
            </a:r>
            <a:r>
              <a:rPr lang="en-US" sz="2400">
                <a:solidFill>
                  <a:srgbClr val="000000"/>
                </a:solidFill>
              </a:rPr>
              <a:t>. 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2. a.</a:t>
            </a:r>
            <a:r>
              <a:rPr lang="en-US" sz="2400">
                <a:solidFill>
                  <a:srgbClr val="000000"/>
                </a:solidFill>
              </a:rPr>
              <a:t> Consisting of distinct or individual parts; discontinuous. 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33600" y="3843339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According to writer </a:t>
            </a:r>
            <a:r>
              <a:rPr lang="en-US" sz="2400" b="1">
                <a:solidFill>
                  <a:srgbClr val="000000"/>
                </a:solidFill>
              </a:rPr>
              <a:t>Kenneth H. Rosen-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Discrete mathematics is the part of mathematics devoted to the study of discrete objects.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6E9A4701-0B46-40E3-A202-B45C56D11B26}" type="slidenum">
              <a:rPr kumimoji="0" lang="en-US" altLang="ko-KR" sz="1200" b="0">
                <a:latin typeface="Gulim" panose="020B0600000101010101" pitchFamily="34" charset="-127"/>
              </a:rPr>
              <a:pPr eaLnBrk="1" hangingPunct="1"/>
              <a:t>30</a:t>
            </a:fld>
            <a:endParaRPr kumimoji="0" lang="en-US" altLang="ko-KR" sz="1200" b="0">
              <a:latin typeface="Gulim" panose="020B0600000101010101" pitchFamily="34" charset="-127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End of Lesson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514600"/>
            <a:ext cx="77724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3600">
                <a:latin typeface="Times New Roman" panose="02020603050405020304" pitchFamily="18" charset="0"/>
              </a:rPr>
              <a:t>Thanks  to all !!!</a:t>
            </a:r>
          </a:p>
        </p:txBody>
      </p:sp>
    </p:spTree>
    <p:extLst>
      <p:ext uri="{BB962C8B-B14F-4D97-AF65-F5344CB8AC3E}">
        <p14:creationId xmlns:p14="http://schemas.microsoft.com/office/powerpoint/2010/main" val="21019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2963" y="1981200"/>
            <a:ext cx="5457825" cy="4114800"/>
          </a:xfrm>
          <a:prstGeom prst="rect">
            <a:avLst/>
          </a:prstGeom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339966"/>
                </a:solidFill>
                <a:ea typeface="新細明體" pitchFamily="18" charset="-120"/>
              </a:rPr>
              <a:t>Advanced algorithms &amp; data structures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9900FF"/>
                </a:solidFill>
                <a:ea typeface="新細明體" pitchFamily="18" charset="-120"/>
              </a:rPr>
              <a:t>Programming language compilers &amp; interpreters.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FF0066"/>
                </a:solidFill>
                <a:ea typeface="新細明體" pitchFamily="18" charset="-120"/>
              </a:rPr>
              <a:t>Computer networks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3333FF"/>
                </a:solidFill>
                <a:ea typeface="新細明體" pitchFamily="18" charset="-120"/>
              </a:rPr>
              <a:t>Operating systems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008000"/>
                </a:solidFill>
                <a:ea typeface="新細明體" pitchFamily="18" charset="-120"/>
              </a:rPr>
              <a:t>Computer architecture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572260" y="1981200"/>
            <a:ext cx="5000618" cy="4114800"/>
          </a:xfrm>
          <a:prstGeom prst="rect">
            <a:avLst/>
          </a:prstGeom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CC00CC"/>
                </a:solidFill>
                <a:ea typeface="新細明體" pitchFamily="18" charset="-120"/>
              </a:rPr>
              <a:t>Database management systems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CC9900"/>
                </a:solidFill>
                <a:ea typeface="新細明體" pitchFamily="18" charset="-120"/>
              </a:rPr>
              <a:t>Cryptography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808000"/>
                </a:solidFill>
                <a:ea typeface="新細明體" pitchFamily="18" charset="-120"/>
              </a:rPr>
              <a:t>Error correction codes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kern="0">
                <a:solidFill>
                  <a:srgbClr val="3333CC"/>
                </a:solidFill>
                <a:ea typeface="新細明體" pitchFamily="18" charset="-120"/>
              </a:rPr>
              <a:t>Graphics &amp; animation algorithms, game engines, </a:t>
            </a:r>
            <a:r>
              <a:rPr lang="en-US" altLang="zh-TW" sz="2400" b="1" i="1" kern="0">
                <a:solidFill>
                  <a:srgbClr val="3333CC"/>
                </a:solidFill>
                <a:ea typeface="新細明體" pitchFamily="18" charset="-120"/>
              </a:rPr>
              <a:t>etc.</a:t>
            </a:r>
            <a:r>
              <a:rPr lang="en-US" altLang="zh-TW" sz="2400" b="1" kern="0">
                <a:solidFill>
                  <a:srgbClr val="3333CC"/>
                </a:solidFill>
                <a:ea typeface="新細明體" pitchFamily="18" charset="-120"/>
              </a:rPr>
              <a:t>…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b="1" i="1" kern="0">
                <a:solidFill>
                  <a:srgbClr val="000000"/>
                </a:solidFill>
                <a:ea typeface="新細明體" pitchFamily="18" charset="-120"/>
              </a:rPr>
              <a:t>I.e.</a:t>
            </a:r>
            <a:r>
              <a:rPr lang="en-US" altLang="zh-TW" sz="2400" b="1" kern="0">
                <a:solidFill>
                  <a:srgbClr val="000000"/>
                </a:solidFill>
                <a:ea typeface="新細明體" pitchFamily="18" charset="-120"/>
              </a:rPr>
              <a:t>, the whole field!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384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Application Area</a:t>
            </a:r>
          </a:p>
        </p:txBody>
      </p:sp>
    </p:spTree>
    <p:extLst>
      <p:ext uri="{BB962C8B-B14F-4D97-AF65-F5344CB8AC3E}">
        <p14:creationId xmlns:p14="http://schemas.microsoft.com/office/powerpoint/2010/main" val="345546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286000"/>
            <a:ext cx="6367475" cy="166199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4F81BD">
                <a:lumMod val="75000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Basic Propositional Logic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Variable Based Propositional Logic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>
                <a:solidFill>
                  <a:prstClr val="black"/>
                </a:solidFill>
                <a:latin typeface="Calibri"/>
              </a:rPr>
              <a:t>Logical Operators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Today’s Topics</a:t>
            </a:r>
          </a:p>
        </p:txBody>
      </p:sp>
    </p:spTree>
    <p:extLst>
      <p:ext uri="{BB962C8B-B14F-4D97-AF65-F5344CB8AC3E}">
        <p14:creationId xmlns:p14="http://schemas.microsoft.com/office/powerpoint/2010/main" val="8794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Proposition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410893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74890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A proposition is a declarative sentence </a:t>
            </a:r>
            <a:r>
              <a:rPr lang="en-US" i="1">
                <a:latin typeface="Adobe Hebrew" panose="02040503050201020203" pitchFamily="18" charset="-79"/>
                <a:cs typeface="Adobe Hebrew" panose="02040503050201020203" pitchFamily="18" charset="-79"/>
              </a:rPr>
              <a:t>(that is, a sentence that declares a fact)</a:t>
            </a:r>
            <a:r>
              <a:rPr lang="en-US"/>
              <a:t> that is either true or false, but not both.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823" y="3298424"/>
            <a:ext cx="10672775" cy="3077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b="1"/>
              <a:t>Example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Washington, D.C., is the capital of the United States of America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Dhaka is the capital of Bangladesh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Dhaka is the capital of India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8 + 2 = 10 , 2 + 1= 3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4 + 4 = 10  </a:t>
            </a:r>
          </a:p>
        </p:txBody>
      </p:sp>
    </p:spTree>
    <p:extLst>
      <p:ext uri="{BB962C8B-B14F-4D97-AF65-F5344CB8AC3E}">
        <p14:creationId xmlns:p14="http://schemas.microsoft.com/office/powerpoint/2010/main" val="1554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Proposition or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057400"/>
            <a:ext cx="56388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What time is it?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Read this carefully.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+ 2 = 10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x + y  = z</a:t>
            </a:r>
          </a:p>
        </p:txBody>
      </p:sp>
      <p:sp>
        <p:nvSpPr>
          <p:cNvPr id="2" name="Multiply 1"/>
          <p:cNvSpPr/>
          <p:nvPr/>
        </p:nvSpPr>
        <p:spPr>
          <a:xfrm>
            <a:off x="6096000" y="2057400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096000" y="2616317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096000" y="3197908"/>
            <a:ext cx="3810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096000" y="3742645"/>
            <a:ext cx="381000" cy="304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Propositional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variables that represent propositions, just as letters are used to denote numerical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25" y="3706338"/>
            <a:ext cx="106727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The conventional letters used for propositional variables are p, q, r, s, ... 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100" y="4865771"/>
            <a:ext cx="10672775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>
                <a:latin typeface="Adobe Hebrew" panose="02040503050201020203" pitchFamily="18" charset="-79"/>
                <a:cs typeface="Adobe Hebrew" panose="02040503050201020203" pitchFamily="18" charset="-79"/>
              </a:rPr>
              <a:t>Example : 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>
                <a:latin typeface="Adobe Hebrew" panose="02040503050201020203" pitchFamily="18" charset="-79"/>
                <a:cs typeface="Adobe Hebrew" panose="02040503050201020203" pitchFamily="18" charset="-79"/>
              </a:rPr>
              <a:t>p = Dhaka is the capital of Bangladesh.</a:t>
            </a:r>
          </a:p>
        </p:txBody>
      </p:sp>
    </p:spTree>
    <p:extLst>
      <p:ext uri="{BB962C8B-B14F-4D97-AF65-F5344CB8AC3E}">
        <p14:creationId xmlns:p14="http://schemas.microsoft.com/office/powerpoint/2010/main" val="4280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common terms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/>
              <a:t>The truth value</a:t>
            </a:r>
            <a:endParaRPr lang="en-US" b="1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04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truth value </a:t>
            </a:r>
            <a:r>
              <a:rPr lang="en-US"/>
              <a:t>of a proposition is </a:t>
            </a:r>
            <a:r>
              <a:rPr lang="en-US">
                <a:solidFill>
                  <a:srgbClr val="FF0000"/>
                </a:solidFill>
              </a:rPr>
              <a:t>true</a:t>
            </a:r>
            <a:r>
              <a:rPr lang="en-US"/>
              <a:t>, denoted by T, if it is a true proposition, and the truth value of a proposition is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, denoted by F, if it is a false proposition.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8900" y="3928818"/>
            <a:ext cx="23620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Truth value :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5348" y="3928819"/>
            <a:ext cx="6319851" cy="461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>
                <a:latin typeface="Adobe Hebrew" panose="02040503050201020203" pitchFamily="18" charset="-79"/>
                <a:cs typeface="Adobe Hebrew" panose="02040503050201020203" pitchFamily="18" charset="-79"/>
              </a:rPr>
              <a:t>p = Dhaka is the capital of Bangladesh.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8641" y="4607341"/>
            <a:ext cx="627655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i="1">
                <a:latin typeface="Adobe Hebrew" panose="02040503050201020203" pitchFamily="18" charset="-79"/>
                <a:cs typeface="Adobe Hebrew" panose="02040503050201020203" pitchFamily="18" charset="-79"/>
              </a:rPr>
              <a:t>p = Dhaka is the capital of Pakistan.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8901" y="4583268"/>
            <a:ext cx="23620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Truth value : F</a:t>
            </a:r>
          </a:p>
        </p:txBody>
      </p:sp>
    </p:spTree>
    <p:extLst>
      <p:ext uri="{BB962C8B-B14F-4D97-AF65-F5344CB8AC3E}">
        <p14:creationId xmlns:p14="http://schemas.microsoft.com/office/powerpoint/2010/main" val="19440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A7C02F-C361-4DEA-A436-4BC02FFD0B5E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C54A230-D4ED-4B67-A0E6-1A590F3D6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A883B-9307-45F5-8505-EB7FF9022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167fab8-8ff8-4d16-8e2f-22d40d7d3b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Proposition</vt:lpstr>
      <vt:lpstr>Proposition or Not?</vt:lpstr>
      <vt:lpstr>Propositional Variable</vt:lpstr>
      <vt:lpstr>Some common terms</vt:lpstr>
      <vt:lpstr>Some common terms</vt:lpstr>
      <vt:lpstr>Introduction to Logical Operators</vt:lpstr>
      <vt:lpstr>Logical operators: Not</vt:lpstr>
      <vt:lpstr>Logical operators: And</vt:lpstr>
      <vt:lpstr>Logical operators: Or</vt:lpstr>
      <vt:lpstr>More Logical Operators</vt:lpstr>
      <vt:lpstr>Logical operators: Exclusive Or</vt:lpstr>
      <vt:lpstr>Logical operators: Conditional </vt:lpstr>
      <vt:lpstr>PowerPoint Presentation</vt:lpstr>
      <vt:lpstr>Logical operators: Bi-Conditional </vt:lpstr>
      <vt:lpstr>Logical operators: Bi-Conditional </vt:lpstr>
      <vt:lpstr>Truth Tables of Compound Propositions</vt:lpstr>
      <vt:lpstr>Boolean operators summary</vt:lpstr>
      <vt:lpstr>Precedence of operators</vt:lpstr>
      <vt:lpstr>PowerPoint Presentation</vt:lpstr>
      <vt:lpstr>Logic and Bit Operations</vt:lpstr>
      <vt:lpstr>Applications of Propositional Logic</vt:lpstr>
      <vt:lpstr>Translating English Sentences</vt:lpstr>
      <vt:lpstr>Translating English Sentences</vt:lpstr>
      <vt:lpstr>Translating English Sentences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#1</dc:title>
  <dc:creator>sania</dc:creator>
  <cp:lastModifiedBy>Dipanwita Maitra</cp:lastModifiedBy>
  <cp:revision>1</cp:revision>
  <dcterms:created xsi:type="dcterms:W3CDTF">2016-09-25T06:11:29Z</dcterms:created>
  <dcterms:modified xsi:type="dcterms:W3CDTF">2024-07-07T18:58:29Z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