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55"/>
  </p:notesMasterIdLst>
  <p:sldIdLst>
    <p:sldId id="381" r:id="rId5"/>
    <p:sldId id="303" r:id="rId6"/>
    <p:sldId id="321" r:id="rId7"/>
    <p:sldId id="329" r:id="rId8"/>
    <p:sldId id="324" r:id="rId9"/>
    <p:sldId id="325" r:id="rId10"/>
    <p:sldId id="335" r:id="rId11"/>
    <p:sldId id="336" r:id="rId12"/>
    <p:sldId id="382" r:id="rId13"/>
    <p:sldId id="337" r:id="rId14"/>
    <p:sldId id="340" r:id="rId15"/>
    <p:sldId id="339" r:id="rId16"/>
    <p:sldId id="341" r:id="rId17"/>
    <p:sldId id="331" r:id="rId18"/>
    <p:sldId id="332" r:id="rId19"/>
    <p:sldId id="342" r:id="rId20"/>
    <p:sldId id="333" r:id="rId21"/>
    <p:sldId id="348" r:id="rId22"/>
    <p:sldId id="349" r:id="rId23"/>
    <p:sldId id="351" r:id="rId24"/>
    <p:sldId id="352" r:id="rId25"/>
    <p:sldId id="356" r:id="rId26"/>
    <p:sldId id="353" r:id="rId27"/>
    <p:sldId id="357" r:id="rId28"/>
    <p:sldId id="354" r:id="rId29"/>
    <p:sldId id="355" r:id="rId30"/>
    <p:sldId id="334" r:id="rId31"/>
    <p:sldId id="358" r:id="rId32"/>
    <p:sldId id="344" r:id="rId33"/>
    <p:sldId id="343" r:id="rId34"/>
    <p:sldId id="365" r:id="rId35"/>
    <p:sldId id="345" r:id="rId36"/>
    <p:sldId id="364" r:id="rId37"/>
    <p:sldId id="362" r:id="rId38"/>
    <p:sldId id="366" r:id="rId39"/>
    <p:sldId id="363" r:id="rId40"/>
    <p:sldId id="367" r:id="rId41"/>
    <p:sldId id="347" r:id="rId42"/>
    <p:sldId id="368" r:id="rId43"/>
    <p:sldId id="346" r:id="rId44"/>
    <p:sldId id="369" r:id="rId45"/>
    <p:sldId id="372" r:id="rId46"/>
    <p:sldId id="370" r:id="rId47"/>
    <p:sldId id="373" r:id="rId48"/>
    <p:sldId id="374" r:id="rId49"/>
    <p:sldId id="375" r:id="rId50"/>
    <p:sldId id="376" r:id="rId51"/>
    <p:sldId id="377" r:id="rId52"/>
    <p:sldId id="378" r:id="rId53"/>
    <p:sldId id="37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FAA3F-2576-4F01-8268-E6605F52E124}" v="1" dt="2020-11-11T15:07:21.580"/>
    <p1510:client id="{E607AEC4-33DC-4E96-8F86-B6B581295857}" v="1" dt="2020-11-07T18:07:12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098F68-B3D3-45EB-AA2E-28D2BD72F944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E0B90-5F46-4E81-9680-901DE55937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8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0E868B12-009A-4234-8574-7EF37146744F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755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271FA2A-6DA0-4864-86F2-44209CB3DD1F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4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3E0B90-5F46-4E81-9680-901DE55937C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8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735F4F5D-A3A0-4310-83AC-9A91106479DB}" type="slidenum">
              <a:rPr lang="en-US" smtClean="0"/>
              <a:pPr eaLnBrk="1" hangingPunct="1"/>
              <a:t>39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4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2/20/2024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3FA4070-1585-46AC-B874-0758B221D775}" type="datetime1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05B6665-778D-4C0D-A9F6-9DA9A96D44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emf"/><Relationship Id="rId7" Type="http://schemas.openxmlformats.org/officeDocument/2006/relationships/oleObject" Target="../embeddings/oleObject2.bin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3028" y="1066799"/>
            <a:ext cx="4038601" cy="1894362"/>
          </a:xfrm>
        </p:spPr>
        <p:txBody>
          <a:bodyPr/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Set Theory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How to describe a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404944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4.  Set-builder notation with interval</a:t>
            </a:r>
            <a:endParaRPr lang="en-US" i="1" kern="0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68941"/>
            <a:ext cx="10653296" cy="42794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the notation for intervals of real numbers. When a and b are real numbers </a:t>
            </a:r>
            <a:r>
              <a:rPr lang="en-US" kern="0" dirty="0">
                <a:solidFill>
                  <a:srgbClr val="FF0000"/>
                </a:solidFill>
              </a:rPr>
              <a:t>with a &lt; b</a:t>
            </a:r>
            <a:r>
              <a:rPr lang="en-US" kern="0" dirty="0">
                <a:solidFill>
                  <a:srgbClr val="000000"/>
                </a:solidFill>
              </a:rPr>
              <a:t>, we write</a:t>
            </a:r>
          </a:p>
          <a:p>
            <a:pPr marL="1200150" lvl="1" fontAlgn="base">
              <a:lnSpc>
                <a:spcPct val="114000"/>
              </a:lnSpc>
              <a:spcBef>
                <a:spcPts val="0"/>
              </a:spcBef>
            </a:pPr>
            <a:r>
              <a:rPr lang="en-US" sz="2800" kern="0" dirty="0">
                <a:solidFill>
                  <a:srgbClr val="000000"/>
                </a:solidFill>
              </a:rPr>
              <a:t>[a, b] = {x | a ≤ x ≤ b}</a:t>
            </a:r>
          </a:p>
          <a:p>
            <a:pPr marL="1200150" lvl="1" fontAlgn="base">
              <a:lnSpc>
                <a:spcPct val="114000"/>
              </a:lnSpc>
              <a:spcBef>
                <a:spcPts val="0"/>
              </a:spcBef>
            </a:pPr>
            <a:r>
              <a:rPr lang="en-US" sz="2800" kern="0" dirty="0">
                <a:solidFill>
                  <a:srgbClr val="000000"/>
                </a:solidFill>
              </a:rPr>
              <a:t>[a, b) = {x | a ≤ x &lt; b}</a:t>
            </a:r>
          </a:p>
          <a:p>
            <a:pPr marL="1200150" lvl="1" fontAlgn="base">
              <a:lnSpc>
                <a:spcPct val="114000"/>
              </a:lnSpc>
              <a:spcBef>
                <a:spcPts val="0"/>
              </a:spcBef>
            </a:pPr>
            <a:r>
              <a:rPr lang="en-US" sz="2800" kern="0" dirty="0">
                <a:solidFill>
                  <a:srgbClr val="000000"/>
                </a:solidFill>
              </a:rPr>
              <a:t>(a, b] = {x | a &lt; x ≤ b}</a:t>
            </a:r>
          </a:p>
          <a:p>
            <a:pPr marL="1200150" lvl="1" fontAlgn="base">
              <a:lnSpc>
                <a:spcPct val="114000"/>
              </a:lnSpc>
              <a:spcBef>
                <a:spcPts val="0"/>
              </a:spcBef>
            </a:pPr>
            <a:r>
              <a:rPr lang="en-US" sz="2800" kern="0" dirty="0">
                <a:solidFill>
                  <a:srgbClr val="000000"/>
                </a:solidFill>
              </a:rPr>
              <a:t>(a, b) = {x | a &lt; x &lt; b}</a:t>
            </a:r>
          </a:p>
          <a:p>
            <a:pPr marL="1200150" lvl="1"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Note that </a:t>
            </a:r>
            <a:r>
              <a:rPr lang="en-US" b="1" kern="0" dirty="0">
                <a:solidFill>
                  <a:srgbClr val="FF0000"/>
                </a:solidFill>
              </a:rPr>
              <a:t>[a, b] </a:t>
            </a:r>
            <a:r>
              <a:rPr lang="en-US" kern="0" dirty="0"/>
              <a:t>is called the</a:t>
            </a:r>
            <a:r>
              <a:rPr lang="en-US" kern="0" dirty="0">
                <a:solidFill>
                  <a:srgbClr val="FF0000"/>
                </a:solidFill>
              </a:rPr>
              <a:t> closed interval </a:t>
            </a:r>
            <a:r>
              <a:rPr lang="en-US" kern="0" dirty="0"/>
              <a:t>from a to b </a:t>
            </a:r>
            <a:r>
              <a:rPr lang="en-US" kern="0" dirty="0">
                <a:solidFill>
                  <a:srgbClr val="000000"/>
                </a:solidFill>
              </a:rPr>
              <a:t>and </a:t>
            </a:r>
            <a:r>
              <a:rPr lang="en-US" b="1" kern="0" dirty="0">
                <a:solidFill>
                  <a:srgbClr val="FF0000"/>
                </a:solidFill>
              </a:rPr>
              <a:t>(a, b) </a:t>
            </a:r>
            <a:r>
              <a:rPr lang="en-US" kern="0" dirty="0"/>
              <a:t>is called the </a:t>
            </a:r>
            <a:r>
              <a:rPr lang="en-US" kern="0" dirty="0">
                <a:solidFill>
                  <a:srgbClr val="FF0000"/>
                </a:solidFill>
              </a:rPr>
              <a:t>open interval </a:t>
            </a:r>
            <a:r>
              <a:rPr lang="en-US" kern="0" dirty="0"/>
              <a:t>from a to b</a:t>
            </a:r>
            <a:r>
              <a:rPr lang="en-US" kern="0" dirty="0">
                <a:solidFill>
                  <a:srgbClr val="000000"/>
                </a:solidFill>
              </a:rPr>
              <a:t>.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292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63" y="1481141"/>
            <a:ext cx="11429999" cy="4867271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N</a:t>
            </a:r>
            <a:r>
              <a:rPr lang="en-US" sz="2400" dirty="0"/>
              <a:t> = {0, 1, 2, 3, …} is the set of natural numbers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Z</a:t>
            </a:r>
            <a:r>
              <a:rPr lang="en-US" sz="2400" dirty="0"/>
              <a:t> =  {…, -2, -1, 0, 1, 2, …} is the set of integers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Z</a:t>
            </a:r>
            <a:r>
              <a:rPr lang="en-US" sz="2400" b="1" baseline="30000" dirty="0"/>
              <a:t>+</a:t>
            </a:r>
            <a:r>
              <a:rPr lang="en-US" sz="2400" dirty="0"/>
              <a:t> =  {1, 2, 3, …} is the set of positive integers (</a:t>
            </a:r>
            <a:r>
              <a:rPr lang="en-US" sz="2400" dirty="0" err="1"/>
              <a:t>a.k.a</a:t>
            </a:r>
            <a:r>
              <a:rPr lang="en-US" sz="2400" dirty="0"/>
              <a:t> whole numbers)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Note that people disagree on the exact definitions of whole numbers and natural numbers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Q</a:t>
            </a:r>
            <a:r>
              <a:rPr lang="en-US" sz="2400" dirty="0"/>
              <a:t> = {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r>
              <a:rPr lang="en-US" sz="2400" dirty="0"/>
              <a:t> |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b="1" dirty="0"/>
              <a:t>Z</a:t>
            </a:r>
            <a:r>
              <a:rPr lang="en-US" sz="2400" dirty="0"/>
              <a:t>, </a:t>
            </a:r>
            <a:r>
              <a:rPr lang="en-US" sz="2400" i="1" dirty="0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</a:t>
            </a:r>
            <a:r>
              <a:rPr lang="en-US" sz="2400" b="1" dirty="0"/>
              <a:t>Z</a:t>
            </a:r>
            <a:r>
              <a:rPr lang="en-US" sz="2400" dirty="0"/>
              <a:t>, </a:t>
            </a:r>
            <a:r>
              <a:rPr lang="en-US" sz="2400" i="1" dirty="0"/>
              <a:t>q</a:t>
            </a:r>
            <a:r>
              <a:rPr lang="en-US" sz="2400" dirty="0"/>
              <a:t> ≠ 0} is the set of rational numbers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Any number that can be expressed as a fraction of two integers (where the bottom one is not zero)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R</a:t>
            </a:r>
            <a:r>
              <a:rPr lang="en-US" sz="2400" dirty="0"/>
              <a:t> is the set of real numbers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R</a:t>
            </a:r>
            <a:r>
              <a:rPr lang="en-US" sz="2400" b="1" baseline="30000" dirty="0"/>
              <a:t>+</a:t>
            </a:r>
            <a:r>
              <a:rPr lang="en-US" sz="2400" baseline="30000" dirty="0"/>
              <a:t> </a:t>
            </a:r>
            <a:r>
              <a:rPr lang="en-US" sz="2400" dirty="0"/>
              <a:t> the set of positive real numbers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b="1" dirty="0"/>
              <a:t>C</a:t>
            </a:r>
            <a:r>
              <a:rPr lang="en-US" sz="2400" dirty="0"/>
              <a:t> the set of complex numbers.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Often used sets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5110"/>
            <a:ext cx="10515600" cy="103505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Specifying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300160"/>
            <a:ext cx="10820400" cy="5229228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</a:pPr>
            <a:r>
              <a:rPr lang="en-US" b="1" dirty="0"/>
              <a:t>Q3:</a:t>
            </a:r>
            <a:r>
              <a:rPr lang="en-US" dirty="0"/>
              <a:t>Specify/find the roster set from builder notation?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=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x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 Z, x is even, -10 &lt;x &lt;10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}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dirty="0"/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algn="just">
              <a:spcAft>
                <a:spcPts val="600"/>
              </a:spcAft>
            </a:pPr>
            <a:r>
              <a:rPr lang="en-US" dirty="0"/>
              <a:t>B =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x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 Z, x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– 3 = 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sz="40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C =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x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 Z, x</a:t>
            </a:r>
            <a:r>
              <a:rPr lang="en-US" baseline="30000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+ 2 = 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200589" y="2529010"/>
            <a:ext cx="10301288" cy="6786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 = {-8, -6, -4, -2, 2, 4,6,8,}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0589" y="3981150"/>
            <a:ext cx="6800850" cy="583399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B = {-3,3}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8725" y="5460207"/>
            <a:ext cx="5143500" cy="59769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E = {-2, 2}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Specifying Set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5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85963"/>
            <a:ext cx="10906124" cy="1314450"/>
          </a:xfr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fontAlgn="base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333399"/>
              </a:buClr>
              <a:buNone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Order does not matter</a:t>
            </a:r>
          </a:p>
          <a:p>
            <a:pPr lvl="1" fontAlgn="base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{1, 2, 3, 4, 5} is equivalent to {3, 5, 2, 4, 1}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Set - properties</a:t>
            </a:r>
            <a:endParaRPr lang="en-US" sz="4800" b="1" kern="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38199" y="3657600"/>
            <a:ext cx="10906125" cy="17573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accent1">
                <a:shade val="95000"/>
                <a:satMod val="105000"/>
              </a:schemeClr>
            </a:solidFill>
            <a:prstDash val="solid"/>
            <a:miter lim="800000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spcAft>
                <a:spcPts val="600"/>
              </a:spcAft>
              <a:buClr>
                <a:srgbClr val="333399"/>
              </a:buClr>
              <a:buNone/>
            </a:pPr>
            <a:r>
              <a:rPr lang="en-US" sz="2400" b="1" kern="0" dirty="0">
                <a:solidFill>
                  <a:srgbClr val="000000"/>
                </a:solidFill>
                <a:latin typeface="Verdana"/>
              </a:rPr>
              <a:t>Frequency does not matter 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Clr>
                <a:srgbClr val="333399"/>
              </a:buClr>
              <a:buNone/>
            </a:pPr>
            <a:r>
              <a:rPr lang="en-US" sz="2400" b="1" kern="0" dirty="0">
                <a:solidFill>
                  <a:srgbClr val="000000"/>
                </a:solidFill>
                <a:latin typeface="Verdana"/>
              </a:rPr>
              <a:t>	- </a:t>
            </a:r>
            <a:r>
              <a:rPr lang="en-US" sz="2400" kern="0" dirty="0">
                <a:solidFill>
                  <a:srgbClr val="000000"/>
                </a:solidFill>
                <a:latin typeface="Verdana"/>
              </a:rPr>
              <a:t>Consider the list of students in this class</a:t>
            </a:r>
          </a:p>
          <a:p>
            <a:pPr lvl="2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It does not make sense to list somebody twice</a:t>
            </a:r>
          </a:p>
          <a:p>
            <a:endParaRPr lang="en-US" kern="0" dirty="0"/>
          </a:p>
        </p:txBody>
      </p:sp>
      <p:sp>
        <p:nvSpPr>
          <p:cNvPr id="2" name="Rectangle 1"/>
          <p:cNvSpPr/>
          <p:nvPr/>
        </p:nvSpPr>
        <p:spPr>
          <a:xfrm>
            <a:off x="838199" y="1283351"/>
            <a:ext cx="5724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ts val="600"/>
              </a:spcBef>
              <a:spcAft>
                <a:spcPts val="600"/>
              </a:spcAft>
            </a:pPr>
            <a:r>
              <a:rPr lang="en-US" sz="2800" kern="0" dirty="0">
                <a:solidFill>
                  <a:prstClr val="black"/>
                </a:solidFill>
              </a:rPr>
              <a:t>Q4: What is the properties of set?</a:t>
            </a:r>
          </a:p>
        </p:txBody>
      </p:sp>
    </p:spTree>
    <p:extLst>
      <p:ext uri="{BB962C8B-B14F-4D97-AF65-F5344CB8AC3E}">
        <p14:creationId xmlns:p14="http://schemas.microsoft.com/office/powerpoint/2010/main" val="253538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The universal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9528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i="1" dirty="0">
                <a:latin typeface="Times New Roman" panose="02020603050405020304" pitchFamily="18" charset="0"/>
              </a:rPr>
              <a:t>U</a:t>
            </a:r>
            <a:r>
              <a:rPr lang="en-US" dirty="0"/>
              <a:t> is the universal set – the set of all of elements (or the “universe”) from which given any set is drawn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" y="3557587"/>
            <a:ext cx="10477500" cy="20313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the set {-2, 0.4, 2}, </a:t>
            </a:r>
            <a:r>
              <a:rPr lang="en-US" sz="2400" b="1" i="1" dirty="0">
                <a:latin typeface="Times New Roman" panose="02020603050405020304" pitchFamily="18" charset="0"/>
              </a:rPr>
              <a:t>U</a:t>
            </a:r>
            <a:r>
              <a:rPr lang="en-US" sz="2400" dirty="0"/>
              <a:t> would be the real numbers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the set {0, 1, 2}, </a:t>
            </a:r>
            <a:r>
              <a:rPr lang="en-US" sz="2400" b="1" i="1" dirty="0">
                <a:latin typeface="Times New Roman" panose="02020603050405020304" pitchFamily="18" charset="0"/>
              </a:rPr>
              <a:t>U</a:t>
            </a:r>
            <a:r>
              <a:rPr lang="en-US" sz="2400" dirty="0"/>
              <a:t> could be the </a:t>
            </a:r>
            <a:r>
              <a:rPr lang="en-US" sz="2400" b="1" dirty="0"/>
              <a:t>N</a:t>
            </a:r>
            <a:r>
              <a:rPr lang="en-US" sz="2400" dirty="0"/>
              <a:t>, </a:t>
            </a:r>
            <a:r>
              <a:rPr lang="en-US" sz="2400" b="1" dirty="0"/>
              <a:t>Z</a:t>
            </a:r>
            <a:r>
              <a:rPr lang="en-US" sz="2400" dirty="0"/>
              <a:t>, </a:t>
            </a:r>
            <a:r>
              <a:rPr lang="en-US" sz="2400" b="1" dirty="0"/>
              <a:t>Q</a:t>
            </a:r>
            <a:r>
              <a:rPr lang="en-US" sz="2400" dirty="0"/>
              <a:t>, </a:t>
            </a:r>
            <a:r>
              <a:rPr lang="en-US" sz="2400" b="1" dirty="0"/>
              <a:t>R</a:t>
            </a:r>
            <a:r>
              <a:rPr lang="en-US" sz="2400" dirty="0"/>
              <a:t> depending on the context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the set of the vowels of the alphabet, </a:t>
            </a:r>
            <a:r>
              <a:rPr lang="en-US" sz="2400" b="1" i="1" dirty="0">
                <a:latin typeface="Times New Roman" panose="02020603050405020304" pitchFamily="18" charset="0"/>
              </a:rPr>
              <a:t>U</a:t>
            </a:r>
            <a:r>
              <a:rPr lang="en-US" sz="2400" dirty="0"/>
              <a:t> would be all the letters of the alphabet</a:t>
            </a:r>
          </a:p>
        </p:txBody>
      </p:sp>
    </p:spTree>
    <p:extLst>
      <p:ext uri="{BB962C8B-B14F-4D97-AF65-F5344CB8AC3E}">
        <p14:creationId xmlns:p14="http://schemas.microsoft.com/office/powerpoint/2010/main" val="194603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The Empty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8874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a set has zero elements, it is called the empty (or null) set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304" y="2801115"/>
            <a:ext cx="6624221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Written using the symbol </a:t>
            </a:r>
            <a:r>
              <a:rPr lang="en-US" sz="2400" dirty="0">
                <a:sym typeface="Symbol" panose="05050102010706020507" pitchFamily="18" charset="2"/>
              </a:rPr>
              <a:t>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Thus,  = { }             </a:t>
            </a:r>
            <a:endParaRPr lang="en-US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350" y="3989544"/>
            <a:ext cx="8577275" cy="757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It can be a element of other sets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anose="05050102010706020507" pitchFamily="18" charset="2"/>
              </a:rPr>
              <a:t>{ , 1, 2, 3, x } is a valid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5396" y="4918374"/>
            <a:ext cx="10663250" cy="14219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ym typeface="Symbol" panose="05050102010706020507" pitchFamily="18" charset="2"/>
              </a:rPr>
              <a:t> ≠ {  }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anose="05050102010706020507" pitchFamily="18" charset="2"/>
              </a:rPr>
              <a:t>      The first is a set of zero elements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anose="05050102010706020507" pitchFamily="18" charset="2"/>
              </a:rPr>
              <a:t>The second is a set of 1 element </a:t>
            </a:r>
            <a:r>
              <a:rPr lang="en-US" sz="2400" i="1" dirty="0">
                <a:sym typeface="Symbol" panose="05050102010706020507" pitchFamily="18" charset="2"/>
              </a:rPr>
              <a:t>[A set with one element is called a</a:t>
            </a:r>
            <a:r>
              <a:rPr lang="en-US" sz="2400" b="1" i="1" dirty="0">
                <a:sym typeface="Symbol" panose="05050102010706020507" pitchFamily="18" charset="2"/>
              </a:rPr>
              <a:t> singleton</a:t>
            </a:r>
            <a:r>
              <a:rPr lang="en-US" sz="2400" i="1" dirty="0">
                <a:sym typeface="Symbol" panose="05050102010706020507" pitchFamily="18" charset="2"/>
              </a:rPr>
              <a:t> set]</a:t>
            </a:r>
          </a:p>
        </p:txBody>
      </p:sp>
    </p:spTree>
    <p:extLst>
      <p:ext uri="{BB962C8B-B14F-4D97-AF65-F5344CB8AC3E}">
        <p14:creationId xmlns:p14="http://schemas.microsoft.com/office/powerpoint/2010/main" val="1289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42976" y="1585913"/>
            <a:ext cx="6575432" cy="46148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/>
              <a:t>Represents sets graphically</a:t>
            </a:r>
          </a:p>
          <a:p>
            <a:pPr lvl="1" eaLnBrk="1" hangingPunct="1"/>
            <a:r>
              <a:rPr lang="en-US" dirty="0"/>
              <a:t>The box represents the universal set</a:t>
            </a:r>
          </a:p>
          <a:p>
            <a:pPr lvl="1" eaLnBrk="1" hangingPunct="1"/>
            <a:r>
              <a:rPr lang="en-US" dirty="0"/>
              <a:t>Circles represent the set(s)</a:t>
            </a:r>
          </a:p>
          <a:p>
            <a:pPr eaLnBrk="1" hangingPunct="1"/>
            <a:r>
              <a:rPr lang="en-US" sz="2800" dirty="0"/>
              <a:t>Consider set S, which is the set of all vowels in the alphabet</a:t>
            </a:r>
          </a:p>
          <a:p>
            <a:pPr eaLnBrk="1" hangingPunct="1"/>
            <a:r>
              <a:rPr lang="en-US" sz="2800" dirty="0"/>
              <a:t>The individual elements are usually not written in a Venn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05B6665-778D-4C0D-A9F6-9DA9A96D446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0118725" y="3389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893057" y="3276601"/>
            <a:ext cx="3057525" cy="2805113"/>
            <a:chOff x="3310" y="2064"/>
            <a:chExt cx="1926" cy="1767"/>
          </a:xfrm>
        </p:grpSpPr>
        <p:sp>
          <p:nvSpPr>
            <p:cNvPr id="20491" name="Text Box 6"/>
            <p:cNvSpPr txBox="1">
              <a:spLocks noChangeArrowheads="1"/>
            </p:cNvSpPr>
            <p:nvPr/>
          </p:nvSpPr>
          <p:spPr bwMode="auto">
            <a:xfrm>
              <a:off x="4272" y="2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a</a:t>
              </a:r>
            </a:p>
          </p:txBody>
        </p:sp>
        <p:sp>
          <p:nvSpPr>
            <p:cNvPr id="20492" name="Text Box 7"/>
            <p:cNvSpPr txBox="1">
              <a:spLocks noChangeArrowheads="1"/>
            </p:cNvSpPr>
            <p:nvPr/>
          </p:nvSpPr>
          <p:spPr bwMode="auto">
            <a:xfrm>
              <a:off x="4656" y="28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e</a:t>
              </a:r>
            </a:p>
          </p:txBody>
        </p:sp>
        <p:sp>
          <p:nvSpPr>
            <p:cNvPr id="20493" name="Text Box 8"/>
            <p:cNvSpPr txBox="1">
              <a:spLocks noChangeArrowheads="1"/>
            </p:cNvSpPr>
            <p:nvPr/>
          </p:nvSpPr>
          <p:spPr bwMode="auto">
            <a:xfrm>
              <a:off x="5088" y="2832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i</a:t>
              </a:r>
            </a:p>
          </p:txBody>
        </p:sp>
        <p:sp>
          <p:nvSpPr>
            <p:cNvPr id="20494" name="Text Box 9"/>
            <p:cNvSpPr txBox="1">
              <a:spLocks noChangeArrowheads="1"/>
            </p:cNvSpPr>
            <p:nvPr/>
          </p:nvSpPr>
          <p:spPr bwMode="auto">
            <a:xfrm>
              <a:off x="4560" y="32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o</a:t>
              </a:r>
            </a:p>
          </p:txBody>
        </p:sp>
        <p:sp>
          <p:nvSpPr>
            <p:cNvPr id="20495" name="Text Box 10"/>
            <p:cNvSpPr txBox="1">
              <a:spLocks noChangeArrowheads="1"/>
            </p:cNvSpPr>
            <p:nvPr/>
          </p:nvSpPr>
          <p:spPr bwMode="auto">
            <a:xfrm>
              <a:off x="4944" y="32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u</a:t>
              </a:r>
            </a:p>
          </p:txBody>
        </p:sp>
        <p:sp>
          <p:nvSpPr>
            <p:cNvPr id="20496" name="Text Box 11"/>
            <p:cNvSpPr txBox="1">
              <a:spLocks noChangeArrowheads="1"/>
            </p:cNvSpPr>
            <p:nvPr/>
          </p:nvSpPr>
          <p:spPr bwMode="auto">
            <a:xfrm>
              <a:off x="3310" y="20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b</a:t>
              </a:r>
            </a:p>
          </p:txBody>
        </p:sp>
        <p:sp>
          <p:nvSpPr>
            <p:cNvPr id="20497" name="Text Box 12"/>
            <p:cNvSpPr txBox="1">
              <a:spLocks noChangeArrowheads="1"/>
            </p:cNvSpPr>
            <p:nvPr/>
          </p:nvSpPr>
          <p:spPr bwMode="auto">
            <a:xfrm>
              <a:off x="3600" y="206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c</a:t>
              </a:r>
            </a:p>
          </p:txBody>
        </p:sp>
        <p:sp>
          <p:nvSpPr>
            <p:cNvPr id="20498" name="Text Box 13"/>
            <p:cNvSpPr txBox="1">
              <a:spLocks noChangeArrowheads="1"/>
            </p:cNvSpPr>
            <p:nvPr/>
          </p:nvSpPr>
          <p:spPr bwMode="auto">
            <a:xfrm>
              <a:off x="3838" y="20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d</a:t>
              </a:r>
            </a:p>
          </p:txBody>
        </p:sp>
        <p:sp>
          <p:nvSpPr>
            <p:cNvPr id="20499" name="Text Box 14"/>
            <p:cNvSpPr txBox="1">
              <a:spLocks noChangeArrowheads="1"/>
            </p:cNvSpPr>
            <p:nvPr/>
          </p:nvSpPr>
          <p:spPr bwMode="auto">
            <a:xfrm>
              <a:off x="4050" y="2087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f</a:t>
              </a:r>
            </a:p>
          </p:txBody>
        </p:sp>
        <p:sp>
          <p:nvSpPr>
            <p:cNvPr id="20500" name="Text Box 15"/>
            <p:cNvSpPr txBox="1">
              <a:spLocks noChangeArrowheads="1"/>
            </p:cNvSpPr>
            <p:nvPr/>
          </p:nvSpPr>
          <p:spPr bwMode="auto">
            <a:xfrm>
              <a:off x="3310" y="232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g</a:t>
              </a:r>
            </a:p>
          </p:txBody>
        </p:sp>
        <p:sp>
          <p:nvSpPr>
            <p:cNvPr id="20501" name="Text Box 16"/>
            <p:cNvSpPr txBox="1">
              <a:spLocks noChangeArrowheads="1"/>
            </p:cNvSpPr>
            <p:nvPr/>
          </p:nvSpPr>
          <p:spPr bwMode="auto">
            <a:xfrm>
              <a:off x="3600" y="23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h</a:t>
              </a:r>
            </a:p>
          </p:txBody>
        </p:sp>
        <p:sp>
          <p:nvSpPr>
            <p:cNvPr id="20502" name="Text Box 17"/>
            <p:cNvSpPr txBox="1">
              <a:spLocks noChangeArrowheads="1"/>
            </p:cNvSpPr>
            <p:nvPr/>
          </p:nvSpPr>
          <p:spPr bwMode="auto">
            <a:xfrm>
              <a:off x="3888" y="2352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j</a:t>
              </a:r>
            </a:p>
          </p:txBody>
        </p:sp>
        <p:sp>
          <p:nvSpPr>
            <p:cNvPr id="20503" name="Text Box 18"/>
            <p:cNvSpPr txBox="1">
              <a:spLocks noChangeArrowheads="1"/>
            </p:cNvSpPr>
            <p:nvPr/>
          </p:nvSpPr>
          <p:spPr bwMode="auto">
            <a:xfrm>
              <a:off x="3312" y="259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k</a:t>
              </a:r>
            </a:p>
          </p:txBody>
        </p:sp>
        <p:sp>
          <p:nvSpPr>
            <p:cNvPr id="20504" name="Text Box 19"/>
            <p:cNvSpPr txBox="1">
              <a:spLocks noChangeArrowheads="1"/>
            </p:cNvSpPr>
            <p:nvPr/>
          </p:nvSpPr>
          <p:spPr bwMode="auto">
            <a:xfrm>
              <a:off x="3600" y="2592"/>
              <a:ext cx="1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l</a:t>
              </a:r>
            </a:p>
          </p:txBody>
        </p:sp>
        <p:sp>
          <p:nvSpPr>
            <p:cNvPr id="20505" name="Text Box 20"/>
            <p:cNvSpPr txBox="1">
              <a:spLocks noChangeArrowheads="1"/>
            </p:cNvSpPr>
            <p:nvPr/>
          </p:nvSpPr>
          <p:spPr bwMode="auto">
            <a:xfrm>
              <a:off x="3818" y="2567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m</a:t>
              </a:r>
            </a:p>
          </p:txBody>
        </p:sp>
        <p:sp>
          <p:nvSpPr>
            <p:cNvPr id="20506" name="Text Box 21"/>
            <p:cNvSpPr txBox="1">
              <a:spLocks noChangeArrowheads="1"/>
            </p:cNvSpPr>
            <p:nvPr/>
          </p:nvSpPr>
          <p:spPr bwMode="auto">
            <a:xfrm>
              <a:off x="3312" y="28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n</a:t>
              </a:r>
            </a:p>
          </p:txBody>
        </p:sp>
        <p:sp>
          <p:nvSpPr>
            <p:cNvPr id="20507" name="Text Box 22"/>
            <p:cNvSpPr txBox="1">
              <a:spLocks noChangeArrowheads="1"/>
            </p:cNvSpPr>
            <p:nvPr/>
          </p:nvSpPr>
          <p:spPr bwMode="auto">
            <a:xfrm>
              <a:off x="3552" y="28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  <p:sp>
          <p:nvSpPr>
            <p:cNvPr id="20508" name="Text Box 23"/>
            <p:cNvSpPr txBox="1">
              <a:spLocks noChangeArrowheads="1"/>
            </p:cNvSpPr>
            <p:nvPr/>
          </p:nvSpPr>
          <p:spPr bwMode="auto">
            <a:xfrm>
              <a:off x="3840" y="28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q</a:t>
              </a:r>
            </a:p>
          </p:txBody>
        </p:sp>
        <p:sp>
          <p:nvSpPr>
            <p:cNvPr id="20509" name="Text Box 24"/>
            <p:cNvSpPr txBox="1">
              <a:spLocks noChangeArrowheads="1"/>
            </p:cNvSpPr>
            <p:nvPr/>
          </p:nvSpPr>
          <p:spPr bwMode="auto">
            <a:xfrm>
              <a:off x="3312" y="3120"/>
              <a:ext cx="16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r</a:t>
              </a:r>
            </a:p>
          </p:txBody>
        </p:sp>
        <p:sp>
          <p:nvSpPr>
            <p:cNvPr id="20510" name="Text Box 25"/>
            <p:cNvSpPr txBox="1">
              <a:spLocks noChangeArrowheads="1"/>
            </p:cNvSpPr>
            <p:nvPr/>
          </p:nvSpPr>
          <p:spPr bwMode="auto">
            <a:xfrm>
              <a:off x="3552" y="312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s</a:t>
              </a:r>
            </a:p>
          </p:txBody>
        </p:sp>
        <p:sp>
          <p:nvSpPr>
            <p:cNvPr id="20511" name="Text Box 26"/>
            <p:cNvSpPr txBox="1">
              <a:spLocks noChangeArrowheads="1"/>
            </p:cNvSpPr>
            <p:nvPr/>
          </p:nvSpPr>
          <p:spPr bwMode="auto">
            <a:xfrm>
              <a:off x="3840" y="3120"/>
              <a:ext cx="1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t</a:t>
              </a:r>
            </a:p>
          </p:txBody>
        </p:sp>
        <p:sp>
          <p:nvSpPr>
            <p:cNvPr id="20512" name="Text Box 27"/>
            <p:cNvSpPr txBox="1">
              <a:spLocks noChangeArrowheads="1"/>
            </p:cNvSpPr>
            <p:nvPr/>
          </p:nvSpPr>
          <p:spPr bwMode="auto">
            <a:xfrm>
              <a:off x="3312" y="33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v</a:t>
              </a:r>
            </a:p>
          </p:txBody>
        </p:sp>
        <p:sp>
          <p:nvSpPr>
            <p:cNvPr id="20513" name="Text Box 28"/>
            <p:cNvSpPr txBox="1">
              <a:spLocks noChangeArrowheads="1"/>
            </p:cNvSpPr>
            <p:nvPr/>
          </p:nvSpPr>
          <p:spPr bwMode="auto">
            <a:xfrm>
              <a:off x="3552" y="336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w</a:t>
              </a:r>
            </a:p>
          </p:txBody>
        </p:sp>
        <p:sp>
          <p:nvSpPr>
            <p:cNvPr id="20514" name="Text Box 29"/>
            <p:cNvSpPr txBox="1">
              <a:spLocks noChangeArrowheads="1"/>
            </p:cNvSpPr>
            <p:nvPr/>
          </p:nvSpPr>
          <p:spPr bwMode="auto">
            <a:xfrm>
              <a:off x="3840" y="33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x</a:t>
              </a:r>
            </a:p>
          </p:txBody>
        </p:sp>
        <p:sp>
          <p:nvSpPr>
            <p:cNvPr id="20515" name="Text Box 30"/>
            <p:cNvSpPr txBox="1">
              <a:spLocks noChangeArrowheads="1"/>
            </p:cNvSpPr>
            <p:nvPr/>
          </p:nvSpPr>
          <p:spPr bwMode="auto">
            <a:xfrm>
              <a:off x="3312" y="360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y</a:t>
              </a:r>
            </a:p>
          </p:txBody>
        </p:sp>
        <p:sp>
          <p:nvSpPr>
            <p:cNvPr id="20516" name="Text Box 31"/>
            <p:cNvSpPr txBox="1">
              <a:spLocks noChangeArrowheads="1"/>
            </p:cNvSpPr>
            <p:nvPr/>
          </p:nvSpPr>
          <p:spPr bwMode="auto">
            <a:xfrm>
              <a:off x="3552" y="360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z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7820031" y="3276600"/>
            <a:ext cx="3657600" cy="2895600"/>
            <a:chOff x="3264" y="2064"/>
            <a:chExt cx="2304" cy="1824"/>
          </a:xfrm>
        </p:grpSpPr>
        <p:sp>
          <p:nvSpPr>
            <p:cNvPr id="20487" name="Rectangle 33"/>
            <p:cNvSpPr>
              <a:spLocks noChangeArrowheads="1"/>
            </p:cNvSpPr>
            <p:nvPr/>
          </p:nvSpPr>
          <p:spPr bwMode="auto">
            <a:xfrm>
              <a:off x="3264" y="2064"/>
              <a:ext cx="2304" cy="1824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endParaRPr lang="en-US">
                <a:latin typeface="Garamond" panose="02020404030301010803" pitchFamily="18" charset="0"/>
              </a:endParaRPr>
            </a:p>
          </p:txBody>
        </p:sp>
        <p:sp>
          <p:nvSpPr>
            <p:cNvPr id="20488" name="Text Box 34"/>
            <p:cNvSpPr txBox="1">
              <a:spLocks noChangeArrowheads="1"/>
            </p:cNvSpPr>
            <p:nvPr/>
          </p:nvSpPr>
          <p:spPr bwMode="auto">
            <a:xfrm>
              <a:off x="5280" y="2112"/>
              <a:ext cx="255" cy="288"/>
            </a:xfrm>
            <a:prstGeom prst="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sz="2400" b="1" i="1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0489" name="Oval 35"/>
            <p:cNvSpPr>
              <a:spLocks noChangeArrowheads="1"/>
            </p:cNvSpPr>
            <p:nvPr/>
          </p:nvSpPr>
          <p:spPr bwMode="auto">
            <a:xfrm>
              <a:off x="4128" y="2304"/>
              <a:ext cx="1344" cy="1344"/>
            </a:xfrm>
            <a:prstGeom prst="ellipse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20490" name="Text Box 36"/>
            <p:cNvSpPr txBox="1">
              <a:spLocks noChangeArrowheads="1"/>
            </p:cNvSpPr>
            <p:nvPr/>
          </p:nvSpPr>
          <p:spPr bwMode="auto">
            <a:xfrm>
              <a:off x="4704" y="2352"/>
              <a:ext cx="244" cy="288"/>
            </a:xfrm>
            <a:prstGeom prst="rect">
              <a:avLst/>
            </a:prstGeom>
            <a:no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 sz="2400" dirty="0"/>
                <a:t>S</a:t>
              </a: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Venn diagrams</a:t>
            </a:r>
            <a:endParaRPr lang="en-US" sz="4800" b="1" kern="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1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7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4"/>
            <a:ext cx="10653296" cy="1165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The set A is a sub set of B if and only if every element of A is also an element of B.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304" y="3666966"/>
            <a:ext cx="10663250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0">
                <a:solidFill>
                  <a:srgbClr val="000000"/>
                </a:solidFill>
              </a:rPr>
              <a:t>We use the notation A ⊆ B to indicate that A is a subset of the set B.</a:t>
            </a:r>
            <a:endParaRPr lang="en-US" sz="2400" i="1" dirty="0">
              <a:sym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95350" y="4574683"/>
            <a:ext cx="10673204" cy="757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anose="05050102010706020507" pitchFamily="18" charset="2"/>
              </a:rPr>
              <a:t>We see that A ⊆ B if and only if the quantification ∀x (x∈ A → x ∈ B) is true</a:t>
            </a:r>
          </a:p>
        </p:txBody>
      </p:sp>
    </p:spTree>
    <p:extLst>
      <p:ext uri="{BB962C8B-B14F-4D97-AF65-F5344CB8AC3E}">
        <p14:creationId xmlns:p14="http://schemas.microsoft.com/office/powerpoint/2010/main" val="381930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Example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382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If A = {2, 4, 6} and B = {1, 2, 3, 4, 5, 6, 7}; A is a subset of B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If A = {1, 2, 3, 4} and B = {1, 2, 3, 4}; A is a subset of B</a:t>
            </a:r>
          </a:p>
          <a:p>
            <a:pPr marL="285750" lvl="1" indent="-285750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19372" y="4248246"/>
            <a:ext cx="10663250" cy="15881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sz="2400" dirty="0"/>
              <a:t>Every nonempty set S has at least two subset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For any set S, S </a:t>
            </a:r>
            <a:r>
              <a:rPr lang="en-US" sz="2400" dirty="0">
                <a:sym typeface="Symbol" panose="05050102010706020507" pitchFamily="18" charset="2"/>
              </a:rPr>
              <a:t> S (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</a:t>
            </a:r>
            <a:r>
              <a:rPr lang="en-US" sz="2400" dirty="0">
                <a:sym typeface="Symbol" panose="05050102010706020507" pitchFamily="18" charset="2"/>
              </a:rPr>
              <a:t>S  </a:t>
            </a:r>
            <a:r>
              <a:rPr lang="en-US" sz="2400" dirty="0" err="1">
                <a:sym typeface="Symbol" panose="05050102010706020507" pitchFamily="18" charset="2"/>
              </a:rPr>
              <a:t>S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sz="2400" dirty="0">
                <a:sym typeface="Symbol" panose="05050102010706020507" pitchFamily="18" charset="2"/>
              </a:rPr>
              <a:t> S)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400" dirty="0"/>
              <a:t>For any set S,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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 S (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</a:t>
            </a:r>
            <a:r>
              <a:rPr lang="en-US" sz="2400" dirty="0">
                <a:sym typeface="Symbol" panose="05050102010706020507" pitchFamily="18" charset="2"/>
              </a:rPr>
              <a:t>S 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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>
                <a:latin typeface="Symbol" panose="05050102010706020507" pitchFamily="18" charset="2"/>
                <a:sym typeface="Symbol" panose="05050102010706020507" pitchFamily="18" charset="2"/>
              </a:rPr>
              <a:t></a:t>
            </a:r>
            <a:r>
              <a:rPr lang="en-US" sz="2400" dirty="0">
                <a:sym typeface="Symbol" panose="05050102010706020507" pitchFamily="18" charset="2"/>
              </a:rPr>
              <a:t> 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919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Proper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5"/>
                <a:ext cx="10653296" cy="116596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just" fontAlgn="base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kern="0" dirty="0">
                    <a:solidFill>
                      <a:srgbClr val="000000"/>
                    </a:solidFill>
                  </a:rPr>
                  <a:t>When a set A is a subset of a set B but that A </a:t>
                </a:r>
                <a14:m>
                  <m:oMath xmlns:m="http://schemas.openxmlformats.org/officeDocument/2006/math"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kern="0" dirty="0">
                    <a:solidFill>
                      <a:srgbClr val="000000"/>
                    </a:solidFill>
                  </a:rPr>
                  <a:t> B, we write A ⊂ B and say that A is a proper subset of B.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5"/>
                <a:ext cx="10653296" cy="1165961"/>
              </a:xfrm>
              <a:prstGeom prst="rect">
                <a:avLst/>
              </a:prstGeom>
              <a:blipFill rotWithShape="0">
                <a:blip r:embed="rId2"/>
                <a:stretch>
                  <a:fillRect l="-1201" t="-3665" r="-1087" b="-3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05304" y="3805334"/>
            <a:ext cx="1066325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A ⊂ B to be true, it must be the case that A ⊆ B and there must exist an element y of B that is not an element of A. </a:t>
            </a:r>
          </a:p>
        </p:txBody>
      </p:sp>
    </p:spTree>
    <p:extLst>
      <p:ext uri="{BB962C8B-B14F-4D97-AF65-F5344CB8AC3E}">
        <p14:creationId xmlns:p14="http://schemas.microsoft.com/office/powerpoint/2010/main" val="372110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Set Basics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87791" y="2124221"/>
            <a:ext cx="10997418" cy="11488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A set is an </a:t>
            </a:r>
            <a:r>
              <a:rPr lang="en-US" kern="0" dirty="0">
                <a:solidFill>
                  <a:srgbClr val="FF0000"/>
                </a:solidFill>
              </a:rPr>
              <a:t>unordered</a:t>
            </a:r>
            <a:r>
              <a:rPr lang="en-US" kern="0" dirty="0">
                <a:solidFill>
                  <a:srgbClr val="000000"/>
                </a:solidFill>
              </a:rPr>
              <a:t> collection of </a:t>
            </a:r>
            <a:r>
              <a:rPr lang="en-US" kern="0" dirty="0">
                <a:solidFill>
                  <a:srgbClr val="FF0000"/>
                </a:solidFill>
              </a:rPr>
              <a:t>objects</a:t>
            </a:r>
            <a:r>
              <a:rPr lang="en-US" kern="0" dirty="0">
                <a:solidFill>
                  <a:srgbClr val="000000"/>
                </a:solidFill>
              </a:rPr>
              <a:t>, called </a:t>
            </a:r>
            <a:r>
              <a:rPr lang="en-US" kern="0" dirty="0">
                <a:solidFill>
                  <a:schemeClr val="accent2">
                    <a:lumMod val="50000"/>
                  </a:schemeClr>
                </a:solidFill>
              </a:rPr>
              <a:t>elements or members</a:t>
            </a:r>
            <a:r>
              <a:rPr lang="en-US" kern="0" dirty="0">
                <a:solidFill>
                  <a:srgbClr val="000000"/>
                </a:solidFill>
              </a:rPr>
              <a:t> of the set. A set is said to contain its elements.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85396" y="3391457"/>
            <a:ext cx="10653296" cy="54557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Example		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95350" y="4055454"/>
            <a:ext cx="10653296" cy="23310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sz="2000" kern="0" dirty="0">
                <a:solidFill>
                  <a:schemeClr val="bg1">
                    <a:lumMod val="75000"/>
                  </a:schemeClr>
                </a:solidFill>
                <a:latin typeface="Verdana"/>
              </a:rPr>
              <a:t>People in a class: {</a:t>
            </a:r>
            <a:r>
              <a:rPr lang="en-US" sz="2000" kern="0" dirty="0" err="1">
                <a:solidFill>
                  <a:schemeClr val="bg1">
                    <a:lumMod val="75000"/>
                  </a:schemeClr>
                </a:solidFill>
                <a:latin typeface="Verdana"/>
              </a:rPr>
              <a:t>Jui</a:t>
            </a:r>
            <a:r>
              <a:rPr lang="en-US" sz="2000" kern="0" dirty="0">
                <a:solidFill>
                  <a:schemeClr val="bg1">
                    <a:lumMod val="75000"/>
                  </a:schemeClr>
                </a:solidFill>
                <a:latin typeface="Verdana"/>
              </a:rPr>
              <a:t>, </a:t>
            </a:r>
            <a:r>
              <a:rPr lang="en-US" sz="2000" kern="0" dirty="0" err="1">
                <a:solidFill>
                  <a:schemeClr val="bg1">
                    <a:lumMod val="75000"/>
                  </a:schemeClr>
                </a:solidFill>
                <a:latin typeface="Verdana"/>
              </a:rPr>
              <a:t>Sujit</a:t>
            </a:r>
            <a:r>
              <a:rPr lang="en-US" sz="2000" kern="0" dirty="0">
                <a:solidFill>
                  <a:schemeClr val="bg1">
                    <a:lumMod val="75000"/>
                  </a:schemeClr>
                </a:solidFill>
                <a:latin typeface="Verdana"/>
              </a:rPr>
              <a:t>, Salman, </a:t>
            </a:r>
            <a:r>
              <a:rPr lang="en-US" sz="2000" kern="0" dirty="0" err="1">
                <a:solidFill>
                  <a:schemeClr val="bg1">
                    <a:lumMod val="75000"/>
                  </a:schemeClr>
                </a:solidFill>
                <a:latin typeface="Verdana"/>
              </a:rPr>
              <a:t>Koni</a:t>
            </a:r>
            <a:r>
              <a:rPr lang="en-US" sz="2000" kern="0" dirty="0">
                <a:solidFill>
                  <a:schemeClr val="bg1">
                    <a:lumMod val="75000"/>
                  </a:schemeClr>
                </a:solidFill>
                <a:latin typeface="Verdana"/>
              </a:rPr>
              <a:t>}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sz="2000" kern="0" dirty="0">
                <a:solidFill>
                  <a:schemeClr val="bg1">
                    <a:lumMod val="75000"/>
                  </a:schemeClr>
                </a:solidFill>
                <a:latin typeface="Verdana"/>
              </a:rPr>
              <a:t>Districts in the BD : {Rajshahi, Dhaka, </a:t>
            </a:r>
            <a:r>
              <a:rPr lang="en-US" sz="2000" kern="0" dirty="0" err="1">
                <a:solidFill>
                  <a:schemeClr val="bg1">
                    <a:lumMod val="75000"/>
                  </a:schemeClr>
                </a:solidFill>
                <a:latin typeface="Verdana"/>
              </a:rPr>
              <a:t>Nator</a:t>
            </a:r>
            <a:r>
              <a:rPr lang="en-US" sz="2000" kern="0" dirty="0">
                <a:solidFill>
                  <a:schemeClr val="bg1">
                    <a:lumMod val="75000"/>
                  </a:schemeClr>
                </a:solidFill>
                <a:latin typeface="Verdana"/>
              </a:rPr>
              <a:t>, … }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sz="2000" kern="0" dirty="0">
                <a:solidFill>
                  <a:schemeClr val="bg1">
                    <a:lumMod val="75000"/>
                  </a:schemeClr>
                </a:solidFill>
                <a:latin typeface="Verdana"/>
              </a:rPr>
              <a:t>Sets can contain non-related elements: {3, a, Potato}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sz="2000" kern="0" dirty="0">
                <a:solidFill>
                  <a:schemeClr val="bg1">
                    <a:lumMod val="75000"/>
                  </a:schemeClr>
                </a:solidFill>
                <a:latin typeface="Verdana"/>
              </a:rPr>
              <a:t>All positive numbers less than or equal to 5: {1, 2, 3, 4, 5}</a:t>
            </a:r>
          </a:p>
        </p:txBody>
      </p:sp>
    </p:spTree>
    <p:extLst>
      <p:ext uri="{BB962C8B-B14F-4D97-AF65-F5344CB8AC3E}">
        <p14:creationId xmlns:p14="http://schemas.microsoft.com/office/powerpoint/2010/main" val="326786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1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Proper Subset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3" y="2201095"/>
                <a:ext cx="10910471" cy="218772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If A = {2, 4, 6} and B = {1, 2, 3, 4, 5, 6, 7}; A is a subset of B and also proper subset</a:t>
                </a:r>
              </a:p>
              <a:p>
                <a:pPr marL="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i="1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i="1" dirty="0"/>
                  <a:t> B and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B both are true.</a:t>
                </a:r>
              </a:p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If A = {1, 2, 3, 4} and B = {1, 2, 3, 4}; A is not a proper subset of B but subset.</a:t>
                </a:r>
              </a:p>
              <a:p>
                <a:pPr marL="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i="1" dirty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i="1" dirty="0"/>
                  <a:t>B but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i="1" dirty="0"/>
                  <a:t> B.</a:t>
                </a:r>
              </a:p>
              <a:p>
                <a:pPr marL="0" lvl="1" indent="0">
                  <a:spcBef>
                    <a:spcPts val="1200"/>
                  </a:spcBef>
                  <a:spcAft>
                    <a:spcPts val="600"/>
                  </a:spcAft>
                  <a:buNone/>
                </a:pPr>
                <a:r>
                  <a:rPr lang="en-US" dirty="0"/>
                  <a:t>Q5: What is the difference between subset and proper subset?</a:t>
                </a:r>
              </a:p>
              <a:p>
                <a:pPr marL="285750" lvl="1" indent="-285750"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3" y="2201095"/>
                <a:ext cx="10910471" cy="2187723"/>
              </a:xfrm>
              <a:prstGeom prst="rect">
                <a:avLst/>
              </a:prstGeom>
              <a:blipFill rotWithShape="1">
                <a:blip r:embed="rId2"/>
                <a:stretch>
                  <a:fillRect l="-894" t="-3900" b="-83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867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Set Equality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165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Two sets are equal </a:t>
            </a:r>
            <a:r>
              <a:rPr lang="en-US" kern="0" dirty="0">
                <a:solidFill>
                  <a:srgbClr val="FF0000"/>
                </a:solidFill>
              </a:rPr>
              <a:t>if and only if</a:t>
            </a:r>
            <a:r>
              <a:rPr lang="en-US" kern="0" dirty="0">
                <a:solidFill>
                  <a:srgbClr val="000000"/>
                </a:solidFill>
              </a:rPr>
              <a:t> they have the same elements. We write A = B if A and B are equal sets.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396" y="4176804"/>
            <a:ext cx="10663250" cy="757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ym typeface="Symbol" panose="05050102010706020507" pitchFamily="18" charset="2"/>
              </a:rPr>
              <a:t>Therefore, if A and B are sets, then A and B are equal if and only if  ∀x (x ∈ A ↔ x ∈ B)</a:t>
            </a:r>
          </a:p>
        </p:txBody>
      </p:sp>
    </p:spTree>
    <p:extLst>
      <p:ext uri="{BB962C8B-B14F-4D97-AF65-F5344CB8AC3E}">
        <p14:creationId xmlns:p14="http://schemas.microsoft.com/office/powerpoint/2010/main" val="188569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Set Equality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79933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Example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43930"/>
            <a:ext cx="10653296" cy="2342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</a:rPr>
              <a:t>Let two sets A = {1, 2, 3} and B = {3, 2, 1} </a:t>
            </a:r>
          </a:p>
          <a:p>
            <a:pPr marL="0" indent="0" algn="just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0" dirty="0">
                <a:solidFill>
                  <a:srgbClr val="000000"/>
                </a:solidFill>
              </a:rPr>
              <a:t>		then A = B </a:t>
            </a:r>
            <a:r>
              <a:rPr lang="en-US" kern="0" dirty="0">
                <a:solidFill>
                  <a:srgbClr val="FF0000"/>
                </a:solidFill>
              </a:rPr>
              <a:t>(true or false?) </a:t>
            </a:r>
          </a:p>
          <a:p>
            <a:pPr algn="just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kern="0" dirty="0">
                <a:solidFill>
                  <a:srgbClr val="000000"/>
                </a:solidFill>
              </a:rPr>
              <a:t>Let two sets A = {1, 2, 3} and B = {3, 3, 2, 1, 2, 1} </a:t>
            </a:r>
          </a:p>
          <a:p>
            <a:pPr marL="0" indent="0" algn="just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kern="0" dirty="0">
                <a:solidFill>
                  <a:srgbClr val="000000"/>
                </a:solidFill>
              </a:rPr>
              <a:t>		then A = B </a:t>
            </a:r>
            <a:r>
              <a:rPr lang="en-US" kern="0" dirty="0">
                <a:solidFill>
                  <a:srgbClr val="FF0000"/>
                </a:solidFill>
              </a:rPr>
              <a:t>(true or false?) </a:t>
            </a:r>
          </a:p>
          <a:p>
            <a:pPr algn="just"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5350" y="4562471"/>
            <a:ext cx="10663250" cy="98488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 = {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x: x is an odd positive integer less than 10</a:t>
            </a:r>
            <a:r>
              <a:rPr lang="en-US" sz="2400" dirty="0"/>
              <a:t>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B = {1, 3, 5, 7, 9}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81336" y="5661315"/>
            <a:ext cx="5143500" cy="7064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A = B ?</a:t>
            </a:r>
          </a:p>
        </p:txBody>
      </p:sp>
    </p:spTree>
    <p:extLst>
      <p:ext uri="{BB962C8B-B14F-4D97-AF65-F5344CB8AC3E}">
        <p14:creationId xmlns:p14="http://schemas.microsoft.com/office/powerpoint/2010/main" val="14811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Set Cardinality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6973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Let S be a set. If there are exactly </a:t>
            </a:r>
            <a:r>
              <a:rPr lang="en-US" kern="0" dirty="0">
                <a:solidFill>
                  <a:srgbClr val="FF0000"/>
                </a:solidFill>
              </a:rPr>
              <a:t>n distinct elements</a:t>
            </a:r>
            <a:r>
              <a:rPr lang="en-US" kern="0" dirty="0">
                <a:solidFill>
                  <a:srgbClr val="000000"/>
                </a:solidFill>
              </a:rPr>
              <a:t> in S where n is a nonnegative integer, we say that S is a finite set and that n is the cardinality of S. The cardinality of S is denoted by |S|.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396" y="4492232"/>
            <a:ext cx="10663250" cy="7571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sz="2400" i="1" dirty="0">
                <a:sym typeface="Symbol" panose="05050102010706020507" pitchFamily="18" charset="2"/>
              </a:rPr>
              <a:t>The term cardinality comes from the common usage of the term </a:t>
            </a:r>
            <a:r>
              <a:rPr lang="en-US" sz="2400" b="1" i="1" dirty="0">
                <a:sym typeface="Symbol" panose="05050102010706020507" pitchFamily="18" charset="2"/>
              </a:rPr>
              <a:t>cardinal number </a:t>
            </a:r>
            <a:r>
              <a:rPr lang="en-US" sz="2400" i="1" dirty="0">
                <a:sym typeface="Symbol" panose="05050102010706020507" pitchFamily="18" charset="2"/>
              </a:rPr>
              <a:t>as the size of a finite set.</a:t>
            </a:r>
          </a:p>
        </p:txBody>
      </p:sp>
    </p:spTree>
    <p:extLst>
      <p:ext uri="{BB962C8B-B14F-4D97-AF65-F5344CB8AC3E}">
        <p14:creationId xmlns:p14="http://schemas.microsoft.com/office/powerpoint/2010/main" val="245237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Set Cardinality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5"/>
                <a:ext cx="10653296" cy="404730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fontAlgn="base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sz="2400" kern="0" dirty="0">
                    <a:solidFill>
                      <a:srgbClr val="000000"/>
                    </a:solidFill>
                  </a:rPr>
                  <a:t>Let A be the set of odd positive integers less than 10. Then |A| =</a:t>
                </a:r>
              </a:p>
              <a:p>
                <a:pPr algn="just" fontAlgn="base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sz="2400" kern="0" dirty="0">
                    <a:solidFill>
                      <a:srgbClr val="000000"/>
                    </a:solidFill>
                  </a:rPr>
                  <a:t>Let S be the set of letters in the English alphabet. Then |S| = </a:t>
                </a:r>
              </a:p>
              <a:p>
                <a:pPr marL="228600" lvl="1" algn="just" fontAlgn="base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dirty="0"/>
                  <a:t>Let R = {1, 2, 3, 4, 5}.  Then |R| = </a:t>
                </a:r>
              </a:p>
              <a:p>
                <a:pPr marL="228600" lvl="1" algn="just" fontAlgn="base">
                  <a:lnSpc>
                    <a:spcPct val="200000"/>
                  </a:lnSpc>
                  <a:spcBef>
                    <a:spcPts val="0"/>
                  </a:spcBef>
                </a:pPr>
                <a:r>
                  <a:rPr lang="en-US" dirty="0"/>
                  <a:t>|</a:t>
                </a:r>
                <a:r>
                  <a:rPr lang="en-US" dirty="0">
                    <a:sym typeface="Symbol" panose="05050102010706020507" pitchFamily="18" charset="2"/>
                  </a:rPr>
                  <a:t>| = </a:t>
                </a:r>
              </a:p>
              <a:p>
                <a:pPr marL="228600" lvl="1" algn="just" fontAlgn="base">
                  <a:lnSpc>
                    <a:spcPct val="2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|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= </a:t>
                </a:r>
              </a:p>
              <a:p>
                <a:pPr marL="228600" lvl="1" algn="just" fontAlgn="base">
                  <a:lnSpc>
                    <a:spcPct val="114000"/>
                  </a:lnSpc>
                  <a:spcBef>
                    <a:spcPts val="0"/>
                  </a:spcBef>
                </a:pPr>
                <a:endParaRPr lang="en-US" dirty="0"/>
              </a:p>
              <a:p>
                <a:pPr algn="just" fontAlgn="base">
                  <a:lnSpc>
                    <a:spcPct val="114000"/>
                  </a:lnSpc>
                  <a:spcBef>
                    <a:spcPts val="0"/>
                  </a:spcBef>
                </a:pPr>
                <a:endParaRPr lang="en-US" kern="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5"/>
                <a:ext cx="10653296" cy="4047305"/>
              </a:xfrm>
              <a:prstGeom prst="rect">
                <a:avLst/>
              </a:prstGeom>
              <a:blipFill rotWithShape="0">
                <a:blip r:embed="rId2"/>
                <a:stretch>
                  <a:fillRect l="-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0567843" y="2432480"/>
            <a:ext cx="714375" cy="496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kern="0">
                <a:solidFill>
                  <a:srgbClr val="000000"/>
                </a:solidFill>
              </a:rPr>
              <a:t>5.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144712" y="4613705"/>
            <a:ext cx="714375" cy="496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</a:rPr>
              <a:t>0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061346" y="3976518"/>
            <a:ext cx="714375" cy="496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kern="0">
                <a:solidFill>
                  <a:srgbClr val="000000"/>
                </a:solidFill>
              </a:rPr>
              <a:t>5.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10349056" y="3190297"/>
            <a:ext cx="714375" cy="496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</a:rPr>
              <a:t>26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2382837" y="5357202"/>
            <a:ext cx="714375" cy="496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</a:rPr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6590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Finite Set and Infinite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65642"/>
            <a:ext cx="10653296" cy="5031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 : Finite Set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1986775"/>
            <a:ext cx="10653296" cy="999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>
                <a:solidFill>
                  <a:srgbClr val="000000"/>
                </a:solidFill>
              </a:rPr>
              <a:t>Let S be a set. If there are exactly </a:t>
            </a:r>
            <a:r>
              <a:rPr lang="en-US" kern="0">
                <a:solidFill>
                  <a:srgbClr val="FF0000"/>
                </a:solidFill>
              </a:rPr>
              <a:t>n distinct elements</a:t>
            </a:r>
            <a:r>
              <a:rPr lang="en-US" kern="0">
                <a:solidFill>
                  <a:srgbClr val="000000"/>
                </a:solidFill>
              </a:rPr>
              <a:t> in S where n is a nonnegative integer, we say that S is a finite set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396" y="3206539"/>
            <a:ext cx="10663250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 = {1, 2, 3, 4, 5} finite set</a:t>
            </a:r>
            <a:endParaRPr lang="en-US" sz="2400" i="1" dirty="0">
              <a:sym typeface="Symbol" panose="05050102010706020507" pitchFamily="18" charset="2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985396" y="3883684"/>
            <a:ext cx="10653296" cy="50311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sz="4000" b="1" dirty="0"/>
              <a:t>Definition : Infinite Set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95350" y="4504817"/>
            <a:ext cx="10653296" cy="752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A set is said to </a:t>
            </a:r>
            <a:r>
              <a:rPr lang="en-US" kern="0">
                <a:solidFill>
                  <a:srgbClr val="000000"/>
                </a:solidFill>
              </a:rPr>
              <a:t>be infinite if </a:t>
            </a:r>
            <a:r>
              <a:rPr lang="en-US" kern="0" dirty="0">
                <a:solidFill>
                  <a:srgbClr val="000000"/>
                </a:solidFill>
              </a:rPr>
              <a:t>it is not finite.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75442" y="5454574"/>
            <a:ext cx="10663250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ym typeface="Symbol" panose="05050102010706020507" pitchFamily="18" charset="2"/>
              </a:rPr>
              <a:t>The set of positive integers is infinite.</a:t>
            </a:r>
            <a:endParaRPr 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461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Power Set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1659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Given a set S, the power set of S is the set of all subsets of the set S. The power set of S is denoted by P(S).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396" y="3847683"/>
            <a:ext cx="10663250" cy="190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ym typeface="Symbol" panose="05050102010706020507" pitchFamily="18" charset="2"/>
              </a:rPr>
              <a:t>Q6:What is the power set of the set {0,1,2}?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ym typeface="Symbol" panose="05050102010706020507" pitchFamily="18" charset="2"/>
              </a:rPr>
              <a:t>Q7:What is the power set of the empty set?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sym typeface="Symbol" panose="05050102010706020507" pitchFamily="18" charset="2"/>
              </a:rPr>
              <a:t>What is the power set of the set{∅}?</a:t>
            </a:r>
          </a:p>
        </p:txBody>
      </p:sp>
    </p:spTree>
    <p:extLst>
      <p:ext uri="{BB962C8B-B14F-4D97-AF65-F5344CB8AC3E}">
        <p14:creationId xmlns:p14="http://schemas.microsoft.com/office/powerpoint/2010/main" val="12340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Terminology : Cartesian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9528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dirty="0"/>
              <a:t>Let A and B be sets. The Cartesian product of A and B, denoted by A x B, is the set of all ordered pairs (a, b) where a </a:t>
            </a:r>
            <a:r>
              <a:rPr lang="en-US" dirty="0">
                <a:sym typeface="Symbol" panose="05050102010706020507" pitchFamily="18" charset="2"/>
              </a:rPr>
              <a:t> A and b B.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985396" y="3691551"/>
            <a:ext cx="10663250" cy="4247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b="1" dirty="0">
                <a:sym typeface="Symbol" panose="05050102010706020507" pitchFamily="18" charset="2"/>
              </a:rPr>
              <a:t>Hence A×B = {(a, b) | a ∈ A ∧ b ∈ B}.</a:t>
            </a:r>
            <a:endParaRPr lang="en-US" sz="2400" b="1" dirty="0">
              <a:sym typeface="Symbol" panose="05050102010706020507" pitchFamily="18" charset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90625" y="4356370"/>
            <a:ext cx="8324850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ym typeface="Symbol" panose="05050102010706020507" pitchFamily="18" charset="2"/>
              </a:rPr>
              <a:t>Let, A = {1, 2} and b = {a, b, c}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ym typeface="Symbol" panose="05050102010706020507" pitchFamily="18" charset="2"/>
              </a:rPr>
              <a:t>A x B = {(1, a), (1, b), (1, c), (2, a), (2, b), (2, c)}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ym typeface="Symbol" panose="05050102010706020507" pitchFamily="18" charset="2"/>
              </a:rPr>
              <a:t>B x A = 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4328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43163"/>
            <a:ext cx="9144000" cy="1806589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Set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2153"/>
            <a:ext cx="9144000" cy="1169975"/>
          </a:xfrm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Every extraordinary feat began in ordinary circumstances. I will start my journey of success from where I am now.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7" y="0"/>
            <a:ext cx="12193057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79482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08493"/>
            <a:ext cx="10653296" cy="58701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Operations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1972490"/>
            <a:ext cx="10653296" cy="2270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Union (</a:t>
            </a:r>
            <a:r>
              <a:rPr lang="en-US" dirty="0">
                <a:sym typeface="Symbol" panose="05050102010706020507" pitchFamily="18" charset="2"/>
              </a:rPr>
              <a:t>)</a:t>
            </a:r>
            <a:endParaRPr lang="en-US" dirty="0"/>
          </a:p>
          <a:p>
            <a:pPr lvl="1"/>
            <a:r>
              <a:rPr lang="en-US" dirty="0"/>
              <a:t>Intersection (</a:t>
            </a:r>
            <a:r>
              <a:rPr lang="en-US" dirty="0">
                <a:sym typeface="Symbol" panose="05050102010706020507" pitchFamily="18" charset="2"/>
              </a:rPr>
              <a:t>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Difference (</a:t>
            </a:r>
            <a:r>
              <a:rPr lang="en-US" dirty="0">
                <a:latin typeface="Symbol" panose="05050102010706020507" pitchFamily="18" charset="2"/>
              </a:rPr>
              <a:t>-)</a:t>
            </a:r>
            <a:endParaRPr lang="en-US" dirty="0"/>
          </a:p>
          <a:p>
            <a:pPr lvl="1"/>
            <a:r>
              <a:rPr lang="en-US" dirty="0"/>
              <a:t>Complement</a:t>
            </a:r>
            <a:r>
              <a:rPr lang="en-US" dirty="0">
                <a:sym typeface="Symbol" panose="05050102010706020507" pitchFamily="18" charset="2"/>
              </a:rPr>
              <a:t> (</a:t>
            </a:r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“—”</a:t>
            </a:r>
            <a:r>
              <a:rPr lang="en-US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Symmetric Difference ()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85396" y="4314052"/>
                <a:ext cx="10663250" cy="211609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Operation into tow sets A and B give us new sets  </a:t>
                </a:r>
              </a:p>
              <a:p>
                <a:pPr marL="19431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A</a:t>
                </a:r>
                <a:r>
                  <a:rPr lang="en-US" sz="2400" dirty="0">
                    <a:sym typeface="Symbol" panose="05050102010706020507" pitchFamily="18" charset="2"/>
                  </a:rPr>
                  <a:t></a:t>
                </a:r>
                <a:r>
                  <a:rPr 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</a:p>
              <a:p>
                <a:pPr marL="19431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A</a:t>
                </a:r>
                <a:r>
                  <a:rPr lang="en-US" sz="2400" dirty="0">
                    <a:sym typeface="Symbol" panose="05050102010706020507" pitchFamily="18" charset="2"/>
                  </a:rPr>
                  <a:t></a:t>
                </a:r>
                <a:r>
                  <a:rPr 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</a:p>
              <a:p>
                <a:pPr marL="19431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A</a:t>
                </a:r>
                <a:r>
                  <a:rPr lang="en-US" sz="2400" dirty="0">
                    <a:sym typeface="Symbol" panose="05050102010706020507" pitchFamily="18" charset="2"/>
                  </a:rPr>
                  <a:t>-</a:t>
                </a:r>
                <a:r>
                  <a:rPr 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sz="2400" dirty="0">
                    <a:sym typeface="Symbol" panose="05050102010706020507" pitchFamily="18" charset="2"/>
                  </a:rPr>
                  <a:t>, </a:t>
                </a:r>
              </a:p>
              <a:p>
                <a:pPr marL="19431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A</a:t>
                </a:r>
                <a:r>
                  <a:rPr lang="en-US" sz="2400" dirty="0">
                    <a:sym typeface="Symbol" panose="05050102010706020507" pitchFamily="18" charset="2"/>
                  </a:rPr>
                  <a:t></a:t>
                </a:r>
                <a:r>
                  <a:rPr lang="en-US" sz="2400" i="1" dirty="0">
                    <a:sym typeface="Symbol" panose="05050102010706020507" pitchFamily="18" charset="2"/>
                  </a:rPr>
                  <a:t>B</a:t>
                </a:r>
                <a:r>
                  <a:rPr lang="en-US" sz="2400" dirty="0">
                    <a:sym typeface="Symbol" panose="05050102010706020507" pitchFamily="18" charset="2"/>
                  </a:rPr>
                  <a:t>, and</a:t>
                </a:r>
                <a:endParaRPr lang="en-US" sz="2400" i="1" dirty="0">
                  <a:sym typeface="Symbol" panose="05050102010706020507" pitchFamily="18" charset="2"/>
                </a:endParaRPr>
              </a:p>
              <a:p>
                <a:pPr marL="19431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acc>
                  </m:oMath>
                </a14:m>
                <a:endParaRPr lang="en-US" sz="24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96" y="4314052"/>
                <a:ext cx="10663250" cy="2116092"/>
              </a:xfrm>
              <a:prstGeom prst="rect">
                <a:avLst/>
              </a:prstGeom>
              <a:blipFill rotWithShape="0">
                <a:blip r:embed="rId2"/>
                <a:stretch>
                  <a:fillRect l="-857" t="-3725" b="-3438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bg2">
              <a:lumMod val="5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Set Basics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8058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kern="0" dirty="0">
                <a:solidFill>
                  <a:srgbClr val="000000"/>
                </a:solidFill>
              </a:rPr>
              <a:t>A set is an unordered collection of “objects”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985396" y="3019981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Example		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95350" y="3683978"/>
            <a:ext cx="10653296" cy="26644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People in a class: {</a:t>
            </a:r>
            <a:r>
              <a:rPr lang="en-US" kern="0" dirty="0" err="1">
                <a:solidFill>
                  <a:srgbClr val="000000"/>
                </a:solidFill>
                <a:latin typeface="Verdana"/>
              </a:rPr>
              <a:t>Amit</a:t>
            </a:r>
            <a:r>
              <a:rPr lang="en-US" kern="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Verdana"/>
              </a:rPr>
              <a:t>Tanvir</a:t>
            </a:r>
            <a:r>
              <a:rPr lang="en-US" kern="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Verdana"/>
              </a:rPr>
              <a:t>Tuhin</a:t>
            </a:r>
            <a:r>
              <a:rPr lang="en-US" kern="0" dirty="0">
                <a:solidFill>
                  <a:srgbClr val="000000"/>
                </a:solidFill>
                <a:latin typeface="Verdana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Verdana"/>
              </a:rPr>
              <a:t>Tonu</a:t>
            </a:r>
            <a:r>
              <a:rPr lang="en-US" kern="0" dirty="0">
                <a:solidFill>
                  <a:srgbClr val="000000"/>
                </a:solidFill>
                <a:latin typeface="Verdana"/>
              </a:rPr>
              <a:t>}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Districts in the BD : {Rajshahi, Dhaka, </a:t>
            </a:r>
            <a:r>
              <a:rPr lang="en-US" kern="0" dirty="0" err="1">
                <a:solidFill>
                  <a:srgbClr val="000000"/>
                </a:solidFill>
                <a:latin typeface="Verdana"/>
              </a:rPr>
              <a:t>Nator</a:t>
            </a:r>
            <a:r>
              <a:rPr lang="en-US" kern="0" dirty="0">
                <a:solidFill>
                  <a:srgbClr val="000000"/>
                </a:solidFill>
                <a:latin typeface="Verdana"/>
              </a:rPr>
              <a:t>, … }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Sets can contain non-related elements: {Tonu,3, a, Potato}</a:t>
            </a:r>
          </a:p>
          <a:p>
            <a:pPr marL="742950" lvl="1" indent="-285750" fontAlgn="base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Webdings" panose="05030102010509060703" pitchFamily="18" charset="2"/>
              <a:buChar char="4"/>
            </a:pPr>
            <a:r>
              <a:rPr lang="en-US" kern="0" dirty="0">
                <a:solidFill>
                  <a:srgbClr val="000000"/>
                </a:solidFill>
                <a:latin typeface="Verdana"/>
              </a:rPr>
              <a:t>All positive numbers less than or equal to 5: {1, 2, 3, 4, 5}</a:t>
            </a:r>
          </a:p>
        </p:txBody>
      </p:sp>
    </p:spTree>
    <p:extLst>
      <p:ext uri="{BB962C8B-B14F-4D97-AF65-F5344CB8AC3E}">
        <p14:creationId xmlns:p14="http://schemas.microsoft.com/office/powerpoint/2010/main" val="1891527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Operation : Union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3093" y="1395901"/>
            <a:ext cx="10763262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63046" y="2205182"/>
            <a:ext cx="10753309" cy="15395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Let A and B be sets. The union of the sets A and B, denoted by A ∪ B, is the set that contains those elements that are either in A or in B, or </a:t>
            </a:r>
            <a:r>
              <a:rPr lang="en-US" kern="0" dirty="0">
                <a:solidFill>
                  <a:srgbClr val="FF0000"/>
                </a:solidFill>
              </a:rPr>
              <a:t>in both.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099" y="3989474"/>
                <a:ext cx="10663250" cy="4247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>
                  <a:lnSpc>
                    <a:spcPct val="90000"/>
                  </a:lnSpc>
                </a:pPr>
                <a:r>
                  <a:rPr lang="en-US" sz="2400" dirty="0"/>
                  <a:t>A U B = { </a:t>
                </a:r>
                <a:r>
                  <a:rPr lang="en-US" sz="2400" i="1" dirty="0"/>
                  <a:t>x</a:t>
                </a:r>
                <a:r>
                  <a:rPr lang="en-US" sz="2400" dirty="0"/>
                  <a:t> | </a:t>
                </a:r>
                <a:r>
                  <a:rPr lang="en-US" sz="2400" i="1" dirty="0"/>
                  <a:t>x</a:t>
                </a:r>
                <a:r>
                  <a:rPr lang="en-US" sz="2400" dirty="0">
                    <a:sym typeface="Symbol" pitchFamily="18" charset="2"/>
                  </a:rPr>
                  <a:t> 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∨</m:t>
                    </m:r>
                  </m:oMath>
                </a14:m>
                <a:r>
                  <a:rPr lang="en-US" sz="2400" i="1" dirty="0"/>
                  <a:t>x</a:t>
                </a:r>
                <a:r>
                  <a:rPr lang="en-US" sz="2400" dirty="0">
                    <a:sym typeface="Symbol" pitchFamily="18" charset="2"/>
                  </a:rPr>
                  <a:t> B }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99" y="3989474"/>
                <a:ext cx="10663250" cy="424732"/>
              </a:xfrm>
              <a:prstGeom prst="rect">
                <a:avLst/>
              </a:prstGeom>
              <a:blipFill rotWithShape="1">
                <a:blip r:embed="rId2"/>
                <a:stretch>
                  <a:fillRect t="-18056" b="-291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403099" y="4753910"/>
            <a:ext cx="4536957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A = {1, 2, 5, 7}, B = {3, 4, 5,6}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94527" y="4753910"/>
            <a:ext cx="1575096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>
              <a:lnSpc>
                <a:spcPct val="90000"/>
              </a:lnSpc>
            </a:pPr>
            <a:r>
              <a:rPr lang="en-US" sz="2400" dirty="0"/>
              <a:t>A U B  </a:t>
            </a:r>
            <a:endParaRPr lang="en-US" sz="2400" dirty="0">
              <a:sym typeface="Symbol" pitchFamily="18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77503" y="4753910"/>
            <a:ext cx="4438235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>
              <a:lnSpc>
                <a:spcPct val="90000"/>
              </a:lnSpc>
            </a:pPr>
            <a:r>
              <a:rPr lang="en-US" sz="2400" dirty="0"/>
              <a:t>{ </a:t>
            </a:r>
            <a:r>
              <a:rPr lang="en-US" sz="2400" i="1" dirty="0"/>
              <a:t>1, 2, 3, 4, 5, 6, 7</a:t>
            </a:r>
            <a:r>
              <a:rPr lang="en-US" sz="2400" dirty="0"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809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Operation : Intersection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2913" y="1378716"/>
            <a:ext cx="10763262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7895" y="2211450"/>
            <a:ext cx="10753309" cy="1587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Let A and B be sets. The intersection of the sets A and B, denoted by A∩B, is the set containing those elements in both A and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2925" y="4414017"/>
                <a:ext cx="10663250" cy="4247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>
                  <a:lnSpc>
                    <a:spcPct val="90000"/>
                  </a:lnSpc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B = { </a:t>
                </a:r>
                <a:r>
                  <a:rPr lang="en-US" sz="2400" i="1" dirty="0"/>
                  <a:t>x</a:t>
                </a:r>
                <a:r>
                  <a:rPr lang="en-US" sz="2400" dirty="0"/>
                  <a:t> | </a:t>
                </a:r>
                <a:r>
                  <a:rPr lang="en-US" sz="2400" i="1" dirty="0"/>
                  <a:t>x</a:t>
                </a:r>
                <a:r>
                  <a:rPr lang="en-US" sz="2400" dirty="0">
                    <a:sym typeface="Symbol" pitchFamily="18" charset="2"/>
                  </a:rPr>
                  <a:t> 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∧</m:t>
                    </m:r>
                  </m:oMath>
                </a14:m>
                <a:r>
                  <a:rPr lang="en-US" sz="2400" i="1" dirty="0"/>
                  <a:t>x</a:t>
                </a:r>
                <a:r>
                  <a:rPr lang="en-US" sz="2400" dirty="0">
                    <a:sym typeface="Symbol" pitchFamily="18" charset="2"/>
                  </a:rPr>
                  <a:t> B }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4414017"/>
                <a:ext cx="10663250" cy="424732"/>
              </a:xfrm>
              <a:prstGeom prst="rect">
                <a:avLst/>
              </a:prstGeom>
              <a:blipFill rotWithShape="1">
                <a:blip r:embed="rId2"/>
                <a:stretch>
                  <a:fillRect t="-18056" b="-291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42925" y="5159629"/>
            <a:ext cx="4571571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A = {1, 2, 5, 7}, B = {3, 4, 5,6}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59091" y="5159629"/>
                <a:ext cx="1673818" cy="424732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342900">
                  <a:lnSpc>
                    <a:spcPct val="90000"/>
                  </a:lnSpc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B = </a:t>
                </a:r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091" y="5159629"/>
                <a:ext cx="1673818" cy="424732"/>
              </a:xfrm>
              <a:prstGeom prst="rect">
                <a:avLst/>
              </a:prstGeom>
              <a:blipFill rotWithShape="0">
                <a:blip r:embed="rId3"/>
                <a:stretch>
                  <a:fillRect t="-16216" r="-1439" b="-2702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077504" y="5178642"/>
            <a:ext cx="4438235" cy="4247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>
              <a:lnSpc>
                <a:spcPct val="90000"/>
              </a:lnSpc>
            </a:pPr>
            <a:r>
              <a:rPr lang="en-US" sz="2400" dirty="0"/>
              <a:t>{ </a:t>
            </a:r>
            <a:r>
              <a:rPr lang="en-US" sz="2400" i="1" dirty="0"/>
              <a:t>5 </a:t>
            </a:r>
            <a:r>
              <a:rPr lang="en-US" sz="2400" dirty="0">
                <a:sym typeface="Symbol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614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Union and Intersection in VD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6" y="1728786"/>
            <a:ext cx="10196514" cy="416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9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Operation : Union and Intersection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56834" y="1481141"/>
            <a:ext cx="10763262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Examples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66787" y="2145138"/>
            <a:ext cx="10753309" cy="351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dirty="0"/>
              <a:t>A = {1, 2, 3, 4}, B = {3, 4, 5, 6, 7}, C = {2, 3, 5, 7}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r>
              <a:rPr lang="en-US" sz="2400" dirty="0"/>
              <a:t>A U B = ?</a:t>
            </a:r>
          </a:p>
          <a:p>
            <a:r>
              <a:rPr lang="en-US" sz="2400" dirty="0"/>
              <a:t>A U C = ?</a:t>
            </a:r>
          </a:p>
          <a:p>
            <a:r>
              <a:rPr lang="en-US" sz="2400" dirty="0"/>
              <a:t>A </a:t>
            </a:r>
            <a:r>
              <a:rPr lang="en-US" sz="2400" dirty="0">
                <a:ea typeface="ヒラギノ角ゴ Pro W3" pitchFamily="-65" charset="-128"/>
              </a:rPr>
              <a:t>∩ B = ?</a:t>
            </a:r>
          </a:p>
          <a:p>
            <a:r>
              <a:rPr lang="en-US" sz="2400" dirty="0">
                <a:ea typeface="ヒラギノ角ゴ Pro W3" pitchFamily="-65" charset="-128"/>
              </a:rPr>
              <a:t>B ∩ C = ?</a:t>
            </a:r>
            <a:endParaRPr lang="en-US" sz="2400" dirty="0"/>
          </a:p>
          <a:p>
            <a:pPr fontAlgn="base">
              <a:lnSpc>
                <a:spcPct val="150000"/>
              </a:lnSpc>
              <a:spcBef>
                <a:spcPts val="0"/>
              </a:spcBef>
            </a:pPr>
            <a:endParaRPr lang="en-US" sz="2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43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Operation : Difference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1989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Let A and B be sets. The difference of A and B, denoted by A−B, is the set containing those elements that are in A but not in B. The difference of A and B is also called the complement of B with respect to 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6929" y="4265933"/>
                <a:ext cx="10663250" cy="4247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ym typeface="Symbol" panose="05050102010706020507" pitchFamily="18" charset="2"/>
                  </a:rPr>
                  <a:t>A − B = { x | x ∈ A ∧ x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 B}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29" y="4265933"/>
                <a:ext cx="10663250" cy="424732"/>
              </a:xfrm>
              <a:prstGeom prst="rect">
                <a:avLst/>
              </a:prstGeom>
              <a:blipFill>
                <a:blip r:embed="rId2"/>
                <a:stretch>
                  <a:fillRect l="-800" t="-18310" b="-3098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985396" y="4905763"/>
            <a:ext cx="10592315" cy="13553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lvl="0" indent="-342900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</a:rPr>
              <a:t>The difference of A and B is also called the complement of B with respect to A.</a:t>
            </a:r>
          </a:p>
          <a:p>
            <a:pPr marL="342900" lvl="0" indent="-342900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kern="0" dirty="0">
                <a:solidFill>
                  <a:srgbClr val="000000"/>
                </a:solidFill>
              </a:rPr>
              <a:t>The difference of sets A and B is sometimes denoted by A \ B.</a:t>
            </a:r>
          </a:p>
        </p:txBody>
      </p:sp>
    </p:spTree>
    <p:extLst>
      <p:ext uri="{BB962C8B-B14F-4D97-AF65-F5344CB8AC3E}">
        <p14:creationId xmlns:p14="http://schemas.microsoft.com/office/powerpoint/2010/main" val="10327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Operation : Difference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Example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25423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Let A = {1, 3, 5}, B = {1, 2, 3}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	A – B = {5} 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Let A = {1, 3, 5, 6}, B = {1, 2, 3,9,10}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	A – B = {5, 6} 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112" y="2490788"/>
            <a:ext cx="3961620" cy="36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Operation : Complement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05304" y="2201095"/>
                <a:ext cx="10653296" cy="169733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fontAlgn="base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kern="0" dirty="0">
                    <a:solidFill>
                      <a:srgbClr val="000000"/>
                    </a:solidFill>
                  </a:rPr>
                  <a:t>Let U be the universal set. The complement of the set A, denoted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kern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en-US" kern="0" dirty="0">
                    <a:solidFill>
                      <a:srgbClr val="000000"/>
                    </a:solidFill>
                  </a:rPr>
                  <a:t>, is the complement of A with respect to U. Therefore, the complement of the set A is U−A.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2201095"/>
                <a:ext cx="10653296" cy="1697335"/>
              </a:xfrm>
              <a:prstGeom prst="rect">
                <a:avLst/>
              </a:prstGeom>
              <a:blipFill rotWithShape="0">
                <a:blip r:embed="rId2"/>
                <a:stretch>
                  <a:fillRect l="-1201" t="-2151" r="-1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5304" y="4150843"/>
                <a:ext cx="3086542" cy="4247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ym typeface="Symbol" panose="05050102010706020507" pitchFamily="18" charset="2"/>
                  </a:rPr>
                  <a:t>A = {x ∈ U | x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 A}.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04" y="4150843"/>
                <a:ext cx="3086542" cy="424732"/>
              </a:xfrm>
              <a:prstGeom prst="rect">
                <a:avLst/>
              </a:prstGeom>
              <a:blipFill rotWithShape="0">
                <a:blip r:embed="rId3"/>
                <a:stretch>
                  <a:fillRect l="-2953" t="-19444" b="-291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3" y="3236569"/>
            <a:ext cx="3661933" cy="316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Operation : Symmetric Difference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89714" y="1537098"/>
            <a:ext cx="10663250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899668" y="2201095"/>
                <a:ext cx="10663250" cy="169939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just" fontAlgn="base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kern="0" dirty="0">
                    <a:solidFill>
                      <a:srgbClr val="000000"/>
                    </a:solidFill>
                  </a:rPr>
                  <a:t>Let A and B be sets. The symmetric difference of A and B, denoted by   A</a:t>
                </a:r>
                <a14:m>
                  <m:oMath xmlns:m="http://schemas.openxmlformats.org/officeDocument/2006/math">
                    <m:r>
                      <a:rPr lang="en-US" b="0" i="0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kern="0" dirty="0">
                    <a:solidFill>
                      <a:srgbClr val="000000"/>
                    </a:solidFill>
                  </a:rPr>
                  <a:t> B, is the set containing those elements that are either in A </a:t>
                </a:r>
                <a:r>
                  <a:rPr lang="en-US" kern="0">
                    <a:solidFill>
                      <a:srgbClr val="000000"/>
                    </a:solidFill>
                  </a:rPr>
                  <a:t>or in </a:t>
                </a:r>
                <a:r>
                  <a:rPr lang="en-US" kern="0" dirty="0">
                    <a:solidFill>
                      <a:srgbClr val="000000"/>
                    </a:solidFill>
                  </a:rPr>
                  <a:t>B, but not in both. </a:t>
                </a:r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68" y="2201095"/>
                <a:ext cx="10663250" cy="1699393"/>
              </a:xfrm>
              <a:prstGeom prst="rect">
                <a:avLst/>
              </a:prstGeom>
              <a:blipFill rotWithShape="0">
                <a:blip r:embed="rId2"/>
                <a:stretch>
                  <a:fillRect l="-1201" t="-2151" r="-1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9667" y="4201202"/>
                <a:ext cx="6132503" cy="75713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b="1" dirty="0">
                    <a:sym typeface="Symbol" panose="05050102010706020507" pitchFamily="18" charset="2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ker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 B = { x | x ∈ 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∈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∉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 (A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sz="2400" b="1" dirty="0">
                    <a:sym typeface="Symbol" panose="05050102010706020507" pitchFamily="18" charset="2"/>
                  </a:rPr>
                  <a:t>}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67" y="4201202"/>
                <a:ext cx="6132503" cy="757130"/>
              </a:xfrm>
              <a:prstGeom prst="rect">
                <a:avLst/>
              </a:prstGeom>
              <a:blipFill rotWithShape="1">
                <a:blip r:embed="rId3"/>
                <a:stretch>
                  <a:fillRect l="-1488" t="-10317" b="-16667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SymmetricDiffer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367" y="3457903"/>
            <a:ext cx="3787096" cy="2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52298" y="4495552"/>
            <a:ext cx="3300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0379263" y="4495552"/>
            <a:ext cx="3300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1370366" y="3584840"/>
            <a:ext cx="3651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9053956" y="3435299"/>
            <a:ext cx="10803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en-US" sz="3200" i="1" dirty="0">
                <a:latin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0880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  <p:bldP spid="12" grpId="0"/>
      <p:bldP spid="13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How to Prove a Set identities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Five Methods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4"/>
            <a:ext cx="10653296" cy="3151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dirty="0"/>
              <a:t>Use the basic set identities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Use membership tables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Prove each set is a subset of each other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Use set builder notation and logical equivalences</a:t>
            </a:r>
          </a:p>
          <a:p>
            <a:pPr lvl="1" algn="just">
              <a:lnSpc>
                <a:spcPct val="150000"/>
              </a:lnSpc>
            </a:pPr>
            <a:r>
              <a:rPr lang="en-US" dirty="0"/>
              <a:t>Use Venn Diagram </a:t>
            </a:r>
          </a:p>
        </p:txBody>
      </p:sp>
    </p:spTree>
    <p:extLst>
      <p:ext uri="{BB962C8B-B14F-4D97-AF65-F5344CB8AC3E}">
        <p14:creationId xmlns:p14="http://schemas.microsoft.com/office/powerpoint/2010/main" val="26018293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981297"/>
              </p:ext>
            </p:extLst>
          </p:nvPr>
        </p:nvGraphicFramePr>
        <p:xfrm>
          <a:off x="485775" y="1804992"/>
          <a:ext cx="10993462" cy="385036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93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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 = 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Identity Law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 = 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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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Domination law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=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= 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Idempotent Law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r>
                        <a:rPr kumimoji="0" lang="en-US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A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Complement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 = B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 = B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Commutative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A</a:t>
                      </a:r>
                      <a:r>
                        <a:rPr kumimoji="0" lang="en-US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c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sz="2000" u="none" strike="noStrike" cap="none" normalizeH="0" baseline="30000" dirty="0" err="1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u="none" strike="noStrike" cap="none" normalizeH="0" baseline="0" dirty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A</a:t>
                      </a:r>
                      <a:r>
                        <a:rPr kumimoji="0" lang="en-US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c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</a:t>
                      </a:r>
                      <a:r>
                        <a:rPr kumimoji="0" lang="en-US" sz="2000" u="none" strike="noStrike" cap="none" normalizeH="0" baseline="30000" dirty="0" err="1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 Morgan’s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2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(B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C) = (A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(B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C) = (A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Associative Law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(B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C) = (A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(B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C) = (A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B)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Distributive Law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B) =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(A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B) = 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Absorption Law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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</a:t>
                      </a:r>
                      <a:r>
                        <a:rPr kumimoji="0" lang="en-US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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A</a:t>
                      </a:r>
                      <a:r>
                        <a:rPr kumimoji="0" lang="en-US" sz="2000" u="none" strike="noStrike" cap="none" normalizeH="0" baseline="30000" dirty="0">
                          <a:ln>
                            <a:noFill/>
                          </a:ln>
                          <a:effectLst/>
                        </a:rPr>
                        <a:t>c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sym typeface="Symbol" pitchFamily="-65" charset="2"/>
                        </a:rPr>
                        <a:t>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Monotype Sorts" pitchFamily="-65" charset="2"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Complement Law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65" charset="0"/>
                        <a:ea typeface="Osaka" pitchFamily="-65" charset="-128"/>
                        <a:cs typeface="Arial" charset="0"/>
                      </a:endParaRPr>
                    </a:p>
                  </a:txBody>
                  <a:tcPr marT="45723" marB="45723" anchor="ctr" horzOverflow="overflow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Set identities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70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Set Basics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7091" y="1452691"/>
                <a:ext cx="11158538" cy="12772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write </a:t>
                </a:r>
                <a:r>
                  <a:rPr lang="en-US" sz="2400" b="1" i="1" dirty="0"/>
                  <a:t>a ∈ A</a:t>
                </a:r>
                <a:r>
                  <a:rPr lang="en-US" sz="2400" dirty="0"/>
                  <a:t>to denote that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 is an element of the set A</a:t>
                </a:r>
                <a:r>
                  <a:rPr lang="en-US" sz="2400" dirty="0"/>
                  <a:t>. 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= belongs to)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notation </a:t>
                </a:r>
                <a:r>
                  <a:rPr lang="en-US" sz="2400" b="1" dirty="0"/>
                  <a:t>a ∈ A</a:t>
                </a:r>
                <a:r>
                  <a:rPr lang="en-US" sz="2400" dirty="0"/>
                  <a:t> denotes that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 is not an element of the set A.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not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belongs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1" y="1452691"/>
                <a:ext cx="11158538" cy="1277273"/>
              </a:xfrm>
              <a:prstGeom prst="rect">
                <a:avLst/>
              </a:prstGeom>
              <a:blipFill>
                <a:blip r:embed="rId2"/>
                <a:stretch>
                  <a:fillRect l="-655" t="-3302" b="-5660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87829" y="3342591"/>
            <a:ext cx="10348925" cy="9079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is common for </a:t>
            </a:r>
            <a:r>
              <a:rPr lang="en-US" sz="2400" b="1" dirty="0"/>
              <a:t>SETS</a:t>
            </a:r>
            <a:r>
              <a:rPr lang="en-US" sz="2400" dirty="0"/>
              <a:t> to be denoted using </a:t>
            </a:r>
            <a:r>
              <a:rPr lang="en-US" sz="2400" dirty="0">
                <a:solidFill>
                  <a:srgbClr val="FF0000"/>
                </a:solidFill>
              </a:rPr>
              <a:t>uppercase letters.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Lowercase letters</a:t>
            </a:r>
            <a:r>
              <a:rPr lang="en-US" sz="2400" dirty="0"/>
              <a:t> are usually used to denote </a:t>
            </a:r>
            <a:r>
              <a:rPr lang="en-US" sz="2400" b="1" dirty="0"/>
              <a:t>elements of sets.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70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identities: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(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</a:rPr>
              <a:t>A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 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B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  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C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= 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</a:rPr>
              <a:t>A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 (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B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 </a:t>
            </a:r>
            <a:r>
              <a:rPr lang="en-US" sz="4000" b="1" i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C </a:t>
            </a:r>
            <a:r>
              <a:rPr lang="en-US" sz="4000" b="1" dirty="0">
                <a:solidFill>
                  <a:schemeClr val="bg1"/>
                </a:solidFill>
                <a:latin typeface="Rockwell" panose="02060603020205020403" pitchFamily="18" charset="0"/>
                <a:sym typeface="Symbol" panose="05050102010706020507" pitchFamily="18" charset="2"/>
              </a:rPr>
              <a:t>) 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dirty="0">
                <a:sym typeface="Symbol" panose="05050102010706020507" pitchFamily="18" charset="2"/>
              </a:rPr>
              <a:t>Using set definition and set builder notation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28850"/>
            <a:ext cx="10653296" cy="3376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None/>
            </a:pPr>
            <a:endParaRPr lang="en-US" sz="800" i="1" dirty="0">
              <a:sym typeface="Symbol" panose="05050102010706020507" pitchFamily="18" charset="2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i="1" dirty="0">
                <a:sym typeface="Symbol" panose="05050102010706020507" pitchFamily="18" charset="2"/>
              </a:rPr>
              <a:t>Proof </a:t>
            </a:r>
            <a:r>
              <a:rPr lang="en-US" dirty="0">
                <a:sym typeface="Symbol" panose="05050102010706020507" pitchFamily="18" charset="2"/>
              </a:rPr>
              <a:t>: (</a:t>
            </a:r>
            <a:r>
              <a:rPr lang="en-US" i="1" dirty="0"/>
              <a:t>A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dirty="0">
                <a:sym typeface="Symbol" panose="05050102010706020507" pitchFamily="18" charset="2"/>
              </a:rPr>
              <a:t>)</a:t>
            </a:r>
            <a:r>
              <a:rPr lang="en-US" i="1" dirty="0">
                <a:sym typeface="Symbol" panose="05050102010706020507" pitchFamily="18" charset="2"/>
              </a:rPr>
              <a:t>C  </a:t>
            </a:r>
            <a:r>
              <a:rPr lang="en-US" dirty="0">
                <a:sym typeface="Symbol" panose="05050102010706020507" pitchFamily="18" charset="2"/>
              </a:rPr>
              <a:t>= {</a:t>
            </a:r>
            <a:r>
              <a:rPr lang="en-US" i="1" dirty="0"/>
              <a:t>x </a:t>
            </a:r>
            <a:r>
              <a:rPr lang="en-US" dirty="0"/>
              <a:t>|</a:t>
            </a:r>
            <a:r>
              <a:rPr lang="en-US" i="1" dirty="0"/>
              <a:t> 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C </a:t>
            </a:r>
            <a:r>
              <a:rPr lang="en-US" dirty="0"/>
              <a:t>}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dirty="0">
                <a:sym typeface="Symbol" panose="05050102010706020507" pitchFamily="18" charset="2"/>
              </a:rPr>
              <a:t>(by def.)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		= {</a:t>
            </a:r>
            <a:r>
              <a:rPr lang="en-US" i="1" dirty="0"/>
              <a:t>x </a:t>
            </a:r>
            <a:r>
              <a:rPr lang="en-US" dirty="0"/>
              <a:t>|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i="1" dirty="0">
                <a:latin typeface="Times New Roman" panose="02020603050405020304" pitchFamily="18" charset="0"/>
              </a:rPr>
              <a:t> 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dirty="0">
                <a:sym typeface="Symbol" panose="05050102010706020507" pitchFamily="18" charset="2"/>
              </a:rPr>
              <a:t>)  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C </a:t>
            </a:r>
            <a:r>
              <a:rPr lang="en-US" dirty="0">
                <a:sym typeface="Symbol" panose="05050102010706020507" pitchFamily="18" charset="2"/>
              </a:rPr>
              <a:t>}                  (by def.)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		= {</a:t>
            </a:r>
            <a:r>
              <a:rPr lang="en-US" i="1" dirty="0"/>
              <a:t>x </a:t>
            </a:r>
            <a:r>
              <a:rPr lang="en-US" dirty="0"/>
              <a:t>|</a:t>
            </a:r>
            <a:r>
              <a:rPr lang="en-US" i="1" dirty="0"/>
              <a:t> 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dirty="0"/>
              <a:t>(</a:t>
            </a:r>
            <a:r>
              <a:rPr lang="en-US" i="1" dirty="0">
                <a:latin typeface="Times New Roman" panose="02020603050405020304" pitchFamily="18" charset="0"/>
              </a:rPr>
              <a:t> 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dirty="0">
                <a:sym typeface="Symbol" panose="05050102010706020507" pitchFamily="18" charset="2"/>
              </a:rPr>
              <a:t> 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C </a:t>
            </a:r>
            <a:r>
              <a:rPr lang="en-US" dirty="0">
                <a:sym typeface="Symbol" panose="05050102010706020507" pitchFamily="18" charset="2"/>
              </a:rPr>
              <a:t>) }                  (logical assoc.)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		= {</a:t>
            </a:r>
            <a:r>
              <a:rPr lang="en-US" i="1" dirty="0"/>
              <a:t>x </a:t>
            </a:r>
            <a:r>
              <a:rPr lang="en-US" dirty="0"/>
              <a:t>|</a:t>
            </a:r>
            <a:r>
              <a:rPr lang="en-US" i="1" dirty="0"/>
              <a:t> 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 (</a:t>
            </a:r>
            <a:r>
              <a:rPr lang="en-US" i="1" dirty="0"/>
              <a:t>x </a:t>
            </a:r>
            <a:r>
              <a:rPr lang="en-US" dirty="0">
                <a:sym typeface="Symbol" panose="05050102010706020507" pitchFamily="18" charset="2"/>
              </a:rPr>
              <a:t> 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i="1" dirty="0">
                <a:sym typeface="Symbol" panose="05050102010706020507" pitchFamily="18" charset="2"/>
              </a:rPr>
              <a:t> C </a:t>
            </a:r>
            <a:r>
              <a:rPr lang="en-US" dirty="0">
                <a:sym typeface="Symbol" panose="05050102010706020507" pitchFamily="18" charset="2"/>
              </a:rPr>
              <a:t>) } 	    	           (by def.)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ym typeface="Symbol" panose="05050102010706020507" pitchFamily="18" charset="2"/>
              </a:rPr>
              <a:t>		= </a:t>
            </a:r>
            <a:r>
              <a:rPr lang="en-US" i="1" dirty="0"/>
              <a:t>A</a:t>
            </a:r>
            <a:r>
              <a:rPr lang="en-US" dirty="0">
                <a:sym typeface="Symbol" panose="05050102010706020507" pitchFamily="18" charset="2"/>
              </a:rPr>
              <a:t>(</a:t>
            </a:r>
            <a:r>
              <a:rPr lang="en-US" i="1" dirty="0">
                <a:sym typeface="Symbol" panose="05050102010706020507" pitchFamily="18" charset="2"/>
              </a:rPr>
              <a:t>B </a:t>
            </a:r>
            <a:r>
              <a:rPr lang="en-US" dirty="0">
                <a:sym typeface="Symbol" panose="05050102010706020507" pitchFamily="18" charset="2"/>
              </a:rPr>
              <a:t></a:t>
            </a:r>
            <a:r>
              <a:rPr lang="en-US" i="1" dirty="0">
                <a:sym typeface="Symbol" panose="05050102010706020507" pitchFamily="18" charset="2"/>
              </a:rPr>
              <a:t>C </a:t>
            </a:r>
            <a:r>
              <a:rPr lang="en-US" dirty="0">
                <a:sym typeface="Symbol" panose="05050102010706020507" pitchFamily="18" charset="2"/>
              </a:rPr>
              <a:t>) 			                     (by def.)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</a:t>
            </a:r>
            <a:endParaRPr lang="en-US" b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647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"/>
                <a:ext cx="12192000" cy="1228725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4800" b="1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Set identities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∪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sz="4800" b="1" dirty="0">
                  <a:solidFill>
                    <a:schemeClr val="bg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"/>
                <a:ext cx="12192000" cy="1228725"/>
              </a:xfrm>
              <a:blipFill rotWithShape="0">
                <a:blip r:embed="rId2"/>
                <a:stretch>
                  <a:fillRect b="-9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Use set builder notation and logical equivalences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22" y="2139608"/>
            <a:ext cx="9752367" cy="352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26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Set identities </a:t>
            </a: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b="1">
                <a:solidFill>
                  <a:schemeClr val="bg1"/>
                </a:solidFill>
                <a:latin typeface="+mn-lt"/>
              </a:rPr>
              <a:t>A ∩ (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B∪C) = (A∩</a:t>
            </a:r>
            <a:r>
              <a:rPr lang="en-US" b="1">
                <a:solidFill>
                  <a:schemeClr val="bg1"/>
                </a:solidFill>
                <a:latin typeface="+mn-lt"/>
              </a:rPr>
              <a:t>B) ∪ (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A∩C)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Use a membership table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05304" y="2201094"/>
            <a:ext cx="10653296" cy="3151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4573"/>
            <a:ext cx="10820400" cy="42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420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"/>
                <a:ext cx="12192000" cy="1228725"/>
              </a:xfrm>
              <a:solidFill>
                <a:schemeClr val="accent1">
                  <a:lumMod val="50000"/>
                </a:schemeClr>
              </a:solidFill>
            </p:spPr>
            <p:txBody>
              <a:bodyPr>
                <a:normAutofit/>
              </a:bodyPr>
              <a:lstStyle/>
              <a:p>
                <a:r>
                  <a:rPr lang="en-US" sz="4800" b="1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Set identities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48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lang="en-US" sz="4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  <m:r>
                              <a:rPr lang="en-US" sz="4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4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</m:d>
                      </m:e>
                    </m:acc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 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acc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∪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sz="4800" b="1" dirty="0">
                    <a:solidFill>
                      <a:schemeClr val="bg1"/>
                    </a:solidFill>
                    <a:latin typeface="Rockwell" panose="02060603020205020403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4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US" sz="4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8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en-US" sz="4800" b="1" dirty="0">
                  <a:solidFill>
                    <a:schemeClr val="bg1"/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5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"/>
                <a:ext cx="12192000" cy="1228725"/>
              </a:xfrm>
              <a:blipFill rotWithShape="0">
                <a:blip r:embed="rId2"/>
                <a:stretch>
                  <a:fillRect b="-1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>
                <a:sym typeface="Symbol" panose="05050102010706020507" pitchFamily="18" charset="2"/>
              </a:rPr>
              <a:t>Use set identity law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05304" y="2201094"/>
            <a:ext cx="10653296" cy="31519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50" y="2228916"/>
            <a:ext cx="10634675" cy="285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>
          <a:xfrm>
            <a:off x="609599" y="1600200"/>
            <a:ext cx="10722429" cy="487375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dirty="0"/>
              <a:t>It</a:t>
            </a:r>
            <a:r>
              <a:rPr lang="en-US" dirty="0">
                <a:latin typeface="Times New Roman" panose="02020603050405020304" pitchFamily="18" charset="0"/>
              </a:rPr>
              <a:t>’</a:t>
            </a:r>
            <a:r>
              <a:rPr lang="en-US" dirty="0"/>
              <a:t>s often simpler to understand an identity by drawing a Venn Diagram.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For example </a:t>
            </a:r>
            <a:r>
              <a:rPr lang="en-US" dirty="0" err="1"/>
              <a:t>DeMorgan</a:t>
            </a:r>
            <a:r>
              <a:rPr lang="en-US" dirty="0" err="1">
                <a:latin typeface="Times New Roman" panose="02020603050405020304" pitchFamily="18" charset="0"/>
              </a:rPr>
              <a:t>’</a:t>
            </a:r>
            <a:r>
              <a:rPr lang="en-US" dirty="0" err="1"/>
              <a:t>s</a:t>
            </a:r>
            <a:r>
              <a:rPr lang="en-US" dirty="0"/>
              <a:t> first law can be visualized as follows.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2023D7B-1D02-4D0D-BA0A-B6C50FBDD40F}" type="slidenum">
              <a:rPr lang="en-US"/>
              <a:pPr/>
              <a:t>44</a:t>
            </a:fld>
            <a:endParaRPr lang="en-US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52367"/>
              </p:ext>
            </p:extLst>
          </p:nvPr>
        </p:nvGraphicFramePr>
        <p:xfrm>
          <a:off x="4147458" y="2950028"/>
          <a:ext cx="31210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290" imgH="190573" progId="Equation.3">
                  <p:embed/>
                </p:oleObj>
              </mc:Choice>
              <mc:Fallback>
                <p:oleObj name="Equation" r:id="rId2" imgW="914290" imgH="190573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458" y="2950028"/>
                        <a:ext cx="31210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Set Identities via Venn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03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D543F10-77D3-45D5-956B-F8B6B0399047}" type="slidenum">
              <a:rPr lang="en-US"/>
              <a:pPr/>
              <a:t>45</a:t>
            </a:fld>
            <a:endParaRPr lang="en-US"/>
          </a:p>
        </p:txBody>
      </p:sp>
      <p:pic>
        <p:nvPicPr>
          <p:cNvPr id="171011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1012" name="Picture 4" descr="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013" name="Text Box 5"/>
          <p:cNvSpPr txBox="1">
            <a:spLocks noChangeArrowheads="1"/>
          </p:cNvSpPr>
          <p:nvPr/>
        </p:nvSpPr>
        <p:spPr bwMode="auto">
          <a:xfrm>
            <a:off x="2055813" y="22976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6705600" y="22214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B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</a:t>
            </a:r>
            <a:r>
              <a:rPr lang="en-US" sz="4800" b="1" kern="0" dirty="0" err="1">
                <a:solidFill>
                  <a:schemeClr val="bg1"/>
                </a:solidFill>
                <a:latin typeface="Rockwell" panose="02060603020205020403" pitchFamily="18" charset="0"/>
              </a:rPr>
              <a:t>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372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4C263D7-9552-49B5-BB90-E7D1E271B065}" type="slidenum">
              <a:rPr lang="en-US"/>
              <a:pPr/>
              <a:t>46</a:t>
            </a:fld>
            <a:endParaRPr lang="en-US"/>
          </a:p>
        </p:txBody>
      </p:sp>
      <p:pic>
        <p:nvPicPr>
          <p:cNvPr id="222211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212" name="Picture 4" descr="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2055813" y="22976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6705600" y="22214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B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3657601" y="3820180"/>
            <a:ext cx="1063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sz="2800" i="1" dirty="0">
                <a:sym typeface="Symbol" panose="05050102010706020507" pitchFamily="18" charset="2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22216" name="Picture 8" descr="Un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200400"/>
            <a:ext cx="2808288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</a:t>
            </a:r>
            <a:r>
              <a:rPr lang="en-US" sz="4800" b="1" kern="0" dirty="0" err="1">
                <a:solidFill>
                  <a:schemeClr val="bg1"/>
                </a:solidFill>
                <a:latin typeface="Rockwell" panose="02060603020205020403" pitchFamily="18" charset="0"/>
              </a:rPr>
              <a:t>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383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L5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CA551A5-8969-442C-8162-6E2493777451}" type="slidenum">
              <a:rPr lang="en-US"/>
              <a:pPr/>
              <a:t>47</a:t>
            </a:fld>
            <a:endParaRPr lang="en-US"/>
          </a:p>
        </p:txBody>
      </p:sp>
      <p:pic>
        <p:nvPicPr>
          <p:cNvPr id="169989" name="Picture 5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90" name="Picture 6" descr="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2055813" y="22976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6705600" y="22214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B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</a:t>
            </a:r>
            <a:r>
              <a:rPr lang="en-US" sz="4800" b="1" kern="0" dirty="0" err="1">
                <a:solidFill>
                  <a:schemeClr val="bg1"/>
                </a:solidFill>
                <a:latin typeface="Rockwell" panose="02060603020205020403" pitchFamily="18" charset="0"/>
              </a:rPr>
              <a:t>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315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9856DE-2A00-4C79-A368-1A87DA4A49AC}" type="slidenum">
              <a:rPr lang="en-US"/>
              <a:pPr/>
              <a:t>48</a:t>
            </a:fld>
            <a:endParaRPr lang="en-US"/>
          </a:p>
        </p:txBody>
      </p:sp>
      <p:pic>
        <p:nvPicPr>
          <p:cNvPr id="225283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284" name="Picture 4" descr="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2055813" y="22976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6705600" y="22214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B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25287" name="Picture 7" descr="ACompl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1"/>
            <a:ext cx="27432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752601" y="389786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i="1">
                <a:latin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5289" name="Text Box 9"/>
          <p:cNvSpPr txBox="1">
            <a:spLocks noChangeArrowheads="1"/>
          </p:cNvSpPr>
          <p:nvPr/>
        </p:nvSpPr>
        <p:spPr bwMode="auto">
          <a:xfrm>
            <a:off x="6354764" y="389786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i="1">
                <a:latin typeface="Times New Roman" panose="02020603050405020304" pitchFamily="18" charset="0"/>
              </a:rPr>
              <a:t>B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25290" name="Picture 10" descr="BComple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200401"/>
            <a:ext cx="2732088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</a:t>
            </a:r>
            <a:r>
              <a:rPr lang="en-US" sz="4800" b="1" kern="0" dirty="0" err="1">
                <a:solidFill>
                  <a:schemeClr val="bg1"/>
                </a:solidFill>
                <a:latin typeface="Rockwell" panose="02060603020205020403" pitchFamily="18" charset="0"/>
              </a:rPr>
              <a:t>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714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AE34038-DFA1-410B-B668-E391BB6E275D}" type="slidenum">
              <a:rPr lang="en-US"/>
              <a:pPr/>
              <a:t>49</a:t>
            </a:fld>
            <a:endParaRPr lang="en-US"/>
          </a:p>
        </p:txBody>
      </p:sp>
      <p:pic>
        <p:nvPicPr>
          <p:cNvPr id="226307" name="Picture 3" descr="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08" name="Picture 4" descr="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24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2055813" y="22976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6705600" y="2221468"/>
            <a:ext cx="3898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</a:rPr>
              <a:t>B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26311" name="Picture 7" descr="ACompl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00401"/>
            <a:ext cx="27432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1752601" y="389786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i="1">
                <a:latin typeface="Times New Roman" panose="02020603050405020304" pitchFamily="18" charset="0"/>
              </a:rPr>
              <a:t>A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6354764" y="3897868"/>
            <a:ext cx="5052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b">
            <a:spAutoFit/>
          </a:bodyPr>
          <a:lstStyle/>
          <a:p>
            <a:r>
              <a:rPr lang="en-US" i="1">
                <a:latin typeface="Times New Roman" panose="02020603050405020304" pitchFamily="18" charset="0"/>
                <a:sym typeface="Symbol" panose="05050102010706020507" pitchFamily="18" charset="2"/>
              </a:rPr>
              <a:t></a:t>
            </a:r>
            <a:r>
              <a:rPr lang="en-US" i="1">
                <a:latin typeface="Times New Roman" panose="02020603050405020304" pitchFamily="18" charset="0"/>
              </a:rPr>
              <a:t>B</a:t>
            </a:r>
            <a:r>
              <a:rPr lang="en-US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226314" name="Picture 10" descr="BComplemen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200401"/>
            <a:ext cx="2732088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315" name="Picture 11" descr="UnionComplemen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53001"/>
            <a:ext cx="2743200" cy="176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6316" name="Object 12"/>
          <p:cNvGraphicFramePr>
            <a:graphicFrameLocks noChangeAspect="1"/>
          </p:cNvGraphicFramePr>
          <p:nvPr/>
        </p:nvGraphicFramePr>
        <p:xfrm>
          <a:off x="3048000" y="5410201"/>
          <a:ext cx="16652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696" imgH="215806" progId="Equation.3">
                  <p:embed/>
                </p:oleObj>
              </mc:Choice>
              <mc:Fallback>
                <p:oleObj name="Equation" r:id="rId7" imgW="469696" imgH="215806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1"/>
                        <a:ext cx="16652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</a:t>
            </a:r>
            <a:r>
              <a:rPr lang="en-US" sz="4800" b="1" kern="0" dirty="0" err="1">
                <a:solidFill>
                  <a:schemeClr val="bg1"/>
                </a:solidFill>
                <a:latin typeface="Rockwell" panose="02060603020205020403" pitchFamily="18" charset="0"/>
              </a:rPr>
              <a:t>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28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How to describe a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>
                <a:latin typeface="+mj-lt"/>
              </a:rPr>
              <a:t>Three popular methods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40473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fontAlgn="base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kern="0" dirty="0">
                <a:solidFill>
                  <a:srgbClr val="000000"/>
                </a:solidFill>
              </a:rPr>
              <a:t>Word description </a:t>
            </a:r>
            <a:endParaRPr lang="en-US" i="1" kern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kern="0" dirty="0">
                <a:solidFill>
                  <a:srgbClr val="000000"/>
                </a:solidFill>
              </a:rPr>
              <a:t>	Set of even counting numbers less than 10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/>
              <a:t>2.   The listing method / Roster method 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{2, 4, 6, 8}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3.   </a:t>
            </a:r>
            <a:r>
              <a:rPr lang="en-US" dirty="0"/>
              <a:t>Set-builder notation </a:t>
            </a:r>
          </a:p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/>
              <a:t>	{x | x is an even counting number less than 10}</a:t>
            </a:r>
          </a:p>
          <a:p>
            <a:pPr marL="514350" lvl="0" indent="-514350" fontAlgn="base">
              <a:lnSpc>
                <a:spcPct val="114000"/>
              </a:lnSpc>
              <a:spcBef>
                <a:spcPts val="0"/>
              </a:spcBef>
              <a:buFont typeface="+mj-lt"/>
              <a:buAutoNum type="arabicPeriod"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52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			  		 </a:t>
            </a:r>
            <a:r>
              <a:rPr lang="en-US" sz="8800"/>
              <a:t>=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L5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090F89F-E596-4D6F-81CB-C8B6CB35777D}" type="slidenum">
              <a:rPr lang="en-US"/>
              <a:pPr/>
              <a:t>50</a:t>
            </a:fld>
            <a:endParaRPr lang="en-US"/>
          </a:p>
        </p:txBody>
      </p:sp>
      <p:pic>
        <p:nvPicPr>
          <p:cNvPr id="227332" name="Picture 4" descr="UnionComp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560888"/>
            <a:ext cx="2743200" cy="17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3063876" y="5040313"/>
          <a:ext cx="18891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3169" imgH="203112" progId="Equation.3">
                  <p:embed/>
                </p:oleObj>
              </mc:Choice>
              <mc:Fallback>
                <p:oleObj name="Equation" r:id="rId3" imgW="533169" imgH="203112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876" y="5040313"/>
                        <a:ext cx="188912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7334" name="Picture 6" descr="UnionCompl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828800"/>
            <a:ext cx="2819400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7335" name="Object 7"/>
          <p:cNvGraphicFramePr>
            <a:graphicFrameLocks noChangeAspect="1"/>
          </p:cNvGraphicFramePr>
          <p:nvPr/>
        </p:nvGraphicFramePr>
        <p:xfrm>
          <a:off x="2971801" y="2235201"/>
          <a:ext cx="20224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33169" imgH="203112" progId="Equation.3">
                  <p:embed/>
                </p:oleObj>
              </mc:Choice>
              <mc:Fallback>
                <p:oleObj name="Equation" r:id="rId5" imgW="533169" imgH="203112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235201"/>
                        <a:ext cx="20224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 bwMode="auto"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4800" b="1" kern="0" dirty="0">
                <a:solidFill>
                  <a:schemeClr val="bg1"/>
                </a:solidFill>
                <a:latin typeface="Rockwell" panose="02060603020205020403" pitchFamily="18" charset="0"/>
              </a:rPr>
              <a:t>Visual </a:t>
            </a:r>
            <a:r>
              <a:rPr lang="en-US" sz="4800" b="1" kern="0" dirty="0" err="1">
                <a:solidFill>
                  <a:schemeClr val="bg1"/>
                </a:solidFill>
                <a:latin typeface="Rockwell" panose="02060603020205020403" pitchFamily="18" charset="0"/>
              </a:rPr>
              <a:t>DeMorgan</a:t>
            </a:r>
            <a:endParaRPr lang="en-US" sz="4800" b="1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4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How to describe a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lvl="0" indent="-51435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1. Word description </a:t>
            </a:r>
            <a:endParaRPr lang="en-US" i="1" kern="0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201095"/>
            <a:ext cx="10653296" cy="9528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b="1" kern="0" dirty="0">
                <a:solidFill>
                  <a:srgbClr val="000000"/>
                </a:solidFill>
              </a:rPr>
              <a:t>Q1.</a:t>
            </a:r>
            <a:r>
              <a:rPr lang="en-US" kern="0" dirty="0">
                <a:solidFill>
                  <a:srgbClr val="000000"/>
                </a:solidFill>
              </a:rPr>
              <a:t>What is the word description of this roster/listing set?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A={1,3,5,7,9}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Solve: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>
                <a:solidFill>
                  <a:srgbClr val="000000"/>
                </a:solidFill>
              </a:rPr>
              <a:t> A is the set of odd positive integers less than 10</a:t>
            </a:r>
          </a:p>
        </p:txBody>
      </p:sp>
    </p:spTree>
    <p:extLst>
      <p:ext uri="{BB962C8B-B14F-4D97-AF65-F5344CB8AC3E}">
        <p14:creationId xmlns:p14="http://schemas.microsoft.com/office/powerpoint/2010/main" val="44086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How to describe a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537098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2. Roster Method</a:t>
            </a:r>
          </a:p>
        </p:txBody>
      </p:sp>
      <p:sp>
        <p:nvSpPr>
          <p:cNvPr id="9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05304" y="2201095"/>
            <a:ext cx="10653296" cy="3894904"/>
          </a:xfrm>
          <a:prstGeom prst="rect">
            <a:avLst/>
          </a:prstGeom>
          <a:blipFill rotWithShape="0">
            <a:blip r:embed="rId2"/>
            <a:stretch>
              <a:fillRect l="-1030" t="-939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8241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How to describe a Set?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9569" y="1228208"/>
            <a:ext cx="11472862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3.  Set-builder notation</a:t>
            </a:r>
            <a:endParaRPr lang="en-US" i="1" kern="0" dirty="0">
              <a:solidFill>
                <a:srgbClr val="0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9569" y="1898669"/>
            <a:ext cx="11472862" cy="4780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kern="0" dirty="0">
                <a:solidFill>
                  <a:srgbClr val="000000"/>
                </a:solidFill>
              </a:rPr>
              <a:t>characterize all elements in the set by </a:t>
            </a:r>
            <a:r>
              <a:rPr lang="en-US" sz="2400" kern="0" dirty="0">
                <a:solidFill>
                  <a:srgbClr val="FF0000"/>
                </a:solidFill>
              </a:rPr>
              <a:t>stating the property</a:t>
            </a:r>
            <a:r>
              <a:rPr lang="en-US" sz="2400" kern="0" dirty="0">
                <a:solidFill>
                  <a:srgbClr val="000000"/>
                </a:solidFill>
              </a:rPr>
              <a:t> or </a:t>
            </a:r>
            <a:r>
              <a:rPr lang="en-US" sz="2400" kern="0" dirty="0">
                <a:solidFill>
                  <a:srgbClr val="FF0000"/>
                </a:solidFill>
              </a:rPr>
              <a:t>properties</a:t>
            </a:r>
            <a:r>
              <a:rPr lang="en-US" sz="2400" kern="0" dirty="0">
                <a:solidFill>
                  <a:srgbClr val="000000"/>
                </a:solidFill>
              </a:rPr>
              <a:t> they must have to be members.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kern="0" dirty="0">
                <a:solidFill>
                  <a:srgbClr val="000000"/>
                </a:solidFill>
              </a:rPr>
              <a:t>the set O of all odd positive integers less than 10 can be written as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kern="0" dirty="0">
                <a:solidFill>
                  <a:srgbClr val="000000"/>
                </a:solidFill>
              </a:rPr>
              <a:t>	</a:t>
            </a:r>
            <a:r>
              <a:rPr lang="en-US" sz="2400" i="1" kern="0" dirty="0">
                <a:solidFill>
                  <a:srgbClr val="000000"/>
                </a:solidFill>
              </a:rPr>
              <a:t>O = { x | x is an odd positive integer less than 10 }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kern="0" dirty="0">
                <a:solidFill>
                  <a:srgbClr val="000000"/>
                </a:solidFill>
              </a:rPr>
              <a:t>	</a:t>
            </a:r>
            <a:r>
              <a:rPr lang="en-US" sz="2400" i="1" kern="0" dirty="0">
                <a:solidFill>
                  <a:srgbClr val="000000"/>
                </a:solidFill>
              </a:rPr>
              <a:t>O = { x ∈ Z</a:t>
            </a:r>
            <a:r>
              <a:rPr lang="en-US" sz="2400" i="1" kern="0" baseline="30000" dirty="0">
                <a:solidFill>
                  <a:srgbClr val="000000"/>
                </a:solidFill>
              </a:rPr>
              <a:t>+</a:t>
            </a:r>
            <a:r>
              <a:rPr lang="en-US" sz="2400" i="1" kern="0" dirty="0">
                <a:solidFill>
                  <a:srgbClr val="000000"/>
                </a:solidFill>
              </a:rPr>
              <a:t> | x is odd and x &lt; 10 }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sz="2000" i="1" kern="0" dirty="0">
              <a:solidFill>
                <a:srgbClr val="000000"/>
              </a:solidFill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/>
              <a:t>Example:</a:t>
            </a:r>
            <a:r>
              <a:rPr lang="en-US" sz="2400" dirty="0"/>
              <a:t> B = {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| x </a:t>
            </a:r>
            <a:r>
              <a:rPr lang="en-US" sz="2400" dirty="0"/>
              <a:t>is an even integer,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&gt; 0</a:t>
            </a:r>
            <a:r>
              <a:rPr lang="en-US" sz="2400" dirty="0"/>
              <a:t>}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Read as- “B is the set of x </a:t>
            </a:r>
            <a:r>
              <a:rPr lang="en-US" b="1" dirty="0"/>
              <a:t>such that </a:t>
            </a:r>
            <a:r>
              <a:rPr lang="en-US" dirty="0"/>
              <a:t>x is an even integer </a:t>
            </a:r>
            <a:r>
              <a:rPr lang="en-US" b="1" dirty="0"/>
              <a:t>and</a:t>
            </a:r>
            <a:r>
              <a:rPr lang="en-US" dirty="0"/>
              <a:t> x is greater than 0”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| is read as “such that” and comma as “and”.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i="1" kern="0" dirty="0">
              <a:solidFill>
                <a:srgbClr val="000000"/>
              </a:solidFill>
            </a:endParaRP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6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Rockwell" panose="02060603020205020403" pitchFamily="18" charset="0"/>
              </a:rPr>
              <a:t>How to describe a Set?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3668" y="1600200"/>
            <a:ext cx="9956800" cy="487375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Q2</a:t>
            </a:r>
            <a:r>
              <a:rPr lang="en-US" dirty="0"/>
              <a:t>. what is the set builder notation of this roster/listing set?</a:t>
            </a:r>
            <a:br>
              <a:rPr lang="en-US" dirty="0"/>
            </a:br>
            <a:r>
              <a:rPr lang="en-US" dirty="0"/>
              <a:t>A={2,4,6,8},</a:t>
            </a:r>
            <a:r>
              <a:rPr lang="en-US" i="1" kern="0" dirty="0"/>
              <a:t> x ∈A</a:t>
            </a:r>
            <a:endParaRPr lang="en-US" dirty="0"/>
          </a:p>
          <a:p>
            <a:r>
              <a:rPr lang="en-US" dirty="0"/>
              <a:t>Solve: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kern="0" dirty="0">
                <a:solidFill>
                  <a:srgbClr val="000000"/>
                </a:solidFill>
              </a:rPr>
              <a:t>A= { x | x is an even positive integer less than 10 }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kern="0" dirty="0">
                <a:solidFill>
                  <a:srgbClr val="000000"/>
                </a:solidFill>
              </a:rPr>
              <a:t>OR</a:t>
            </a:r>
          </a:p>
          <a:p>
            <a:pPr marL="0" indent="0" fontAlgn="base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 kern="0" dirty="0">
                <a:solidFill>
                  <a:srgbClr val="000000"/>
                </a:solidFill>
              </a:rPr>
              <a:t>A= { x ∈ Z</a:t>
            </a:r>
            <a:r>
              <a:rPr lang="en-US" i="1" kern="0" baseline="30000" dirty="0">
                <a:solidFill>
                  <a:srgbClr val="000000"/>
                </a:solidFill>
              </a:rPr>
              <a:t>+</a:t>
            </a:r>
            <a:r>
              <a:rPr lang="en-US" i="1" kern="0" dirty="0">
                <a:solidFill>
                  <a:srgbClr val="000000"/>
                </a:solidFill>
              </a:rPr>
              <a:t> | x is even and x &lt; 10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txDef>
      <a:spPr>
        <a:blipFill rotWithShape="0">
          <a:blip xmlns:r="http://schemas.openxmlformats.org/officeDocument/2006/relationships" r:embed="rId2"/>
          <a:stretch>
            <a:fillRect l="-1030" t="-939"/>
          </a:stretch>
        </a:blipFill>
      </a:spPr>
      <a:bodyPr/>
      <a:lstStyle>
        <a:defPPr>
          <a:defRPr>
            <a:noFill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71E992-9700-403A-997F-9C2690FDD6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D0E7FA-7E50-4910-B959-3432386BCA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EE80FA-ABE8-478A-BEEF-5D2F296CF03C}"/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3396</Words>
  <Application>Microsoft Office PowerPoint</Application>
  <PresentationFormat>Widescreen</PresentationFormat>
  <Paragraphs>410</Paragraphs>
  <Slides>50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8" baseType="lpstr">
      <vt:lpstr>Arial</vt:lpstr>
      <vt:lpstr>Calibri</vt:lpstr>
      <vt:lpstr>Cambria Math</vt:lpstr>
      <vt:lpstr>Century Schoolbook</vt:lpstr>
      <vt:lpstr>Courier New</vt:lpstr>
      <vt:lpstr>Eras Demi ITC</vt:lpstr>
      <vt:lpstr>Garamond</vt:lpstr>
      <vt:lpstr>Monotype Sorts</vt:lpstr>
      <vt:lpstr>Rockwell</vt:lpstr>
      <vt:lpstr>Symbol</vt:lpstr>
      <vt:lpstr>Times New Roman</vt:lpstr>
      <vt:lpstr>Verdana</vt:lpstr>
      <vt:lpstr>Webdings</vt:lpstr>
      <vt:lpstr>Wingdings</vt:lpstr>
      <vt:lpstr>Wingdings 2</vt:lpstr>
      <vt:lpstr>ヒラギノ角ゴ Pro W3</vt:lpstr>
      <vt:lpstr>Oriel</vt:lpstr>
      <vt:lpstr>Equation</vt:lpstr>
      <vt:lpstr>Set Theory </vt:lpstr>
      <vt:lpstr>Set Basics</vt:lpstr>
      <vt:lpstr>Set Basics</vt:lpstr>
      <vt:lpstr>Set Basics</vt:lpstr>
      <vt:lpstr>How to describe a Set?</vt:lpstr>
      <vt:lpstr>How to describe a Set?</vt:lpstr>
      <vt:lpstr>How to describe a Set?</vt:lpstr>
      <vt:lpstr>How to describe a Set?</vt:lpstr>
      <vt:lpstr>How to describe a Set?</vt:lpstr>
      <vt:lpstr>How to describe a Set?</vt:lpstr>
      <vt:lpstr>PowerPoint Presentation</vt:lpstr>
      <vt:lpstr>Specifying Sets (cont.)</vt:lpstr>
      <vt:lpstr>PowerPoint Presentation</vt:lpstr>
      <vt:lpstr>Set Terminology : The universal set</vt:lpstr>
      <vt:lpstr>Set Terminology : The Empty Set</vt:lpstr>
      <vt:lpstr>PowerPoint Presentation</vt:lpstr>
      <vt:lpstr>Set Terminology : Subset</vt:lpstr>
      <vt:lpstr>Set Terminology : Subset</vt:lpstr>
      <vt:lpstr>Set Terminology : Proper Subset</vt:lpstr>
      <vt:lpstr>Set Terminology : Proper Subset</vt:lpstr>
      <vt:lpstr>Set Terminology : Set Equality </vt:lpstr>
      <vt:lpstr>Set Terminology : Set Equality </vt:lpstr>
      <vt:lpstr>Set Terminology : Set Cardinality </vt:lpstr>
      <vt:lpstr>Set Terminology : Set Cardinality </vt:lpstr>
      <vt:lpstr>Set Terminology : Finite Set and Infinite Set </vt:lpstr>
      <vt:lpstr>Set Terminology : Power Set </vt:lpstr>
      <vt:lpstr>Set Terminology : Cartesian Product</vt:lpstr>
      <vt:lpstr>Set Operations</vt:lpstr>
      <vt:lpstr>Set Operation</vt:lpstr>
      <vt:lpstr>Set Operation : Union </vt:lpstr>
      <vt:lpstr>Set Operation : Intersection </vt:lpstr>
      <vt:lpstr>Union and Intersection in VD</vt:lpstr>
      <vt:lpstr>Set Operation : Union and Intersection </vt:lpstr>
      <vt:lpstr>Set Operation : Difference </vt:lpstr>
      <vt:lpstr>Set Operation : Difference </vt:lpstr>
      <vt:lpstr>Set Operation : Complement </vt:lpstr>
      <vt:lpstr>Set Operation : Symmetric Difference </vt:lpstr>
      <vt:lpstr>How to Prove a Set identities</vt:lpstr>
      <vt:lpstr>PowerPoint Presentation</vt:lpstr>
      <vt:lpstr>Set identities: (A  B )  C = A  (B  C )  </vt:lpstr>
      <vt:lpstr>Set identities (A∩B) ̅=A ̅∪B ̅</vt:lpstr>
      <vt:lpstr>Set identities : A ∩ (B∪C) = (A∩B) ∪ (A∩C)</vt:lpstr>
      <vt:lpstr>Set identities (A∪(B∩C) ) ̅ = (C ̅∪B ̅) ∩A 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Discrete Mathematics?</dc:title>
  <dc:creator>T-T</dc:creator>
  <cp:lastModifiedBy>Umme Rumman</cp:lastModifiedBy>
  <cp:revision>167</cp:revision>
  <dcterms:created xsi:type="dcterms:W3CDTF">2014-01-14T15:12:08Z</dcterms:created>
  <dcterms:modified xsi:type="dcterms:W3CDTF">2024-02-20T04:18:32Z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0x0101004383180DF6AE5944B250E2ADD9B60FCA</vt:lpwstr>
  </property>
</Properties>
</file>