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97" r:id="rId3"/>
    <p:sldId id="280" r:id="rId4"/>
    <p:sldId id="406" r:id="rId5"/>
    <p:sldId id="437" r:id="rId6"/>
    <p:sldId id="438" r:id="rId7"/>
    <p:sldId id="439" r:id="rId8"/>
    <p:sldId id="443" r:id="rId9"/>
    <p:sldId id="420" r:id="rId10"/>
    <p:sldId id="368" r:id="rId11"/>
    <p:sldId id="444" r:id="rId12"/>
    <p:sldId id="445" r:id="rId13"/>
    <p:sldId id="446" r:id="rId14"/>
    <p:sldId id="447" r:id="rId15"/>
    <p:sldId id="448" r:id="rId16"/>
    <p:sldId id="449" r:id="rId17"/>
    <p:sldId id="369" r:id="rId18"/>
    <p:sldId id="370" r:id="rId19"/>
    <p:sldId id="451" r:id="rId20"/>
    <p:sldId id="452" r:id="rId21"/>
    <p:sldId id="453" r:id="rId22"/>
    <p:sldId id="454" r:id="rId23"/>
    <p:sldId id="455" r:id="rId24"/>
    <p:sldId id="456" r:id="rId25"/>
    <p:sldId id="457" r:id="rId26"/>
    <p:sldId id="458" r:id="rId27"/>
    <p:sldId id="459" r:id="rId28"/>
    <p:sldId id="460" r:id="rId29"/>
    <p:sldId id="461" r:id="rId30"/>
    <p:sldId id="51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11.xml" Id="rId13" /><Relationship Type="http://schemas.openxmlformats.org/officeDocument/2006/relationships/slide" Target="slides/slide16.xml" Id="rId18" /><Relationship Type="http://schemas.openxmlformats.org/officeDocument/2006/relationships/slide" Target="slides/slide24.xml" Id="rId26" /><Relationship Type="http://schemas.openxmlformats.org/officeDocument/2006/relationships/customXml" Target="../customXml/item2.xml" Id="rId39" /><Relationship Type="http://schemas.openxmlformats.org/officeDocument/2006/relationships/slide" Target="slides/slide19.xml" Id="rId21" /><Relationship Type="http://schemas.openxmlformats.org/officeDocument/2006/relationships/viewProps" Target="viewProps.xml" Id="rId34" /><Relationship Type="http://schemas.openxmlformats.org/officeDocument/2006/relationships/slide" Target="slides/slide5.xml" Id="rId7" /><Relationship Type="http://schemas.openxmlformats.org/officeDocument/2006/relationships/slide" Target="slides/slide10.xml" Id="rId12" /><Relationship Type="http://schemas.openxmlformats.org/officeDocument/2006/relationships/slide" Target="slides/slide15.xml" Id="rId17" /><Relationship Type="http://schemas.openxmlformats.org/officeDocument/2006/relationships/slide" Target="slides/slide23.xml" Id="rId25" /><Relationship Type="http://schemas.openxmlformats.org/officeDocument/2006/relationships/presProps" Target="presProps.xml" Id="rId33" /><Relationship Type="http://schemas.openxmlformats.org/officeDocument/2006/relationships/customXml" Target="../customXml/item1.xml" Id="rId38" /><Relationship Type="http://schemas.openxmlformats.org/officeDocument/2006/relationships/slideMaster" Target="slideMasters/slideMaster2.xml" Id="rId2" /><Relationship Type="http://schemas.openxmlformats.org/officeDocument/2006/relationships/slide" Target="slides/slide14.xml" Id="rId16" /><Relationship Type="http://schemas.openxmlformats.org/officeDocument/2006/relationships/slide" Target="slides/slide18.xml" Id="rId20" /><Relationship Type="http://schemas.openxmlformats.org/officeDocument/2006/relationships/slide" Target="slides/slide27.xml" Id="rId29" /><Relationship Type="http://schemas.openxmlformats.org/officeDocument/2006/relationships/slideMaster" Target="slideMasters/slideMaster1.xml" Id="rId1" /><Relationship Type="http://schemas.openxmlformats.org/officeDocument/2006/relationships/slide" Target="slides/slide4.xml" Id="rId6" /><Relationship Type="http://schemas.openxmlformats.org/officeDocument/2006/relationships/slide" Target="slides/slide9.xml" Id="rId11" /><Relationship Type="http://schemas.openxmlformats.org/officeDocument/2006/relationships/slide" Target="slides/slide22.xml" Id="rId24" /><Relationship Type="http://schemas.openxmlformats.org/officeDocument/2006/relationships/notesMaster" Target="notesMasters/notesMaster1.xml" Id="rId32" /><Relationship Type="http://schemas.openxmlformats.org/officeDocument/2006/relationships/customXml" Target="../customXml/item3.xml" Id="rId40" /><Relationship Type="http://schemas.openxmlformats.org/officeDocument/2006/relationships/slide" Target="slides/slide3.xml" Id="rId5" /><Relationship Type="http://schemas.openxmlformats.org/officeDocument/2006/relationships/slide" Target="slides/slide13.xml" Id="rId15" /><Relationship Type="http://schemas.openxmlformats.org/officeDocument/2006/relationships/slide" Target="slides/slide21.xml" Id="rId23" /><Relationship Type="http://schemas.openxmlformats.org/officeDocument/2006/relationships/slide" Target="slides/slide26.xml" Id="rId28" /><Relationship Type="http://schemas.openxmlformats.org/officeDocument/2006/relationships/tableStyles" Target="tableStyles.xml" Id="rId36" /><Relationship Type="http://schemas.openxmlformats.org/officeDocument/2006/relationships/slide" Target="slides/slide8.xml" Id="rId10" /><Relationship Type="http://schemas.openxmlformats.org/officeDocument/2006/relationships/slide" Target="slides/slide17.xml" Id="rId19" /><Relationship Type="http://schemas.openxmlformats.org/officeDocument/2006/relationships/slide" Target="slides/slide29.xml" Id="rId31" /><Relationship Type="http://schemas.openxmlformats.org/officeDocument/2006/relationships/slide" Target="slides/slide2.xml" Id="rId4" /><Relationship Type="http://schemas.openxmlformats.org/officeDocument/2006/relationships/slide" Target="slides/slide7.xml" Id="rId9" /><Relationship Type="http://schemas.openxmlformats.org/officeDocument/2006/relationships/slide" Target="slides/slide12.xml" Id="rId14" /><Relationship Type="http://schemas.openxmlformats.org/officeDocument/2006/relationships/slide" Target="slides/slide20.xml" Id="rId22" /><Relationship Type="http://schemas.openxmlformats.org/officeDocument/2006/relationships/slide" Target="slides/slide25.xml" Id="rId27" /><Relationship Type="http://schemas.openxmlformats.org/officeDocument/2006/relationships/slide" Target="slides/slide28.xml" Id="rId30" /><Relationship Type="http://schemas.openxmlformats.org/officeDocument/2006/relationships/theme" Target="theme/theme1.xml" Id="rId35" /><Relationship Type="http://schemas.openxmlformats.org/officeDocument/2006/relationships/slide" Target="slides/slide6.xml" Id="rId8" /><Relationship Type="http://schemas.openxmlformats.org/officeDocument/2006/relationships/slide" Target="slides/slide1.xml" Id="rId3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FAD9D-3F76-4E73-BED9-33E44EFD44A8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459C4-3D3B-4C28-8561-2021AC649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00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14953121-17AF-486B-AB8B-B95D2907474E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440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40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11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8A28FB62-B16E-4821-BDA5-765EAEA55F54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444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44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914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EB701592-1CB9-4B55-9DAF-B4E419CA6038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445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45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198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4E3A86B8-F646-46F9-9240-2BC16052EFFE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446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46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435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ADE853E6-BC99-48AF-8DAA-53FA04BF0E25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448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48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478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39D-896E-4B74-9616-7AA725F8B41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7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39D-896E-4B74-9616-7AA725F8B41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3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39D-896E-4B74-9616-7AA725F8B41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05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pPr>
              <a:defRPr/>
            </a:pPr>
            <a:fld id="{11F2A29F-7983-4317-A6D1-7211E1E64D4F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8/10/2023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pPr>
              <a:defRPr/>
            </a:pPr>
            <a:fld id="{40730FE7-DE21-4C34-8359-382B8E4823D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65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172BF5E8-DF8F-4899-AA97-932C9E32C5C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8/10/2023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93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pPr>
              <a:defRPr/>
            </a:pPr>
            <a:fld id="{246E40B8-E7AF-4D32-9552-ADC4F6E5B06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8/10/2023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pPr>
              <a:defRPr/>
            </a:pPr>
            <a:fld id="{6199D1FD-F206-489C-B856-6AC5DB63BD7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12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09ED4A-9A94-465B-B25B-3B5D64706D9E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8/10/2023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0FAA2-5335-4425-A9C8-5E6EF88688A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7357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79127F-09DB-46FE-8520-F7E8F9B407CE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8/10/2023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D65969-8381-48D5-AA22-F7433782325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6653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C2BDA3EF-1391-4E47-BE3F-19832F23BBE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8/10/2023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89235C6F-9E0E-4D7B-ADC2-B70D85E248F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1625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891175-7146-41E0-A892-BE9BEA3824E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8/10/2023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BA831-9DFF-4CF1-B441-627A4166C8B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1551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D646A4E7-47FD-4D73-8CA1-400E43D8BFAB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8/10/2023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18939C2F-3F1F-4EC5-8D7F-112ABB78AC6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060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39D-896E-4B74-9616-7AA725F8B41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512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5B00DF17-2945-4519-B7D0-D6F7409C40C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8/10/2023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E093195A-8FE1-4BC7-87AE-966FE393186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099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1657DE-DBF9-4588-BC62-20635E8853C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8/10/2023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94792A-71BC-4BCC-85F5-1E3A71DE227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4706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089069-177B-4D1D-86DC-7E8664B49F4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8/10/2023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7055E1-EC79-4A87-9FDC-10D37A46324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22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39D-896E-4B74-9616-7AA725F8B41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39D-896E-4B74-9616-7AA725F8B41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39D-896E-4B74-9616-7AA725F8B41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39D-896E-4B74-9616-7AA725F8B41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8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39D-896E-4B74-9616-7AA725F8B41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9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39D-896E-4B74-9616-7AA725F8B41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39D-896E-4B74-9616-7AA725F8B41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2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7839D-896E-4B74-9616-7AA725F8B41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EA220-55C7-4414-B1D5-55A5C5D2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9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3FA4070-1585-46AC-B874-0758B221D775}" type="datetime1">
              <a:rPr lang="en-US" smtClean="0">
                <a:solidFill>
                  <a:srgbClr val="04617B"/>
                </a:solidFill>
              </a:rPr>
              <a:pPr/>
              <a:t>8/10/2023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05B6665-778D-4C0D-A9F6-9DA9A96D44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30FE7-DE21-4C34-8359-382B8E4823D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95004" y="492052"/>
            <a:ext cx="8801100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r>
              <a:rPr lang="en-US" sz="3200" b="1" cap="small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</a:rPr>
              <a:t>Discrete Mathematics</a:t>
            </a:r>
            <a:br>
              <a:rPr lang="en-US" sz="3200" b="1" cap="small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</a:rPr>
            </a:br>
            <a:r>
              <a:rPr lang="en-US" sz="3600" b="1" cap="small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</a:rPr>
              <a:t>Lecture #2</a:t>
            </a:r>
            <a:endParaRPr lang="en-US" sz="6000" b="1" kern="0" dirty="0"/>
          </a:p>
        </p:txBody>
      </p:sp>
    </p:spTree>
    <p:extLst>
      <p:ext uri="{BB962C8B-B14F-4D97-AF65-F5344CB8AC3E}">
        <p14:creationId xmlns:p14="http://schemas.microsoft.com/office/powerpoint/2010/main" val="2251930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7839D-896E-4B74-9616-7AA725F8B410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CEA220-55C7-4414-B1D5-55A5C5D24C2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87600" y="1587499"/>
            <a:ext cx="7772400" cy="1295400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Arial" charset="0"/>
              </a:rPr>
              <a:t>The easiest way to check for logical equivalence is to see if the truth tables of both variants have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i="1" dirty="0">
                <a:solidFill>
                  <a:srgbClr val="C00000"/>
                </a:solidFill>
                <a:cs typeface="Arial" charset="0"/>
              </a:rPr>
              <a:t>identical last columns</a:t>
            </a:r>
            <a:r>
              <a:rPr lang="en-US" sz="2800" dirty="0">
                <a:cs typeface="Arial" charset="0"/>
              </a:rPr>
              <a:t>. (</a:t>
            </a:r>
            <a:r>
              <a:rPr lang="en-US" sz="2800" i="1" dirty="0"/>
              <a:t>p </a:t>
            </a:r>
            <a:r>
              <a:rPr lang="en-US" sz="2800" dirty="0">
                <a:sym typeface="Symbol" pitchFamily="18" charset="2"/>
              </a:rPr>
              <a:t></a:t>
            </a:r>
            <a:r>
              <a:rPr lang="en-US" sz="2800" i="1" dirty="0"/>
              <a:t>q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 </a:t>
            </a:r>
            <a:r>
              <a:rPr lang="en-US" sz="2800" b="1" i="1" dirty="0">
                <a:latin typeface="Times New Roman" charset="0"/>
                <a:cs typeface="Arial" charset="0"/>
              </a:rPr>
              <a:t>¬</a:t>
            </a:r>
            <a:r>
              <a:rPr lang="en-US" sz="2800" i="1" dirty="0"/>
              <a:t>q</a:t>
            </a:r>
            <a:r>
              <a:rPr lang="en-US" sz="2800" dirty="0">
                <a:sym typeface="Symbol" pitchFamily="18" charset="2"/>
              </a:rPr>
              <a:t></a:t>
            </a:r>
            <a:r>
              <a:rPr lang="en-US" sz="2800" b="1" i="1" dirty="0">
                <a:latin typeface="Times New Roman" charset="0"/>
                <a:cs typeface="Arial" charset="0"/>
              </a:rPr>
              <a:t>¬</a:t>
            </a:r>
            <a:r>
              <a:rPr lang="en-US" sz="2800" i="1" dirty="0"/>
              <a:t>p)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cs typeface="Arial" charset="0"/>
            </a:endParaRPr>
          </a:p>
        </p:txBody>
      </p:sp>
      <p:grpSp>
        <p:nvGrpSpPr>
          <p:cNvPr id="15366" name="Group 4"/>
          <p:cNvGrpSpPr>
            <a:grpSpLocks/>
          </p:cNvGrpSpPr>
          <p:nvPr/>
        </p:nvGrpSpPr>
        <p:grpSpPr bwMode="auto">
          <a:xfrm>
            <a:off x="2286000" y="3429001"/>
            <a:ext cx="2743200" cy="2225675"/>
            <a:chOff x="576" y="2160"/>
            <a:chExt cx="1968" cy="1402"/>
          </a:xfrm>
        </p:grpSpPr>
        <p:sp>
          <p:nvSpPr>
            <p:cNvPr id="15391" name="Rectangle 5"/>
            <p:cNvSpPr>
              <a:spLocks noChangeArrowheads="1"/>
            </p:cNvSpPr>
            <p:nvPr/>
          </p:nvSpPr>
          <p:spPr bwMode="auto">
            <a:xfrm>
              <a:off x="1872" y="2447"/>
              <a:ext cx="672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sz="2400" b="1"/>
            </a:p>
          </p:txBody>
        </p:sp>
        <p:sp>
          <p:nvSpPr>
            <p:cNvPr id="15392" name="Rectangle 6"/>
            <p:cNvSpPr>
              <a:spLocks noChangeArrowheads="1"/>
            </p:cNvSpPr>
            <p:nvPr/>
          </p:nvSpPr>
          <p:spPr bwMode="auto">
            <a:xfrm>
              <a:off x="1232" y="2447"/>
              <a:ext cx="640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sz="2400"/>
            </a:p>
          </p:txBody>
        </p:sp>
        <p:sp>
          <p:nvSpPr>
            <p:cNvPr id="15393" name="Rectangle 7"/>
            <p:cNvSpPr>
              <a:spLocks noChangeArrowheads="1"/>
            </p:cNvSpPr>
            <p:nvPr/>
          </p:nvSpPr>
          <p:spPr bwMode="auto">
            <a:xfrm>
              <a:off x="576" y="2447"/>
              <a:ext cx="656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sz="2400"/>
            </a:p>
          </p:txBody>
        </p:sp>
        <p:sp>
          <p:nvSpPr>
            <p:cNvPr id="15394" name="Rectangle 8"/>
            <p:cNvSpPr>
              <a:spLocks noChangeArrowheads="1"/>
            </p:cNvSpPr>
            <p:nvPr/>
          </p:nvSpPr>
          <p:spPr bwMode="auto">
            <a:xfrm>
              <a:off x="1872" y="2160"/>
              <a:ext cx="67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 dirty="0"/>
                <a:t>p </a:t>
              </a:r>
              <a:r>
                <a:rPr lang="en-US" sz="2400" dirty="0">
                  <a:sym typeface="Symbol" pitchFamily="18" charset="2"/>
                </a:rPr>
                <a:t></a:t>
              </a:r>
              <a:r>
                <a:rPr lang="en-US" sz="2400" i="1" dirty="0"/>
                <a:t>q</a:t>
              </a:r>
            </a:p>
          </p:txBody>
        </p:sp>
        <p:sp>
          <p:nvSpPr>
            <p:cNvPr id="15395" name="Rectangle 9"/>
            <p:cNvSpPr>
              <a:spLocks noChangeArrowheads="1"/>
            </p:cNvSpPr>
            <p:nvPr/>
          </p:nvSpPr>
          <p:spPr bwMode="auto">
            <a:xfrm>
              <a:off x="1232" y="2160"/>
              <a:ext cx="64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q</a:t>
              </a:r>
              <a:endParaRPr lang="en-US" sz="2400"/>
            </a:p>
          </p:txBody>
        </p:sp>
        <p:sp>
          <p:nvSpPr>
            <p:cNvPr id="15396" name="Rectangle 10"/>
            <p:cNvSpPr>
              <a:spLocks noChangeArrowheads="1"/>
            </p:cNvSpPr>
            <p:nvPr/>
          </p:nvSpPr>
          <p:spPr bwMode="auto">
            <a:xfrm>
              <a:off x="576" y="2160"/>
              <a:ext cx="65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p</a:t>
              </a:r>
            </a:p>
          </p:txBody>
        </p:sp>
        <p:sp>
          <p:nvSpPr>
            <p:cNvPr id="15397" name="Line 11"/>
            <p:cNvSpPr>
              <a:spLocks noChangeShapeType="1"/>
            </p:cNvSpPr>
            <p:nvPr/>
          </p:nvSpPr>
          <p:spPr bwMode="auto">
            <a:xfrm>
              <a:off x="576" y="2160"/>
              <a:ext cx="19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98" name="Line 12"/>
            <p:cNvSpPr>
              <a:spLocks noChangeShapeType="1"/>
            </p:cNvSpPr>
            <p:nvPr/>
          </p:nvSpPr>
          <p:spPr bwMode="auto">
            <a:xfrm>
              <a:off x="576" y="2447"/>
              <a:ext cx="19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99" name="Line 13"/>
            <p:cNvSpPr>
              <a:spLocks noChangeShapeType="1"/>
            </p:cNvSpPr>
            <p:nvPr/>
          </p:nvSpPr>
          <p:spPr bwMode="auto">
            <a:xfrm>
              <a:off x="576" y="3562"/>
              <a:ext cx="19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00" name="Line 14"/>
            <p:cNvSpPr>
              <a:spLocks noChangeShapeType="1"/>
            </p:cNvSpPr>
            <p:nvPr/>
          </p:nvSpPr>
          <p:spPr bwMode="auto">
            <a:xfrm>
              <a:off x="576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01" name="Line 15"/>
            <p:cNvSpPr>
              <a:spLocks noChangeShapeType="1"/>
            </p:cNvSpPr>
            <p:nvPr/>
          </p:nvSpPr>
          <p:spPr bwMode="auto">
            <a:xfrm>
              <a:off x="1232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02" name="Line 16"/>
            <p:cNvSpPr>
              <a:spLocks noChangeShapeType="1"/>
            </p:cNvSpPr>
            <p:nvPr/>
          </p:nvSpPr>
          <p:spPr bwMode="auto">
            <a:xfrm>
              <a:off x="1872" y="2160"/>
              <a:ext cx="0" cy="140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03" name="Line 17"/>
            <p:cNvSpPr>
              <a:spLocks noChangeShapeType="1"/>
            </p:cNvSpPr>
            <p:nvPr/>
          </p:nvSpPr>
          <p:spPr bwMode="auto">
            <a:xfrm>
              <a:off x="2544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368" name="Group 19"/>
          <p:cNvGrpSpPr>
            <a:grpSpLocks/>
          </p:cNvGrpSpPr>
          <p:nvPr/>
        </p:nvGrpSpPr>
        <p:grpSpPr bwMode="auto">
          <a:xfrm>
            <a:off x="5181600" y="3429000"/>
            <a:ext cx="4572000" cy="2236788"/>
            <a:chOff x="2304" y="2160"/>
            <a:chExt cx="2880" cy="1409"/>
          </a:xfrm>
        </p:grpSpPr>
        <p:sp>
          <p:nvSpPr>
            <p:cNvPr id="15369" name="Rectangle 20"/>
            <p:cNvSpPr>
              <a:spLocks noChangeArrowheads="1"/>
            </p:cNvSpPr>
            <p:nvPr/>
          </p:nvSpPr>
          <p:spPr bwMode="auto">
            <a:xfrm>
              <a:off x="4494" y="2447"/>
              <a:ext cx="604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sz="2400" b="1"/>
            </a:p>
          </p:txBody>
        </p:sp>
        <p:sp>
          <p:nvSpPr>
            <p:cNvPr id="15370" name="Rectangle 21"/>
            <p:cNvSpPr>
              <a:spLocks noChangeArrowheads="1"/>
            </p:cNvSpPr>
            <p:nvPr/>
          </p:nvSpPr>
          <p:spPr bwMode="auto">
            <a:xfrm>
              <a:off x="2304" y="2447"/>
              <a:ext cx="589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sz="2400"/>
            </a:p>
          </p:txBody>
        </p:sp>
        <p:sp>
          <p:nvSpPr>
            <p:cNvPr id="15371" name="Rectangle 22"/>
            <p:cNvSpPr>
              <a:spLocks noChangeArrowheads="1"/>
            </p:cNvSpPr>
            <p:nvPr/>
          </p:nvSpPr>
          <p:spPr bwMode="auto">
            <a:xfrm>
              <a:off x="4406" y="2160"/>
              <a:ext cx="77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 i="1">
                  <a:latin typeface="Times New Roman" charset="0"/>
                  <a:cs typeface="Arial" charset="0"/>
                </a:rPr>
                <a:t>¬</a:t>
              </a:r>
              <a:r>
                <a:rPr lang="en-US" sz="2400" i="1"/>
                <a:t>q</a:t>
              </a:r>
              <a:r>
                <a:rPr lang="en-US" sz="2400">
                  <a:sym typeface="Symbol" pitchFamily="18" charset="2"/>
                </a:rPr>
                <a:t></a:t>
              </a:r>
              <a:r>
                <a:rPr lang="en-US" sz="2400" b="1" i="1">
                  <a:latin typeface="Times New Roman" charset="0"/>
                  <a:cs typeface="Arial" charset="0"/>
                </a:rPr>
                <a:t>¬</a:t>
              </a:r>
              <a:r>
                <a:rPr lang="en-US" sz="2400" i="1"/>
                <a:t>p</a:t>
              </a:r>
            </a:p>
          </p:txBody>
        </p:sp>
        <p:sp>
          <p:nvSpPr>
            <p:cNvPr id="15372" name="Rectangle 23"/>
            <p:cNvSpPr>
              <a:spLocks noChangeArrowheads="1"/>
            </p:cNvSpPr>
            <p:nvPr/>
          </p:nvSpPr>
          <p:spPr bwMode="auto">
            <a:xfrm>
              <a:off x="2304" y="2160"/>
              <a:ext cx="5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p</a:t>
              </a:r>
            </a:p>
          </p:txBody>
        </p:sp>
        <p:sp>
          <p:nvSpPr>
            <p:cNvPr id="15373" name="Line 24"/>
            <p:cNvSpPr>
              <a:spLocks noChangeShapeType="1"/>
            </p:cNvSpPr>
            <p:nvPr/>
          </p:nvSpPr>
          <p:spPr bwMode="auto">
            <a:xfrm>
              <a:off x="2304" y="2160"/>
              <a:ext cx="17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4" name="Line 25"/>
            <p:cNvSpPr>
              <a:spLocks noChangeShapeType="1"/>
            </p:cNvSpPr>
            <p:nvPr/>
          </p:nvSpPr>
          <p:spPr bwMode="auto">
            <a:xfrm>
              <a:off x="2304" y="2447"/>
              <a:ext cx="1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5" name="Line 26"/>
            <p:cNvSpPr>
              <a:spLocks noChangeShapeType="1"/>
            </p:cNvSpPr>
            <p:nvPr/>
          </p:nvSpPr>
          <p:spPr bwMode="auto">
            <a:xfrm>
              <a:off x="2304" y="3562"/>
              <a:ext cx="17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6" name="Line 27"/>
            <p:cNvSpPr>
              <a:spLocks noChangeShapeType="1"/>
            </p:cNvSpPr>
            <p:nvPr/>
          </p:nvSpPr>
          <p:spPr bwMode="auto">
            <a:xfrm>
              <a:off x="2304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7" name="Line 28"/>
            <p:cNvSpPr>
              <a:spLocks noChangeShapeType="1"/>
            </p:cNvSpPr>
            <p:nvPr/>
          </p:nvSpPr>
          <p:spPr bwMode="auto">
            <a:xfrm>
              <a:off x="5184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8" name="Line 29"/>
            <p:cNvSpPr>
              <a:spLocks noChangeShapeType="1"/>
            </p:cNvSpPr>
            <p:nvPr/>
          </p:nvSpPr>
          <p:spPr bwMode="auto">
            <a:xfrm>
              <a:off x="3080" y="2160"/>
              <a:ext cx="21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9" name="Line 30"/>
            <p:cNvSpPr>
              <a:spLocks noChangeShapeType="1"/>
            </p:cNvSpPr>
            <p:nvPr/>
          </p:nvSpPr>
          <p:spPr bwMode="auto">
            <a:xfrm flipV="1">
              <a:off x="3080" y="3552"/>
              <a:ext cx="2104" cy="1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80" name="Line 31"/>
            <p:cNvSpPr>
              <a:spLocks noChangeShapeType="1"/>
            </p:cNvSpPr>
            <p:nvPr/>
          </p:nvSpPr>
          <p:spPr bwMode="auto">
            <a:xfrm>
              <a:off x="3080" y="2448"/>
              <a:ext cx="2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81" name="Line 32"/>
            <p:cNvSpPr>
              <a:spLocks noChangeShapeType="1"/>
            </p:cNvSpPr>
            <p:nvPr/>
          </p:nvSpPr>
          <p:spPr bwMode="auto">
            <a:xfrm>
              <a:off x="4408" y="2160"/>
              <a:ext cx="0" cy="140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82" name="Rectangle 33"/>
            <p:cNvSpPr>
              <a:spLocks noChangeArrowheads="1"/>
            </p:cNvSpPr>
            <p:nvPr/>
          </p:nvSpPr>
          <p:spPr bwMode="auto">
            <a:xfrm>
              <a:off x="3790" y="2447"/>
              <a:ext cx="575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sz="2400"/>
            </a:p>
          </p:txBody>
        </p:sp>
        <p:sp>
          <p:nvSpPr>
            <p:cNvPr id="15383" name="Rectangle 34"/>
            <p:cNvSpPr>
              <a:spLocks noChangeArrowheads="1"/>
            </p:cNvSpPr>
            <p:nvPr/>
          </p:nvSpPr>
          <p:spPr bwMode="auto">
            <a:xfrm>
              <a:off x="3790" y="2160"/>
              <a:ext cx="57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 i="1">
                  <a:latin typeface="Times New Roman" charset="0"/>
                  <a:cs typeface="Arial" charset="0"/>
                </a:rPr>
                <a:t>¬</a:t>
              </a:r>
              <a:r>
                <a:rPr lang="en-US" sz="2400" i="1"/>
                <a:t>p</a:t>
              </a:r>
            </a:p>
          </p:txBody>
        </p:sp>
        <p:sp>
          <p:nvSpPr>
            <p:cNvPr id="15384" name="Line 35"/>
            <p:cNvSpPr>
              <a:spLocks noChangeShapeType="1"/>
            </p:cNvSpPr>
            <p:nvPr/>
          </p:nvSpPr>
          <p:spPr bwMode="auto">
            <a:xfrm>
              <a:off x="3790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85" name="Rectangle 36"/>
            <p:cNvSpPr>
              <a:spLocks noChangeArrowheads="1"/>
            </p:cNvSpPr>
            <p:nvPr/>
          </p:nvSpPr>
          <p:spPr bwMode="auto">
            <a:xfrm>
              <a:off x="2893" y="2447"/>
              <a:ext cx="575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sz="2400"/>
            </a:p>
          </p:txBody>
        </p:sp>
        <p:sp>
          <p:nvSpPr>
            <p:cNvPr id="15386" name="Rectangle 37"/>
            <p:cNvSpPr>
              <a:spLocks noChangeArrowheads="1"/>
            </p:cNvSpPr>
            <p:nvPr/>
          </p:nvSpPr>
          <p:spPr bwMode="auto">
            <a:xfrm>
              <a:off x="2893" y="2160"/>
              <a:ext cx="57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q</a:t>
              </a:r>
              <a:endParaRPr lang="en-US" sz="2400"/>
            </a:p>
          </p:txBody>
        </p:sp>
        <p:sp>
          <p:nvSpPr>
            <p:cNvPr id="15387" name="Line 38"/>
            <p:cNvSpPr>
              <a:spLocks noChangeShapeType="1"/>
            </p:cNvSpPr>
            <p:nvPr/>
          </p:nvSpPr>
          <p:spPr bwMode="auto">
            <a:xfrm>
              <a:off x="2893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88" name="Rectangle 39"/>
            <p:cNvSpPr>
              <a:spLocks noChangeArrowheads="1"/>
            </p:cNvSpPr>
            <p:nvPr/>
          </p:nvSpPr>
          <p:spPr bwMode="auto">
            <a:xfrm>
              <a:off x="3265" y="2447"/>
              <a:ext cx="575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sz="2400"/>
            </a:p>
          </p:txBody>
        </p:sp>
        <p:sp>
          <p:nvSpPr>
            <p:cNvPr id="15389" name="Rectangle 40"/>
            <p:cNvSpPr>
              <a:spLocks noChangeArrowheads="1"/>
            </p:cNvSpPr>
            <p:nvPr/>
          </p:nvSpPr>
          <p:spPr bwMode="auto">
            <a:xfrm>
              <a:off x="3264" y="2160"/>
              <a:ext cx="57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 i="1">
                  <a:latin typeface="Times New Roman" charset="0"/>
                  <a:cs typeface="Arial" charset="0"/>
                </a:rPr>
                <a:t>¬</a:t>
              </a:r>
              <a:r>
                <a:rPr lang="en-US" sz="2400" i="1"/>
                <a:t>q</a:t>
              </a:r>
            </a:p>
          </p:txBody>
        </p:sp>
        <p:sp>
          <p:nvSpPr>
            <p:cNvPr id="15390" name="Line 41"/>
            <p:cNvSpPr>
              <a:spLocks noChangeShapeType="1"/>
            </p:cNvSpPr>
            <p:nvPr/>
          </p:nvSpPr>
          <p:spPr bwMode="auto">
            <a:xfrm>
              <a:off x="3360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Logical Equivalence Using Truth Table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89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7839D-896E-4B74-9616-7AA725F8B410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CEA220-55C7-4414-B1D5-55A5C5D24C2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77724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cs typeface="Arial" charset="0"/>
              </a:rPr>
              <a:t>The easiest way to check for logical equivalence is to see if the truth tables of both variants have </a:t>
            </a:r>
            <a:r>
              <a:rPr lang="en-US" sz="2800" i="1">
                <a:cs typeface="Arial" charset="0"/>
              </a:rPr>
              <a:t>identical last columns</a:t>
            </a:r>
            <a:r>
              <a:rPr lang="en-US" sz="2800">
                <a:cs typeface="Arial" charset="0"/>
              </a:rPr>
              <a:t>:</a:t>
            </a:r>
          </a:p>
        </p:txBody>
      </p:sp>
      <p:grpSp>
        <p:nvGrpSpPr>
          <p:cNvPr id="16390" name="Group 4"/>
          <p:cNvGrpSpPr>
            <a:grpSpLocks/>
          </p:cNvGrpSpPr>
          <p:nvPr/>
        </p:nvGrpSpPr>
        <p:grpSpPr bwMode="auto">
          <a:xfrm>
            <a:off x="2286000" y="3429001"/>
            <a:ext cx="2743200" cy="2225675"/>
            <a:chOff x="576" y="2160"/>
            <a:chExt cx="1968" cy="1402"/>
          </a:xfrm>
        </p:grpSpPr>
        <p:sp>
          <p:nvSpPr>
            <p:cNvPr id="16415" name="Rectangle 5"/>
            <p:cNvSpPr>
              <a:spLocks noChangeArrowheads="1"/>
            </p:cNvSpPr>
            <p:nvPr/>
          </p:nvSpPr>
          <p:spPr bwMode="auto">
            <a:xfrm>
              <a:off x="1872" y="2447"/>
              <a:ext cx="672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T</a:t>
              </a:r>
            </a:p>
          </p:txBody>
        </p:sp>
        <p:sp>
          <p:nvSpPr>
            <p:cNvPr id="16416" name="Rectangle 6"/>
            <p:cNvSpPr>
              <a:spLocks noChangeArrowheads="1"/>
            </p:cNvSpPr>
            <p:nvPr/>
          </p:nvSpPr>
          <p:spPr bwMode="auto">
            <a:xfrm>
              <a:off x="1232" y="2447"/>
              <a:ext cx="640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</p:txBody>
        </p:sp>
        <p:sp>
          <p:nvSpPr>
            <p:cNvPr id="16417" name="Rectangle 7"/>
            <p:cNvSpPr>
              <a:spLocks noChangeArrowheads="1"/>
            </p:cNvSpPr>
            <p:nvPr/>
          </p:nvSpPr>
          <p:spPr bwMode="auto">
            <a:xfrm>
              <a:off x="576" y="2447"/>
              <a:ext cx="656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</p:txBody>
        </p:sp>
        <p:sp>
          <p:nvSpPr>
            <p:cNvPr id="16418" name="Rectangle 8"/>
            <p:cNvSpPr>
              <a:spLocks noChangeArrowheads="1"/>
            </p:cNvSpPr>
            <p:nvPr/>
          </p:nvSpPr>
          <p:spPr bwMode="auto">
            <a:xfrm>
              <a:off x="1872" y="2160"/>
              <a:ext cx="67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p </a:t>
              </a:r>
              <a:r>
                <a:rPr lang="en-US" sz="2400">
                  <a:sym typeface="Symbol" pitchFamily="18" charset="2"/>
                </a:rPr>
                <a:t></a:t>
              </a:r>
              <a:r>
                <a:rPr lang="en-US" sz="2400" i="1"/>
                <a:t>q</a:t>
              </a:r>
            </a:p>
          </p:txBody>
        </p:sp>
        <p:sp>
          <p:nvSpPr>
            <p:cNvPr id="16419" name="Rectangle 9"/>
            <p:cNvSpPr>
              <a:spLocks noChangeArrowheads="1"/>
            </p:cNvSpPr>
            <p:nvPr/>
          </p:nvSpPr>
          <p:spPr bwMode="auto">
            <a:xfrm>
              <a:off x="1232" y="2160"/>
              <a:ext cx="64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q</a:t>
              </a:r>
              <a:endParaRPr lang="en-US" sz="2400"/>
            </a:p>
          </p:txBody>
        </p:sp>
        <p:sp>
          <p:nvSpPr>
            <p:cNvPr id="16420" name="Rectangle 10"/>
            <p:cNvSpPr>
              <a:spLocks noChangeArrowheads="1"/>
            </p:cNvSpPr>
            <p:nvPr/>
          </p:nvSpPr>
          <p:spPr bwMode="auto">
            <a:xfrm>
              <a:off x="576" y="2160"/>
              <a:ext cx="65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p</a:t>
              </a:r>
            </a:p>
          </p:txBody>
        </p:sp>
        <p:sp>
          <p:nvSpPr>
            <p:cNvPr id="16421" name="Line 11"/>
            <p:cNvSpPr>
              <a:spLocks noChangeShapeType="1"/>
            </p:cNvSpPr>
            <p:nvPr/>
          </p:nvSpPr>
          <p:spPr bwMode="auto">
            <a:xfrm>
              <a:off x="576" y="2160"/>
              <a:ext cx="19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22" name="Line 12"/>
            <p:cNvSpPr>
              <a:spLocks noChangeShapeType="1"/>
            </p:cNvSpPr>
            <p:nvPr/>
          </p:nvSpPr>
          <p:spPr bwMode="auto">
            <a:xfrm>
              <a:off x="576" y="2447"/>
              <a:ext cx="19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23" name="Line 13"/>
            <p:cNvSpPr>
              <a:spLocks noChangeShapeType="1"/>
            </p:cNvSpPr>
            <p:nvPr/>
          </p:nvSpPr>
          <p:spPr bwMode="auto">
            <a:xfrm>
              <a:off x="576" y="3562"/>
              <a:ext cx="19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24" name="Line 14"/>
            <p:cNvSpPr>
              <a:spLocks noChangeShapeType="1"/>
            </p:cNvSpPr>
            <p:nvPr/>
          </p:nvSpPr>
          <p:spPr bwMode="auto">
            <a:xfrm>
              <a:off x="576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25" name="Line 15"/>
            <p:cNvSpPr>
              <a:spLocks noChangeShapeType="1"/>
            </p:cNvSpPr>
            <p:nvPr/>
          </p:nvSpPr>
          <p:spPr bwMode="auto">
            <a:xfrm>
              <a:off x="1232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26" name="Line 16"/>
            <p:cNvSpPr>
              <a:spLocks noChangeShapeType="1"/>
            </p:cNvSpPr>
            <p:nvPr/>
          </p:nvSpPr>
          <p:spPr bwMode="auto">
            <a:xfrm>
              <a:off x="1872" y="2160"/>
              <a:ext cx="0" cy="140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27" name="Line 17"/>
            <p:cNvSpPr>
              <a:spLocks noChangeShapeType="1"/>
            </p:cNvSpPr>
            <p:nvPr/>
          </p:nvSpPr>
          <p:spPr bwMode="auto">
            <a:xfrm>
              <a:off x="2544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392" name="Group 19"/>
          <p:cNvGrpSpPr>
            <a:grpSpLocks/>
          </p:cNvGrpSpPr>
          <p:nvPr/>
        </p:nvGrpSpPr>
        <p:grpSpPr bwMode="auto">
          <a:xfrm>
            <a:off x="5181600" y="3429000"/>
            <a:ext cx="4572000" cy="2236788"/>
            <a:chOff x="2304" y="2160"/>
            <a:chExt cx="2880" cy="1409"/>
          </a:xfrm>
        </p:grpSpPr>
        <p:sp>
          <p:nvSpPr>
            <p:cNvPr id="16393" name="Rectangle 20"/>
            <p:cNvSpPr>
              <a:spLocks noChangeArrowheads="1"/>
            </p:cNvSpPr>
            <p:nvPr/>
          </p:nvSpPr>
          <p:spPr bwMode="auto">
            <a:xfrm>
              <a:off x="4494" y="2447"/>
              <a:ext cx="604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sz="2400" b="1"/>
            </a:p>
          </p:txBody>
        </p:sp>
        <p:sp>
          <p:nvSpPr>
            <p:cNvPr id="16394" name="Rectangle 21"/>
            <p:cNvSpPr>
              <a:spLocks noChangeArrowheads="1"/>
            </p:cNvSpPr>
            <p:nvPr/>
          </p:nvSpPr>
          <p:spPr bwMode="auto">
            <a:xfrm>
              <a:off x="2304" y="2447"/>
              <a:ext cx="589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sz="2400"/>
            </a:p>
          </p:txBody>
        </p:sp>
        <p:sp>
          <p:nvSpPr>
            <p:cNvPr id="16395" name="Rectangle 22"/>
            <p:cNvSpPr>
              <a:spLocks noChangeArrowheads="1"/>
            </p:cNvSpPr>
            <p:nvPr/>
          </p:nvSpPr>
          <p:spPr bwMode="auto">
            <a:xfrm>
              <a:off x="4406" y="2160"/>
              <a:ext cx="77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 i="1" dirty="0">
                  <a:latin typeface="Times New Roman" charset="0"/>
                  <a:cs typeface="Arial" charset="0"/>
                </a:rPr>
                <a:t>¬</a:t>
              </a:r>
              <a:r>
                <a:rPr lang="en-US" sz="2400" i="1" dirty="0"/>
                <a:t>q</a:t>
              </a:r>
              <a:r>
                <a:rPr lang="en-US" sz="2400" dirty="0">
                  <a:sym typeface="Symbol" pitchFamily="18" charset="2"/>
                </a:rPr>
                <a:t></a:t>
              </a:r>
              <a:r>
                <a:rPr lang="en-US" sz="2400" b="1" i="1" dirty="0">
                  <a:latin typeface="Times New Roman" charset="0"/>
                  <a:cs typeface="Arial" charset="0"/>
                </a:rPr>
                <a:t>¬</a:t>
              </a:r>
              <a:r>
                <a:rPr lang="en-US" sz="2400" i="1" dirty="0"/>
                <a:t>p</a:t>
              </a:r>
            </a:p>
          </p:txBody>
        </p:sp>
        <p:sp>
          <p:nvSpPr>
            <p:cNvPr id="16396" name="Rectangle 23"/>
            <p:cNvSpPr>
              <a:spLocks noChangeArrowheads="1"/>
            </p:cNvSpPr>
            <p:nvPr/>
          </p:nvSpPr>
          <p:spPr bwMode="auto">
            <a:xfrm>
              <a:off x="2304" y="2160"/>
              <a:ext cx="5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p</a:t>
              </a:r>
            </a:p>
          </p:txBody>
        </p:sp>
        <p:sp>
          <p:nvSpPr>
            <p:cNvPr id="16397" name="Line 24"/>
            <p:cNvSpPr>
              <a:spLocks noChangeShapeType="1"/>
            </p:cNvSpPr>
            <p:nvPr/>
          </p:nvSpPr>
          <p:spPr bwMode="auto">
            <a:xfrm>
              <a:off x="2304" y="2160"/>
              <a:ext cx="17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8" name="Line 25"/>
            <p:cNvSpPr>
              <a:spLocks noChangeShapeType="1"/>
            </p:cNvSpPr>
            <p:nvPr/>
          </p:nvSpPr>
          <p:spPr bwMode="auto">
            <a:xfrm>
              <a:off x="2304" y="2447"/>
              <a:ext cx="1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9" name="Line 26"/>
            <p:cNvSpPr>
              <a:spLocks noChangeShapeType="1"/>
            </p:cNvSpPr>
            <p:nvPr/>
          </p:nvSpPr>
          <p:spPr bwMode="auto">
            <a:xfrm>
              <a:off x="2304" y="3562"/>
              <a:ext cx="17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0" name="Line 27"/>
            <p:cNvSpPr>
              <a:spLocks noChangeShapeType="1"/>
            </p:cNvSpPr>
            <p:nvPr/>
          </p:nvSpPr>
          <p:spPr bwMode="auto">
            <a:xfrm>
              <a:off x="2304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1" name="Line 28"/>
            <p:cNvSpPr>
              <a:spLocks noChangeShapeType="1"/>
            </p:cNvSpPr>
            <p:nvPr/>
          </p:nvSpPr>
          <p:spPr bwMode="auto">
            <a:xfrm>
              <a:off x="5184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2" name="Line 29"/>
            <p:cNvSpPr>
              <a:spLocks noChangeShapeType="1"/>
            </p:cNvSpPr>
            <p:nvPr/>
          </p:nvSpPr>
          <p:spPr bwMode="auto">
            <a:xfrm>
              <a:off x="3080" y="2160"/>
              <a:ext cx="21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3" name="Line 30"/>
            <p:cNvSpPr>
              <a:spLocks noChangeShapeType="1"/>
            </p:cNvSpPr>
            <p:nvPr/>
          </p:nvSpPr>
          <p:spPr bwMode="auto">
            <a:xfrm flipV="1">
              <a:off x="3080" y="3552"/>
              <a:ext cx="2104" cy="1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4" name="Line 31"/>
            <p:cNvSpPr>
              <a:spLocks noChangeShapeType="1"/>
            </p:cNvSpPr>
            <p:nvPr/>
          </p:nvSpPr>
          <p:spPr bwMode="auto">
            <a:xfrm>
              <a:off x="3080" y="2448"/>
              <a:ext cx="2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5" name="Line 32"/>
            <p:cNvSpPr>
              <a:spLocks noChangeShapeType="1"/>
            </p:cNvSpPr>
            <p:nvPr/>
          </p:nvSpPr>
          <p:spPr bwMode="auto">
            <a:xfrm>
              <a:off x="4408" y="2160"/>
              <a:ext cx="0" cy="140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6" name="Rectangle 33"/>
            <p:cNvSpPr>
              <a:spLocks noChangeArrowheads="1"/>
            </p:cNvSpPr>
            <p:nvPr/>
          </p:nvSpPr>
          <p:spPr bwMode="auto">
            <a:xfrm>
              <a:off x="3790" y="2447"/>
              <a:ext cx="575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sz="2400"/>
            </a:p>
          </p:txBody>
        </p:sp>
        <p:sp>
          <p:nvSpPr>
            <p:cNvPr id="16407" name="Rectangle 34"/>
            <p:cNvSpPr>
              <a:spLocks noChangeArrowheads="1"/>
            </p:cNvSpPr>
            <p:nvPr/>
          </p:nvSpPr>
          <p:spPr bwMode="auto">
            <a:xfrm>
              <a:off x="3790" y="2160"/>
              <a:ext cx="57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 i="1">
                  <a:latin typeface="Times New Roman" charset="0"/>
                  <a:cs typeface="Arial" charset="0"/>
                </a:rPr>
                <a:t>¬</a:t>
              </a:r>
              <a:r>
                <a:rPr lang="en-US" sz="2400" i="1"/>
                <a:t>p</a:t>
              </a:r>
            </a:p>
          </p:txBody>
        </p:sp>
        <p:sp>
          <p:nvSpPr>
            <p:cNvPr id="16408" name="Line 35"/>
            <p:cNvSpPr>
              <a:spLocks noChangeShapeType="1"/>
            </p:cNvSpPr>
            <p:nvPr/>
          </p:nvSpPr>
          <p:spPr bwMode="auto">
            <a:xfrm>
              <a:off x="3790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9" name="Rectangle 36"/>
            <p:cNvSpPr>
              <a:spLocks noChangeArrowheads="1"/>
            </p:cNvSpPr>
            <p:nvPr/>
          </p:nvSpPr>
          <p:spPr bwMode="auto">
            <a:xfrm>
              <a:off x="2893" y="2447"/>
              <a:ext cx="575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sz="2400"/>
            </a:p>
          </p:txBody>
        </p:sp>
        <p:sp>
          <p:nvSpPr>
            <p:cNvPr id="16410" name="Rectangle 37"/>
            <p:cNvSpPr>
              <a:spLocks noChangeArrowheads="1"/>
            </p:cNvSpPr>
            <p:nvPr/>
          </p:nvSpPr>
          <p:spPr bwMode="auto">
            <a:xfrm>
              <a:off x="2893" y="2160"/>
              <a:ext cx="57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q</a:t>
              </a:r>
              <a:endParaRPr lang="en-US" sz="2400"/>
            </a:p>
          </p:txBody>
        </p:sp>
        <p:sp>
          <p:nvSpPr>
            <p:cNvPr id="16411" name="Line 38"/>
            <p:cNvSpPr>
              <a:spLocks noChangeShapeType="1"/>
            </p:cNvSpPr>
            <p:nvPr/>
          </p:nvSpPr>
          <p:spPr bwMode="auto">
            <a:xfrm>
              <a:off x="2893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12" name="Rectangle 39"/>
            <p:cNvSpPr>
              <a:spLocks noChangeArrowheads="1"/>
            </p:cNvSpPr>
            <p:nvPr/>
          </p:nvSpPr>
          <p:spPr bwMode="auto">
            <a:xfrm>
              <a:off x="3265" y="2447"/>
              <a:ext cx="575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sz="2400"/>
            </a:p>
          </p:txBody>
        </p:sp>
        <p:sp>
          <p:nvSpPr>
            <p:cNvPr id="16413" name="Rectangle 40"/>
            <p:cNvSpPr>
              <a:spLocks noChangeArrowheads="1"/>
            </p:cNvSpPr>
            <p:nvPr/>
          </p:nvSpPr>
          <p:spPr bwMode="auto">
            <a:xfrm>
              <a:off x="3264" y="2160"/>
              <a:ext cx="57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 i="1">
                  <a:latin typeface="Times New Roman" charset="0"/>
                  <a:cs typeface="Arial" charset="0"/>
                </a:rPr>
                <a:t>¬</a:t>
              </a:r>
              <a:r>
                <a:rPr lang="en-US" sz="2400" i="1"/>
                <a:t>q</a:t>
              </a:r>
            </a:p>
          </p:txBody>
        </p:sp>
        <p:sp>
          <p:nvSpPr>
            <p:cNvPr id="16414" name="Line 41"/>
            <p:cNvSpPr>
              <a:spLocks noChangeShapeType="1"/>
            </p:cNvSpPr>
            <p:nvPr/>
          </p:nvSpPr>
          <p:spPr bwMode="auto">
            <a:xfrm>
              <a:off x="3360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Logical Equivalence Using Truth Table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67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7839D-896E-4B74-9616-7AA725F8B410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CEA220-55C7-4414-B1D5-55A5C5D24C2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77724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cs typeface="Arial" charset="0"/>
              </a:rPr>
              <a:t>The easiest way to check for logical equivalence is to see if the truth tables of both variants have </a:t>
            </a:r>
            <a:r>
              <a:rPr lang="en-US" sz="2800" i="1">
                <a:cs typeface="Arial" charset="0"/>
              </a:rPr>
              <a:t>identical last columns</a:t>
            </a:r>
            <a:r>
              <a:rPr lang="en-US" sz="2800">
                <a:cs typeface="Arial" charset="0"/>
              </a:rPr>
              <a:t>:</a:t>
            </a:r>
          </a:p>
        </p:txBody>
      </p:sp>
      <p:grpSp>
        <p:nvGrpSpPr>
          <p:cNvPr id="17414" name="Group 4"/>
          <p:cNvGrpSpPr>
            <a:grpSpLocks/>
          </p:cNvGrpSpPr>
          <p:nvPr/>
        </p:nvGrpSpPr>
        <p:grpSpPr bwMode="auto">
          <a:xfrm>
            <a:off x="2286000" y="3429001"/>
            <a:ext cx="2743200" cy="2225675"/>
            <a:chOff x="576" y="2160"/>
            <a:chExt cx="1968" cy="1402"/>
          </a:xfrm>
        </p:grpSpPr>
        <p:sp>
          <p:nvSpPr>
            <p:cNvPr id="17439" name="Rectangle 5"/>
            <p:cNvSpPr>
              <a:spLocks noChangeArrowheads="1"/>
            </p:cNvSpPr>
            <p:nvPr/>
          </p:nvSpPr>
          <p:spPr bwMode="auto">
            <a:xfrm>
              <a:off x="1872" y="2447"/>
              <a:ext cx="672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T</a:t>
              </a:r>
            </a:p>
          </p:txBody>
        </p:sp>
        <p:sp>
          <p:nvSpPr>
            <p:cNvPr id="17440" name="Rectangle 6"/>
            <p:cNvSpPr>
              <a:spLocks noChangeArrowheads="1"/>
            </p:cNvSpPr>
            <p:nvPr/>
          </p:nvSpPr>
          <p:spPr bwMode="auto">
            <a:xfrm>
              <a:off x="1232" y="2447"/>
              <a:ext cx="640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</p:txBody>
        </p:sp>
        <p:sp>
          <p:nvSpPr>
            <p:cNvPr id="17441" name="Rectangle 7"/>
            <p:cNvSpPr>
              <a:spLocks noChangeArrowheads="1"/>
            </p:cNvSpPr>
            <p:nvPr/>
          </p:nvSpPr>
          <p:spPr bwMode="auto">
            <a:xfrm>
              <a:off x="576" y="2447"/>
              <a:ext cx="656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</p:txBody>
        </p:sp>
        <p:sp>
          <p:nvSpPr>
            <p:cNvPr id="17442" name="Rectangle 8"/>
            <p:cNvSpPr>
              <a:spLocks noChangeArrowheads="1"/>
            </p:cNvSpPr>
            <p:nvPr/>
          </p:nvSpPr>
          <p:spPr bwMode="auto">
            <a:xfrm>
              <a:off x="1872" y="2160"/>
              <a:ext cx="67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p </a:t>
              </a:r>
              <a:r>
                <a:rPr lang="en-US" sz="2400">
                  <a:sym typeface="Symbol" pitchFamily="18" charset="2"/>
                </a:rPr>
                <a:t></a:t>
              </a:r>
              <a:r>
                <a:rPr lang="en-US" sz="2400" i="1"/>
                <a:t>q</a:t>
              </a:r>
            </a:p>
          </p:txBody>
        </p:sp>
        <p:sp>
          <p:nvSpPr>
            <p:cNvPr id="17443" name="Rectangle 9"/>
            <p:cNvSpPr>
              <a:spLocks noChangeArrowheads="1"/>
            </p:cNvSpPr>
            <p:nvPr/>
          </p:nvSpPr>
          <p:spPr bwMode="auto">
            <a:xfrm>
              <a:off x="1232" y="2160"/>
              <a:ext cx="64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q</a:t>
              </a:r>
              <a:endParaRPr lang="en-US" sz="2400"/>
            </a:p>
          </p:txBody>
        </p:sp>
        <p:sp>
          <p:nvSpPr>
            <p:cNvPr id="17444" name="Rectangle 10"/>
            <p:cNvSpPr>
              <a:spLocks noChangeArrowheads="1"/>
            </p:cNvSpPr>
            <p:nvPr/>
          </p:nvSpPr>
          <p:spPr bwMode="auto">
            <a:xfrm>
              <a:off x="576" y="2160"/>
              <a:ext cx="65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p</a:t>
              </a:r>
            </a:p>
          </p:txBody>
        </p:sp>
        <p:sp>
          <p:nvSpPr>
            <p:cNvPr id="17445" name="Line 11"/>
            <p:cNvSpPr>
              <a:spLocks noChangeShapeType="1"/>
            </p:cNvSpPr>
            <p:nvPr/>
          </p:nvSpPr>
          <p:spPr bwMode="auto">
            <a:xfrm>
              <a:off x="576" y="2160"/>
              <a:ext cx="19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46" name="Line 12"/>
            <p:cNvSpPr>
              <a:spLocks noChangeShapeType="1"/>
            </p:cNvSpPr>
            <p:nvPr/>
          </p:nvSpPr>
          <p:spPr bwMode="auto">
            <a:xfrm>
              <a:off x="576" y="2447"/>
              <a:ext cx="19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47" name="Line 13"/>
            <p:cNvSpPr>
              <a:spLocks noChangeShapeType="1"/>
            </p:cNvSpPr>
            <p:nvPr/>
          </p:nvSpPr>
          <p:spPr bwMode="auto">
            <a:xfrm>
              <a:off x="576" y="3562"/>
              <a:ext cx="19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48" name="Line 14"/>
            <p:cNvSpPr>
              <a:spLocks noChangeShapeType="1"/>
            </p:cNvSpPr>
            <p:nvPr/>
          </p:nvSpPr>
          <p:spPr bwMode="auto">
            <a:xfrm>
              <a:off x="576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49" name="Line 15"/>
            <p:cNvSpPr>
              <a:spLocks noChangeShapeType="1"/>
            </p:cNvSpPr>
            <p:nvPr/>
          </p:nvSpPr>
          <p:spPr bwMode="auto">
            <a:xfrm>
              <a:off x="1232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50" name="Line 16"/>
            <p:cNvSpPr>
              <a:spLocks noChangeShapeType="1"/>
            </p:cNvSpPr>
            <p:nvPr/>
          </p:nvSpPr>
          <p:spPr bwMode="auto">
            <a:xfrm>
              <a:off x="1872" y="2160"/>
              <a:ext cx="0" cy="140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51" name="Line 17"/>
            <p:cNvSpPr>
              <a:spLocks noChangeShapeType="1"/>
            </p:cNvSpPr>
            <p:nvPr/>
          </p:nvSpPr>
          <p:spPr bwMode="auto">
            <a:xfrm>
              <a:off x="2544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16" name="Group 19"/>
          <p:cNvGrpSpPr>
            <a:grpSpLocks/>
          </p:cNvGrpSpPr>
          <p:nvPr/>
        </p:nvGrpSpPr>
        <p:grpSpPr bwMode="auto">
          <a:xfrm>
            <a:off x="5181600" y="3429000"/>
            <a:ext cx="4572000" cy="2236788"/>
            <a:chOff x="2304" y="2160"/>
            <a:chExt cx="2880" cy="1409"/>
          </a:xfrm>
        </p:grpSpPr>
        <p:sp>
          <p:nvSpPr>
            <p:cNvPr id="17417" name="Rectangle 20"/>
            <p:cNvSpPr>
              <a:spLocks noChangeArrowheads="1"/>
            </p:cNvSpPr>
            <p:nvPr/>
          </p:nvSpPr>
          <p:spPr bwMode="auto">
            <a:xfrm>
              <a:off x="4494" y="2447"/>
              <a:ext cx="604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sz="2400" b="1"/>
            </a:p>
          </p:txBody>
        </p:sp>
        <p:sp>
          <p:nvSpPr>
            <p:cNvPr id="17418" name="Rectangle 21"/>
            <p:cNvSpPr>
              <a:spLocks noChangeArrowheads="1"/>
            </p:cNvSpPr>
            <p:nvPr/>
          </p:nvSpPr>
          <p:spPr bwMode="auto">
            <a:xfrm>
              <a:off x="2304" y="2447"/>
              <a:ext cx="589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</p:txBody>
        </p:sp>
        <p:sp>
          <p:nvSpPr>
            <p:cNvPr id="17419" name="Rectangle 22"/>
            <p:cNvSpPr>
              <a:spLocks noChangeArrowheads="1"/>
            </p:cNvSpPr>
            <p:nvPr/>
          </p:nvSpPr>
          <p:spPr bwMode="auto">
            <a:xfrm>
              <a:off x="4406" y="2160"/>
              <a:ext cx="77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 i="1">
                  <a:latin typeface="Times New Roman" charset="0"/>
                  <a:cs typeface="Arial" charset="0"/>
                </a:rPr>
                <a:t>¬</a:t>
              </a:r>
              <a:r>
                <a:rPr lang="en-US" sz="2400" i="1"/>
                <a:t>q</a:t>
              </a:r>
              <a:r>
                <a:rPr lang="en-US" sz="2400">
                  <a:sym typeface="Symbol" pitchFamily="18" charset="2"/>
                </a:rPr>
                <a:t></a:t>
              </a:r>
              <a:r>
                <a:rPr lang="en-US" sz="2400" b="1" i="1">
                  <a:latin typeface="Times New Roman" charset="0"/>
                  <a:cs typeface="Arial" charset="0"/>
                </a:rPr>
                <a:t>¬</a:t>
              </a:r>
              <a:r>
                <a:rPr lang="en-US" sz="2400" i="1"/>
                <a:t>p</a:t>
              </a:r>
            </a:p>
          </p:txBody>
        </p:sp>
        <p:sp>
          <p:nvSpPr>
            <p:cNvPr id="17420" name="Rectangle 23"/>
            <p:cNvSpPr>
              <a:spLocks noChangeArrowheads="1"/>
            </p:cNvSpPr>
            <p:nvPr/>
          </p:nvSpPr>
          <p:spPr bwMode="auto">
            <a:xfrm>
              <a:off x="2304" y="2160"/>
              <a:ext cx="5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p</a:t>
              </a:r>
            </a:p>
          </p:txBody>
        </p:sp>
        <p:sp>
          <p:nvSpPr>
            <p:cNvPr id="17421" name="Line 24"/>
            <p:cNvSpPr>
              <a:spLocks noChangeShapeType="1"/>
            </p:cNvSpPr>
            <p:nvPr/>
          </p:nvSpPr>
          <p:spPr bwMode="auto">
            <a:xfrm>
              <a:off x="2304" y="2160"/>
              <a:ext cx="17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2" name="Line 25"/>
            <p:cNvSpPr>
              <a:spLocks noChangeShapeType="1"/>
            </p:cNvSpPr>
            <p:nvPr/>
          </p:nvSpPr>
          <p:spPr bwMode="auto">
            <a:xfrm>
              <a:off x="2304" y="2447"/>
              <a:ext cx="1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3" name="Line 26"/>
            <p:cNvSpPr>
              <a:spLocks noChangeShapeType="1"/>
            </p:cNvSpPr>
            <p:nvPr/>
          </p:nvSpPr>
          <p:spPr bwMode="auto">
            <a:xfrm>
              <a:off x="2304" y="3562"/>
              <a:ext cx="17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4" name="Line 27"/>
            <p:cNvSpPr>
              <a:spLocks noChangeShapeType="1"/>
            </p:cNvSpPr>
            <p:nvPr/>
          </p:nvSpPr>
          <p:spPr bwMode="auto">
            <a:xfrm>
              <a:off x="2304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5" name="Line 28"/>
            <p:cNvSpPr>
              <a:spLocks noChangeShapeType="1"/>
            </p:cNvSpPr>
            <p:nvPr/>
          </p:nvSpPr>
          <p:spPr bwMode="auto">
            <a:xfrm>
              <a:off x="5184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6" name="Line 29"/>
            <p:cNvSpPr>
              <a:spLocks noChangeShapeType="1"/>
            </p:cNvSpPr>
            <p:nvPr/>
          </p:nvSpPr>
          <p:spPr bwMode="auto">
            <a:xfrm>
              <a:off x="3080" y="2160"/>
              <a:ext cx="21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7" name="Line 30"/>
            <p:cNvSpPr>
              <a:spLocks noChangeShapeType="1"/>
            </p:cNvSpPr>
            <p:nvPr/>
          </p:nvSpPr>
          <p:spPr bwMode="auto">
            <a:xfrm flipV="1">
              <a:off x="3080" y="3552"/>
              <a:ext cx="2104" cy="1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8" name="Line 31"/>
            <p:cNvSpPr>
              <a:spLocks noChangeShapeType="1"/>
            </p:cNvSpPr>
            <p:nvPr/>
          </p:nvSpPr>
          <p:spPr bwMode="auto">
            <a:xfrm>
              <a:off x="3080" y="2448"/>
              <a:ext cx="2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9" name="Line 32"/>
            <p:cNvSpPr>
              <a:spLocks noChangeShapeType="1"/>
            </p:cNvSpPr>
            <p:nvPr/>
          </p:nvSpPr>
          <p:spPr bwMode="auto">
            <a:xfrm>
              <a:off x="4408" y="2160"/>
              <a:ext cx="0" cy="140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30" name="Rectangle 33"/>
            <p:cNvSpPr>
              <a:spLocks noChangeArrowheads="1"/>
            </p:cNvSpPr>
            <p:nvPr/>
          </p:nvSpPr>
          <p:spPr bwMode="auto">
            <a:xfrm>
              <a:off x="3790" y="2447"/>
              <a:ext cx="575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sz="2400"/>
            </a:p>
          </p:txBody>
        </p:sp>
        <p:sp>
          <p:nvSpPr>
            <p:cNvPr id="17431" name="Rectangle 34"/>
            <p:cNvSpPr>
              <a:spLocks noChangeArrowheads="1"/>
            </p:cNvSpPr>
            <p:nvPr/>
          </p:nvSpPr>
          <p:spPr bwMode="auto">
            <a:xfrm>
              <a:off x="3790" y="2160"/>
              <a:ext cx="57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 i="1">
                  <a:latin typeface="Times New Roman" charset="0"/>
                  <a:cs typeface="Arial" charset="0"/>
                </a:rPr>
                <a:t>¬</a:t>
              </a:r>
              <a:r>
                <a:rPr lang="en-US" sz="2400" i="1"/>
                <a:t>p</a:t>
              </a:r>
            </a:p>
          </p:txBody>
        </p:sp>
        <p:sp>
          <p:nvSpPr>
            <p:cNvPr id="17432" name="Line 35"/>
            <p:cNvSpPr>
              <a:spLocks noChangeShapeType="1"/>
            </p:cNvSpPr>
            <p:nvPr/>
          </p:nvSpPr>
          <p:spPr bwMode="auto">
            <a:xfrm>
              <a:off x="3790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33" name="Rectangle 36"/>
            <p:cNvSpPr>
              <a:spLocks noChangeArrowheads="1"/>
            </p:cNvSpPr>
            <p:nvPr/>
          </p:nvSpPr>
          <p:spPr bwMode="auto">
            <a:xfrm>
              <a:off x="2893" y="2447"/>
              <a:ext cx="575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</p:txBody>
        </p:sp>
        <p:sp>
          <p:nvSpPr>
            <p:cNvPr id="17434" name="Rectangle 37"/>
            <p:cNvSpPr>
              <a:spLocks noChangeArrowheads="1"/>
            </p:cNvSpPr>
            <p:nvPr/>
          </p:nvSpPr>
          <p:spPr bwMode="auto">
            <a:xfrm>
              <a:off x="2893" y="2160"/>
              <a:ext cx="57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q</a:t>
              </a:r>
              <a:endParaRPr lang="en-US" sz="2400"/>
            </a:p>
          </p:txBody>
        </p:sp>
        <p:sp>
          <p:nvSpPr>
            <p:cNvPr id="17435" name="Line 38"/>
            <p:cNvSpPr>
              <a:spLocks noChangeShapeType="1"/>
            </p:cNvSpPr>
            <p:nvPr/>
          </p:nvSpPr>
          <p:spPr bwMode="auto">
            <a:xfrm>
              <a:off x="2893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36" name="Rectangle 39"/>
            <p:cNvSpPr>
              <a:spLocks noChangeArrowheads="1"/>
            </p:cNvSpPr>
            <p:nvPr/>
          </p:nvSpPr>
          <p:spPr bwMode="auto">
            <a:xfrm>
              <a:off x="3265" y="2447"/>
              <a:ext cx="575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sz="2400"/>
            </a:p>
          </p:txBody>
        </p:sp>
        <p:sp>
          <p:nvSpPr>
            <p:cNvPr id="17437" name="Rectangle 40"/>
            <p:cNvSpPr>
              <a:spLocks noChangeArrowheads="1"/>
            </p:cNvSpPr>
            <p:nvPr/>
          </p:nvSpPr>
          <p:spPr bwMode="auto">
            <a:xfrm>
              <a:off x="3264" y="2160"/>
              <a:ext cx="57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 i="1">
                  <a:latin typeface="Times New Roman" charset="0"/>
                  <a:cs typeface="Arial" charset="0"/>
                </a:rPr>
                <a:t>¬</a:t>
              </a:r>
              <a:r>
                <a:rPr lang="en-US" sz="2400" i="1"/>
                <a:t>q</a:t>
              </a:r>
            </a:p>
          </p:txBody>
        </p:sp>
        <p:sp>
          <p:nvSpPr>
            <p:cNvPr id="17438" name="Line 41"/>
            <p:cNvSpPr>
              <a:spLocks noChangeShapeType="1"/>
            </p:cNvSpPr>
            <p:nvPr/>
          </p:nvSpPr>
          <p:spPr bwMode="auto">
            <a:xfrm>
              <a:off x="3360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Logical Equivalence Using Truth Table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745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7839D-896E-4B74-9616-7AA725F8B410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CEA220-55C7-4414-B1D5-55A5C5D24C2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77724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cs typeface="Arial" charset="0"/>
              </a:rPr>
              <a:t>The easiest way to check for logical equivalence is to see if the truth tables of both variants have </a:t>
            </a:r>
            <a:r>
              <a:rPr lang="en-US" sz="2800" i="1">
                <a:cs typeface="Arial" charset="0"/>
              </a:rPr>
              <a:t>identical last columns</a:t>
            </a:r>
            <a:r>
              <a:rPr lang="en-US" sz="2800">
                <a:cs typeface="Arial" charset="0"/>
              </a:rPr>
              <a:t>:</a:t>
            </a:r>
          </a:p>
        </p:txBody>
      </p:sp>
      <p:grpSp>
        <p:nvGrpSpPr>
          <p:cNvPr id="18438" name="Group 4"/>
          <p:cNvGrpSpPr>
            <a:grpSpLocks/>
          </p:cNvGrpSpPr>
          <p:nvPr/>
        </p:nvGrpSpPr>
        <p:grpSpPr bwMode="auto">
          <a:xfrm>
            <a:off x="2286000" y="3429001"/>
            <a:ext cx="2743200" cy="2225675"/>
            <a:chOff x="576" y="2160"/>
            <a:chExt cx="1968" cy="1402"/>
          </a:xfrm>
        </p:grpSpPr>
        <p:sp>
          <p:nvSpPr>
            <p:cNvPr id="18463" name="Rectangle 5"/>
            <p:cNvSpPr>
              <a:spLocks noChangeArrowheads="1"/>
            </p:cNvSpPr>
            <p:nvPr/>
          </p:nvSpPr>
          <p:spPr bwMode="auto">
            <a:xfrm>
              <a:off x="1872" y="2447"/>
              <a:ext cx="672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T</a:t>
              </a:r>
            </a:p>
          </p:txBody>
        </p:sp>
        <p:sp>
          <p:nvSpPr>
            <p:cNvPr id="18464" name="Rectangle 6"/>
            <p:cNvSpPr>
              <a:spLocks noChangeArrowheads="1"/>
            </p:cNvSpPr>
            <p:nvPr/>
          </p:nvSpPr>
          <p:spPr bwMode="auto">
            <a:xfrm>
              <a:off x="1232" y="2447"/>
              <a:ext cx="640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</p:txBody>
        </p:sp>
        <p:sp>
          <p:nvSpPr>
            <p:cNvPr id="18465" name="Rectangle 7"/>
            <p:cNvSpPr>
              <a:spLocks noChangeArrowheads="1"/>
            </p:cNvSpPr>
            <p:nvPr/>
          </p:nvSpPr>
          <p:spPr bwMode="auto">
            <a:xfrm>
              <a:off x="576" y="2447"/>
              <a:ext cx="656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</p:txBody>
        </p:sp>
        <p:sp>
          <p:nvSpPr>
            <p:cNvPr id="18466" name="Rectangle 8"/>
            <p:cNvSpPr>
              <a:spLocks noChangeArrowheads="1"/>
            </p:cNvSpPr>
            <p:nvPr/>
          </p:nvSpPr>
          <p:spPr bwMode="auto">
            <a:xfrm>
              <a:off x="1872" y="2160"/>
              <a:ext cx="67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p </a:t>
              </a:r>
              <a:r>
                <a:rPr lang="en-US" sz="2400">
                  <a:sym typeface="Symbol" pitchFamily="18" charset="2"/>
                </a:rPr>
                <a:t></a:t>
              </a:r>
              <a:r>
                <a:rPr lang="en-US" sz="2400" i="1"/>
                <a:t>q</a:t>
              </a:r>
            </a:p>
          </p:txBody>
        </p:sp>
        <p:sp>
          <p:nvSpPr>
            <p:cNvPr id="18467" name="Rectangle 9"/>
            <p:cNvSpPr>
              <a:spLocks noChangeArrowheads="1"/>
            </p:cNvSpPr>
            <p:nvPr/>
          </p:nvSpPr>
          <p:spPr bwMode="auto">
            <a:xfrm>
              <a:off x="1232" y="2160"/>
              <a:ext cx="64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q</a:t>
              </a:r>
              <a:endParaRPr lang="en-US" sz="2400"/>
            </a:p>
          </p:txBody>
        </p:sp>
        <p:sp>
          <p:nvSpPr>
            <p:cNvPr id="18468" name="Rectangle 10"/>
            <p:cNvSpPr>
              <a:spLocks noChangeArrowheads="1"/>
            </p:cNvSpPr>
            <p:nvPr/>
          </p:nvSpPr>
          <p:spPr bwMode="auto">
            <a:xfrm>
              <a:off x="576" y="2160"/>
              <a:ext cx="65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p</a:t>
              </a:r>
            </a:p>
          </p:txBody>
        </p:sp>
        <p:sp>
          <p:nvSpPr>
            <p:cNvPr id="18469" name="Line 11"/>
            <p:cNvSpPr>
              <a:spLocks noChangeShapeType="1"/>
            </p:cNvSpPr>
            <p:nvPr/>
          </p:nvSpPr>
          <p:spPr bwMode="auto">
            <a:xfrm>
              <a:off x="576" y="2160"/>
              <a:ext cx="19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70" name="Line 12"/>
            <p:cNvSpPr>
              <a:spLocks noChangeShapeType="1"/>
            </p:cNvSpPr>
            <p:nvPr/>
          </p:nvSpPr>
          <p:spPr bwMode="auto">
            <a:xfrm>
              <a:off x="576" y="2447"/>
              <a:ext cx="19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71" name="Line 13"/>
            <p:cNvSpPr>
              <a:spLocks noChangeShapeType="1"/>
            </p:cNvSpPr>
            <p:nvPr/>
          </p:nvSpPr>
          <p:spPr bwMode="auto">
            <a:xfrm>
              <a:off x="576" y="3562"/>
              <a:ext cx="19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72" name="Line 14"/>
            <p:cNvSpPr>
              <a:spLocks noChangeShapeType="1"/>
            </p:cNvSpPr>
            <p:nvPr/>
          </p:nvSpPr>
          <p:spPr bwMode="auto">
            <a:xfrm>
              <a:off x="576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73" name="Line 15"/>
            <p:cNvSpPr>
              <a:spLocks noChangeShapeType="1"/>
            </p:cNvSpPr>
            <p:nvPr/>
          </p:nvSpPr>
          <p:spPr bwMode="auto">
            <a:xfrm>
              <a:off x="1232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74" name="Line 16"/>
            <p:cNvSpPr>
              <a:spLocks noChangeShapeType="1"/>
            </p:cNvSpPr>
            <p:nvPr/>
          </p:nvSpPr>
          <p:spPr bwMode="auto">
            <a:xfrm>
              <a:off x="1872" y="2160"/>
              <a:ext cx="0" cy="140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75" name="Line 17"/>
            <p:cNvSpPr>
              <a:spLocks noChangeShapeType="1"/>
            </p:cNvSpPr>
            <p:nvPr/>
          </p:nvSpPr>
          <p:spPr bwMode="auto">
            <a:xfrm>
              <a:off x="2544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440" name="Group 19"/>
          <p:cNvGrpSpPr>
            <a:grpSpLocks/>
          </p:cNvGrpSpPr>
          <p:nvPr/>
        </p:nvGrpSpPr>
        <p:grpSpPr bwMode="auto">
          <a:xfrm>
            <a:off x="5181600" y="3429000"/>
            <a:ext cx="4572000" cy="2236788"/>
            <a:chOff x="2304" y="2160"/>
            <a:chExt cx="2880" cy="1409"/>
          </a:xfrm>
        </p:grpSpPr>
        <p:sp>
          <p:nvSpPr>
            <p:cNvPr id="18441" name="Rectangle 20"/>
            <p:cNvSpPr>
              <a:spLocks noChangeArrowheads="1"/>
            </p:cNvSpPr>
            <p:nvPr/>
          </p:nvSpPr>
          <p:spPr bwMode="auto">
            <a:xfrm>
              <a:off x="4494" y="2447"/>
              <a:ext cx="604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sz="2400" b="1"/>
            </a:p>
          </p:txBody>
        </p:sp>
        <p:sp>
          <p:nvSpPr>
            <p:cNvPr id="18442" name="Rectangle 21"/>
            <p:cNvSpPr>
              <a:spLocks noChangeArrowheads="1"/>
            </p:cNvSpPr>
            <p:nvPr/>
          </p:nvSpPr>
          <p:spPr bwMode="auto">
            <a:xfrm>
              <a:off x="2304" y="2447"/>
              <a:ext cx="589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</p:txBody>
        </p:sp>
        <p:sp>
          <p:nvSpPr>
            <p:cNvPr id="18443" name="Rectangle 22"/>
            <p:cNvSpPr>
              <a:spLocks noChangeArrowheads="1"/>
            </p:cNvSpPr>
            <p:nvPr/>
          </p:nvSpPr>
          <p:spPr bwMode="auto">
            <a:xfrm>
              <a:off x="4406" y="2160"/>
              <a:ext cx="77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 i="1">
                  <a:latin typeface="Times New Roman" charset="0"/>
                  <a:cs typeface="Arial" charset="0"/>
                </a:rPr>
                <a:t>¬</a:t>
              </a:r>
              <a:r>
                <a:rPr lang="en-US" sz="2400" i="1"/>
                <a:t>q</a:t>
              </a:r>
              <a:r>
                <a:rPr lang="en-US" sz="2400">
                  <a:sym typeface="Symbol" pitchFamily="18" charset="2"/>
                </a:rPr>
                <a:t></a:t>
              </a:r>
              <a:r>
                <a:rPr lang="en-US" sz="2400" b="1" i="1">
                  <a:latin typeface="Times New Roman" charset="0"/>
                  <a:cs typeface="Arial" charset="0"/>
                </a:rPr>
                <a:t>¬</a:t>
              </a:r>
              <a:r>
                <a:rPr lang="en-US" sz="2400" i="1"/>
                <a:t>p</a:t>
              </a:r>
            </a:p>
          </p:txBody>
        </p:sp>
        <p:sp>
          <p:nvSpPr>
            <p:cNvPr id="18444" name="Rectangle 23"/>
            <p:cNvSpPr>
              <a:spLocks noChangeArrowheads="1"/>
            </p:cNvSpPr>
            <p:nvPr/>
          </p:nvSpPr>
          <p:spPr bwMode="auto">
            <a:xfrm>
              <a:off x="2304" y="2160"/>
              <a:ext cx="5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p</a:t>
              </a:r>
            </a:p>
          </p:txBody>
        </p:sp>
        <p:sp>
          <p:nvSpPr>
            <p:cNvPr id="18445" name="Line 24"/>
            <p:cNvSpPr>
              <a:spLocks noChangeShapeType="1"/>
            </p:cNvSpPr>
            <p:nvPr/>
          </p:nvSpPr>
          <p:spPr bwMode="auto">
            <a:xfrm>
              <a:off x="2304" y="2160"/>
              <a:ext cx="17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46" name="Line 25"/>
            <p:cNvSpPr>
              <a:spLocks noChangeShapeType="1"/>
            </p:cNvSpPr>
            <p:nvPr/>
          </p:nvSpPr>
          <p:spPr bwMode="auto">
            <a:xfrm>
              <a:off x="2304" y="2447"/>
              <a:ext cx="1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47" name="Line 26"/>
            <p:cNvSpPr>
              <a:spLocks noChangeShapeType="1"/>
            </p:cNvSpPr>
            <p:nvPr/>
          </p:nvSpPr>
          <p:spPr bwMode="auto">
            <a:xfrm>
              <a:off x="2304" y="3562"/>
              <a:ext cx="17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48" name="Line 27"/>
            <p:cNvSpPr>
              <a:spLocks noChangeShapeType="1"/>
            </p:cNvSpPr>
            <p:nvPr/>
          </p:nvSpPr>
          <p:spPr bwMode="auto">
            <a:xfrm>
              <a:off x="2304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49" name="Line 28"/>
            <p:cNvSpPr>
              <a:spLocks noChangeShapeType="1"/>
            </p:cNvSpPr>
            <p:nvPr/>
          </p:nvSpPr>
          <p:spPr bwMode="auto">
            <a:xfrm>
              <a:off x="5184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0" name="Line 29"/>
            <p:cNvSpPr>
              <a:spLocks noChangeShapeType="1"/>
            </p:cNvSpPr>
            <p:nvPr/>
          </p:nvSpPr>
          <p:spPr bwMode="auto">
            <a:xfrm>
              <a:off x="3080" y="2160"/>
              <a:ext cx="21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1" name="Line 30"/>
            <p:cNvSpPr>
              <a:spLocks noChangeShapeType="1"/>
            </p:cNvSpPr>
            <p:nvPr/>
          </p:nvSpPr>
          <p:spPr bwMode="auto">
            <a:xfrm flipV="1">
              <a:off x="3080" y="3552"/>
              <a:ext cx="2104" cy="1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2" name="Line 31"/>
            <p:cNvSpPr>
              <a:spLocks noChangeShapeType="1"/>
            </p:cNvSpPr>
            <p:nvPr/>
          </p:nvSpPr>
          <p:spPr bwMode="auto">
            <a:xfrm>
              <a:off x="3080" y="2448"/>
              <a:ext cx="2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3" name="Line 32"/>
            <p:cNvSpPr>
              <a:spLocks noChangeShapeType="1"/>
            </p:cNvSpPr>
            <p:nvPr/>
          </p:nvSpPr>
          <p:spPr bwMode="auto">
            <a:xfrm>
              <a:off x="4408" y="2160"/>
              <a:ext cx="0" cy="140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4" name="Rectangle 33"/>
            <p:cNvSpPr>
              <a:spLocks noChangeArrowheads="1"/>
            </p:cNvSpPr>
            <p:nvPr/>
          </p:nvSpPr>
          <p:spPr bwMode="auto">
            <a:xfrm>
              <a:off x="3790" y="2447"/>
              <a:ext cx="575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sz="2400"/>
            </a:p>
          </p:txBody>
        </p:sp>
        <p:sp>
          <p:nvSpPr>
            <p:cNvPr id="18455" name="Rectangle 34"/>
            <p:cNvSpPr>
              <a:spLocks noChangeArrowheads="1"/>
            </p:cNvSpPr>
            <p:nvPr/>
          </p:nvSpPr>
          <p:spPr bwMode="auto">
            <a:xfrm>
              <a:off x="3790" y="2160"/>
              <a:ext cx="57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 i="1">
                  <a:latin typeface="Times New Roman" charset="0"/>
                  <a:cs typeface="Arial" charset="0"/>
                </a:rPr>
                <a:t>¬</a:t>
              </a:r>
              <a:r>
                <a:rPr lang="en-US" sz="2400" i="1"/>
                <a:t>p</a:t>
              </a:r>
            </a:p>
          </p:txBody>
        </p:sp>
        <p:sp>
          <p:nvSpPr>
            <p:cNvPr id="18456" name="Line 35"/>
            <p:cNvSpPr>
              <a:spLocks noChangeShapeType="1"/>
            </p:cNvSpPr>
            <p:nvPr/>
          </p:nvSpPr>
          <p:spPr bwMode="auto">
            <a:xfrm>
              <a:off x="3790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7" name="Rectangle 36"/>
            <p:cNvSpPr>
              <a:spLocks noChangeArrowheads="1"/>
            </p:cNvSpPr>
            <p:nvPr/>
          </p:nvSpPr>
          <p:spPr bwMode="auto">
            <a:xfrm>
              <a:off x="2893" y="2447"/>
              <a:ext cx="575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</p:txBody>
        </p:sp>
        <p:sp>
          <p:nvSpPr>
            <p:cNvPr id="18458" name="Rectangle 37"/>
            <p:cNvSpPr>
              <a:spLocks noChangeArrowheads="1"/>
            </p:cNvSpPr>
            <p:nvPr/>
          </p:nvSpPr>
          <p:spPr bwMode="auto">
            <a:xfrm>
              <a:off x="2893" y="2160"/>
              <a:ext cx="57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q</a:t>
              </a:r>
              <a:endParaRPr lang="en-US" sz="2400"/>
            </a:p>
          </p:txBody>
        </p:sp>
        <p:sp>
          <p:nvSpPr>
            <p:cNvPr id="18459" name="Line 38"/>
            <p:cNvSpPr>
              <a:spLocks noChangeShapeType="1"/>
            </p:cNvSpPr>
            <p:nvPr/>
          </p:nvSpPr>
          <p:spPr bwMode="auto">
            <a:xfrm>
              <a:off x="2893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0" name="Rectangle 39"/>
            <p:cNvSpPr>
              <a:spLocks noChangeArrowheads="1"/>
            </p:cNvSpPr>
            <p:nvPr/>
          </p:nvSpPr>
          <p:spPr bwMode="auto">
            <a:xfrm>
              <a:off x="3265" y="2447"/>
              <a:ext cx="575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</p:txBody>
        </p:sp>
        <p:sp>
          <p:nvSpPr>
            <p:cNvPr id="18461" name="Rectangle 40"/>
            <p:cNvSpPr>
              <a:spLocks noChangeArrowheads="1"/>
            </p:cNvSpPr>
            <p:nvPr/>
          </p:nvSpPr>
          <p:spPr bwMode="auto">
            <a:xfrm>
              <a:off x="3264" y="2160"/>
              <a:ext cx="57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 i="1">
                  <a:latin typeface="Times New Roman" charset="0"/>
                  <a:cs typeface="Arial" charset="0"/>
                </a:rPr>
                <a:t>¬</a:t>
              </a:r>
              <a:r>
                <a:rPr lang="en-US" sz="2400" i="1"/>
                <a:t>q</a:t>
              </a:r>
            </a:p>
          </p:txBody>
        </p:sp>
        <p:sp>
          <p:nvSpPr>
            <p:cNvPr id="18462" name="Line 41"/>
            <p:cNvSpPr>
              <a:spLocks noChangeShapeType="1"/>
            </p:cNvSpPr>
            <p:nvPr/>
          </p:nvSpPr>
          <p:spPr bwMode="auto">
            <a:xfrm>
              <a:off x="3360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Logical Equivalence Using Truth Table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257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7839D-896E-4B74-9616-7AA725F8B410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CEA220-55C7-4414-B1D5-55A5C5D24C2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77724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cs typeface="Arial" charset="0"/>
              </a:rPr>
              <a:t>The easiest way to check for logical equivalence is to see if the truth tables of both variants have </a:t>
            </a:r>
            <a:r>
              <a:rPr lang="en-US" sz="2800" i="1">
                <a:cs typeface="Arial" charset="0"/>
              </a:rPr>
              <a:t>identical last columns</a:t>
            </a:r>
            <a:r>
              <a:rPr lang="en-US" sz="2800">
                <a:cs typeface="Arial" charset="0"/>
              </a:rPr>
              <a:t>:</a:t>
            </a:r>
          </a:p>
        </p:txBody>
      </p:sp>
      <p:grpSp>
        <p:nvGrpSpPr>
          <p:cNvPr id="19462" name="Group 4"/>
          <p:cNvGrpSpPr>
            <a:grpSpLocks/>
          </p:cNvGrpSpPr>
          <p:nvPr/>
        </p:nvGrpSpPr>
        <p:grpSpPr bwMode="auto">
          <a:xfrm>
            <a:off x="2286000" y="3429001"/>
            <a:ext cx="2743200" cy="2225675"/>
            <a:chOff x="576" y="2160"/>
            <a:chExt cx="1968" cy="1402"/>
          </a:xfrm>
        </p:grpSpPr>
        <p:sp>
          <p:nvSpPr>
            <p:cNvPr id="19487" name="Rectangle 5"/>
            <p:cNvSpPr>
              <a:spLocks noChangeArrowheads="1"/>
            </p:cNvSpPr>
            <p:nvPr/>
          </p:nvSpPr>
          <p:spPr bwMode="auto">
            <a:xfrm>
              <a:off x="1872" y="2447"/>
              <a:ext cx="672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T</a:t>
              </a:r>
            </a:p>
          </p:txBody>
        </p:sp>
        <p:sp>
          <p:nvSpPr>
            <p:cNvPr id="19488" name="Rectangle 6"/>
            <p:cNvSpPr>
              <a:spLocks noChangeArrowheads="1"/>
            </p:cNvSpPr>
            <p:nvPr/>
          </p:nvSpPr>
          <p:spPr bwMode="auto">
            <a:xfrm>
              <a:off x="1232" y="2447"/>
              <a:ext cx="640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</p:txBody>
        </p:sp>
        <p:sp>
          <p:nvSpPr>
            <p:cNvPr id="19489" name="Rectangle 7"/>
            <p:cNvSpPr>
              <a:spLocks noChangeArrowheads="1"/>
            </p:cNvSpPr>
            <p:nvPr/>
          </p:nvSpPr>
          <p:spPr bwMode="auto">
            <a:xfrm>
              <a:off x="576" y="2447"/>
              <a:ext cx="656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</p:txBody>
        </p:sp>
        <p:sp>
          <p:nvSpPr>
            <p:cNvPr id="19490" name="Rectangle 8"/>
            <p:cNvSpPr>
              <a:spLocks noChangeArrowheads="1"/>
            </p:cNvSpPr>
            <p:nvPr/>
          </p:nvSpPr>
          <p:spPr bwMode="auto">
            <a:xfrm>
              <a:off x="1872" y="2160"/>
              <a:ext cx="67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p </a:t>
              </a:r>
              <a:r>
                <a:rPr lang="en-US" sz="2400">
                  <a:sym typeface="Symbol" pitchFamily="18" charset="2"/>
                </a:rPr>
                <a:t></a:t>
              </a:r>
              <a:r>
                <a:rPr lang="en-US" sz="2400" i="1"/>
                <a:t>q</a:t>
              </a:r>
            </a:p>
          </p:txBody>
        </p:sp>
        <p:sp>
          <p:nvSpPr>
            <p:cNvPr id="19491" name="Rectangle 9"/>
            <p:cNvSpPr>
              <a:spLocks noChangeArrowheads="1"/>
            </p:cNvSpPr>
            <p:nvPr/>
          </p:nvSpPr>
          <p:spPr bwMode="auto">
            <a:xfrm>
              <a:off x="1232" y="2160"/>
              <a:ext cx="64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q</a:t>
              </a:r>
              <a:endParaRPr lang="en-US" sz="2400"/>
            </a:p>
          </p:txBody>
        </p:sp>
        <p:sp>
          <p:nvSpPr>
            <p:cNvPr id="19492" name="Rectangle 10"/>
            <p:cNvSpPr>
              <a:spLocks noChangeArrowheads="1"/>
            </p:cNvSpPr>
            <p:nvPr/>
          </p:nvSpPr>
          <p:spPr bwMode="auto">
            <a:xfrm>
              <a:off x="576" y="2160"/>
              <a:ext cx="65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p</a:t>
              </a:r>
            </a:p>
          </p:txBody>
        </p:sp>
        <p:sp>
          <p:nvSpPr>
            <p:cNvPr id="19493" name="Line 11"/>
            <p:cNvSpPr>
              <a:spLocks noChangeShapeType="1"/>
            </p:cNvSpPr>
            <p:nvPr/>
          </p:nvSpPr>
          <p:spPr bwMode="auto">
            <a:xfrm>
              <a:off x="576" y="2160"/>
              <a:ext cx="19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94" name="Line 12"/>
            <p:cNvSpPr>
              <a:spLocks noChangeShapeType="1"/>
            </p:cNvSpPr>
            <p:nvPr/>
          </p:nvSpPr>
          <p:spPr bwMode="auto">
            <a:xfrm>
              <a:off x="576" y="2447"/>
              <a:ext cx="19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95" name="Line 13"/>
            <p:cNvSpPr>
              <a:spLocks noChangeShapeType="1"/>
            </p:cNvSpPr>
            <p:nvPr/>
          </p:nvSpPr>
          <p:spPr bwMode="auto">
            <a:xfrm>
              <a:off x="576" y="3562"/>
              <a:ext cx="19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96" name="Line 14"/>
            <p:cNvSpPr>
              <a:spLocks noChangeShapeType="1"/>
            </p:cNvSpPr>
            <p:nvPr/>
          </p:nvSpPr>
          <p:spPr bwMode="auto">
            <a:xfrm>
              <a:off x="576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97" name="Line 15"/>
            <p:cNvSpPr>
              <a:spLocks noChangeShapeType="1"/>
            </p:cNvSpPr>
            <p:nvPr/>
          </p:nvSpPr>
          <p:spPr bwMode="auto">
            <a:xfrm>
              <a:off x="1232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98" name="Line 16"/>
            <p:cNvSpPr>
              <a:spLocks noChangeShapeType="1"/>
            </p:cNvSpPr>
            <p:nvPr/>
          </p:nvSpPr>
          <p:spPr bwMode="auto">
            <a:xfrm>
              <a:off x="1872" y="2160"/>
              <a:ext cx="0" cy="140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99" name="Line 17"/>
            <p:cNvSpPr>
              <a:spLocks noChangeShapeType="1"/>
            </p:cNvSpPr>
            <p:nvPr/>
          </p:nvSpPr>
          <p:spPr bwMode="auto">
            <a:xfrm>
              <a:off x="2544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464" name="Group 19"/>
          <p:cNvGrpSpPr>
            <a:grpSpLocks/>
          </p:cNvGrpSpPr>
          <p:nvPr/>
        </p:nvGrpSpPr>
        <p:grpSpPr bwMode="auto">
          <a:xfrm>
            <a:off x="5181600" y="3429000"/>
            <a:ext cx="4572000" cy="2236788"/>
            <a:chOff x="2304" y="2160"/>
            <a:chExt cx="2880" cy="1409"/>
          </a:xfrm>
        </p:grpSpPr>
        <p:sp>
          <p:nvSpPr>
            <p:cNvPr id="19465" name="Rectangle 20"/>
            <p:cNvSpPr>
              <a:spLocks noChangeArrowheads="1"/>
            </p:cNvSpPr>
            <p:nvPr/>
          </p:nvSpPr>
          <p:spPr bwMode="auto">
            <a:xfrm>
              <a:off x="4494" y="2447"/>
              <a:ext cx="604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sz="2400" b="1"/>
            </a:p>
          </p:txBody>
        </p:sp>
        <p:sp>
          <p:nvSpPr>
            <p:cNvPr id="19466" name="Rectangle 21"/>
            <p:cNvSpPr>
              <a:spLocks noChangeArrowheads="1"/>
            </p:cNvSpPr>
            <p:nvPr/>
          </p:nvSpPr>
          <p:spPr bwMode="auto">
            <a:xfrm>
              <a:off x="2304" y="2447"/>
              <a:ext cx="589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</p:txBody>
        </p:sp>
        <p:sp>
          <p:nvSpPr>
            <p:cNvPr id="19467" name="Rectangle 22"/>
            <p:cNvSpPr>
              <a:spLocks noChangeArrowheads="1"/>
            </p:cNvSpPr>
            <p:nvPr/>
          </p:nvSpPr>
          <p:spPr bwMode="auto">
            <a:xfrm>
              <a:off x="4406" y="2160"/>
              <a:ext cx="77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 i="1">
                  <a:latin typeface="Times New Roman" charset="0"/>
                  <a:cs typeface="Arial" charset="0"/>
                </a:rPr>
                <a:t>¬</a:t>
              </a:r>
              <a:r>
                <a:rPr lang="en-US" sz="2400" i="1"/>
                <a:t>q</a:t>
              </a:r>
              <a:r>
                <a:rPr lang="en-US" sz="2400">
                  <a:sym typeface="Symbol" pitchFamily="18" charset="2"/>
                </a:rPr>
                <a:t></a:t>
              </a:r>
              <a:r>
                <a:rPr lang="en-US" sz="2400" b="1" i="1">
                  <a:latin typeface="Times New Roman" charset="0"/>
                  <a:cs typeface="Arial" charset="0"/>
                </a:rPr>
                <a:t>¬</a:t>
              </a:r>
              <a:r>
                <a:rPr lang="en-US" sz="2400" i="1"/>
                <a:t>p</a:t>
              </a:r>
            </a:p>
          </p:txBody>
        </p:sp>
        <p:sp>
          <p:nvSpPr>
            <p:cNvPr id="19468" name="Rectangle 23"/>
            <p:cNvSpPr>
              <a:spLocks noChangeArrowheads="1"/>
            </p:cNvSpPr>
            <p:nvPr/>
          </p:nvSpPr>
          <p:spPr bwMode="auto">
            <a:xfrm>
              <a:off x="2304" y="2160"/>
              <a:ext cx="5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p</a:t>
              </a:r>
            </a:p>
          </p:txBody>
        </p:sp>
        <p:sp>
          <p:nvSpPr>
            <p:cNvPr id="19469" name="Line 24"/>
            <p:cNvSpPr>
              <a:spLocks noChangeShapeType="1"/>
            </p:cNvSpPr>
            <p:nvPr/>
          </p:nvSpPr>
          <p:spPr bwMode="auto">
            <a:xfrm>
              <a:off x="2304" y="2160"/>
              <a:ext cx="17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0" name="Line 25"/>
            <p:cNvSpPr>
              <a:spLocks noChangeShapeType="1"/>
            </p:cNvSpPr>
            <p:nvPr/>
          </p:nvSpPr>
          <p:spPr bwMode="auto">
            <a:xfrm>
              <a:off x="2304" y="2447"/>
              <a:ext cx="1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1" name="Line 26"/>
            <p:cNvSpPr>
              <a:spLocks noChangeShapeType="1"/>
            </p:cNvSpPr>
            <p:nvPr/>
          </p:nvSpPr>
          <p:spPr bwMode="auto">
            <a:xfrm>
              <a:off x="2304" y="3562"/>
              <a:ext cx="17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2" name="Line 27"/>
            <p:cNvSpPr>
              <a:spLocks noChangeShapeType="1"/>
            </p:cNvSpPr>
            <p:nvPr/>
          </p:nvSpPr>
          <p:spPr bwMode="auto">
            <a:xfrm>
              <a:off x="2304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3" name="Line 28"/>
            <p:cNvSpPr>
              <a:spLocks noChangeShapeType="1"/>
            </p:cNvSpPr>
            <p:nvPr/>
          </p:nvSpPr>
          <p:spPr bwMode="auto">
            <a:xfrm>
              <a:off x="5184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4" name="Line 29"/>
            <p:cNvSpPr>
              <a:spLocks noChangeShapeType="1"/>
            </p:cNvSpPr>
            <p:nvPr/>
          </p:nvSpPr>
          <p:spPr bwMode="auto">
            <a:xfrm>
              <a:off x="3080" y="2160"/>
              <a:ext cx="21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5" name="Line 30"/>
            <p:cNvSpPr>
              <a:spLocks noChangeShapeType="1"/>
            </p:cNvSpPr>
            <p:nvPr/>
          </p:nvSpPr>
          <p:spPr bwMode="auto">
            <a:xfrm flipV="1">
              <a:off x="3080" y="3552"/>
              <a:ext cx="2104" cy="1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6" name="Line 31"/>
            <p:cNvSpPr>
              <a:spLocks noChangeShapeType="1"/>
            </p:cNvSpPr>
            <p:nvPr/>
          </p:nvSpPr>
          <p:spPr bwMode="auto">
            <a:xfrm>
              <a:off x="3080" y="2448"/>
              <a:ext cx="2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7" name="Line 32"/>
            <p:cNvSpPr>
              <a:spLocks noChangeShapeType="1"/>
            </p:cNvSpPr>
            <p:nvPr/>
          </p:nvSpPr>
          <p:spPr bwMode="auto">
            <a:xfrm>
              <a:off x="4408" y="2160"/>
              <a:ext cx="0" cy="140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8" name="Rectangle 33"/>
            <p:cNvSpPr>
              <a:spLocks noChangeArrowheads="1"/>
            </p:cNvSpPr>
            <p:nvPr/>
          </p:nvSpPr>
          <p:spPr bwMode="auto">
            <a:xfrm>
              <a:off x="3790" y="2447"/>
              <a:ext cx="575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</p:txBody>
        </p:sp>
        <p:sp>
          <p:nvSpPr>
            <p:cNvPr id="19479" name="Rectangle 34"/>
            <p:cNvSpPr>
              <a:spLocks noChangeArrowheads="1"/>
            </p:cNvSpPr>
            <p:nvPr/>
          </p:nvSpPr>
          <p:spPr bwMode="auto">
            <a:xfrm>
              <a:off x="3790" y="2160"/>
              <a:ext cx="57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 i="1">
                  <a:latin typeface="Times New Roman" charset="0"/>
                  <a:cs typeface="Arial" charset="0"/>
                </a:rPr>
                <a:t>¬</a:t>
              </a:r>
              <a:r>
                <a:rPr lang="en-US" sz="2400" i="1"/>
                <a:t>p</a:t>
              </a:r>
            </a:p>
          </p:txBody>
        </p:sp>
        <p:sp>
          <p:nvSpPr>
            <p:cNvPr id="19480" name="Line 35"/>
            <p:cNvSpPr>
              <a:spLocks noChangeShapeType="1"/>
            </p:cNvSpPr>
            <p:nvPr/>
          </p:nvSpPr>
          <p:spPr bwMode="auto">
            <a:xfrm>
              <a:off x="3790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1" name="Rectangle 36"/>
            <p:cNvSpPr>
              <a:spLocks noChangeArrowheads="1"/>
            </p:cNvSpPr>
            <p:nvPr/>
          </p:nvSpPr>
          <p:spPr bwMode="auto">
            <a:xfrm>
              <a:off x="2893" y="2447"/>
              <a:ext cx="575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</p:txBody>
        </p:sp>
        <p:sp>
          <p:nvSpPr>
            <p:cNvPr id="19482" name="Rectangle 37"/>
            <p:cNvSpPr>
              <a:spLocks noChangeArrowheads="1"/>
            </p:cNvSpPr>
            <p:nvPr/>
          </p:nvSpPr>
          <p:spPr bwMode="auto">
            <a:xfrm>
              <a:off x="2893" y="2160"/>
              <a:ext cx="57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q</a:t>
              </a:r>
              <a:endParaRPr lang="en-US" sz="2400"/>
            </a:p>
          </p:txBody>
        </p:sp>
        <p:sp>
          <p:nvSpPr>
            <p:cNvPr id="19483" name="Line 38"/>
            <p:cNvSpPr>
              <a:spLocks noChangeShapeType="1"/>
            </p:cNvSpPr>
            <p:nvPr/>
          </p:nvSpPr>
          <p:spPr bwMode="auto">
            <a:xfrm>
              <a:off x="2893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4" name="Rectangle 39"/>
            <p:cNvSpPr>
              <a:spLocks noChangeArrowheads="1"/>
            </p:cNvSpPr>
            <p:nvPr/>
          </p:nvSpPr>
          <p:spPr bwMode="auto">
            <a:xfrm>
              <a:off x="3265" y="2447"/>
              <a:ext cx="575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</p:txBody>
        </p:sp>
        <p:sp>
          <p:nvSpPr>
            <p:cNvPr id="19485" name="Rectangle 40"/>
            <p:cNvSpPr>
              <a:spLocks noChangeArrowheads="1"/>
            </p:cNvSpPr>
            <p:nvPr/>
          </p:nvSpPr>
          <p:spPr bwMode="auto">
            <a:xfrm>
              <a:off x="3264" y="2160"/>
              <a:ext cx="57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 i="1">
                  <a:latin typeface="Times New Roman" charset="0"/>
                  <a:cs typeface="Arial" charset="0"/>
                </a:rPr>
                <a:t>¬</a:t>
              </a:r>
              <a:r>
                <a:rPr lang="en-US" sz="2400" i="1"/>
                <a:t>q</a:t>
              </a:r>
            </a:p>
          </p:txBody>
        </p:sp>
        <p:sp>
          <p:nvSpPr>
            <p:cNvPr id="19486" name="Line 41"/>
            <p:cNvSpPr>
              <a:spLocks noChangeShapeType="1"/>
            </p:cNvSpPr>
            <p:nvPr/>
          </p:nvSpPr>
          <p:spPr bwMode="auto">
            <a:xfrm>
              <a:off x="3360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Logical Equivalence Using Truth Table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372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7839D-896E-4B74-9616-7AA725F8B410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CEA220-55C7-4414-B1D5-55A5C5D24C2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048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77724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cs typeface="Arial" charset="0"/>
              </a:rPr>
              <a:t>The easiest way to check for logical equivalence is to see if the truth tables of both variants have </a:t>
            </a:r>
            <a:r>
              <a:rPr lang="en-US" sz="2800" i="1">
                <a:cs typeface="Arial" charset="0"/>
              </a:rPr>
              <a:t>identical last columns</a:t>
            </a:r>
            <a:r>
              <a:rPr lang="en-US" sz="2800">
                <a:cs typeface="Arial" charset="0"/>
              </a:rPr>
              <a:t>:</a:t>
            </a:r>
          </a:p>
        </p:txBody>
      </p:sp>
      <p:grpSp>
        <p:nvGrpSpPr>
          <p:cNvPr id="20486" name="Group 4"/>
          <p:cNvGrpSpPr>
            <a:grpSpLocks/>
          </p:cNvGrpSpPr>
          <p:nvPr/>
        </p:nvGrpSpPr>
        <p:grpSpPr bwMode="auto">
          <a:xfrm>
            <a:off x="2286000" y="3429001"/>
            <a:ext cx="2743200" cy="2225675"/>
            <a:chOff x="576" y="2160"/>
            <a:chExt cx="1968" cy="1402"/>
          </a:xfrm>
        </p:grpSpPr>
        <p:sp>
          <p:nvSpPr>
            <p:cNvPr id="20511" name="Rectangle 5"/>
            <p:cNvSpPr>
              <a:spLocks noChangeArrowheads="1"/>
            </p:cNvSpPr>
            <p:nvPr/>
          </p:nvSpPr>
          <p:spPr bwMode="auto">
            <a:xfrm>
              <a:off x="1872" y="2447"/>
              <a:ext cx="672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T</a:t>
              </a:r>
            </a:p>
          </p:txBody>
        </p:sp>
        <p:sp>
          <p:nvSpPr>
            <p:cNvPr id="20512" name="Rectangle 6"/>
            <p:cNvSpPr>
              <a:spLocks noChangeArrowheads="1"/>
            </p:cNvSpPr>
            <p:nvPr/>
          </p:nvSpPr>
          <p:spPr bwMode="auto">
            <a:xfrm>
              <a:off x="1232" y="2447"/>
              <a:ext cx="640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dirty="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dirty="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dirty="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dirty="0"/>
                <a:t>F</a:t>
              </a:r>
            </a:p>
          </p:txBody>
        </p:sp>
        <p:sp>
          <p:nvSpPr>
            <p:cNvPr id="20513" name="Rectangle 7"/>
            <p:cNvSpPr>
              <a:spLocks noChangeArrowheads="1"/>
            </p:cNvSpPr>
            <p:nvPr/>
          </p:nvSpPr>
          <p:spPr bwMode="auto">
            <a:xfrm>
              <a:off x="576" y="2447"/>
              <a:ext cx="656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dirty="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dirty="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dirty="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dirty="0"/>
                <a:t>F</a:t>
              </a:r>
            </a:p>
          </p:txBody>
        </p:sp>
        <p:sp>
          <p:nvSpPr>
            <p:cNvPr id="20514" name="Rectangle 8"/>
            <p:cNvSpPr>
              <a:spLocks noChangeArrowheads="1"/>
            </p:cNvSpPr>
            <p:nvPr/>
          </p:nvSpPr>
          <p:spPr bwMode="auto">
            <a:xfrm>
              <a:off x="1872" y="2160"/>
              <a:ext cx="67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p </a:t>
              </a:r>
              <a:r>
                <a:rPr lang="en-US" sz="2400">
                  <a:sym typeface="Symbol" pitchFamily="18" charset="2"/>
                </a:rPr>
                <a:t></a:t>
              </a:r>
              <a:r>
                <a:rPr lang="en-US" sz="2400" i="1"/>
                <a:t>q</a:t>
              </a:r>
            </a:p>
          </p:txBody>
        </p:sp>
        <p:sp>
          <p:nvSpPr>
            <p:cNvPr id="20515" name="Rectangle 9"/>
            <p:cNvSpPr>
              <a:spLocks noChangeArrowheads="1"/>
            </p:cNvSpPr>
            <p:nvPr/>
          </p:nvSpPr>
          <p:spPr bwMode="auto">
            <a:xfrm>
              <a:off x="1232" y="2160"/>
              <a:ext cx="64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q</a:t>
              </a:r>
              <a:endParaRPr lang="en-US" sz="2400"/>
            </a:p>
          </p:txBody>
        </p:sp>
        <p:sp>
          <p:nvSpPr>
            <p:cNvPr id="20516" name="Rectangle 10"/>
            <p:cNvSpPr>
              <a:spLocks noChangeArrowheads="1"/>
            </p:cNvSpPr>
            <p:nvPr/>
          </p:nvSpPr>
          <p:spPr bwMode="auto">
            <a:xfrm>
              <a:off x="576" y="2160"/>
              <a:ext cx="65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p</a:t>
              </a:r>
            </a:p>
          </p:txBody>
        </p:sp>
        <p:sp>
          <p:nvSpPr>
            <p:cNvPr id="20517" name="Line 11"/>
            <p:cNvSpPr>
              <a:spLocks noChangeShapeType="1"/>
            </p:cNvSpPr>
            <p:nvPr/>
          </p:nvSpPr>
          <p:spPr bwMode="auto">
            <a:xfrm>
              <a:off x="576" y="2160"/>
              <a:ext cx="19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18" name="Line 12"/>
            <p:cNvSpPr>
              <a:spLocks noChangeShapeType="1"/>
            </p:cNvSpPr>
            <p:nvPr/>
          </p:nvSpPr>
          <p:spPr bwMode="auto">
            <a:xfrm>
              <a:off x="576" y="2447"/>
              <a:ext cx="19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19" name="Line 13"/>
            <p:cNvSpPr>
              <a:spLocks noChangeShapeType="1"/>
            </p:cNvSpPr>
            <p:nvPr/>
          </p:nvSpPr>
          <p:spPr bwMode="auto">
            <a:xfrm>
              <a:off x="576" y="3562"/>
              <a:ext cx="19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20" name="Line 14"/>
            <p:cNvSpPr>
              <a:spLocks noChangeShapeType="1"/>
            </p:cNvSpPr>
            <p:nvPr/>
          </p:nvSpPr>
          <p:spPr bwMode="auto">
            <a:xfrm>
              <a:off x="576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21" name="Line 15"/>
            <p:cNvSpPr>
              <a:spLocks noChangeShapeType="1"/>
            </p:cNvSpPr>
            <p:nvPr/>
          </p:nvSpPr>
          <p:spPr bwMode="auto">
            <a:xfrm>
              <a:off x="1232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22" name="Line 16"/>
            <p:cNvSpPr>
              <a:spLocks noChangeShapeType="1"/>
            </p:cNvSpPr>
            <p:nvPr/>
          </p:nvSpPr>
          <p:spPr bwMode="auto">
            <a:xfrm>
              <a:off x="1872" y="2160"/>
              <a:ext cx="0" cy="140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23" name="Line 17"/>
            <p:cNvSpPr>
              <a:spLocks noChangeShapeType="1"/>
            </p:cNvSpPr>
            <p:nvPr/>
          </p:nvSpPr>
          <p:spPr bwMode="auto">
            <a:xfrm>
              <a:off x="2544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488" name="Group 19"/>
          <p:cNvGrpSpPr>
            <a:grpSpLocks/>
          </p:cNvGrpSpPr>
          <p:nvPr/>
        </p:nvGrpSpPr>
        <p:grpSpPr bwMode="auto">
          <a:xfrm>
            <a:off x="5181600" y="3429000"/>
            <a:ext cx="4572000" cy="2236788"/>
            <a:chOff x="2304" y="2160"/>
            <a:chExt cx="2880" cy="1409"/>
          </a:xfrm>
        </p:grpSpPr>
        <p:sp>
          <p:nvSpPr>
            <p:cNvPr id="20489" name="Rectangle 20"/>
            <p:cNvSpPr>
              <a:spLocks noChangeArrowheads="1"/>
            </p:cNvSpPr>
            <p:nvPr/>
          </p:nvSpPr>
          <p:spPr bwMode="auto">
            <a:xfrm>
              <a:off x="4494" y="2447"/>
              <a:ext cx="604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T</a:t>
              </a:r>
            </a:p>
          </p:txBody>
        </p:sp>
        <p:sp>
          <p:nvSpPr>
            <p:cNvPr id="20490" name="Rectangle 21"/>
            <p:cNvSpPr>
              <a:spLocks noChangeArrowheads="1"/>
            </p:cNvSpPr>
            <p:nvPr/>
          </p:nvSpPr>
          <p:spPr bwMode="auto">
            <a:xfrm>
              <a:off x="2304" y="2447"/>
              <a:ext cx="589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dirty="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dirty="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dirty="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dirty="0"/>
                <a:t>F</a:t>
              </a:r>
            </a:p>
          </p:txBody>
        </p:sp>
        <p:sp>
          <p:nvSpPr>
            <p:cNvPr id="20491" name="Rectangle 22"/>
            <p:cNvSpPr>
              <a:spLocks noChangeArrowheads="1"/>
            </p:cNvSpPr>
            <p:nvPr/>
          </p:nvSpPr>
          <p:spPr bwMode="auto">
            <a:xfrm>
              <a:off x="4406" y="2160"/>
              <a:ext cx="77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 i="1">
                  <a:latin typeface="Times New Roman" charset="0"/>
                  <a:cs typeface="Arial" charset="0"/>
                </a:rPr>
                <a:t>¬</a:t>
              </a:r>
              <a:r>
                <a:rPr lang="en-US" sz="2400" i="1"/>
                <a:t>q</a:t>
              </a:r>
              <a:r>
                <a:rPr lang="en-US" sz="2400">
                  <a:sym typeface="Symbol" pitchFamily="18" charset="2"/>
                </a:rPr>
                <a:t></a:t>
              </a:r>
              <a:r>
                <a:rPr lang="en-US" sz="2400" b="1" i="1">
                  <a:latin typeface="Times New Roman" charset="0"/>
                  <a:cs typeface="Arial" charset="0"/>
                </a:rPr>
                <a:t>¬</a:t>
              </a:r>
              <a:r>
                <a:rPr lang="en-US" sz="2400" i="1"/>
                <a:t>p</a:t>
              </a:r>
            </a:p>
          </p:txBody>
        </p:sp>
        <p:sp>
          <p:nvSpPr>
            <p:cNvPr id="20492" name="Rectangle 23"/>
            <p:cNvSpPr>
              <a:spLocks noChangeArrowheads="1"/>
            </p:cNvSpPr>
            <p:nvPr/>
          </p:nvSpPr>
          <p:spPr bwMode="auto">
            <a:xfrm>
              <a:off x="2304" y="2160"/>
              <a:ext cx="5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p</a:t>
              </a:r>
            </a:p>
          </p:txBody>
        </p:sp>
        <p:sp>
          <p:nvSpPr>
            <p:cNvPr id="20493" name="Line 24"/>
            <p:cNvSpPr>
              <a:spLocks noChangeShapeType="1"/>
            </p:cNvSpPr>
            <p:nvPr/>
          </p:nvSpPr>
          <p:spPr bwMode="auto">
            <a:xfrm>
              <a:off x="2304" y="2160"/>
              <a:ext cx="17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4" name="Line 25"/>
            <p:cNvSpPr>
              <a:spLocks noChangeShapeType="1"/>
            </p:cNvSpPr>
            <p:nvPr/>
          </p:nvSpPr>
          <p:spPr bwMode="auto">
            <a:xfrm>
              <a:off x="2304" y="2447"/>
              <a:ext cx="1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5" name="Line 26"/>
            <p:cNvSpPr>
              <a:spLocks noChangeShapeType="1"/>
            </p:cNvSpPr>
            <p:nvPr/>
          </p:nvSpPr>
          <p:spPr bwMode="auto">
            <a:xfrm>
              <a:off x="2304" y="3562"/>
              <a:ext cx="17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6" name="Line 27"/>
            <p:cNvSpPr>
              <a:spLocks noChangeShapeType="1"/>
            </p:cNvSpPr>
            <p:nvPr/>
          </p:nvSpPr>
          <p:spPr bwMode="auto">
            <a:xfrm>
              <a:off x="2304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7" name="Line 28"/>
            <p:cNvSpPr>
              <a:spLocks noChangeShapeType="1"/>
            </p:cNvSpPr>
            <p:nvPr/>
          </p:nvSpPr>
          <p:spPr bwMode="auto">
            <a:xfrm>
              <a:off x="5184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8" name="Line 29"/>
            <p:cNvSpPr>
              <a:spLocks noChangeShapeType="1"/>
            </p:cNvSpPr>
            <p:nvPr/>
          </p:nvSpPr>
          <p:spPr bwMode="auto">
            <a:xfrm>
              <a:off x="3080" y="2160"/>
              <a:ext cx="21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9" name="Line 30"/>
            <p:cNvSpPr>
              <a:spLocks noChangeShapeType="1"/>
            </p:cNvSpPr>
            <p:nvPr/>
          </p:nvSpPr>
          <p:spPr bwMode="auto">
            <a:xfrm flipV="1">
              <a:off x="3080" y="3552"/>
              <a:ext cx="2104" cy="1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00" name="Line 31"/>
            <p:cNvSpPr>
              <a:spLocks noChangeShapeType="1"/>
            </p:cNvSpPr>
            <p:nvPr/>
          </p:nvSpPr>
          <p:spPr bwMode="auto">
            <a:xfrm>
              <a:off x="3080" y="2448"/>
              <a:ext cx="2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01" name="Line 32"/>
            <p:cNvSpPr>
              <a:spLocks noChangeShapeType="1"/>
            </p:cNvSpPr>
            <p:nvPr/>
          </p:nvSpPr>
          <p:spPr bwMode="auto">
            <a:xfrm>
              <a:off x="4408" y="2160"/>
              <a:ext cx="0" cy="140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02" name="Rectangle 33"/>
            <p:cNvSpPr>
              <a:spLocks noChangeArrowheads="1"/>
            </p:cNvSpPr>
            <p:nvPr/>
          </p:nvSpPr>
          <p:spPr bwMode="auto">
            <a:xfrm>
              <a:off x="3790" y="2447"/>
              <a:ext cx="575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</p:txBody>
        </p:sp>
        <p:sp>
          <p:nvSpPr>
            <p:cNvPr id="20503" name="Rectangle 34"/>
            <p:cNvSpPr>
              <a:spLocks noChangeArrowheads="1"/>
            </p:cNvSpPr>
            <p:nvPr/>
          </p:nvSpPr>
          <p:spPr bwMode="auto">
            <a:xfrm>
              <a:off x="3790" y="2160"/>
              <a:ext cx="57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 i="1">
                  <a:latin typeface="Times New Roman" charset="0"/>
                  <a:cs typeface="Arial" charset="0"/>
                </a:rPr>
                <a:t>¬</a:t>
              </a:r>
              <a:r>
                <a:rPr lang="en-US" sz="2400" i="1"/>
                <a:t>p</a:t>
              </a:r>
            </a:p>
          </p:txBody>
        </p:sp>
        <p:sp>
          <p:nvSpPr>
            <p:cNvPr id="20504" name="Line 35"/>
            <p:cNvSpPr>
              <a:spLocks noChangeShapeType="1"/>
            </p:cNvSpPr>
            <p:nvPr/>
          </p:nvSpPr>
          <p:spPr bwMode="auto">
            <a:xfrm>
              <a:off x="3790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05" name="Rectangle 36"/>
            <p:cNvSpPr>
              <a:spLocks noChangeArrowheads="1"/>
            </p:cNvSpPr>
            <p:nvPr/>
          </p:nvSpPr>
          <p:spPr bwMode="auto">
            <a:xfrm>
              <a:off x="2893" y="2447"/>
              <a:ext cx="575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</p:txBody>
        </p:sp>
        <p:sp>
          <p:nvSpPr>
            <p:cNvPr id="20506" name="Rectangle 37"/>
            <p:cNvSpPr>
              <a:spLocks noChangeArrowheads="1"/>
            </p:cNvSpPr>
            <p:nvPr/>
          </p:nvSpPr>
          <p:spPr bwMode="auto">
            <a:xfrm>
              <a:off x="2893" y="2160"/>
              <a:ext cx="57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q</a:t>
              </a:r>
              <a:endParaRPr lang="en-US" sz="2400"/>
            </a:p>
          </p:txBody>
        </p:sp>
        <p:sp>
          <p:nvSpPr>
            <p:cNvPr id="20507" name="Line 38"/>
            <p:cNvSpPr>
              <a:spLocks noChangeShapeType="1"/>
            </p:cNvSpPr>
            <p:nvPr/>
          </p:nvSpPr>
          <p:spPr bwMode="auto">
            <a:xfrm>
              <a:off x="2893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08" name="Rectangle 39"/>
            <p:cNvSpPr>
              <a:spLocks noChangeArrowheads="1"/>
            </p:cNvSpPr>
            <p:nvPr/>
          </p:nvSpPr>
          <p:spPr bwMode="auto">
            <a:xfrm>
              <a:off x="3265" y="2447"/>
              <a:ext cx="575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</p:txBody>
        </p:sp>
        <p:sp>
          <p:nvSpPr>
            <p:cNvPr id="20509" name="Rectangle 40"/>
            <p:cNvSpPr>
              <a:spLocks noChangeArrowheads="1"/>
            </p:cNvSpPr>
            <p:nvPr/>
          </p:nvSpPr>
          <p:spPr bwMode="auto">
            <a:xfrm>
              <a:off x="3264" y="2160"/>
              <a:ext cx="57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 i="1">
                  <a:latin typeface="Times New Roman" charset="0"/>
                  <a:cs typeface="Arial" charset="0"/>
                </a:rPr>
                <a:t>¬</a:t>
              </a:r>
              <a:r>
                <a:rPr lang="en-US" sz="2400" i="1"/>
                <a:t>q</a:t>
              </a:r>
            </a:p>
          </p:txBody>
        </p:sp>
        <p:sp>
          <p:nvSpPr>
            <p:cNvPr id="20510" name="Line 41"/>
            <p:cNvSpPr>
              <a:spLocks noChangeShapeType="1"/>
            </p:cNvSpPr>
            <p:nvPr/>
          </p:nvSpPr>
          <p:spPr bwMode="auto">
            <a:xfrm>
              <a:off x="3360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Logical Equivalence Using Truth Table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100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90600"/>
            <a:ext cx="8229600" cy="4906963"/>
          </a:xfrm>
        </p:spPr>
        <p:txBody>
          <a:bodyPr/>
          <a:lstStyle/>
          <a:p>
            <a:pPr eaLnBrk="1" hangingPunct="1"/>
            <a:r>
              <a:rPr lang="en-US" dirty="0"/>
              <a:t>(p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</a:t>
            </a:r>
            <a:r>
              <a:rPr lang="en-US" dirty="0"/>
              <a:t> r)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dirty="0"/>
              <a:t> (q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</a:t>
            </a:r>
            <a:r>
              <a:rPr lang="en-US" dirty="0"/>
              <a:t> r)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</a:t>
            </a:r>
            <a:r>
              <a:rPr lang="en-US" dirty="0"/>
              <a:t> (p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</a:t>
            </a:r>
            <a:r>
              <a:rPr lang="en-US" dirty="0"/>
              <a:t> q)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</a:t>
            </a:r>
            <a:r>
              <a:rPr lang="en-US" dirty="0"/>
              <a:t> r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757764" name="Group 4"/>
          <p:cNvGraphicFramePr>
            <a:graphicFrameLocks noGrp="1"/>
          </p:cNvGraphicFramePr>
          <p:nvPr/>
        </p:nvGraphicFramePr>
        <p:xfrm>
          <a:off x="2667000" y="1828800"/>
          <a:ext cx="7212604" cy="4525965"/>
        </p:xfrm>
        <a:graphic>
          <a:graphicData uri="http://schemas.openxmlformats.org/drawingml/2006/table">
            <a:tbl>
              <a:tblPr/>
              <a:tblGrid>
                <a:gridCol w="329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6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186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r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cs typeface="Arial" charset="0"/>
                        </a:rPr>
                        <a:t>→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cs typeface="Arial" charset="0"/>
                        </a:rPr>
                        <a:t>→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r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q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  <a:sym typeface="Symbol" pitchFamily="-65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cs typeface="Arial" charset="0"/>
                        </a:rPr>
                        <a:t>→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)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(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cs typeface="Arial" charset="0"/>
                        </a:rPr>
                        <a:t>→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r)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)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cs typeface="Arial" charset="0"/>
                        </a:rPr>
                        <a:t>→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990597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Truth Table Solution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92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8229600" cy="868362"/>
          </a:xfrm>
        </p:spPr>
        <p:txBody>
          <a:bodyPr/>
          <a:lstStyle/>
          <a:p>
            <a:pPr eaLnBrk="1" hangingPunct="1"/>
            <a:endParaRPr lang="en-US" b="1" dirty="0"/>
          </a:p>
        </p:txBody>
      </p:sp>
      <p:graphicFrame>
        <p:nvGraphicFramePr>
          <p:cNvPr id="761859" name="Group 3"/>
          <p:cNvGraphicFramePr>
            <a:graphicFrameLocks noGrp="1"/>
          </p:cNvGraphicFramePr>
          <p:nvPr/>
        </p:nvGraphicFramePr>
        <p:xfrm>
          <a:off x="1781175" y="1204914"/>
          <a:ext cx="8658225" cy="5195886"/>
        </p:xfrm>
        <a:graphic>
          <a:graphicData uri="http://schemas.openxmlformats.org/drawingml/2006/table">
            <a:tbl>
              <a:tblPr/>
              <a:tblGrid>
                <a:gridCol w="1762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7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5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05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T 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F 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Identity Laws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(p 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q) 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 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 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(q 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(p 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q) 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 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 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(q 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Associative laws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5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T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F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Domination Law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(q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r)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q)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(q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r)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q)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Distributive laws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05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Idempotent Laws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q)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q)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De Morgan’s laws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05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(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p) 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Double negation law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q)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q)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Absorption laws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6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Commutative Laws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Negation lows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6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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Definition of Implication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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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q)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(q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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Definition of </a:t>
                      </a: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Biconditional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Logical Equivalences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202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14365"/>
            <a:ext cx="9956800" cy="1143000"/>
          </a:xfrm>
        </p:spPr>
        <p:txBody>
          <a:bodyPr/>
          <a:lstStyle/>
          <a:p>
            <a:pPr eaLnBrk="1" hangingPunct="1"/>
            <a:r>
              <a:rPr lang="en-US" dirty="0"/>
              <a:t>Example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5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/>
              <a:t>Show that (p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</a:t>
            </a:r>
            <a:r>
              <a:rPr lang="en-US" dirty="0"/>
              <a:t> q)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</a:t>
            </a:r>
            <a:r>
              <a:rPr lang="en-US" dirty="0"/>
              <a:t> (p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dirty="0"/>
              <a:t> q) is a Tautology. (Proof)</a:t>
            </a:r>
          </a:p>
          <a:p>
            <a:pPr eaLnBrk="1" hangingPunct="1"/>
            <a:endParaRPr lang="en-US" dirty="0"/>
          </a:p>
          <a:p>
            <a:pPr eaLnBrk="1" hangingPunct="1">
              <a:buFont typeface="Monotype Sorts" pitchFamily="-65" charset="2"/>
              <a:buNone/>
            </a:pPr>
            <a:r>
              <a:rPr lang="en-US" dirty="0"/>
              <a:t>	(p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</a:t>
            </a:r>
            <a:r>
              <a:rPr lang="en-US" dirty="0"/>
              <a:t> q)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</a:t>
            </a:r>
            <a:r>
              <a:rPr lang="en-US" dirty="0"/>
              <a:t> (p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dirty="0"/>
              <a:t> q)</a:t>
            </a:r>
          </a:p>
          <a:p>
            <a:pPr eaLnBrk="1" hangingPunct="1">
              <a:buFont typeface="Monotype Sorts" pitchFamily="-65" charset="2"/>
              <a:buNone/>
            </a:pPr>
            <a:r>
              <a:rPr lang="en-US" dirty="0">
                <a:latin typeface="Times New Roman" pitchFamily="-65" charset="0"/>
              </a:rPr>
              <a:t>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</a:t>
            </a:r>
            <a:r>
              <a:rPr lang="en-US" dirty="0"/>
              <a:t> (p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</a:t>
            </a:r>
            <a:r>
              <a:rPr lang="en-US" dirty="0"/>
              <a:t> q)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dirty="0"/>
              <a:t> (p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dirty="0"/>
              <a:t> q) 	</a:t>
            </a:r>
            <a:r>
              <a:rPr lang="en-US" sz="2100" dirty="0"/>
              <a:t>Implication</a:t>
            </a:r>
            <a:endParaRPr lang="en-US" sz="2400" dirty="0"/>
          </a:p>
          <a:p>
            <a:pPr eaLnBrk="1" hangingPunct="1">
              <a:buFont typeface="Monotype Sorts" pitchFamily="-65" charset="2"/>
              <a:buNone/>
            </a:pPr>
            <a:r>
              <a:rPr lang="en-US" dirty="0">
                <a:latin typeface="Times New Roman" pitchFamily="-65" charset="0"/>
              </a:rPr>
              <a:t>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</a:t>
            </a:r>
            <a:r>
              <a:rPr lang="en-US" dirty="0"/>
              <a:t> (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</a:t>
            </a:r>
            <a:r>
              <a:rPr lang="en-US" dirty="0"/>
              <a:t> p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dirty="0"/>
              <a:t>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</a:t>
            </a:r>
            <a:r>
              <a:rPr lang="en-US" dirty="0"/>
              <a:t> q)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dirty="0"/>
              <a:t> (p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dirty="0"/>
              <a:t> q)	</a:t>
            </a:r>
            <a:r>
              <a:rPr lang="en-US" sz="2100" dirty="0"/>
              <a:t>De Morgan</a:t>
            </a:r>
          </a:p>
          <a:p>
            <a:pPr eaLnBrk="1" hangingPunct="1">
              <a:buFont typeface="Monotype Sorts" pitchFamily="-65" charset="2"/>
              <a:buNone/>
            </a:pPr>
            <a:r>
              <a:rPr lang="en-US" dirty="0">
                <a:latin typeface="Times New Roman" pitchFamily="-65" charset="0"/>
              </a:rPr>
              <a:t>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</a:t>
            </a:r>
            <a:r>
              <a:rPr lang="en-US" dirty="0"/>
              <a:t> (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</a:t>
            </a:r>
            <a:r>
              <a:rPr lang="en-US" dirty="0"/>
              <a:t> p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dirty="0"/>
              <a:t> p)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dirty="0"/>
              <a:t> (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</a:t>
            </a:r>
            <a:r>
              <a:rPr lang="en-US" dirty="0"/>
              <a:t> q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dirty="0"/>
              <a:t> q)	</a:t>
            </a:r>
            <a:r>
              <a:rPr lang="en-US" sz="2100" dirty="0"/>
              <a:t>Commutative, Associative</a:t>
            </a:r>
          </a:p>
          <a:p>
            <a:pPr eaLnBrk="1" hangingPunct="1">
              <a:buFont typeface="Monotype Sorts" pitchFamily="-65" charset="2"/>
              <a:buNone/>
            </a:pPr>
            <a:r>
              <a:rPr lang="en-US" dirty="0">
                <a:latin typeface="Times New Roman" pitchFamily="-65" charset="0"/>
              </a:rPr>
              <a:t>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</a:t>
            </a:r>
            <a:r>
              <a:rPr lang="en-US" dirty="0"/>
              <a:t> T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dirty="0"/>
              <a:t> T				</a:t>
            </a:r>
            <a:r>
              <a:rPr lang="en-US" sz="2100" dirty="0"/>
              <a:t>Negation</a:t>
            </a:r>
            <a:endParaRPr lang="en-US" dirty="0"/>
          </a:p>
          <a:p>
            <a:pPr eaLnBrk="1" hangingPunct="1">
              <a:buFont typeface="Monotype Sorts" pitchFamily="-65" charset="2"/>
              <a:buNone/>
            </a:pPr>
            <a:r>
              <a:rPr lang="en-US" dirty="0">
                <a:latin typeface="Times New Roman" pitchFamily="-65" charset="0"/>
              </a:rPr>
              <a:t>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</a:t>
            </a:r>
            <a:r>
              <a:rPr lang="en-US" dirty="0"/>
              <a:t> T					</a:t>
            </a:r>
            <a:r>
              <a:rPr lang="en-US" sz="2100" dirty="0"/>
              <a:t>Identity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Logical Equivalences :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87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6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7839D-896E-4B74-9616-7AA725F8B410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CEA220-55C7-4414-B1D5-55A5C5D24C2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/>
              <a:t>Tautology by proof</a:t>
            </a:r>
          </a:p>
        </p:txBody>
      </p:sp>
      <p:sp>
        <p:nvSpPr>
          <p:cNvPr id="37893" name="Rectangle 3" descr="Rectangle: Click to edit Master text styles&#10;Second level&#10;Third level&#10;Fourth level&#10;Fifth level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057400" y="1228728"/>
            <a:ext cx="8458200" cy="517207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(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i="1" dirty="0"/>
              <a:t>q </a:t>
            </a:r>
            <a:r>
              <a:rPr lang="en-US" sz="2400" dirty="0"/>
              <a:t>)]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p</a:t>
            </a:r>
            <a:r>
              <a:rPr lang="en-US" sz="2400" dirty="0">
                <a:cs typeface="Arial" charset="0"/>
              </a:rPr>
              <a:t>)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</a:t>
            </a:r>
            <a:r>
              <a:rPr lang="en-US" sz="2400" dirty="0">
                <a:cs typeface="Arial" charset="0"/>
              </a:rPr>
              <a:t>)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		</a:t>
            </a:r>
            <a:r>
              <a:rPr lang="en-US" sz="2400" dirty="0"/>
              <a:t>Distributive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>
                <a:solidFill>
                  <a:schemeClr val="folHlink"/>
                </a:solidFill>
                <a:cs typeface="Arial" charset="0"/>
              </a:rPr>
              <a:t>   </a:t>
            </a:r>
            <a:r>
              <a:rPr lang="en-US" sz="2400" dirty="0">
                <a:cs typeface="Arial" charset="0"/>
              </a:rPr>
              <a:t>   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400" dirty="0"/>
              <a:t>  </a:t>
            </a:r>
            <a:r>
              <a:rPr lang="en-US" sz="2400" i="1" dirty="0"/>
              <a:t> 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i="1" dirty="0"/>
              <a:t> 	  	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i="1" dirty="0"/>
              <a:t> </a:t>
            </a:r>
            <a:r>
              <a:rPr lang="en-US" sz="2400" dirty="0"/>
              <a:t>   </a:t>
            </a:r>
            <a:r>
              <a:rPr lang="en-US" sz="2400" i="1" dirty="0"/>
              <a:t>   	  		</a:t>
            </a:r>
            <a:r>
              <a:rPr lang="en-US" sz="2400" dirty="0"/>
              <a:t>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b="1" i="1" dirty="0">
                <a:cs typeface="Arial" charset="0"/>
              </a:rPr>
              <a:t>  </a:t>
            </a:r>
            <a:r>
              <a:rPr lang="en-US" sz="2400" dirty="0"/>
              <a:t>  </a:t>
            </a:r>
            <a:r>
              <a:rPr lang="en-US" sz="2400" i="1" dirty="0"/>
              <a:t> </a:t>
            </a:r>
            <a:r>
              <a:rPr lang="en-US" sz="2400" dirty="0"/>
              <a:t>   </a:t>
            </a:r>
            <a:r>
              <a:rPr lang="en-US" sz="2800" dirty="0">
                <a:solidFill>
                  <a:schemeClr val="folHlink"/>
                </a:solidFill>
              </a:rPr>
              <a:t> 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/>
              <a:t> 	  		</a:t>
            </a:r>
            <a:r>
              <a:rPr lang="en-US" sz="2400" dirty="0"/>
              <a:t>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/>
              <a:t>   </a:t>
            </a:r>
            <a:r>
              <a:rPr lang="en-US" sz="2800" dirty="0">
                <a:solidFill>
                  <a:schemeClr val="folHlink"/>
                </a:solidFill>
              </a:rPr>
              <a:t> </a:t>
            </a:r>
            <a:r>
              <a:rPr lang="en-US" sz="2400" dirty="0">
                <a:solidFill>
                  <a:schemeClr val="folHlink"/>
                </a:solidFill>
              </a:rPr>
              <a:t>  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/>
              <a:t> 	  	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/>
              <a:t> </a:t>
            </a:r>
            <a:r>
              <a:rPr lang="en-US" sz="2800" dirty="0"/>
              <a:t> </a:t>
            </a:r>
            <a:r>
              <a:rPr lang="en-US" sz="2400" dirty="0"/>
              <a:t> </a:t>
            </a:r>
            <a:r>
              <a:rPr lang="en-US" sz="2400" i="1" dirty="0"/>
              <a:t>  	  		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/>
              <a:t>     </a:t>
            </a:r>
            <a:r>
              <a:rPr lang="en-US" sz="2800" dirty="0"/>
              <a:t>    </a:t>
            </a:r>
            <a:r>
              <a:rPr lang="en-US" sz="2400" i="1" dirty="0"/>
              <a:t>     </a:t>
            </a:r>
            <a:r>
              <a:rPr lang="en-US" sz="2400" dirty="0"/>
              <a:t>     </a:t>
            </a:r>
            <a:r>
              <a:rPr lang="en-US" sz="2400" i="1" dirty="0"/>
              <a:t> 	  		  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800" dirty="0"/>
              <a:t>  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dirty="0">
                <a:cs typeface="Arial" charset="0"/>
              </a:rPr>
              <a:t>	</a:t>
            </a:r>
            <a:r>
              <a:rPr lang="en-US" sz="2400" i="1" dirty="0"/>
              <a:t> 	  		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Tautology by proof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39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93056" y="2743200"/>
            <a:ext cx="9005888" cy="12287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Propositional Equivalences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75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7839D-896E-4B74-9616-7AA725F8B410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CEA220-55C7-4414-B1D5-55A5C5D24C2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/>
              <a:t>Tautology by proof</a:t>
            </a:r>
          </a:p>
        </p:txBody>
      </p:sp>
      <p:sp>
        <p:nvSpPr>
          <p:cNvPr id="38917" name="Rectangle 3" descr="Rectangle: Click to edit Master text styles&#10;Second level&#10;Third level&#10;Fourth level&#10;Fifth level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057400" y="1228728"/>
            <a:ext cx="8458200" cy="517207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(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i="1" dirty="0"/>
              <a:t>q </a:t>
            </a:r>
            <a:r>
              <a:rPr lang="en-US" sz="2400" dirty="0"/>
              <a:t>)]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p</a:t>
            </a:r>
            <a:r>
              <a:rPr lang="en-US" sz="2400" dirty="0">
                <a:cs typeface="Arial" charset="0"/>
              </a:rPr>
              <a:t>)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</a:t>
            </a:r>
            <a:r>
              <a:rPr lang="en-US" sz="2400" dirty="0">
                <a:cs typeface="Arial" charset="0"/>
              </a:rPr>
              <a:t>)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		</a:t>
            </a:r>
            <a:r>
              <a:rPr lang="en-US" sz="2400" dirty="0"/>
              <a:t>Distributive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 F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</a:t>
            </a:r>
            <a:r>
              <a:rPr lang="en-US" sz="2400" dirty="0">
                <a:cs typeface="Arial" charset="0"/>
              </a:rPr>
              <a:t>)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	  	              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/>
              <a:t> </a:t>
            </a:r>
            <a:r>
              <a:rPr lang="en-US" sz="2400" i="1" dirty="0"/>
              <a:t> </a:t>
            </a:r>
            <a:r>
              <a:rPr lang="en-US" sz="2400" dirty="0"/>
              <a:t>   </a:t>
            </a:r>
            <a:r>
              <a:rPr lang="en-US" sz="2400" i="1" dirty="0"/>
              <a:t>   	  		</a:t>
            </a:r>
            <a:r>
              <a:rPr lang="en-US" sz="2400" dirty="0"/>
              <a:t>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/>
              <a:t> </a:t>
            </a:r>
            <a:r>
              <a:rPr lang="en-US" sz="2400" dirty="0"/>
              <a:t> </a:t>
            </a:r>
            <a:r>
              <a:rPr lang="en-US" sz="2400" b="1" i="1" dirty="0">
                <a:cs typeface="Arial" charset="0"/>
              </a:rPr>
              <a:t>  </a:t>
            </a:r>
            <a:r>
              <a:rPr lang="en-US" sz="2400" dirty="0"/>
              <a:t>  </a:t>
            </a:r>
            <a:r>
              <a:rPr lang="en-US" sz="2400" i="1" dirty="0"/>
              <a:t> </a:t>
            </a:r>
            <a:r>
              <a:rPr lang="en-US" sz="2400" dirty="0"/>
              <a:t>   </a:t>
            </a:r>
            <a:r>
              <a:rPr lang="en-US" sz="2800" dirty="0"/>
              <a:t> </a:t>
            </a:r>
            <a:r>
              <a:rPr lang="en-US" sz="2400" dirty="0"/>
              <a:t> </a:t>
            </a:r>
            <a:r>
              <a:rPr lang="en-US" sz="2400" i="1" dirty="0"/>
              <a:t>  	  		</a:t>
            </a:r>
            <a:r>
              <a:rPr lang="en-US" sz="2400" dirty="0"/>
              <a:t>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/>
              <a:t> </a:t>
            </a:r>
            <a:r>
              <a:rPr lang="en-US" sz="2400" i="1" dirty="0"/>
              <a:t> </a:t>
            </a:r>
            <a:r>
              <a:rPr lang="en-US" sz="2400" dirty="0"/>
              <a:t>    </a:t>
            </a:r>
            <a:r>
              <a:rPr lang="en-US" sz="2800" dirty="0"/>
              <a:t> </a:t>
            </a:r>
            <a:r>
              <a:rPr lang="en-US" sz="2400" dirty="0"/>
              <a:t>  </a:t>
            </a:r>
            <a:r>
              <a:rPr lang="en-US" sz="2400" i="1" dirty="0"/>
              <a:t>  	  	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/>
              <a:t> 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/>
              <a:t> </a:t>
            </a:r>
            <a:r>
              <a:rPr lang="en-US" sz="2800" dirty="0"/>
              <a:t> </a:t>
            </a:r>
            <a:r>
              <a:rPr lang="en-US" sz="2400" dirty="0"/>
              <a:t> </a:t>
            </a:r>
            <a:r>
              <a:rPr lang="en-US" sz="2400" i="1" dirty="0"/>
              <a:t>  	  		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      </a:t>
            </a:r>
            <a:r>
              <a:rPr lang="en-US" sz="2800" dirty="0"/>
              <a:t>    </a:t>
            </a:r>
            <a:r>
              <a:rPr lang="en-US" sz="2400" i="1" dirty="0"/>
              <a:t>     </a:t>
            </a:r>
            <a:r>
              <a:rPr lang="en-US" sz="2400" dirty="0"/>
              <a:t>     </a:t>
            </a:r>
            <a:r>
              <a:rPr lang="en-US" sz="2400" i="1" dirty="0"/>
              <a:t> 	  		  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800" dirty="0"/>
              <a:t>  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dirty="0">
                <a:cs typeface="Arial" charset="0"/>
              </a:rPr>
              <a:t>	</a:t>
            </a:r>
            <a:r>
              <a:rPr lang="en-US" sz="2400" i="1" dirty="0"/>
              <a:t> 	  		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Tautology by proof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09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7839D-896E-4B74-9616-7AA725F8B410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CEA220-55C7-4414-B1D5-55A5C5D24C2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/>
              <a:t>Tautology by proof</a:t>
            </a:r>
          </a:p>
        </p:txBody>
      </p:sp>
      <p:sp>
        <p:nvSpPr>
          <p:cNvPr id="39941" name="Rectangle 3" descr="Rectangle: Click to edit Master text styles&#10;Second level&#10;Third level&#10;Fourth level&#10;Fifth level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057400" y="1228728"/>
            <a:ext cx="8458200" cy="517207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(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i="1" dirty="0"/>
              <a:t>q </a:t>
            </a:r>
            <a:r>
              <a:rPr lang="en-US" sz="2400" dirty="0"/>
              <a:t>)]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p</a:t>
            </a:r>
            <a:r>
              <a:rPr lang="en-US" sz="2400" dirty="0">
                <a:cs typeface="Arial" charset="0"/>
              </a:rPr>
              <a:t>)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</a:t>
            </a:r>
            <a:r>
              <a:rPr lang="en-US" sz="2400" dirty="0">
                <a:cs typeface="Arial" charset="0"/>
              </a:rPr>
              <a:t>)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		</a:t>
            </a:r>
            <a:r>
              <a:rPr lang="en-US" sz="2400" dirty="0"/>
              <a:t>Distributive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 F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</a:t>
            </a:r>
            <a:r>
              <a:rPr lang="en-US" sz="2400" dirty="0">
                <a:cs typeface="Arial" charset="0"/>
              </a:rPr>
              <a:t>)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	  	             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 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	  		</a:t>
            </a:r>
            <a:r>
              <a:rPr lang="en-US" sz="2400" dirty="0"/>
              <a:t>Identity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/>
              <a:t> </a:t>
            </a:r>
            <a:r>
              <a:rPr lang="en-US" sz="2400" dirty="0"/>
              <a:t> </a:t>
            </a:r>
            <a:r>
              <a:rPr lang="en-US" sz="2400" b="1" i="1" dirty="0">
                <a:cs typeface="Arial" charset="0"/>
              </a:rPr>
              <a:t>  </a:t>
            </a:r>
            <a:r>
              <a:rPr lang="en-US" sz="2400" dirty="0"/>
              <a:t>  </a:t>
            </a:r>
            <a:r>
              <a:rPr lang="en-US" sz="2400" i="1" dirty="0"/>
              <a:t> </a:t>
            </a:r>
            <a:r>
              <a:rPr lang="en-US" sz="2400" dirty="0"/>
              <a:t>   </a:t>
            </a:r>
            <a:r>
              <a:rPr lang="en-US" sz="2800" dirty="0"/>
              <a:t> </a:t>
            </a:r>
            <a:r>
              <a:rPr lang="en-US" sz="2400" dirty="0"/>
              <a:t> </a:t>
            </a:r>
            <a:r>
              <a:rPr lang="en-US" sz="2400" i="1" dirty="0"/>
              <a:t>  	  		</a:t>
            </a:r>
            <a:r>
              <a:rPr lang="en-US" sz="2400" dirty="0"/>
              <a:t>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/>
              <a:t> </a:t>
            </a:r>
            <a:r>
              <a:rPr lang="en-US" sz="2400" i="1" dirty="0"/>
              <a:t> </a:t>
            </a:r>
            <a:r>
              <a:rPr lang="en-US" sz="2400" dirty="0"/>
              <a:t>    </a:t>
            </a:r>
            <a:r>
              <a:rPr lang="en-US" sz="2800" dirty="0"/>
              <a:t> </a:t>
            </a:r>
            <a:r>
              <a:rPr lang="en-US" sz="2400" dirty="0"/>
              <a:t>  </a:t>
            </a:r>
            <a:r>
              <a:rPr lang="en-US" sz="2400" i="1" dirty="0"/>
              <a:t>  	  	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/>
              <a:t> 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/>
              <a:t> </a:t>
            </a:r>
            <a:r>
              <a:rPr lang="en-US" sz="2800" dirty="0"/>
              <a:t> </a:t>
            </a:r>
            <a:r>
              <a:rPr lang="en-US" sz="2400" dirty="0"/>
              <a:t> </a:t>
            </a:r>
            <a:r>
              <a:rPr lang="en-US" sz="2400" i="1" dirty="0"/>
              <a:t>  	  		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      </a:t>
            </a:r>
            <a:r>
              <a:rPr lang="en-US" sz="2800" dirty="0"/>
              <a:t>    </a:t>
            </a:r>
            <a:r>
              <a:rPr lang="en-US" sz="2400" i="1" dirty="0"/>
              <a:t>     </a:t>
            </a:r>
            <a:r>
              <a:rPr lang="en-US" sz="2400" dirty="0"/>
              <a:t>     </a:t>
            </a:r>
            <a:r>
              <a:rPr lang="en-US" sz="2400" i="1" dirty="0"/>
              <a:t> 	  		  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800" dirty="0"/>
              <a:t>  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dirty="0">
                <a:cs typeface="Arial" charset="0"/>
              </a:rPr>
              <a:t>	</a:t>
            </a:r>
            <a:r>
              <a:rPr lang="en-US" sz="2400" i="1" dirty="0"/>
              <a:t> 	  		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Tautology by proof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445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7839D-896E-4B74-9616-7AA725F8B410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CEA220-55C7-4414-B1D5-55A5C5D24C2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/>
              <a:t>Tautology by proof</a:t>
            </a:r>
          </a:p>
        </p:txBody>
      </p:sp>
      <p:sp>
        <p:nvSpPr>
          <p:cNvPr id="40965" name="Rectangle 3" descr="Rectangle: Click to edit Master text styles&#10;Second level&#10;Third level&#10;Fourth level&#10;Fifth level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057400" y="1228728"/>
            <a:ext cx="9296400" cy="517207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(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i="1" dirty="0"/>
              <a:t>q </a:t>
            </a:r>
            <a:r>
              <a:rPr lang="en-US" sz="2400" dirty="0"/>
              <a:t>)]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p</a:t>
            </a:r>
            <a:r>
              <a:rPr lang="en-US" sz="2400" dirty="0">
                <a:cs typeface="Arial" charset="0"/>
              </a:rPr>
              <a:t>)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</a:t>
            </a:r>
            <a:r>
              <a:rPr lang="en-US" sz="2400" dirty="0">
                <a:cs typeface="Arial" charset="0"/>
              </a:rPr>
              <a:t>)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		</a:t>
            </a:r>
            <a:r>
              <a:rPr lang="en-US" sz="2400" dirty="0"/>
              <a:t>Distributive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 F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</a:t>
            </a:r>
            <a:r>
              <a:rPr lang="en-US" sz="2400" dirty="0">
                <a:cs typeface="Arial" charset="0"/>
              </a:rPr>
              <a:t>)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	  	             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 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	  		</a:t>
            </a:r>
            <a:r>
              <a:rPr lang="en-US" sz="2400" dirty="0"/>
              <a:t>Identity</a:t>
            </a:r>
          </a:p>
          <a:p>
            <a:pPr>
              <a:lnSpc>
                <a:spcPct val="90000"/>
              </a:lnSpc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 </a:t>
            </a:r>
            <a:r>
              <a:rPr lang="en-US" sz="2400" dirty="0"/>
              <a:t>]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q 	  		</a:t>
            </a:r>
            <a:r>
              <a:rPr lang="en-US" sz="2400" dirty="0">
                <a:solidFill>
                  <a:prstClr val="black"/>
                </a:solidFill>
              </a:rPr>
              <a:t>Definition of implication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/>
              <a:t> </a:t>
            </a:r>
            <a:r>
              <a:rPr lang="en-US" sz="2400" i="1" dirty="0"/>
              <a:t> </a:t>
            </a:r>
            <a:r>
              <a:rPr lang="en-US" sz="2400" dirty="0"/>
              <a:t>    </a:t>
            </a:r>
            <a:r>
              <a:rPr lang="en-US" sz="2800" dirty="0"/>
              <a:t> </a:t>
            </a:r>
            <a:r>
              <a:rPr lang="en-US" sz="2400" dirty="0"/>
              <a:t>  </a:t>
            </a:r>
            <a:r>
              <a:rPr lang="en-US" sz="2400" i="1" dirty="0"/>
              <a:t>  	  	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/>
              <a:t> 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/>
              <a:t> </a:t>
            </a:r>
            <a:r>
              <a:rPr lang="en-US" sz="2800" dirty="0"/>
              <a:t> </a:t>
            </a:r>
            <a:r>
              <a:rPr lang="en-US" sz="2400" dirty="0"/>
              <a:t> </a:t>
            </a:r>
            <a:r>
              <a:rPr lang="en-US" sz="2400" i="1" dirty="0"/>
              <a:t>  	  		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      </a:t>
            </a:r>
            <a:r>
              <a:rPr lang="en-US" sz="2800" dirty="0"/>
              <a:t>    </a:t>
            </a:r>
            <a:r>
              <a:rPr lang="en-US" sz="2400" i="1" dirty="0"/>
              <a:t>     </a:t>
            </a:r>
            <a:r>
              <a:rPr lang="en-US" sz="2400" dirty="0"/>
              <a:t>     </a:t>
            </a:r>
            <a:r>
              <a:rPr lang="en-US" sz="2400" i="1" dirty="0"/>
              <a:t> 	  		  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800" dirty="0"/>
              <a:t>  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dirty="0">
                <a:cs typeface="Arial" charset="0"/>
              </a:rPr>
              <a:t>	</a:t>
            </a:r>
            <a:r>
              <a:rPr lang="en-US" sz="2400" i="1" dirty="0"/>
              <a:t> 	  		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Tautology by proof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635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7839D-896E-4B74-9616-7AA725F8B410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CEA220-55C7-4414-B1D5-55A5C5D24C2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/>
              <a:t>Tautology by proof</a:t>
            </a:r>
          </a:p>
        </p:txBody>
      </p:sp>
      <p:sp>
        <p:nvSpPr>
          <p:cNvPr id="41989" name="Rectangle 3" descr="Rectangle: Click to edit Master text styles&#10;Second level&#10;Third level&#10;Fourth level&#10;Fifth level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057400" y="1228728"/>
            <a:ext cx="9296400" cy="517207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(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i="1" dirty="0"/>
              <a:t>q </a:t>
            </a:r>
            <a:r>
              <a:rPr lang="en-US" sz="2400" dirty="0"/>
              <a:t>)]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p</a:t>
            </a:r>
            <a:r>
              <a:rPr lang="en-US" sz="2400" dirty="0">
                <a:cs typeface="Arial" charset="0"/>
              </a:rPr>
              <a:t>)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</a:t>
            </a:r>
            <a:r>
              <a:rPr lang="en-US" sz="2400" dirty="0">
                <a:cs typeface="Arial" charset="0"/>
              </a:rPr>
              <a:t>)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		</a:t>
            </a:r>
            <a:r>
              <a:rPr lang="en-US" sz="2400" dirty="0"/>
              <a:t>Distributive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 F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</a:t>
            </a:r>
            <a:r>
              <a:rPr lang="en-US" sz="2400" dirty="0">
                <a:cs typeface="Arial" charset="0"/>
              </a:rPr>
              <a:t>)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	  	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 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	  		</a:t>
            </a:r>
            <a:r>
              <a:rPr lang="en-US" sz="2400" dirty="0"/>
              <a:t>Identity</a:t>
            </a:r>
          </a:p>
          <a:p>
            <a:pPr>
              <a:lnSpc>
                <a:spcPct val="90000"/>
              </a:lnSpc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 </a:t>
            </a:r>
            <a:r>
              <a:rPr lang="en-US" sz="2400" dirty="0"/>
              <a:t>]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q 	  		</a:t>
            </a:r>
            <a:r>
              <a:rPr lang="en-US" sz="2400" dirty="0">
                <a:solidFill>
                  <a:prstClr val="black"/>
                </a:solidFill>
              </a:rPr>
              <a:t>Definition of implication </a:t>
            </a:r>
            <a:r>
              <a:rPr lang="en-US" sz="2400" i="1" dirty="0"/>
              <a:t>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)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q </a:t>
            </a:r>
            <a:r>
              <a:rPr lang="en-US" sz="2400" dirty="0"/>
              <a:t>]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q 	  	             </a:t>
            </a:r>
            <a:r>
              <a:rPr lang="en-US" sz="2400" dirty="0" err="1"/>
              <a:t>DeMorgan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dirty="0"/>
              <a:t>    </a:t>
            </a:r>
            <a:r>
              <a:rPr lang="en-US" sz="2400" b="1" i="1" dirty="0">
                <a:cs typeface="Arial" charset="0"/>
              </a:rPr>
              <a:t>    </a:t>
            </a:r>
            <a:r>
              <a:rPr lang="en-US" sz="2400" i="1" dirty="0"/>
              <a:t> </a:t>
            </a:r>
            <a:r>
              <a:rPr lang="en-US" sz="2400" dirty="0"/>
              <a:t>     </a:t>
            </a:r>
            <a:r>
              <a:rPr lang="en-US" sz="2800" dirty="0"/>
              <a:t> </a:t>
            </a:r>
            <a:r>
              <a:rPr lang="en-US" sz="2400" dirty="0"/>
              <a:t> </a:t>
            </a:r>
            <a:r>
              <a:rPr lang="en-US" sz="2400" i="1" dirty="0"/>
              <a:t>      	     	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      </a:t>
            </a:r>
            <a:r>
              <a:rPr lang="en-US" sz="2800" dirty="0"/>
              <a:t>    </a:t>
            </a:r>
            <a:r>
              <a:rPr lang="en-US" sz="2400" i="1" dirty="0"/>
              <a:t>     </a:t>
            </a:r>
            <a:r>
              <a:rPr lang="en-US" sz="2400" dirty="0"/>
              <a:t>     </a:t>
            </a:r>
            <a:r>
              <a:rPr lang="en-US" sz="2400" i="1" dirty="0"/>
              <a:t> 	  		  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800" dirty="0"/>
              <a:t>  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dirty="0">
                <a:cs typeface="Arial" charset="0"/>
              </a:rPr>
              <a:t>	</a:t>
            </a:r>
            <a:r>
              <a:rPr lang="en-US" sz="2400" i="1" dirty="0"/>
              <a:t> 	  		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Tautology by proof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538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7839D-896E-4B74-9616-7AA725F8B410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CEA220-55C7-4414-B1D5-55A5C5D24C2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dirty="0"/>
              <a:t>Tautology by proof</a:t>
            </a:r>
          </a:p>
        </p:txBody>
      </p:sp>
      <p:sp>
        <p:nvSpPr>
          <p:cNvPr id="43013" name="Rectangle 3" descr="Rectangle: Click to edit Master text styles&#10;Second level&#10;Third level&#10;Fourth level&#10;Fifth level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057400" y="1228728"/>
            <a:ext cx="9067800" cy="517207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(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i="1" dirty="0"/>
              <a:t>q </a:t>
            </a:r>
            <a:r>
              <a:rPr lang="en-US" sz="2400" dirty="0"/>
              <a:t>)]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p</a:t>
            </a:r>
            <a:r>
              <a:rPr lang="en-US" sz="2400" dirty="0">
                <a:cs typeface="Arial" charset="0"/>
              </a:rPr>
              <a:t>)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</a:t>
            </a:r>
            <a:r>
              <a:rPr lang="en-US" sz="2400" dirty="0">
                <a:cs typeface="Arial" charset="0"/>
              </a:rPr>
              <a:t>)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		</a:t>
            </a:r>
            <a:r>
              <a:rPr lang="en-US" sz="2400" dirty="0"/>
              <a:t>Distributive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 F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</a:t>
            </a:r>
            <a:r>
              <a:rPr lang="en-US" sz="2400" dirty="0">
                <a:cs typeface="Arial" charset="0"/>
              </a:rPr>
              <a:t>)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	  	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 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	  		</a:t>
            </a:r>
            <a:r>
              <a:rPr lang="en-US" sz="2400" dirty="0"/>
              <a:t>Identity</a:t>
            </a:r>
          </a:p>
          <a:p>
            <a:pPr>
              <a:lnSpc>
                <a:spcPct val="90000"/>
              </a:lnSpc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 </a:t>
            </a:r>
            <a:r>
              <a:rPr lang="en-US" sz="2400" dirty="0"/>
              <a:t>]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q 	  		</a:t>
            </a:r>
            <a:r>
              <a:rPr lang="en-US" sz="2400" dirty="0">
                <a:solidFill>
                  <a:prstClr val="black"/>
                </a:solidFill>
              </a:rPr>
              <a:t>Definition of implication </a:t>
            </a:r>
            <a:r>
              <a:rPr lang="en-US" sz="2400" i="1" dirty="0"/>
              <a:t>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)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q </a:t>
            </a:r>
            <a:r>
              <a:rPr lang="en-US" sz="2400" dirty="0"/>
              <a:t>]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q 	  	             </a:t>
            </a:r>
            <a:r>
              <a:rPr lang="en-US" sz="2400" dirty="0" err="1"/>
              <a:t>DeMorgan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q </a:t>
            </a:r>
            <a:r>
              <a:rPr lang="en-US" sz="2400" dirty="0"/>
              <a:t>]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q 	  		</a:t>
            </a:r>
            <a:r>
              <a:rPr lang="en-US" sz="2400" dirty="0"/>
              <a:t>Double Negation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/>
              <a:t> </a:t>
            </a:r>
            <a:r>
              <a:rPr lang="en-US" sz="2400" dirty="0"/>
              <a:t> </a:t>
            </a:r>
            <a:r>
              <a:rPr lang="en-US" sz="2400" i="1" dirty="0"/>
              <a:t>  </a:t>
            </a:r>
            <a:r>
              <a:rPr lang="en-US" sz="2400" dirty="0"/>
              <a:t>  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i="1" dirty="0"/>
              <a:t> </a:t>
            </a:r>
            <a:r>
              <a:rPr lang="en-US" sz="2800" dirty="0"/>
              <a:t>  </a:t>
            </a:r>
            <a:r>
              <a:rPr lang="en-US" sz="2400" i="1" dirty="0"/>
              <a:t>  </a:t>
            </a:r>
            <a:r>
              <a:rPr lang="en-US" sz="2400" dirty="0"/>
              <a:t>  </a:t>
            </a:r>
            <a:r>
              <a:rPr lang="en-US" sz="2400" i="1" dirty="0"/>
              <a:t>	  		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800" dirty="0"/>
              <a:t>  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dirty="0">
                <a:cs typeface="Arial" charset="0"/>
              </a:rPr>
              <a:t>	</a:t>
            </a:r>
            <a:r>
              <a:rPr lang="en-US" sz="2400" i="1" dirty="0"/>
              <a:t> 	  		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Tautology by proof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729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7839D-896E-4B74-9616-7AA725F8B410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CEA220-55C7-4414-B1D5-55A5C5D24C2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/>
              <a:t>Tautology by proof</a:t>
            </a:r>
          </a:p>
        </p:txBody>
      </p:sp>
      <p:sp>
        <p:nvSpPr>
          <p:cNvPr id="44037" name="Rectangle 3" descr="Rectangle: Click to edit Master text styles&#10;Second level&#10;Third level&#10;Fourth level&#10;Fifth level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057400" y="1228728"/>
            <a:ext cx="9144000" cy="517207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(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i="1" dirty="0"/>
              <a:t>q </a:t>
            </a:r>
            <a:r>
              <a:rPr lang="en-US" sz="2400" dirty="0"/>
              <a:t>)]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p</a:t>
            </a:r>
            <a:r>
              <a:rPr lang="en-US" sz="2400" dirty="0">
                <a:cs typeface="Arial" charset="0"/>
              </a:rPr>
              <a:t>)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</a:t>
            </a:r>
            <a:r>
              <a:rPr lang="en-US" sz="2400" dirty="0">
                <a:cs typeface="Arial" charset="0"/>
              </a:rPr>
              <a:t>)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		</a:t>
            </a:r>
            <a:r>
              <a:rPr lang="en-US" sz="2400" dirty="0"/>
              <a:t>Distributive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 F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</a:t>
            </a:r>
            <a:r>
              <a:rPr lang="en-US" sz="2400" dirty="0">
                <a:cs typeface="Arial" charset="0"/>
              </a:rPr>
              <a:t>)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	  	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 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	  		</a:t>
            </a:r>
            <a:r>
              <a:rPr lang="en-US" sz="2400" dirty="0"/>
              <a:t>Identity</a:t>
            </a:r>
          </a:p>
          <a:p>
            <a:pPr>
              <a:lnSpc>
                <a:spcPct val="90000"/>
              </a:lnSpc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 </a:t>
            </a:r>
            <a:r>
              <a:rPr lang="en-US" sz="2400" dirty="0"/>
              <a:t>]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q 	  		</a:t>
            </a:r>
            <a:r>
              <a:rPr lang="en-US" sz="2400" dirty="0">
                <a:solidFill>
                  <a:prstClr val="black"/>
                </a:solidFill>
              </a:rPr>
              <a:t>Definition of implication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)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q </a:t>
            </a:r>
            <a:r>
              <a:rPr lang="en-US" sz="2400" dirty="0"/>
              <a:t>]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q 	  	             </a:t>
            </a:r>
            <a:r>
              <a:rPr lang="en-US" sz="2400" dirty="0" err="1"/>
              <a:t>DeMorgan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q </a:t>
            </a:r>
            <a:r>
              <a:rPr lang="en-US" sz="2400" dirty="0"/>
              <a:t>]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q 	  		</a:t>
            </a:r>
            <a:r>
              <a:rPr lang="en-US" sz="2400" dirty="0"/>
              <a:t>Double Negation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q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i="1" dirty="0"/>
              <a:t>q </a:t>
            </a:r>
            <a:r>
              <a:rPr lang="en-US" sz="2400" dirty="0"/>
              <a:t>]</a:t>
            </a:r>
            <a:r>
              <a:rPr lang="en-US" sz="2400" i="1" dirty="0"/>
              <a:t> 	  		</a:t>
            </a:r>
            <a:r>
              <a:rPr lang="en-US" sz="2400" dirty="0"/>
              <a:t>Associative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800" dirty="0"/>
              <a:t>  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dirty="0">
                <a:cs typeface="Arial" charset="0"/>
              </a:rPr>
              <a:t>	</a:t>
            </a:r>
            <a:r>
              <a:rPr lang="en-US" sz="2400" i="1" dirty="0"/>
              <a:t> 	  		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Tautology by proof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412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7839D-896E-4B74-9616-7AA725F8B410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CEA220-55C7-4414-B1D5-55A5C5D24C2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/>
              <a:t>Tautology by proof</a:t>
            </a:r>
          </a:p>
        </p:txBody>
      </p:sp>
      <p:sp>
        <p:nvSpPr>
          <p:cNvPr id="450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57400" y="1228728"/>
            <a:ext cx="8839200" cy="517207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(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i="1" dirty="0"/>
              <a:t>q </a:t>
            </a:r>
            <a:r>
              <a:rPr lang="en-US" sz="2400" dirty="0"/>
              <a:t>)]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p</a:t>
            </a:r>
            <a:r>
              <a:rPr lang="en-US" sz="2400" dirty="0">
                <a:cs typeface="Arial" charset="0"/>
              </a:rPr>
              <a:t>)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</a:t>
            </a:r>
            <a:r>
              <a:rPr lang="en-US" sz="2400" dirty="0">
                <a:cs typeface="Arial" charset="0"/>
              </a:rPr>
              <a:t>)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		</a:t>
            </a:r>
            <a:r>
              <a:rPr lang="en-US" sz="2400" dirty="0"/>
              <a:t>Distributive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 F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</a:t>
            </a:r>
            <a:r>
              <a:rPr lang="en-US" sz="2400" dirty="0">
                <a:cs typeface="Arial" charset="0"/>
              </a:rPr>
              <a:t>)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	  	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 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	  		</a:t>
            </a:r>
            <a:r>
              <a:rPr lang="en-US" sz="2400" dirty="0"/>
              <a:t>Identity</a:t>
            </a:r>
          </a:p>
          <a:p>
            <a:pPr>
              <a:lnSpc>
                <a:spcPct val="90000"/>
              </a:lnSpc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 </a:t>
            </a:r>
            <a:r>
              <a:rPr lang="en-US" sz="2400" dirty="0"/>
              <a:t>]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q 	  		</a:t>
            </a:r>
            <a:r>
              <a:rPr lang="en-US" sz="2400" dirty="0">
                <a:solidFill>
                  <a:prstClr val="black"/>
                </a:solidFill>
              </a:rPr>
              <a:t>Definition of implication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)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q </a:t>
            </a:r>
            <a:r>
              <a:rPr lang="en-US" sz="2400" dirty="0"/>
              <a:t>]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q 	  	             </a:t>
            </a:r>
            <a:r>
              <a:rPr lang="en-US" sz="2400" dirty="0" err="1"/>
              <a:t>DeMorgan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q </a:t>
            </a:r>
            <a:r>
              <a:rPr lang="en-US" sz="2400" dirty="0"/>
              <a:t>]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q 	  		</a:t>
            </a:r>
            <a:r>
              <a:rPr lang="en-US" sz="2400" dirty="0"/>
              <a:t>Double Negation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q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i="1" dirty="0"/>
              <a:t>q </a:t>
            </a:r>
            <a:r>
              <a:rPr lang="en-US" sz="2400" dirty="0"/>
              <a:t>]</a:t>
            </a:r>
            <a:r>
              <a:rPr lang="en-US" sz="2400" i="1" dirty="0"/>
              <a:t> 	  		</a:t>
            </a:r>
            <a:r>
              <a:rPr lang="en-US" sz="2400" dirty="0"/>
              <a:t>Associative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i="1" dirty="0"/>
              <a:t>q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q </a:t>
            </a:r>
            <a:r>
              <a:rPr lang="en-US" sz="2400" dirty="0"/>
              <a:t>]</a:t>
            </a:r>
            <a:r>
              <a:rPr lang="en-US" sz="2400" i="1" dirty="0"/>
              <a:t> 	  		</a:t>
            </a:r>
            <a:r>
              <a:rPr lang="en-US" sz="2400" dirty="0"/>
              <a:t>Commutative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dirty="0">
                <a:cs typeface="Arial" charset="0"/>
              </a:rPr>
              <a:t>	</a:t>
            </a:r>
            <a:r>
              <a:rPr lang="en-US" sz="2400" i="1" dirty="0"/>
              <a:t> 	  		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Tautology by proof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883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7839D-896E-4B74-9616-7AA725F8B410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CEA220-55C7-4414-B1D5-55A5C5D24C2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/>
              <a:t>Tautology by proof</a:t>
            </a:r>
          </a:p>
        </p:txBody>
      </p:sp>
      <p:sp>
        <p:nvSpPr>
          <p:cNvPr id="4608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57400" y="1228728"/>
            <a:ext cx="8915400" cy="517207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(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i="1" dirty="0"/>
              <a:t>q </a:t>
            </a:r>
            <a:r>
              <a:rPr lang="en-US" sz="2400" dirty="0"/>
              <a:t>)]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p</a:t>
            </a:r>
            <a:r>
              <a:rPr lang="en-US" sz="2400" dirty="0">
                <a:cs typeface="Arial" charset="0"/>
              </a:rPr>
              <a:t>)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</a:t>
            </a:r>
            <a:r>
              <a:rPr lang="en-US" sz="2400" dirty="0">
                <a:cs typeface="Arial" charset="0"/>
              </a:rPr>
              <a:t>)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		</a:t>
            </a:r>
            <a:r>
              <a:rPr lang="en-US" sz="2400" dirty="0"/>
              <a:t>Distributive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 F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</a:t>
            </a:r>
            <a:r>
              <a:rPr lang="en-US" sz="2400" dirty="0">
                <a:cs typeface="Arial" charset="0"/>
              </a:rPr>
              <a:t>)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	  	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 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	  		</a:t>
            </a:r>
            <a:r>
              <a:rPr lang="en-US" sz="2400" dirty="0"/>
              <a:t>Identity</a:t>
            </a:r>
          </a:p>
          <a:p>
            <a:pPr>
              <a:lnSpc>
                <a:spcPct val="90000"/>
              </a:lnSpc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 </a:t>
            </a:r>
            <a:r>
              <a:rPr lang="en-US" sz="2400" dirty="0"/>
              <a:t>]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q 	  		</a:t>
            </a:r>
            <a:r>
              <a:rPr lang="en-US" sz="2400" dirty="0">
                <a:solidFill>
                  <a:prstClr val="black"/>
                </a:solidFill>
              </a:rPr>
              <a:t>Definition of implication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)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q </a:t>
            </a:r>
            <a:r>
              <a:rPr lang="en-US" sz="2400" dirty="0"/>
              <a:t>]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q 	  	             </a:t>
            </a:r>
            <a:r>
              <a:rPr lang="en-US" sz="2400" dirty="0" err="1"/>
              <a:t>DeMorgan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q </a:t>
            </a:r>
            <a:r>
              <a:rPr lang="en-US" sz="2400" dirty="0"/>
              <a:t>]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q 	  		</a:t>
            </a:r>
            <a:r>
              <a:rPr lang="en-US" sz="2400" dirty="0"/>
              <a:t>Double Negation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q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i="1" dirty="0"/>
              <a:t>q </a:t>
            </a:r>
            <a:r>
              <a:rPr lang="en-US" sz="2400" dirty="0"/>
              <a:t>]</a:t>
            </a:r>
            <a:r>
              <a:rPr lang="en-US" sz="2400" i="1" dirty="0"/>
              <a:t> 	  		</a:t>
            </a:r>
            <a:r>
              <a:rPr lang="en-US" sz="2400" dirty="0"/>
              <a:t>Associative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i="1" dirty="0"/>
              <a:t>q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q </a:t>
            </a:r>
            <a:r>
              <a:rPr lang="en-US" sz="2400" dirty="0"/>
              <a:t>]</a:t>
            </a:r>
            <a:r>
              <a:rPr lang="en-US" sz="2400" i="1" dirty="0"/>
              <a:t> 	  		</a:t>
            </a:r>
            <a:r>
              <a:rPr lang="en-US" sz="2400" dirty="0"/>
              <a:t>Commutative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T	</a:t>
            </a:r>
            <a:r>
              <a:rPr lang="en-US" sz="2400" i="1" dirty="0"/>
              <a:t> 	  		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Tautology by proof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690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7839D-896E-4B74-9616-7AA725F8B410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CEA220-55C7-4414-B1D5-55A5C5D24C2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dirty="0"/>
              <a:t>Tautology by proof</a:t>
            </a:r>
          </a:p>
        </p:txBody>
      </p:sp>
      <p:sp>
        <p:nvSpPr>
          <p:cNvPr id="4710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57400" y="1228728"/>
            <a:ext cx="9220200" cy="517207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(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i="1" dirty="0"/>
              <a:t>q </a:t>
            </a:r>
            <a:r>
              <a:rPr lang="en-US" sz="2400" dirty="0"/>
              <a:t>)]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p</a:t>
            </a:r>
            <a:r>
              <a:rPr lang="en-US" sz="2400" dirty="0">
                <a:cs typeface="Arial" charset="0"/>
              </a:rPr>
              <a:t>)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</a:t>
            </a:r>
            <a:r>
              <a:rPr lang="en-US" sz="2400" dirty="0">
                <a:cs typeface="Arial" charset="0"/>
              </a:rPr>
              <a:t>)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		</a:t>
            </a:r>
            <a:r>
              <a:rPr lang="en-US" sz="2400" dirty="0"/>
              <a:t>Distributive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 F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</a:t>
            </a:r>
            <a:r>
              <a:rPr lang="en-US" sz="2400" dirty="0">
                <a:cs typeface="Arial" charset="0"/>
              </a:rPr>
              <a:t>)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	  	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 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	  		</a:t>
            </a:r>
            <a:r>
              <a:rPr lang="en-US" sz="2400" dirty="0"/>
              <a:t>Identity</a:t>
            </a:r>
          </a:p>
          <a:p>
            <a:pPr>
              <a:lnSpc>
                <a:spcPct val="90000"/>
              </a:lnSpc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 </a:t>
            </a:r>
            <a:r>
              <a:rPr lang="en-US" sz="2400" dirty="0"/>
              <a:t>]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q 	  		</a:t>
            </a:r>
            <a:r>
              <a:rPr lang="en-US" sz="2400" dirty="0">
                <a:solidFill>
                  <a:prstClr val="black"/>
                </a:solidFill>
              </a:rPr>
              <a:t>Definition of implication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)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q </a:t>
            </a:r>
            <a:r>
              <a:rPr lang="en-US" sz="2400" dirty="0"/>
              <a:t>]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q 	  	             </a:t>
            </a:r>
            <a:r>
              <a:rPr lang="en-US" sz="2400" dirty="0" err="1"/>
              <a:t>DeMorgan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q </a:t>
            </a:r>
            <a:r>
              <a:rPr lang="en-US" sz="2400" dirty="0"/>
              <a:t>]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q 	  		</a:t>
            </a:r>
            <a:r>
              <a:rPr lang="en-US" sz="2400" dirty="0"/>
              <a:t>Double Negation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q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i="1" dirty="0"/>
              <a:t>q </a:t>
            </a:r>
            <a:r>
              <a:rPr lang="en-US" sz="2400" dirty="0"/>
              <a:t>]</a:t>
            </a:r>
            <a:r>
              <a:rPr lang="en-US" sz="2400" i="1" dirty="0"/>
              <a:t> 	  		</a:t>
            </a:r>
            <a:r>
              <a:rPr lang="en-US" sz="2400" dirty="0"/>
              <a:t>Associative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i="1" dirty="0"/>
              <a:t>q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q </a:t>
            </a:r>
            <a:r>
              <a:rPr lang="en-US" sz="2400" dirty="0"/>
              <a:t>]</a:t>
            </a:r>
            <a:r>
              <a:rPr lang="en-US" sz="2400" i="1" dirty="0"/>
              <a:t> 	  		</a:t>
            </a:r>
            <a:r>
              <a:rPr lang="en-US" sz="2400" dirty="0"/>
              <a:t>Commutative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T	</a:t>
            </a:r>
            <a:r>
              <a:rPr lang="en-US" sz="2400" i="1" dirty="0"/>
              <a:t> 	  		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T	</a:t>
            </a:r>
            <a:r>
              <a:rPr lang="en-US" sz="2400" i="1" dirty="0"/>
              <a:t> 	  			</a:t>
            </a:r>
            <a:r>
              <a:rPr lang="en-US" sz="2400" dirty="0"/>
              <a:t>Domination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Tautology by proof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321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4400" dirty="0">
                <a:solidFill>
                  <a:srgbClr val="7030A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1597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Some Common Terms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357690"/>
            <a:ext cx="10663249" cy="480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sz="2400" b="1" dirty="0"/>
              <a:t>Tautology</a:t>
            </a:r>
            <a:endParaRPr lang="en-US" sz="2400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14576" y="1937223"/>
            <a:ext cx="10653296" cy="9759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dirty="0"/>
              <a:t>A compound proposition that is always true, no matter what the truth values of the propositional variables that occur in it, is called a tautology. 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09600" y="3252959"/>
            <a:ext cx="10663249" cy="480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sz="2400" b="1" dirty="0"/>
              <a:t>Contradiction</a:t>
            </a:r>
            <a:endParaRPr lang="en-US" sz="2400" b="1" dirty="0">
              <a:latin typeface="+mj-l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14576" y="3832492"/>
            <a:ext cx="10653296" cy="4951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dirty="0"/>
              <a:t>A compound proposition that is always false is called a contradiction. 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09600" y="4677142"/>
            <a:ext cx="10663249" cy="480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sz="2400" b="1" dirty="0"/>
              <a:t>Contingency</a:t>
            </a:r>
            <a:endParaRPr lang="en-US" sz="2400" b="1" dirty="0">
              <a:latin typeface="+mj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14576" y="5256675"/>
            <a:ext cx="10653296" cy="7804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dirty="0"/>
              <a:t>A compound proposition that is neither a tautology nor a contradiction is called a contingency.</a:t>
            </a:r>
          </a:p>
        </p:txBody>
      </p:sp>
    </p:spTree>
    <p:extLst>
      <p:ext uri="{BB962C8B-B14F-4D97-AF65-F5344CB8AC3E}">
        <p14:creationId xmlns:p14="http://schemas.microsoft.com/office/powerpoint/2010/main" val="146899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6CEA220-55C7-4414-B1D5-55A5C5D24C28}" type="slidenum">
              <a:rPr lang="en-US" smtClean="0"/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67207" y="1481148"/>
            <a:ext cx="4636109" cy="480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sz="2400" b="1" dirty="0"/>
              <a:t>Tautology</a:t>
            </a:r>
            <a:endParaRPr lang="en-US" sz="2400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77159" y="2038936"/>
            <a:ext cx="4631782" cy="6042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i="1"/>
              <a:t>p </a:t>
            </a:r>
            <a:r>
              <a:rPr lang="en-US" sz="2400">
                <a:sym typeface="Symbol" pitchFamily="18" charset="2"/>
              </a:rPr>
              <a:t></a:t>
            </a:r>
            <a:r>
              <a:rPr lang="en-US" sz="2400">
                <a:cs typeface="Arial" charset="0"/>
              </a:rPr>
              <a:t> </a:t>
            </a:r>
            <a:r>
              <a:rPr lang="en-US" sz="2400" b="1" i="1">
                <a:latin typeface="Times New Roman" charset="0"/>
                <a:cs typeface="Arial" charset="0"/>
              </a:rPr>
              <a:t>¬</a:t>
            </a:r>
            <a:r>
              <a:rPr lang="en-US" sz="2400" i="1"/>
              <a:t>p</a:t>
            </a:r>
            <a:endParaRPr lang="en-US" sz="24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997066" y="3061878"/>
            <a:ext cx="4636109" cy="480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sz="2400" b="1" dirty="0"/>
              <a:t>Contradiction</a:t>
            </a:r>
            <a:endParaRPr lang="en-US" sz="2400" b="1" dirty="0">
              <a:latin typeface="+mj-l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007018" y="3619665"/>
            <a:ext cx="4631782" cy="6475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i="1"/>
              <a:t>p </a:t>
            </a:r>
            <a:r>
              <a:rPr lang="en-US" sz="2400">
                <a:sym typeface="Symbol" pitchFamily="18" charset="2"/>
              </a:rPr>
              <a:t></a:t>
            </a:r>
            <a:r>
              <a:rPr lang="en-US" sz="2400">
                <a:cs typeface="Arial" charset="0"/>
              </a:rPr>
              <a:t> </a:t>
            </a:r>
            <a:r>
              <a:rPr lang="en-US" sz="2400" b="1" i="1">
                <a:latin typeface="Times New Roman" charset="0"/>
                <a:cs typeface="Arial" charset="0"/>
              </a:rPr>
              <a:t>¬</a:t>
            </a:r>
            <a:r>
              <a:rPr lang="en-US" sz="2400" i="1"/>
              <a:t>p </a:t>
            </a:r>
            <a:endParaRPr lang="en-US" sz="2400" i="1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87112" y="4800600"/>
            <a:ext cx="10663249" cy="480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sz="2400" b="1" dirty="0"/>
              <a:t>Contingency</a:t>
            </a:r>
            <a:endParaRPr lang="en-US" sz="2400" b="1" dirty="0">
              <a:latin typeface="+mj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997065" y="5358387"/>
            <a:ext cx="10653296" cy="6614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i="1"/>
              <a:t>p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en-US" sz="2400" b="1" i="1">
                <a:latin typeface="Times New Roman" charset="0"/>
                <a:cs typeface="Arial" charset="0"/>
              </a:rPr>
              <a:t>¬</a:t>
            </a:r>
            <a:r>
              <a:rPr lang="en-US" sz="2400" i="1"/>
              <a:t>p </a:t>
            </a:r>
            <a:endParaRPr lang="en-US" sz="24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328" y="1481148"/>
            <a:ext cx="5872459" cy="283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8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CEA220-55C7-4414-B1D5-55A5C5D24C2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dirty="0"/>
              <a:t>Demonstrate that</a:t>
            </a:r>
          </a:p>
          <a:p>
            <a:pPr marL="609600" indent="-609600" algn="ctr">
              <a:buNone/>
            </a:pPr>
            <a:r>
              <a:rPr lang="en-US" dirty="0">
                <a:cs typeface="Arial" charset="0"/>
              </a:rPr>
              <a:t>[</a:t>
            </a:r>
            <a:r>
              <a:rPr lang="en-US" b="1" i="1" dirty="0">
                <a:latin typeface="Times New Roman" charset="0"/>
                <a:cs typeface="Arial" charset="0"/>
              </a:rPr>
              <a:t>¬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</a:t>
            </a:r>
            <a:r>
              <a:rPr lang="en-US" dirty="0"/>
              <a:t>(</a:t>
            </a:r>
            <a:r>
              <a:rPr lang="en-US" i="1" dirty="0"/>
              <a:t>p </a:t>
            </a:r>
            <a:r>
              <a:rPr lang="en-US" dirty="0">
                <a:sym typeface="Symbol" pitchFamily="18" charset="2"/>
              </a:rPr>
              <a:t></a:t>
            </a:r>
            <a:r>
              <a:rPr lang="en-US" i="1" dirty="0"/>
              <a:t>q </a:t>
            </a:r>
            <a:r>
              <a:rPr lang="en-US" dirty="0"/>
              <a:t>)]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i="1" dirty="0"/>
              <a:t>q</a:t>
            </a:r>
          </a:p>
          <a:p>
            <a:pPr marL="609600" indent="-609600">
              <a:buNone/>
            </a:pPr>
            <a:r>
              <a:rPr lang="en-US" dirty="0"/>
              <a:t>is a tautology in two ways:</a:t>
            </a:r>
          </a:p>
          <a:p>
            <a:pPr marL="609600" indent="-609600">
              <a:buFontTx/>
              <a:buAutoNum type="arabicPeriod"/>
            </a:pPr>
            <a:r>
              <a:rPr lang="en-US" dirty="0"/>
              <a:t>Using a truth table </a:t>
            </a:r>
            <a:r>
              <a:rPr lang="en-US" dirty="0">
                <a:latin typeface="Times New Roman" charset="0"/>
              </a:rPr>
              <a:t>–</a:t>
            </a:r>
            <a:r>
              <a:rPr lang="en-US" dirty="0"/>
              <a:t> show that </a:t>
            </a:r>
            <a:r>
              <a:rPr lang="en-US" dirty="0">
                <a:cs typeface="Arial" charset="0"/>
              </a:rPr>
              <a:t>[</a:t>
            </a:r>
            <a:r>
              <a:rPr lang="en-US" b="1" i="1" dirty="0">
                <a:latin typeface="Times New Roman" charset="0"/>
                <a:cs typeface="Arial" charset="0"/>
              </a:rPr>
              <a:t>¬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</a:t>
            </a:r>
            <a:r>
              <a:rPr lang="en-US" dirty="0"/>
              <a:t>(</a:t>
            </a:r>
            <a:r>
              <a:rPr lang="en-US" i="1" dirty="0"/>
              <a:t>p </a:t>
            </a:r>
            <a:r>
              <a:rPr lang="en-US" dirty="0">
                <a:sym typeface="Symbol" pitchFamily="18" charset="2"/>
              </a:rPr>
              <a:t></a:t>
            </a:r>
            <a:r>
              <a:rPr lang="en-US" i="1" dirty="0"/>
              <a:t>q </a:t>
            </a:r>
            <a:r>
              <a:rPr lang="en-US" dirty="0"/>
              <a:t>)]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i="1" dirty="0"/>
              <a:t>q</a:t>
            </a:r>
            <a:r>
              <a:rPr lang="en-US" dirty="0"/>
              <a:t>  is always true</a:t>
            </a:r>
          </a:p>
          <a:p>
            <a:pPr marL="609600" indent="-609600">
              <a:buFontTx/>
              <a:buAutoNum type="arabicPeriod"/>
            </a:pPr>
            <a:r>
              <a:rPr lang="en-US" dirty="0"/>
              <a:t>Using a proof (will get to this later).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Tautology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51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7839D-896E-4B74-9616-7AA725F8B410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CEA220-55C7-4414-B1D5-55A5C5D24C28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3251" name="Group 3"/>
          <p:cNvGraphicFramePr>
            <a:graphicFrameLocks noGrp="1"/>
          </p:cNvGraphicFramePr>
          <p:nvPr/>
        </p:nvGraphicFramePr>
        <p:xfrm>
          <a:off x="2438400" y="1828800"/>
          <a:ext cx="7848600" cy="38862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Arial" charset="0"/>
                        </a:rPr>
                        <a:t>¬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q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Arial" charset="0"/>
                        </a:rPr>
                        <a:t>¬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q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Arial" charset="0"/>
                        </a:rPr>
                        <a:t>[</a:t>
                      </a:r>
                      <a:r>
                        <a:rPr kumimoji="0" 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Arial" charset="0"/>
                        </a:rPr>
                        <a:t>¬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q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)]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q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Tautology by truth table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8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7839D-896E-4B74-9616-7AA725F8B410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CEA220-55C7-4414-B1D5-55A5C5D24C28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7347" name="Group 3"/>
          <p:cNvGraphicFramePr>
            <a:graphicFrameLocks noGrp="1"/>
          </p:cNvGraphicFramePr>
          <p:nvPr/>
        </p:nvGraphicFramePr>
        <p:xfrm>
          <a:off x="2438400" y="1828800"/>
          <a:ext cx="7848600" cy="38862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Arial" charset="0"/>
                        </a:rPr>
                        <a:t>¬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q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Arial" charset="0"/>
                        </a:rPr>
                        <a:t>¬</a:t>
                      </a: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q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Arial" charset="0"/>
                        </a:rPr>
                        <a:t>[</a:t>
                      </a:r>
                      <a:r>
                        <a:rPr kumimoji="0" 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Arial" charset="0"/>
                        </a:rPr>
                        <a:t>¬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q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)]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q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Tautology by truth table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48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6CEA220-55C7-4414-B1D5-55A5C5D24C28}" type="slidenum">
              <a:rPr lang="en-US" smtClean="0"/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Propositional Equivalences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537098"/>
            <a:ext cx="10663249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>
                <a:latin typeface="+mj-lt"/>
              </a:rPr>
              <a:t>Definition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5304" y="4516857"/>
            <a:ext cx="10672775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Compound propositions that have the same truth values in all possible cases are called logically equivalent.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49" y="2237229"/>
            <a:ext cx="10663249" cy="113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3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9067800" cy="4525963"/>
          </a:xfrm>
        </p:spPr>
        <p:txBody>
          <a:bodyPr/>
          <a:lstStyle/>
          <a:p>
            <a:pPr eaLnBrk="1" hangingPunct="1"/>
            <a:r>
              <a:rPr lang="en-US" dirty="0"/>
              <a:t>Two methods:</a:t>
            </a:r>
          </a:p>
          <a:p>
            <a:pPr lvl="1" eaLnBrk="1" hangingPunct="1"/>
            <a:r>
              <a:rPr lang="en-US" dirty="0"/>
              <a:t>Using truth tables</a:t>
            </a:r>
          </a:p>
          <a:p>
            <a:pPr lvl="2" eaLnBrk="1" hangingPunct="1"/>
            <a:r>
              <a:rPr lang="en-US" dirty="0"/>
              <a:t>Not good for long formula</a:t>
            </a:r>
          </a:p>
          <a:p>
            <a:pPr lvl="2" eaLnBrk="1" hangingPunct="1"/>
            <a:r>
              <a:rPr lang="en-US" dirty="0"/>
              <a:t>In this course, only allowed if specifically stated!</a:t>
            </a:r>
          </a:p>
          <a:p>
            <a:pPr lvl="1" eaLnBrk="1" hangingPunct="1"/>
            <a:r>
              <a:rPr lang="en-US" dirty="0"/>
              <a:t>Using the logical equivalences</a:t>
            </a:r>
          </a:p>
          <a:p>
            <a:pPr lvl="2" eaLnBrk="1" hangingPunct="1"/>
            <a:r>
              <a:rPr lang="en-US" dirty="0"/>
              <a:t>The preferred method</a:t>
            </a:r>
          </a:p>
          <a:p>
            <a:r>
              <a:rPr lang="en-US" i="1" dirty="0"/>
              <a:t>p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i="1" dirty="0"/>
              <a:t>q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 </a:t>
            </a:r>
            <a:r>
              <a:rPr lang="en-US" b="1" i="1" dirty="0">
                <a:latin typeface="Times New Roman" charset="0"/>
                <a:cs typeface="Arial" charset="0"/>
              </a:rPr>
              <a:t>¬</a:t>
            </a:r>
            <a:r>
              <a:rPr lang="en-US" i="1" dirty="0"/>
              <a:t>q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b="1" i="1" dirty="0">
                <a:latin typeface="Times New Roman" charset="0"/>
                <a:cs typeface="Arial" charset="0"/>
              </a:rPr>
              <a:t>¬</a:t>
            </a:r>
            <a:r>
              <a:rPr lang="en-US" i="1" dirty="0"/>
              <a:t>p</a:t>
            </a:r>
          </a:p>
          <a:p>
            <a:r>
              <a:rPr lang="en-US" dirty="0"/>
              <a:t>(p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</a:t>
            </a:r>
            <a:r>
              <a:rPr lang="en-US" dirty="0"/>
              <a:t> r)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dirty="0"/>
              <a:t> (q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</a:t>
            </a:r>
            <a:r>
              <a:rPr lang="en-US" dirty="0"/>
              <a:t> r)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</a:t>
            </a:r>
            <a:r>
              <a:rPr lang="en-US" dirty="0"/>
              <a:t> (p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</a:t>
            </a:r>
            <a:r>
              <a:rPr lang="en-US" dirty="0"/>
              <a:t> q)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</a:t>
            </a:r>
            <a:r>
              <a:rPr lang="en-US" dirty="0"/>
              <a:t> r</a:t>
            </a:r>
          </a:p>
          <a:p>
            <a:endParaRPr lang="en-US" i="1" dirty="0"/>
          </a:p>
          <a:p>
            <a:endParaRPr lang="en-US" i="1" dirty="0"/>
          </a:p>
          <a:p>
            <a:pPr eaLnBrk="1" hangingPunct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Propositional Equivalences : How to Prove?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27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15" grpId="0" uiExpand="1" build="p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el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txDef>
      <a:spPr>
        <a:blipFill rotWithShape="0">
          <a:blip xmlns:r="http://schemas.openxmlformats.org/officeDocument/2006/relationships" r:embed="rId2"/>
          <a:stretch>
            <a:fillRect l="-1030" t="-939"/>
          </a:stretch>
        </a:blipFill>
      </a:spPr>
      <a:bodyPr/>
      <a:lstStyle>
        <a:defPPr>
          <a:defRPr>
            <a:noFill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20D4D22CB166478289643FDD561339" ma:contentTypeVersion="4" ma:contentTypeDescription="Create a new document." ma:contentTypeScope="" ma:versionID="803bf9756aba98e3a6050bccb8e89d48">
  <xsd:schema xmlns:xsd="http://www.w3.org/2001/XMLSchema" xmlns:xs="http://www.w3.org/2001/XMLSchema" xmlns:p="http://schemas.microsoft.com/office/2006/metadata/properties" xmlns:ns2="4167fab8-8ff8-4d16-8e2f-22d40d7d3bdb" targetNamespace="http://schemas.microsoft.com/office/2006/metadata/properties" ma:root="true" ma:fieldsID="c715a021d04c119efffa5cd945983032" ns2:_="">
    <xsd:import namespace="4167fab8-8ff8-4d16-8e2f-22d40d7d3b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67fab8-8ff8-4d16-8e2f-22d40d7d3b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114CDC-E4E8-452B-B49D-3D6CAA82B3C0}"/>
</file>

<file path=customXml/itemProps2.xml><?xml version="1.0" encoding="utf-8"?>
<ds:datastoreItem xmlns:ds="http://schemas.openxmlformats.org/officeDocument/2006/customXml" ds:itemID="{F34980EC-AF92-41B0-A71F-053BF1882F76}"/>
</file>

<file path=customXml/itemProps3.xml><?xml version="1.0" encoding="utf-8"?>
<ds:datastoreItem xmlns:ds="http://schemas.openxmlformats.org/officeDocument/2006/customXml" ds:itemID="{49BDDF8D-7209-4689-8725-06553694F00C}"/>
</file>

<file path=docProps/app.xml><?xml version="1.0" encoding="utf-8"?>
<Properties xmlns="http://schemas.openxmlformats.org/officeDocument/2006/extended-properties" xmlns:vt="http://schemas.openxmlformats.org/officeDocument/2006/docPropsVTypes">
  <TotalTime>3136</TotalTime>
  <Words>2533</Words>
  <Application>Microsoft Office PowerPoint</Application>
  <PresentationFormat>Widescreen</PresentationFormat>
  <Paragraphs>551</Paragraphs>
  <Slides>29</Slides>
  <Notes>5</Notes>
  <HiddenSlides>10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3" baseType="lpstr">
      <vt:lpstr>Arial</vt:lpstr>
      <vt:lpstr>Calibri</vt:lpstr>
      <vt:lpstr>Century Schoolbook</vt:lpstr>
      <vt:lpstr>Georgia</vt:lpstr>
      <vt:lpstr>Monotype Sorts</vt:lpstr>
      <vt:lpstr>Rockwell</vt:lpstr>
      <vt:lpstr>Symbol</vt:lpstr>
      <vt:lpstr>Tahoma</vt:lpstr>
      <vt:lpstr>Times New Roman</vt:lpstr>
      <vt:lpstr>Verdana</vt:lpstr>
      <vt:lpstr>Wingdings</vt:lpstr>
      <vt:lpstr>Wingdings 2</vt:lpstr>
      <vt:lpstr>Office Theme</vt:lpstr>
      <vt:lpstr>Oriel</vt:lpstr>
      <vt:lpstr>PowerPoint Presentation</vt:lpstr>
      <vt:lpstr>PowerPoint Presentation</vt:lpstr>
      <vt:lpstr>Some Common Terms</vt:lpstr>
      <vt:lpstr>Example</vt:lpstr>
      <vt:lpstr>Tautology</vt:lpstr>
      <vt:lpstr>Tautology by truth table</vt:lpstr>
      <vt:lpstr>Tautology by truth table</vt:lpstr>
      <vt:lpstr>Propositional Equivalences</vt:lpstr>
      <vt:lpstr>Propositional Equivalences : How to Prove?</vt:lpstr>
      <vt:lpstr>Logical Equivalence Using Truth Table</vt:lpstr>
      <vt:lpstr>Logical Equivalence Using Truth Table</vt:lpstr>
      <vt:lpstr>Logical Equivalence Using Truth Table</vt:lpstr>
      <vt:lpstr>Logical Equivalence Using Truth Table</vt:lpstr>
      <vt:lpstr>Logical Equivalence Using Truth Table</vt:lpstr>
      <vt:lpstr>Logical Equivalence Using Truth Table</vt:lpstr>
      <vt:lpstr>Truth Table Solution</vt:lpstr>
      <vt:lpstr>PowerPoint Presentation</vt:lpstr>
      <vt:lpstr>Example</vt:lpstr>
      <vt:lpstr>Tautology by proof</vt:lpstr>
      <vt:lpstr>Tautology by proof</vt:lpstr>
      <vt:lpstr>Tautology by proof</vt:lpstr>
      <vt:lpstr>Tautology by proof</vt:lpstr>
      <vt:lpstr>Tautology by proof</vt:lpstr>
      <vt:lpstr>Tautology by proof</vt:lpstr>
      <vt:lpstr>Tautology by proof</vt:lpstr>
      <vt:lpstr>Tautology by proof</vt:lpstr>
      <vt:lpstr>Tautology by proof</vt:lpstr>
      <vt:lpstr>Tautology by proof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 Logic &amp; Proof</dc:title>
  <dc:creator>sanjoy</dc:creator>
  <cp:lastModifiedBy>Umme Rumman</cp:lastModifiedBy>
  <cp:revision>177</cp:revision>
  <dcterms:created xsi:type="dcterms:W3CDTF">2012-04-03T03:32:37Z</dcterms:created>
  <dcterms:modified xsi:type="dcterms:W3CDTF">2023-08-10T06:07:07Z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0x010100EAA88ABDF5028C49869E57BB5A606252</vt:lpwstr>
  </property>
</Properties>
</file>