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sldIdLst>
    <p:sldId id="513" r:id="rId6"/>
    <p:sldId id="375" r:id="rId7"/>
    <p:sldId id="463" r:id="rId8"/>
    <p:sldId id="464" r:id="rId9"/>
    <p:sldId id="465" r:id="rId10"/>
    <p:sldId id="425" r:id="rId11"/>
    <p:sldId id="426" r:id="rId12"/>
    <p:sldId id="467" r:id="rId13"/>
    <p:sldId id="468" r:id="rId14"/>
    <p:sldId id="427" r:id="rId15"/>
    <p:sldId id="469" r:id="rId16"/>
    <p:sldId id="470" r:id="rId17"/>
    <p:sldId id="428" r:id="rId18"/>
    <p:sldId id="429" r:id="rId19"/>
    <p:sldId id="512" r:id="rId20"/>
    <p:sldId id="476" r:id="rId21"/>
    <p:sldId id="471" r:id="rId22"/>
    <p:sldId id="478" r:id="rId23"/>
    <p:sldId id="5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AD9D-3F76-4E73-BED9-33E44EFD44A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59C4-3D3B-4C28-8561-2021AC64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53EDFD-7E87-471A-BDBD-8DAEE5A1745F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2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35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65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62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55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60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1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99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70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8/4/2023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839D-896E-4B74-9616-7AA725F8B4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220-55C7-4414-B1D5-55A5C5D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FA4070-1585-46AC-B874-0758B221D775}" type="datetime1">
              <a:rPr lang="en-US" smtClean="0">
                <a:solidFill>
                  <a:srgbClr val="04617B"/>
                </a:solidFill>
              </a:rPr>
              <a:pPr/>
              <a:t>8/4/2023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95004" y="492052"/>
            <a:ext cx="88011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32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Discrete Mathematics</a:t>
            </a:r>
            <a:br>
              <a:rPr lang="en-US" sz="32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</a:br>
            <a:r>
              <a:rPr lang="en-US" sz="3600" b="1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Lecture  </a:t>
            </a:r>
            <a:r>
              <a:rPr lang="en-US" sz="3600" b="1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3</a:t>
            </a:r>
            <a:endParaRPr lang="en-US" sz="6000" b="1" kern="0" dirty="0">
              <a:solidFill>
                <a:srgbClr val="04617B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Universal Quantifier : True/False?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36576"/>
              </p:ext>
            </p:extLst>
          </p:nvPr>
        </p:nvGraphicFramePr>
        <p:xfrm>
          <a:off x="762000" y="1954533"/>
          <a:ext cx="10896608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Statement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When True?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When</a:t>
                      </a:r>
                      <a:r>
                        <a:rPr lang="en-US" sz="2800" baseline="0" dirty="0"/>
                        <a:t> False?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∀</a:t>
                      </a:r>
                      <a:r>
                        <a:rPr lang="en-US" sz="2800" i="1" dirty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x</a:t>
                      </a:r>
                      <a:r>
                        <a:rPr lang="en-US" sz="2800" dirty="0"/>
                        <a:t> P(</a:t>
                      </a:r>
                      <a:r>
                        <a:rPr lang="en-US" sz="2800" i="1" dirty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x</a:t>
                      </a:r>
                      <a:r>
                        <a:rPr lang="en-US" sz="2800" dirty="0"/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P(x) is true for every 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There is an x for which P(x) is false.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810000"/>
            <a:ext cx="6393448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P(x) = “Student x knows C programming.”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456962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When true?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541655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When false?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52786" y="4569622"/>
            <a:ext cx="57388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If every student knows programming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2786" y="5436391"/>
            <a:ext cx="57388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If at least one student does not know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48600" y="3810000"/>
            <a:ext cx="30734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Domain : This Class!</a:t>
            </a:r>
          </a:p>
        </p:txBody>
      </p:sp>
    </p:spTree>
    <p:extLst>
      <p:ext uri="{BB962C8B-B14F-4D97-AF65-F5344CB8AC3E}">
        <p14:creationId xmlns:p14="http://schemas.microsoft.com/office/powerpoint/2010/main" val="30428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Existential Quantifier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717616"/>
            <a:ext cx="11430000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428875"/>
            <a:ext cx="11515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Existential Quantifier : True/False?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23720"/>
              </p:ext>
            </p:extLst>
          </p:nvPr>
        </p:nvGraphicFramePr>
        <p:xfrm>
          <a:off x="762000" y="1954533"/>
          <a:ext cx="1089661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Statement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When True?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When</a:t>
                      </a:r>
                      <a:r>
                        <a:rPr lang="en-US" sz="2800" baseline="0" dirty="0"/>
                        <a:t> False?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∃x P(x)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There is an x for which P(x) is true.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P(x) is false for every x.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810000"/>
            <a:ext cx="6393448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P(x) = “Student </a:t>
            </a:r>
            <a:r>
              <a:rPr lang="en-US" b="1" dirty="0"/>
              <a:t>x </a:t>
            </a:r>
            <a:r>
              <a:rPr lang="en-US" dirty="0"/>
              <a:t>knows C programming.”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456962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When true?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5416552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When false?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52786" y="4569622"/>
            <a:ext cx="73390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If at least one student knows programming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2786" y="5436391"/>
            <a:ext cx="5484813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If every student does not know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48600" y="3810000"/>
            <a:ext cx="30734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Domain : This Class!</a:t>
            </a:r>
          </a:p>
        </p:txBody>
      </p:sp>
    </p:spTree>
    <p:extLst>
      <p:ext uri="{BB962C8B-B14F-4D97-AF65-F5344CB8AC3E}">
        <p14:creationId xmlns:p14="http://schemas.microsoft.com/office/powerpoint/2010/main" val="31483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Summarize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3" y="1373186"/>
            <a:ext cx="11793333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1" y="4000509"/>
            <a:ext cx="11725275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096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Quantifiers :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948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2400" dirty="0">
                <a:latin typeface="+mj-lt"/>
              </a:rPr>
              <a:t>Let Q(x) be the statement “x &lt; 2.” What is the truth value of the quantification ∀x Q(x), where the domain consists of all real numbers?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5349" y="2621639"/>
            <a:ext cx="10681871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Solution : Q(x) is not true for every real number x, because, for instance, Q(3) is false. That is, x = 3 is a counter example for the statement ∀x Q(x). Thus ∀x Q(x) is false.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9116" y="4126333"/>
            <a:ext cx="10653296" cy="808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+mj-lt"/>
              </a:rPr>
              <a:t>Let P(x) denote the statement “x &gt; 3”. What is the truth value of the quantification ∃x P (x), where the domain consists of all real numbers?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0325" y="5078981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Solution : Because “ x &gt; 3” is sometimes true—for instance, when x = 4, the existential quantification of P(x), which is ∃x P(x), is true.</a:t>
            </a:r>
          </a:p>
        </p:txBody>
      </p:sp>
    </p:spTree>
    <p:extLst>
      <p:ext uri="{BB962C8B-B14F-4D97-AF65-F5344CB8AC3E}">
        <p14:creationId xmlns:p14="http://schemas.microsoft.com/office/powerpoint/2010/main" val="8247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Negating Quantified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P(x) = “Student x in your class has taken a course in calculus.”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862" y="2724582"/>
            <a:ext cx="10672775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∀x P(x) = “Every student in your class has taken a course in calculus.”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∃x P(x) = “At least one student in this class has taken a course in calculus.”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4862" y="4003423"/>
                <a:ext cx="2219339" cy="10618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∀x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/>
                  <a:t>P(x)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∃x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/>
                  <a:t>P(x)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2" y="4003423"/>
                <a:ext cx="2219339" cy="1061829"/>
              </a:xfrm>
              <a:prstGeom prst="rect">
                <a:avLst/>
              </a:prstGeom>
              <a:blipFill rotWithShape="0">
                <a:blip r:embed="rId2"/>
                <a:stretch>
                  <a:fillRect l="-3270" t="-5114" b="-1193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9461" y="5249579"/>
                <a:ext cx="7858139" cy="10618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∀x P(x)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/>
                  <a:t>∃x P(x)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" y="5249579"/>
                <a:ext cx="7858139" cy="1061829"/>
              </a:xfrm>
              <a:prstGeom prst="rect">
                <a:avLst/>
              </a:prstGeom>
              <a:blipFill rotWithShape="0">
                <a:blip r:embed="rId3"/>
                <a:stretch>
                  <a:fillRect l="-930" t="-5114" b="-1193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Negating Quantified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11645734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825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Express the statement “Every student in this class has studied calculus” using predicates and quantifiers.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529" y="2628034"/>
            <a:ext cx="10910887" cy="2262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Rewrite: “For every student in this class, that student has studied calculus.”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variable x : “For every student x in this class, x has studied calculus.”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C(x), which is the statement “x has studied calculus.”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∀x C(x) [OK, if the domain for x consists of the students in the class]</a:t>
            </a:r>
          </a:p>
        </p:txBody>
      </p:sp>
    </p:spTree>
    <p:extLst>
      <p:ext uri="{BB962C8B-B14F-4D97-AF65-F5344CB8AC3E}">
        <p14:creationId xmlns:p14="http://schemas.microsoft.com/office/powerpoint/2010/main" val="3370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Translating English Sentences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825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Express the statement “Every student in this class has studied calculus” using predicates and quantifiers.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529" y="2628034"/>
            <a:ext cx="10910887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“For every person x, if person x is a student in this class then x has studied calculus.”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S(x) represents the statement that person x is in this class.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∀x (S(x) → C(x))</a:t>
            </a:r>
          </a:p>
        </p:txBody>
      </p:sp>
    </p:spTree>
    <p:extLst>
      <p:ext uri="{BB962C8B-B14F-4D97-AF65-F5344CB8AC3E}">
        <p14:creationId xmlns:p14="http://schemas.microsoft.com/office/powerpoint/2010/main" val="248287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59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0"/>
            <a:ext cx="10363200" cy="267017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  </a:t>
            </a:r>
            <a:r>
              <a:rPr lang="en-US" b="1" dirty="0">
                <a:solidFill>
                  <a:srgbClr val="002060"/>
                </a:solidFill>
              </a:rPr>
              <a:t>Predicates (Propositional Function)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and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Quantifiers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(Propositional Function)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625" y="1981200"/>
            <a:ext cx="10672775" cy="346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 far we can represent the statement – “10 &gt; 100” or “10 &lt;= 100”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 we can’t represent - </a:t>
            </a:r>
            <a:r>
              <a:rPr lang="es-ES" sz="2400" dirty="0"/>
              <a:t>“x &gt; 3,” “x = y + 3,”  “x + y = z,”</a:t>
            </a:r>
            <a:endParaRPr lang="en-US" sz="2400" dirty="0"/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 represent – “Rahim knows C programming.”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Can’t represent – “X knows C programming.”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Can’t represent – “Every student know C programming.”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Can’t represent – “At least one student know C programming.”</a:t>
            </a:r>
          </a:p>
        </p:txBody>
      </p:sp>
    </p:spTree>
    <p:extLst>
      <p:ext uri="{BB962C8B-B14F-4D97-AF65-F5344CB8AC3E}">
        <p14:creationId xmlns:p14="http://schemas.microsoft.com/office/powerpoint/2010/main" val="1793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: “x is greater than 3”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886" y="1348474"/>
            <a:ext cx="10891851" cy="31873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“x is greater than 3” has two parts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“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is greater than 3” – the variable x, is the subject of the statement.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“x </a:t>
            </a:r>
            <a:r>
              <a:rPr lang="en-US" sz="2800" b="1" dirty="0">
                <a:solidFill>
                  <a:srgbClr val="FF0000"/>
                </a:solidFill>
              </a:rPr>
              <a:t>is greater than 3</a:t>
            </a:r>
            <a:r>
              <a:rPr lang="en-US" sz="2800" dirty="0"/>
              <a:t>” – the predicate, refers to a property that the </a:t>
            </a:r>
            <a:r>
              <a:rPr lang="en-US" sz="2800" b="1" dirty="0"/>
              <a:t>subject</a:t>
            </a:r>
            <a:r>
              <a:rPr lang="en-US" sz="2800" dirty="0"/>
              <a:t> of the statement can have.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77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: “x is greater than 3”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9625" y="1458155"/>
            <a:ext cx="10672775" cy="2262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denote the statement “x is greater than 3” by P(x),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Where P denotes the predicate “is greater than 3” and </a:t>
            </a:r>
          </a:p>
          <a:p>
            <a:pPr marL="7429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x is the variable.</a:t>
            </a:r>
          </a:p>
          <a:p>
            <a:pPr marL="285750" lvl="2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statement P(x) is also said to be the value of the propositional function P at x.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624" y="4009228"/>
            <a:ext cx="1067277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Once a value has been assigned to the variable x, the statement </a:t>
            </a:r>
            <a:r>
              <a:rPr lang="en-US" sz="2400"/>
              <a:t>P(x) becomes </a:t>
            </a:r>
            <a:r>
              <a:rPr lang="en-US" sz="2400" dirty="0"/>
              <a:t>a proposition and has a truth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624" y="5367457"/>
            <a:ext cx="106727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Q: Let P(x) denote the statement “x &gt; 3.” What are the truth values of P(4) and P(2)?</a:t>
            </a:r>
          </a:p>
        </p:txBody>
      </p:sp>
    </p:spTree>
    <p:extLst>
      <p:ext uri="{BB962C8B-B14F-4D97-AF65-F5344CB8AC3E}">
        <p14:creationId xmlns:p14="http://schemas.microsoft.com/office/powerpoint/2010/main" val="16093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Predicates : Some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4355" y="2176064"/>
            <a:ext cx="10663249" cy="4485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b="1" dirty="0">
                <a:latin typeface="+mj-lt"/>
              </a:rPr>
              <a:t>Example 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4355" y="2709464"/>
            <a:ext cx="10653296" cy="891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Let Q(x, y) denote the statement “x = y + 3.” What are the truth values of the propositions Q(1, 2)and Q(3, 0)?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4400" y="4073129"/>
            <a:ext cx="10663249" cy="436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4000" b="1" dirty="0"/>
              <a:t>Example 3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24355" y="4600606"/>
            <a:ext cx="10653296" cy="9528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Let R(x, y, z) denote the statement “x + y = z.” What are the truth values of the propositions R(1,2,3) and R(0,0,1)?</a:t>
            </a:r>
          </a:p>
        </p:txBody>
      </p:sp>
    </p:spTree>
    <p:extLst>
      <p:ext uri="{BB962C8B-B14F-4D97-AF65-F5344CB8AC3E}">
        <p14:creationId xmlns:p14="http://schemas.microsoft.com/office/powerpoint/2010/main" val="29597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Quantifiers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49" y="1537098"/>
            <a:ext cx="10663249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What is it?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4"/>
            <a:ext cx="10653296" cy="2258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Quantification is a way to create a proposition from a propositional function (predicate).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Quantification </a:t>
            </a:r>
            <a:r>
              <a:rPr lang="en-US" b="1" dirty="0">
                <a:solidFill>
                  <a:srgbClr val="FF0000"/>
                </a:solidFill>
              </a:rPr>
              <a:t>expresses the extent</a:t>
            </a:r>
            <a:r>
              <a:rPr lang="en-US" dirty="0"/>
              <a:t> to which a </a:t>
            </a:r>
            <a:r>
              <a:rPr lang="en-US" b="1" dirty="0">
                <a:solidFill>
                  <a:srgbClr val="FF0000"/>
                </a:solidFill>
              </a:rPr>
              <a:t>predicate is true</a:t>
            </a:r>
            <a:r>
              <a:rPr lang="en-US" dirty="0"/>
              <a:t> over a </a:t>
            </a:r>
            <a:r>
              <a:rPr lang="en-US" b="1" dirty="0">
                <a:solidFill>
                  <a:srgbClr val="FF0000"/>
                </a:solidFill>
              </a:rPr>
              <a:t>range of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962" y="4970736"/>
            <a:ext cx="1067277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English words </a:t>
            </a:r>
            <a:r>
              <a:rPr lang="en-US" sz="2400" b="1" dirty="0">
                <a:solidFill>
                  <a:srgbClr val="FF0000"/>
                </a:solidFill>
              </a:rPr>
              <a:t>all, some, many, none, and few </a:t>
            </a:r>
            <a:r>
              <a:rPr lang="en-US" sz="2400" dirty="0"/>
              <a:t>are used in quantifications.</a:t>
            </a:r>
          </a:p>
        </p:txBody>
      </p:sp>
    </p:spTree>
    <p:extLst>
      <p:ext uri="{BB962C8B-B14F-4D97-AF65-F5344CB8AC3E}">
        <p14:creationId xmlns:p14="http://schemas.microsoft.com/office/powerpoint/2010/main" val="169889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Quantifiers : 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19400"/>
            <a:ext cx="5767400" cy="1184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UNIVERSAL QUANTIFIER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EXISTENTIAL QUANTIFIER </a:t>
            </a:r>
          </a:p>
        </p:txBody>
      </p:sp>
    </p:spTree>
    <p:extLst>
      <p:ext uri="{BB962C8B-B14F-4D97-AF65-F5344CB8AC3E}">
        <p14:creationId xmlns:p14="http://schemas.microsoft.com/office/powerpoint/2010/main" val="253027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The Universal Quantifier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717616"/>
            <a:ext cx="11430000" cy="587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2480"/>
            <a:ext cx="1143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30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>
        <a:blipFill rotWithShape="0">
          <a:blip xmlns:r="http://schemas.openxmlformats.org/officeDocument/2006/relationships" r:embed="rId2"/>
          <a:stretch>
            <a:fillRect l="-1030" t="-939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7089FC-594B-4B01-9CF2-DBB7A239B8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CF765-3732-4664-973E-876F716BB7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C817AC-6C75-401A-831B-B36AF07C3AFA}"/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1042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Adobe Hebrew</vt:lpstr>
      <vt:lpstr>Arial</vt:lpstr>
      <vt:lpstr>Calibri</vt:lpstr>
      <vt:lpstr>Cambria Math</vt:lpstr>
      <vt:lpstr>Century Schoolbook</vt:lpstr>
      <vt:lpstr>Georgia</vt:lpstr>
      <vt:lpstr>Rockwell</vt:lpstr>
      <vt:lpstr>Wingdings</vt:lpstr>
      <vt:lpstr>Wingdings 2</vt:lpstr>
      <vt:lpstr>Office Theme</vt:lpstr>
      <vt:lpstr>Oriel</vt:lpstr>
      <vt:lpstr>PowerPoint Presentation</vt:lpstr>
      <vt:lpstr>  Predicates (Propositional Function)  and  Quantifiers</vt:lpstr>
      <vt:lpstr>Predicates (Propositional Function) </vt:lpstr>
      <vt:lpstr>Predicates : “x is greater than 3”</vt:lpstr>
      <vt:lpstr>Predicates : “x is greater than 3”</vt:lpstr>
      <vt:lpstr>Predicates : Some Example</vt:lpstr>
      <vt:lpstr>Quantifiers</vt:lpstr>
      <vt:lpstr>Quantifiers :  Types</vt:lpstr>
      <vt:lpstr>The Universal Quantifier</vt:lpstr>
      <vt:lpstr>The Universal Quantifier : True/False?</vt:lpstr>
      <vt:lpstr>The Existential Quantifier</vt:lpstr>
      <vt:lpstr>The Existential Quantifier : True/False?</vt:lpstr>
      <vt:lpstr>Summarize</vt:lpstr>
      <vt:lpstr>Quantifiers : Example</vt:lpstr>
      <vt:lpstr>Negating Quantified Expressions</vt:lpstr>
      <vt:lpstr>Negating Quantified Expressions</vt:lpstr>
      <vt:lpstr>Translating English Sentences</vt:lpstr>
      <vt:lpstr>Translating English Sentences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 Logic &amp; Proof</dc:title>
  <dc:creator>sanjoy</dc:creator>
  <cp:lastModifiedBy>Umme Rumman</cp:lastModifiedBy>
  <cp:revision>175</cp:revision>
  <dcterms:created xsi:type="dcterms:W3CDTF">2012-04-03T03:32:37Z</dcterms:created>
  <dcterms:modified xsi:type="dcterms:W3CDTF">2023-08-04T14:15:18Z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0x0101004383180DF6AE5944B250E2ADD9B60FCA</vt:lpwstr>
  </property>
</Properties>
</file>