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81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33A13A-ED65-4149-BECC-7986831F564B}" v="2" dt="2020-11-19T14:21:09.283"/>
    <p1510:client id="{814CC8E2-E6D8-4EBA-B979-D797680731F8}" v="1" dt="2020-12-17T14:48:20.090"/>
    <p1510:client id="{9774D5A2-1909-4CF8-8D69-AAAED6A2F07A}" v="4" dt="2020-12-23T23:49:02.501"/>
    <p1510:client id="{CB2DA6C9-B7AA-4214-8739-3E07DE28CC8B}" v="4" dt="2020-12-24T06:38:36.594"/>
    <p1510:client id="{E4F9AB16-4073-4543-9AC0-AB0E9E8DD1CB}" v="1" dt="2020-12-08T12:10:30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A7731-EB6E-4B4D-9101-36ED6FF199C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8F509-6E7D-4C6F-B25E-EFD7B3B851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95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97E12B3F-4EEF-4054-93DF-69D3D9B8BEAE}" type="slidenum">
              <a:rPr lang="en-US"/>
              <a:pPr eaLnBrk="1" hangingPunct="1"/>
              <a:t>4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317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D4D8664F-13E2-452A-AB40-DC8C9965E1AF}" type="slidenum">
              <a:rPr lang="en-US"/>
              <a:pPr eaLnBrk="1" hangingPunct="1"/>
              <a:t>16</a:t>
            </a:fld>
            <a:endParaRPr lang="en-US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22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5A7EB303-47CA-4A7E-9925-2CC063ABF2FA}" type="slidenum">
              <a:rPr lang="en-US"/>
              <a:pPr eaLnBrk="1" hangingPunct="1"/>
              <a:t>17</a:t>
            </a:fld>
            <a:endParaRPr lang="en-US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762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BE7202C-DF2F-43F5-A350-D748834BF9CC}" type="slidenum">
              <a:rPr lang="en-US"/>
              <a:pPr eaLnBrk="1" hangingPunct="1"/>
              <a:t>19</a:t>
            </a:fld>
            <a:endParaRPr lang="en-US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772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924DE7BF-65F0-4560-A536-8FF45EE84440}" type="slidenum">
              <a:rPr lang="en-US"/>
              <a:pPr eaLnBrk="1" hangingPunct="1"/>
              <a:t>20</a:t>
            </a:fld>
            <a:endParaRPr lang="en-US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683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BA655F8F-B4A6-4F56-881A-310B443ACBA6}" type="slidenum">
              <a:rPr lang="en-US"/>
              <a:pPr eaLnBrk="1" hangingPunct="1"/>
              <a:t>22</a:t>
            </a:fld>
            <a:endParaRPr lang="en-US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0442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30F32C0C-0810-4BA0-B09B-39D5EE0D777C}" type="slidenum">
              <a:rPr lang="en-US"/>
              <a:pPr eaLnBrk="1" hangingPunct="1"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01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2B6D5CCE-03EC-45A7-9F97-D9F431DE9A95}" type="slidenum">
              <a:rPr lang="en-US" smtClean="0"/>
              <a:pPr eaLnBrk="1" hangingPunct="1"/>
              <a:t>24</a:t>
            </a:fld>
            <a:endParaRPr lang="en-US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817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Osaka" pitchFamily="-65" charset="-128"/>
              </a:defRPr>
            </a:lvl9pPr>
          </a:lstStyle>
          <a:p>
            <a:pPr eaLnBrk="1" hangingPunct="1"/>
            <a:fld id="{E0548D67-2E6A-461D-8F22-98C0065BA843}" type="slidenum">
              <a:rPr lang="en-US" smtClean="0"/>
              <a:pPr eaLnBrk="1" hangingPunct="1"/>
              <a:t>25</a:t>
            </a:fld>
            <a:endParaRPr lang="en-US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673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5451F23F-E132-43FE-9A03-C4930037AEDF}" type="slidenum">
              <a:rPr lang="en-US"/>
              <a:pPr eaLnBrk="1" hangingPunct="1"/>
              <a:t>5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53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C6BE824F-73EC-492F-A943-97EE82CBECFE}" type="slidenum">
              <a:rPr lang="en-US"/>
              <a:pPr eaLnBrk="1" hangingPunct="1"/>
              <a:t>6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9279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1797A5D0-99B3-4A81-8C9D-CF5B43DAE039}" type="slidenum">
              <a:rPr lang="en-US"/>
              <a:pPr eaLnBrk="1" hangingPunct="1"/>
              <a:t>7</a:t>
            </a:fld>
            <a:endParaRPr lang="en-US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49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E3091577-886F-4D4F-AC23-EE6F3753DA07}" type="slidenum">
              <a:rPr lang="en-US"/>
              <a:pPr eaLnBrk="1" hangingPunct="1"/>
              <a:t>8</a:t>
            </a:fld>
            <a:endParaRPr lang="en-US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149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AB787348-A36E-4C1B-AD48-8CA85274393E}" type="slidenum">
              <a:rPr lang="en-US"/>
              <a:pPr eaLnBrk="1" hangingPunct="1"/>
              <a:t>10</a:t>
            </a:fld>
            <a:endParaRPr lang="en-US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37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8A76D33B-C5F3-4AD0-8E6C-BFD2F8DA7359}" type="slidenum">
              <a:rPr lang="en-US"/>
              <a:pPr eaLnBrk="1" hangingPunct="1"/>
              <a:t>11</a:t>
            </a:fld>
            <a:endParaRPr lang="en-US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901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E1B247A0-6580-48A7-A8D4-0983B9C5488E}" type="slidenum">
              <a:rPr lang="en-US"/>
              <a:pPr eaLnBrk="1" hangingPunct="1"/>
              <a:t>13</a:t>
            </a:fld>
            <a:endParaRPr lang="en-US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576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fld id="{D9B09FD8-264C-4342-8D8C-657039F1B5A3}" type="slidenum">
              <a:rPr lang="en-US"/>
              <a:pPr eaLnBrk="1" hangingPunct="1"/>
              <a:t>15</a:t>
            </a:fld>
            <a:endParaRPr lang="en-US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607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72-865D-417C-AAAE-2EFEED3F14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11E0-6BDF-4E2C-9C77-0A08B9C1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72-865D-417C-AAAE-2EFEED3F14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11E0-6BDF-4E2C-9C77-0A08B9C1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51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72-865D-417C-AAAE-2EFEED3F14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11E0-6BDF-4E2C-9C77-0A08B9C1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63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72-865D-417C-AAAE-2EFEED3F14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11E0-6BDF-4E2C-9C77-0A08B9C1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57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72-865D-417C-AAAE-2EFEED3F14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11E0-6BDF-4E2C-9C77-0A08B9C1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87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72-865D-417C-AAAE-2EFEED3F14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11E0-6BDF-4E2C-9C77-0A08B9C1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66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72-865D-417C-AAAE-2EFEED3F14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11E0-6BDF-4E2C-9C77-0A08B9C1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5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72-865D-417C-AAAE-2EFEED3F14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11E0-6BDF-4E2C-9C77-0A08B9C1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547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72-865D-417C-AAAE-2EFEED3F14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11E0-6BDF-4E2C-9C77-0A08B9C1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72-865D-417C-AAAE-2EFEED3F14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11E0-6BDF-4E2C-9C77-0A08B9C1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98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36772-865D-417C-AAAE-2EFEED3F14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F211E0-6BDF-4E2C-9C77-0A08B9C1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6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36772-865D-417C-AAAE-2EFEED3F1493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211E0-6BDF-4E2C-9C77-0A08B9C1D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0730FE7-DE21-4C34-8359-382B8E4823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1737683" y="1526152"/>
            <a:ext cx="8801100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r>
              <a:rPr lang="en-US" sz="3200" cap="small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Discrete Mathematics</a:t>
            </a:r>
            <a:br>
              <a:rPr lang="en-US" sz="3200" cap="small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</a:br>
            <a:r>
              <a:rPr lang="en-US" sz="3200" cap="small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Lecture 5</a:t>
            </a:r>
            <a:endParaRPr lang="en-US" sz="4000" cap="small">
              <a:solidFill>
                <a:prstClr val="black">
                  <a:lumMod val="95000"/>
                  <a:lumOff val="5000"/>
                </a:prstClr>
              </a:solidFill>
              <a:latin typeface="Georgia" pitchFamily="18" charset="0"/>
            </a:endParaRPr>
          </a:p>
          <a:p>
            <a:r>
              <a:rPr lang="en-US" sz="4000" b="1" kern="0" cap="small" dirty="0">
                <a:solidFill>
                  <a:prstClr val="black">
                    <a:lumMod val="95000"/>
                    <a:lumOff val="5000"/>
                  </a:prstClr>
                </a:solidFill>
                <a:latin typeface="Georgia" pitchFamily="18" charset="0"/>
              </a:rPr>
              <a:t>Functions</a:t>
            </a:r>
            <a:endParaRPr lang="en-US" sz="4000" b="1" kern="0" dirty="0">
              <a:solidFill>
                <a:srgbClr val="04617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744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15200" y="3454419"/>
            <a:ext cx="2044700" cy="2851150"/>
            <a:chOff x="3648" y="2064"/>
            <a:chExt cx="1288" cy="1796"/>
          </a:xfrm>
        </p:grpSpPr>
        <p:sp>
          <p:nvSpPr>
            <p:cNvPr id="46105" name="Oval 4"/>
            <p:cNvSpPr>
              <a:spLocks noChangeArrowheads="1"/>
            </p:cNvSpPr>
            <p:nvPr/>
          </p:nvSpPr>
          <p:spPr bwMode="auto">
            <a:xfrm>
              <a:off x="38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06" name="Oval 5"/>
            <p:cNvSpPr>
              <a:spLocks noChangeArrowheads="1"/>
            </p:cNvSpPr>
            <p:nvPr/>
          </p:nvSpPr>
          <p:spPr bwMode="auto">
            <a:xfrm>
              <a:off x="38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07" name="Oval 6"/>
            <p:cNvSpPr>
              <a:spLocks noChangeArrowheads="1"/>
            </p:cNvSpPr>
            <p:nvPr/>
          </p:nvSpPr>
          <p:spPr bwMode="auto">
            <a:xfrm>
              <a:off x="38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108" name="Oval 7"/>
            <p:cNvSpPr>
              <a:spLocks noChangeArrowheads="1"/>
            </p:cNvSpPr>
            <p:nvPr/>
          </p:nvSpPr>
          <p:spPr bwMode="auto">
            <a:xfrm>
              <a:off x="38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46109" name="Group 8"/>
            <p:cNvGrpSpPr>
              <a:grpSpLocks/>
            </p:cNvGrpSpPr>
            <p:nvPr/>
          </p:nvGrpSpPr>
          <p:grpSpPr bwMode="auto">
            <a:xfrm>
              <a:off x="4632" y="2208"/>
              <a:ext cx="96" cy="1056"/>
              <a:chOff x="1344" y="1728"/>
              <a:chExt cx="96" cy="1056"/>
            </a:xfrm>
          </p:grpSpPr>
          <p:sp>
            <p:nvSpPr>
              <p:cNvPr id="46117" name="Oval 9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6118" name="Oval 10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6119" name="Oval 11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6120" name="Oval 12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6121" name="Oval 13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46110" name="Line 14"/>
            <p:cNvSpPr>
              <a:spLocks noChangeShapeType="1"/>
            </p:cNvSpPr>
            <p:nvPr/>
          </p:nvSpPr>
          <p:spPr bwMode="auto">
            <a:xfrm>
              <a:off x="3912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1" name="Line 15"/>
            <p:cNvSpPr>
              <a:spLocks noChangeShapeType="1"/>
            </p:cNvSpPr>
            <p:nvPr/>
          </p:nvSpPr>
          <p:spPr bwMode="auto">
            <a:xfrm>
              <a:off x="3960" y="2496"/>
              <a:ext cx="6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2" name="Text Box 16"/>
            <p:cNvSpPr txBox="1">
              <a:spLocks noChangeArrowheads="1"/>
            </p:cNvSpPr>
            <p:nvPr/>
          </p:nvSpPr>
          <p:spPr bwMode="auto">
            <a:xfrm>
              <a:off x="4740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5</a:t>
              </a:r>
            </a:p>
          </p:txBody>
        </p:sp>
        <p:sp>
          <p:nvSpPr>
            <p:cNvPr id="46113" name="Text Box 17"/>
            <p:cNvSpPr txBox="1">
              <a:spLocks noChangeArrowheads="1"/>
            </p:cNvSpPr>
            <p:nvPr/>
          </p:nvSpPr>
          <p:spPr bwMode="auto">
            <a:xfrm>
              <a:off x="3648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endParaRPr lang="en-US"/>
            </a:p>
          </p:txBody>
        </p:sp>
        <p:sp>
          <p:nvSpPr>
            <p:cNvPr id="46114" name="Line 18"/>
            <p:cNvSpPr>
              <a:spLocks noChangeShapeType="1"/>
            </p:cNvSpPr>
            <p:nvPr/>
          </p:nvSpPr>
          <p:spPr bwMode="auto">
            <a:xfrm flipV="1">
              <a:off x="3960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5" name="Line 19"/>
            <p:cNvSpPr>
              <a:spLocks noChangeShapeType="1"/>
            </p:cNvSpPr>
            <p:nvPr/>
          </p:nvSpPr>
          <p:spPr bwMode="auto">
            <a:xfrm>
              <a:off x="3960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16" name="Text Box 20"/>
            <p:cNvSpPr txBox="1">
              <a:spLocks noChangeArrowheads="1"/>
            </p:cNvSpPr>
            <p:nvPr/>
          </p:nvSpPr>
          <p:spPr bwMode="auto">
            <a:xfrm>
              <a:off x="3696" y="3456"/>
              <a:ext cx="11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A function that is not onto</a:t>
              </a:r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3048000" y="3454420"/>
            <a:ext cx="2076450" cy="2576513"/>
            <a:chOff x="960" y="2064"/>
            <a:chExt cx="1308" cy="1623"/>
          </a:xfrm>
        </p:grpSpPr>
        <p:sp>
          <p:nvSpPr>
            <p:cNvPr id="46087" name="Oval 23"/>
            <p:cNvSpPr>
              <a:spLocks noChangeArrowheads="1"/>
            </p:cNvSpPr>
            <p:nvPr/>
          </p:nvSpPr>
          <p:spPr bwMode="auto">
            <a:xfrm>
              <a:off x="19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088" name="Oval 24"/>
            <p:cNvSpPr>
              <a:spLocks noChangeArrowheads="1"/>
            </p:cNvSpPr>
            <p:nvPr/>
          </p:nvSpPr>
          <p:spPr bwMode="auto">
            <a:xfrm>
              <a:off x="19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089" name="Oval 25"/>
            <p:cNvSpPr>
              <a:spLocks noChangeArrowheads="1"/>
            </p:cNvSpPr>
            <p:nvPr/>
          </p:nvSpPr>
          <p:spPr bwMode="auto">
            <a:xfrm>
              <a:off x="19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090" name="Oval 26"/>
            <p:cNvSpPr>
              <a:spLocks noChangeArrowheads="1"/>
            </p:cNvSpPr>
            <p:nvPr/>
          </p:nvSpPr>
          <p:spPr bwMode="auto">
            <a:xfrm>
              <a:off x="19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6091" name="Line 27"/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Line 28"/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3" name="Text Box 29"/>
            <p:cNvSpPr txBox="1">
              <a:spLocks noChangeArrowheads="1"/>
            </p:cNvSpPr>
            <p:nvPr/>
          </p:nvSpPr>
          <p:spPr bwMode="auto">
            <a:xfrm>
              <a:off x="2072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endParaRPr lang="en-US"/>
            </a:p>
          </p:txBody>
        </p:sp>
        <p:sp>
          <p:nvSpPr>
            <p:cNvPr id="46094" name="Text Box 30"/>
            <p:cNvSpPr txBox="1">
              <a:spLocks noChangeArrowheads="1"/>
            </p:cNvSpPr>
            <p:nvPr/>
          </p:nvSpPr>
          <p:spPr bwMode="auto">
            <a:xfrm>
              <a:off x="960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u</a:t>
              </a:r>
            </a:p>
          </p:txBody>
        </p:sp>
        <p:sp>
          <p:nvSpPr>
            <p:cNvPr id="46095" name="Line 31"/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Line 32"/>
            <p:cNvSpPr>
              <a:spLocks noChangeShapeType="1"/>
            </p:cNvSpPr>
            <p:nvPr/>
          </p:nvSpPr>
          <p:spPr bwMode="auto">
            <a:xfrm flipV="1">
              <a:off x="1292" y="2496"/>
              <a:ext cx="676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7" name="Text Box 33"/>
            <p:cNvSpPr txBox="1">
              <a:spLocks noChangeArrowheads="1"/>
            </p:cNvSpPr>
            <p:nvPr/>
          </p:nvSpPr>
          <p:spPr bwMode="auto">
            <a:xfrm>
              <a:off x="1008" y="3456"/>
              <a:ext cx="11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An onto function</a:t>
              </a:r>
            </a:p>
          </p:txBody>
        </p:sp>
        <p:grpSp>
          <p:nvGrpSpPr>
            <p:cNvPr id="46098" name="Group 34"/>
            <p:cNvGrpSpPr>
              <a:grpSpLocks/>
            </p:cNvGrpSpPr>
            <p:nvPr/>
          </p:nvGrpSpPr>
          <p:grpSpPr bwMode="auto">
            <a:xfrm>
              <a:off x="1200" y="2208"/>
              <a:ext cx="96" cy="1056"/>
              <a:chOff x="1344" y="1728"/>
              <a:chExt cx="96" cy="1056"/>
            </a:xfrm>
          </p:grpSpPr>
          <p:sp>
            <p:nvSpPr>
              <p:cNvPr id="46100" name="Oval 3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6101" name="Oval 3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6102" name="Oval 3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6103" name="Oval 3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6104" name="Oval 3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46099" name="Line 40"/>
            <p:cNvSpPr>
              <a:spLocks noChangeShapeType="1"/>
            </p:cNvSpPr>
            <p:nvPr/>
          </p:nvSpPr>
          <p:spPr bwMode="auto">
            <a:xfrm flipV="1">
              <a:off x="1296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3177" name="Oval 41"/>
          <p:cNvSpPr>
            <a:spLocks noChangeArrowheads="1"/>
          </p:cNvSpPr>
          <p:nvPr/>
        </p:nvSpPr>
        <p:spPr bwMode="auto">
          <a:xfrm>
            <a:off x="8686800" y="4292619"/>
            <a:ext cx="457200" cy="838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3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Onto functions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		</a:t>
            </a:r>
          </a:p>
        </p:txBody>
      </p:sp>
      <p:sp>
        <p:nvSpPr>
          <p:cNvPr id="46" name="Content Placeholder 2"/>
          <p:cNvSpPr txBox="1">
            <a:spLocks/>
          </p:cNvSpPr>
          <p:nvPr/>
        </p:nvSpPr>
        <p:spPr>
          <a:xfrm>
            <a:off x="976728" y="2143942"/>
            <a:ext cx="10653296" cy="97392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 function is onto if each element in the co-domain is an image of some pre-image(s)</a:t>
            </a:r>
          </a:p>
        </p:txBody>
      </p:sp>
    </p:spTree>
    <p:extLst>
      <p:ext uri="{BB962C8B-B14F-4D97-AF65-F5344CB8AC3E}">
        <p14:creationId xmlns:p14="http://schemas.microsoft.com/office/powerpoint/2010/main" val="105512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3177" grpId="0" animBg="1"/>
      <p:bldP spid="45" grpId="0" animBg="1"/>
      <p:bldP spid="4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43875" y="3207543"/>
            <a:ext cx="2076450" cy="2576513"/>
            <a:chOff x="960" y="2064"/>
            <a:chExt cx="1308" cy="1623"/>
          </a:xfrm>
        </p:grpSpPr>
        <p:sp>
          <p:nvSpPr>
            <p:cNvPr id="47110" name="Oval 3"/>
            <p:cNvSpPr>
              <a:spLocks noChangeArrowheads="1"/>
            </p:cNvSpPr>
            <p:nvPr/>
          </p:nvSpPr>
          <p:spPr bwMode="auto">
            <a:xfrm>
              <a:off x="19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7111" name="Oval 4"/>
            <p:cNvSpPr>
              <a:spLocks noChangeArrowheads="1"/>
            </p:cNvSpPr>
            <p:nvPr/>
          </p:nvSpPr>
          <p:spPr bwMode="auto">
            <a:xfrm>
              <a:off x="19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7112" name="Oval 5"/>
            <p:cNvSpPr>
              <a:spLocks noChangeArrowheads="1"/>
            </p:cNvSpPr>
            <p:nvPr/>
          </p:nvSpPr>
          <p:spPr bwMode="auto">
            <a:xfrm>
              <a:off x="19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7113" name="Oval 6"/>
            <p:cNvSpPr>
              <a:spLocks noChangeArrowheads="1"/>
            </p:cNvSpPr>
            <p:nvPr/>
          </p:nvSpPr>
          <p:spPr bwMode="auto">
            <a:xfrm>
              <a:off x="19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7114" name="Line 7"/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5" name="Line 8"/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6" name="Text Box 9"/>
            <p:cNvSpPr txBox="1">
              <a:spLocks noChangeArrowheads="1"/>
            </p:cNvSpPr>
            <p:nvPr/>
          </p:nvSpPr>
          <p:spPr bwMode="auto">
            <a:xfrm>
              <a:off x="2072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endParaRPr lang="en-US"/>
            </a:p>
          </p:txBody>
        </p:sp>
        <p:sp>
          <p:nvSpPr>
            <p:cNvPr id="47117" name="Text Box 10"/>
            <p:cNvSpPr txBox="1">
              <a:spLocks noChangeArrowheads="1"/>
            </p:cNvSpPr>
            <p:nvPr/>
          </p:nvSpPr>
          <p:spPr bwMode="auto">
            <a:xfrm>
              <a:off x="960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u</a:t>
              </a:r>
            </a:p>
          </p:txBody>
        </p:sp>
        <p:sp>
          <p:nvSpPr>
            <p:cNvPr id="47118" name="Line 11"/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19" name="Line 12"/>
            <p:cNvSpPr>
              <a:spLocks noChangeShapeType="1"/>
            </p:cNvSpPr>
            <p:nvPr/>
          </p:nvSpPr>
          <p:spPr bwMode="auto">
            <a:xfrm flipV="1">
              <a:off x="1292" y="2496"/>
              <a:ext cx="676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120" name="Text Box 13"/>
            <p:cNvSpPr txBox="1">
              <a:spLocks noChangeArrowheads="1"/>
            </p:cNvSpPr>
            <p:nvPr/>
          </p:nvSpPr>
          <p:spPr bwMode="auto">
            <a:xfrm>
              <a:off x="1008" y="3456"/>
              <a:ext cx="1157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An onto function</a:t>
              </a:r>
            </a:p>
          </p:txBody>
        </p:sp>
        <p:grpSp>
          <p:nvGrpSpPr>
            <p:cNvPr id="47121" name="Group 14"/>
            <p:cNvGrpSpPr>
              <a:grpSpLocks/>
            </p:cNvGrpSpPr>
            <p:nvPr/>
          </p:nvGrpSpPr>
          <p:grpSpPr bwMode="auto">
            <a:xfrm>
              <a:off x="1200" y="2208"/>
              <a:ext cx="96" cy="1056"/>
              <a:chOff x="1344" y="1728"/>
              <a:chExt cx="96" cy="1056"/>
            </a:xfrm>
          </p:grpSpPr>
          <p:sp>
            <p:nvSpPr>
              <p:cNvPr id="47123" name="Oval 1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7124" name="Oval 1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7125" name="Oval 1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7126" name="Oval 1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7127" name="Oval 1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47122" name="Line 20"/>
            <p:cNvSpPr>
              <a:spLocks noChangeShapeType="1"/>
            </p:cNvSpPr>
            <p:nvPr/>
          </p:nvSpPr>
          <p:spPr bwMode="auto">
            <a:xfrm flipV="1">
              <a:off x="1296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07" name="Rectangle 2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/>
              <a:t>More on onto</a:t>
            </a:r>
          </a:p>
        </p:txBody>
      </p:sp>
      <p:sp>
        <p:nvSpPr>
          <p:cNvPr id="1245206" name="Rectangle 2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err="1"/>
              <a:t>Surjective</a:t>
            </a:r>
            <a:r>
              <a:rPr lang="en-US"/>
              <a:t> is synonymous with onto</a:t>
            </a:r>
          </a:p>
          <a:p>
            <a:pPr lvl="1" eaLnBrk="1" hangingPunct="1"/>
            <a:r>
              <a:rPr lang="en-US"/>
              <a:t>“A function is </a:t>
            </a:r>
            <a:r>
              <a:rPr lang="en-US" err="1"/>
              <a:t>surjective</a:t>
            </a:r>
            <a:r>
              <a:rPr lang="en-US"/>
              <a:t>”</a:t>
            </a:r>
          </a:p>
          <a:p>
            <a:pPr eaLnBrk="1" hangingPunct="1"/>
            <a:r>
              <a:rPr lang="en-US"/>
              <a:t>A function is an surjection if it is onto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Note that there can be multiple used </a:t>
            </a:r>
            <a:br>
              <a:rPr lang="en-US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elements in the co-domain</a:t>
            </a:r>
          </a:p>
        </p:txBody>
      </p:sp>
      <p:sp>
        <p:nvSpPr>
          <p:cNvPr id="1245207" name="Oval 23"/>
          <p:cNvSpPr>
            <a:spLocks noChangeArrowheads="1"/>
          </p:cNvSpPr>
          <p:nvPr/>
        </p:nvSpPr>
        <p:spPr bwMode="auto">
          <a:xfrm>
            <a:off x="9534525" y="3683793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Onto functions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4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5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520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/>
              <a:t>More onto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5143500"/>
          </a:xfrm>
        </p:spPr>
        <p:txBody>
          <a:bodyPr/>
          <a:lstStyle/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Determine whether the function </a:t>
            </a:r>
            <a:r>
              <a:rPr lang="en-US" i="1">
                <a:solidFill>
                  <a:srgbClr val="0070C0"/>
                </a:solidFill>
              </a:rPr>
              <a:t>f </a:t>
            </a:r>
            <a:r>
              <a:rPr lang="en-US">
                <a:solidFill>
                  <a:srgbClr val="0070C0"/>
                </a:solidFill>
              </a:rPr>
              <a:t>form {a, b, c, d} to {1, 2, 3} with </a:t>
            </a:r>
            <a:r>
              <a:rPr lang="en-US" i="1">
                <a:solidFill>
                  <a:srgbClr val="0070C0"/>
                </a:solidFill>
              </a:rPr>
              <a:t>f(a)= 3, f(b)= 2, f(c)= 1, f(d)= 3 </a:t>
            </a:r>
            <a:r>
              <a:rPr lang="en-US">
                <a:solidFill>
                  <a:srgbClr val="0070C0"/>
                </a:solidFill>
              </a:rPr>
              <a:t>is onto or not.</a:t>
            </a:r>
          </a:p>
          <a:p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Determine whether the function </a:t>
            </a:r>
            <a:r>
              <a:rPr lang="en-US" i="1">
                <a:solidFill>
                  <a:srgbClr val="0070C0"/>
                </a:solidFill>
              </a:rPr>
              <a:t>f(x) = x</a:t>
            </a:r>
            <a:r>
              <a:rPr lang="en-US" i="1" baseline="30000">
                <a:solidFill>
                  <a:srgbClr val="0070C0"/>
                </a:solidFill>
              </a:rPr>
              <a:t>2</a:t>
            </a:r>
            <a:r>
              <a:rPr lang="en-US" i="1">
                <a:solidFill>
                  <a:srgbClr val="0070C0"/>
                </a:solidFill>
              </a:rPr>
              <a:t> </a:t>
            </a:r>
            <a:r>
              <a:rPr lang="en-US">
                <a:solidFill>
                  <a:srgbClr val="0070C0"/>
                </a:solidFill>
              </a:rPr>
              <a:t>from the set of integers to the set of integers is onto?</a:t>
            </a:r>
          </a:p>
          <a:p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Determine whether the function </a:t>
            </a:r>
            <a:r>
              <a:rPr lang="en-US" i="1">
                <a:solidFill>
                  <a:srgbClr val="0070C0"/>
                </a:solidFill>
              </a:rPr>
              <a:t>f(x) = x+1 </a:t>
            </a:r>
            <a:r>
              <a:rPr lang="en-US">
                <a:solidFill>
                  <a:srgbClr val="0070C0"/>
                </a:solidFill>
              </a:rPr>
              <a:t>from the set of integers to the set of integers is onto?</a:t>
            </a:r>
          </a:p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Onto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785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6286" y="1395415"/>
            <a:ext cx="9568543" cy="98583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/>
              <a:t>Are the following functions onto, one-to-one, both, or neither?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52600" y="2133595"/>
            <a:ext cx="2044700" cy="1628775"/>
            <a:chOff x="864" y="1776"/>
            <a:chExt cx="1288" cy="1026"/>
          </a:xfrm>
        </p:grpSpPr>
        <p:grpSp>
          <p:nvGrpSpPr>
            <p:cNvPr id="48203" name="Group 5"/>
            <p:cNvGrpSpPr>
              <a:grpSpLocks/>
            </p:cNvGrpSpPr>
            <p:nvPr/>
          </p:nvGrpSpPr>
          <p:grpSpPr bwMode="auto">
            <a:xfrm>
              <a:off x="1848" y="1920"/>
              <a:ext cx="96" cy="816"/>
              <a:chOff x="1848" y="1920"/>
              <a:chExt cx="96" cy="816"/>
            </a:xfrm>
          </p:grpSpPr>
          <p:sp>
            <p:nvSpPr>
              <p:cNvPr id="48213" name="Oval 6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214" name="Oval 7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215" name="Oval 8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216" name="Oval 9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48204" name="Text Box 10"/>
            <p:cNvSpPr txBox="1">
              <a:spLocks noChangeArrowheads="1"/>
            </p:cNvSpPr>
            <p:nvPr/>
          </p:nvSpPr>
          <p:spPr bwMode="auto">
            <a:xfrm>
              <a:off x="1956" y="1776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</p:txBody>
        </p:sp>
        <p:sp>
          <p:nvSpPr>
            <p:cNvPr id="48205" name="Text Box 11"/>
            <p:cNvSpPr txBox="1">
              <a:spLocks noChangeArrowheads="1"/>
            </p:cNvSpPr>
            <p:nvPr/>
          </p:nvSpPr>
          <p:spPr bwMode="auto">
            <a:xfrm>
              <a:off x="864" y="1776"/>
              <a:ext cx="19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c</a:t>
              </a:r>
            </a:p>
          </p:txBody>
        </p:sp>
        <p:sp>
          <p:nvSpPr>
            <p:cNvPr id="48206" name="Line 12"/>
            <p:cNvSpPr>
              <a:spLocks noChangeShapeType="1"/>
            </p:cNvSpPr>
            <p:nvPr/>
          </p:nvSpPr>
          <p:spPr bwMode="auto">
            <a:xfrm>
              <a:off x="1152" y="220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7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208" name="Line 14"/>
            <p:cNvSpPr>
              <a:spLocks noChangeShapeType="1"/>
            </p:cNvSpPr>
            <p:nvPr/>
          </p:nvSpPr>
          <p:spPr bwMode="auto">
            <a:xfrm flipV="1">
              <a:off x="1152" y="196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209" name="Group 15"/>
            <p:cNvGrpSpPr>
              <a:grpSpLocks/>
            </p:cNvGrpSpPr>
            <p:nvPr/>
          </p:nvGrpSpPr>
          <p:grpSpPr bwMode="auto">
            <a:xfrm>
              <a:off x="1084" y="1920"/>
              <a:ext cx="96" cy="576"/>
              <a:chOff x="1084" y="1920"/>
              <a:chExt cx="96" cy="576"/>
            </a:xfrm>
          </p:grpSpPr>
          <p:sp>
            <p:nvSpPr>
              <p:cNvPr id="48210" name="Oval 16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211" name="Oval 17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212" name="Oval 18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752600" y="4419595"/>
            <a:ext cx="2044700" cy="1628775"/>
            <a:chOff x="1680" y="1872"/>
            <a:chExt cx="1288" cy="1026"/>
          </a:xfrm>
        </p:grpSpPr>
        <p:sp>
          <p:nvSpPr>
            <p:cNvPr id="48189" name="Oval 20"/>
            <p:cNvSpPr>
              <a:spLocks noChangeArrowheads="1"/>
            </p:cNvSpPr>
            <p:nvPr/>
          </p:nvSpPr>
          <p:spPr bwMode="auto">
            <a:xfrm>
              <a:off x="2664" y="201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8190" name="Oval 21"/>
            <p:cNvSpPr>
              <a:spLocks noChangeArrowheads="1"/>
            </p:cNvSpPr>
            <p:nvPr/>
          </p:nvSpPr>
          <p:spPr bwMode="auto">
            <a:xfrm>
              <a:off x="2664" y="22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8191" name="Oval 22"/>
            <p:cNvSpPr>
              <a:spLocks noChangeArrowheads="1"/>
            </p:cNvSpPr>
            <p:nvPr/>
          </p:nvSpPr>
          <p:spPr bwMode="auto">
            <a:xfrm>
              <a:off x="266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8192" name="Text Box 23"/>
            <p:cNvSpPr txBox="1">
              <a:spLocks noChangeArrowheads="1"/>
            </p:cNvSpPr>
            <p:nvPr/>
          </p:nvSpPr>
          <p:spPr bwMode="auto">
            <a:xfrm>
              <a:off x="2772" y="1872"/>
              <a:ext cx="19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</p:txBody>
        </p:sp>
        <p:sp>
          <p:nvSpPr>
            <p:cNvPr id="48193" name="Text Box 24"/>
            <p:cNvSpPr txBox="1">
              <a:spLocks noChangeArrowheads="1"/>
            </p:cNvSpPr>
            <p:nvPr/>
          </p:nvSpPr>
          <p:spPr bwMode="auto">
            <a:xfrm>
              <a:off x="1680" y="1872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c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d</a:t>
              </a:r>
            </a:p>
          </p:txBody>
        </p:sp>
        <p:sp>
          <p:nvSpPr>
            <p:cNvPr id="48194" name="Line 25"/>
            <p:cNvSpPr>
              <a:spLocks noChangeShapeType="1"/>
            </p:cNvSpPr>
            <p:nvPr/>
          </p:nvSpPr>
          <p:spPr bwMode="auto">
            <a:xfrm flipV="1">
              <a:off x="1968" y="2064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5" name="Line 26"/>
            <p:cNvSpPr>
              <a:spLocks noChangeShapeType="1"/>
            </p:cNvSpPr>
            <p:nvPr/>
          </p:nvSpPr>
          <p:spPr bwMode="auto">
            <a:xfrm>
              <a:off x="1968" y="2064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6" name="Line 27"/>
            <p:cNvSpPr>
              <a:spLocks noChangeShapeType="1"/>
            </p:cNvSpPr>
            <p:nvPr/>
          </p:nvSpPr>
          <p:spPr bwMode="auto">
            <a:xfrm flipV="1">
              <a:off x="1968" y="254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97" name="Line 28"/>
            <p:cNvSpPr>
              <a:spLocks noChangeShapeType="1"/>
            </p:cNvSpPr>
            <p:nvPr/>
          </p:nvSpPr>
          <p:spPr bwMode="auto">
            <a:xfrm flipV="1">
              <a:off x="1968" y="2304"/>
              <a:ext cx="72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98" name="Group 29"/>
            <p:cNvGrpSpPr>
              <a:grpSpLocks/>
            </p:cNvGrpSpPr>
            <p:nvPr/>
          </p:nvGrpSpPr>
          <p:grpSpPr bwMode="auto">
            <a:xfrm>
              <a:off x="1920" y="2016"/>
              <a:ext cx="96" cy="816"/>
              <a:chOff x="1848" y="1920"/>
              <a:chExt cx="96" cy="816"/>
            </a:xfrm>
          </p:grpSpPr>
          <p:sp>
            <p:nvSpPr>
              <p:cNvPr id="48199" name="Oval 30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200" name="Oval 31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201" name="Oval 32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202" name="Oval 33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5105400" y="2209795"/>
            <a:ext cx="1987550" cy="1628775"/>
            <a:chOff x="3216" y="1920"/>
            <a:chExt cx="1252" cy="1026"/>
          </a:xfrm>
        </p:grpSpPr>
        <p:sp>
          <p:nvSpPr>
            <p:cNvPr id="48173" name="Text Box 35"/>
            <p:cNvSpPr txBox="1">
              <a:spLocks noChangeArrowheads="1"/>
            </p:cNvSpPr>
            <p:nvPr/>
          </p:nvSpPr>
          <p:spPr bwMode="auto">
            <a:xfrm>
              <a:off x="4272" y="1920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</p:txBody>
        </p:sp>
        <p:sp>
          <p:nvSpPr>
            <p:cNvPr id="48174" name="Text Box 36"/>
            <p:cNvSpPr txBox="1">
              <a:spLocks noChangeArrowheads="1"/>
            </p:cNvSpPr>
            <p:nvPr/>
          </p:nvSpPr>
          <p:spPr bwMode="auto">
            <a:xfrm>
              <a:off x="3216" y="1920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c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d</a:t>
              </a:r>
            </a:p>
          </p:txBody>
        </p:sp>
        <p:sp>
          <p:nvSpPr>
            <p:cNvPr id="48175" name="Line 37"/>
            <p:cNvSpPr>
              <a:spLocks noChangeShapeType="1"/>
            </p:cNvSpPr>
            <p:nvPr/>
          </p:nvSpPr>
          <p:spPr bwMode="auto">
            <a:xfrm flipV="1">
              <a:off x="3552" y="2592"/>
              <a:ext cx="6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6" name="Line 38"/>
            <p:cNvSpPr>
              <a:spLocks noChangeShapeType="1"/>
            </p:cNvSpPr>
            <p:nvPr/>
          </p:nvSpPr>
          <p:spPr bwMode="auto">
            <a:xfrm>
              <a:off x="3504" y="2112"/>
              <a:ext cx="67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7" name="Line 39"/>
            <p:cNvSpPr>
              <a:spLocks noChangeShapeType="1"/>
            </p:cNvSpPr>
            <p:nvPr/>
          </p:nvSpPr>
          <p:spPr bwMode="auto">
            <a:xfrm flipV="1">
              <a:off x="3552" y="2352"/>
              <a:ext cx="62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78" name="Line 40"/>
            <p:cNvSpPr>
              <a:spLocks noChangeShapeType="1"/>
            </p:cNvSpPr>
            <p:nvPr/>
          </p:nvSpPr>
          <p:spPr bwMode="auto">
            <a:xfrm flipV="1">
              <a:off x="3552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79" name="Group 41"/>
            <p:cNvGrpSpPr>
              <a:grpSpLocks/>
            </p:cNvGrpSpPr>
            <p:nvPr/>
          </p:nvGrpSpPr>
          <p:grpSpPr bwMode="auto">
            <a:xfrm>
              <a:off x="3456" y="2064"/>
              <a:ext cx="96" cy="816"/>
              <a:chOff x="1848" y="1920"/>
              <a:chExt cx="96" cy="816"/>
            </a:xfrm>
          </p:grpSpPr>
          <p:sp>
            <p:nvSpPr>
              <p:cNvPr id="48185" name="Oval 42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86" name="Oval 43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87" name="Oval 44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88" name="Oval 45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48180" name="Group 46"/>
            <p:cNvGrpSpPr>
              <a:grpSpLocks/>
            </p:cNvGrpSpPr>
            <p:nvPr/>
          </p:nvGrpSpPr>
          <p:grpSpPr bwMode="auto">
            <a:xfrm>
              <a:off x="4176" y="2064"/>
              <a:ext cx="96" cy="816"/>
              <a:chOff x="1848" y="1920"/>
              <a:chExt cx="96" cy="816"/>
            </a:xfrm>
          </p:grpSpPr>
          <p:sp>
            <p:nvSpPr>
              <p:cNvPr id="48181" name="Oval 47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82" name="Oval 48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83" name="Oval 49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84" name="Oval 50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10" name="Group 51"/>
          <p:cNvGrpSpPr>
            <a:grpSpLocks/>
          </p:cNvGrpSpPr>
          <p:nvPr/>
        </p:nvGrpSpPr>
        <p:grpSpPr bwMode="auto">
          <a:xfrm>
            <a:off x="5181600" y="4419595"/>
            <a:ext cx="1987550" cy="1628775"/>
            <a:chOff x="3840" y="1920"/>
            <a:chExt cx="1252" cy="1026"/>
          </a:xfrm>
        </p:grpSpPr>
        <p:sp>
          <p:nvSpPr>
            <p:cNvPr id="48157" name="Text Box 52"/>
            <p:cNvSpPr txBox="1">
              <a:spLocks noChangeArrowheads="1"/>
            </p:cNvSpPr>
            <p:nvPr/>
          </p:nvSpPr>
          <p:spPr bwMode="auto">
            <a:xfrm>
              <a:off x="4896" y="1920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</p:txBody>
        </p:sp>
        <p:sp>
          <p:nvSpPr>
            <p:cNvPr id="48158" name="Text Box 53"/>
            <p:cNvSpPr txBox="1">
              <a:spLocks noChangeArrowheads="1"/>
            </p:cNvSpPr>
            <p:nvPr/>
          </p:nvSpPr>
          <p:spPr bwMode="auto">
            <a:xfrm>
              <a:off x="3840" y="1920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c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d</a:t>
              </a:r>
            </a:p>
          </p:txBody>
        </p:sp>
        <p:sp>
          <p:nvSpPr>
            <p:cNvPr id="48159" name="Line 54"/>
            <p:cNvSpPr>
              <a:spLocks noChangeShapeType="1"/>
            </p:cNvSpPr>
            <p:nvPr/>
          </p:nvSpPr>
          <p:spPr bwMode="auto">
            <a:xfrm flipV="1">
              <a:off x="4176" y="235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0" name="Line 55"/>
            <p:cNvSpPr>
              <a:spLocks noChangeShapeType="1"/>
            </p:cNvSpPr>
            <p:nvPr/>
          </p:nvSpPr>
          <p:spPr bwMode="auto">
            <a:xfrm>
              <a:off x="4128" y="211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1" name="Line 56"/>
            <p:cNvSpPr>
              <a:spLocks noChangeShapeType="1"/>
            </p:cNvSpPr>
            <p:nvPr/>
          </p:nvSpPr>
          <p:spPr bwMode="auto">
            <a:xfrm flipV="1">
              <a:off x="4176" y="259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62" name="Line 57"/>
            <p:cNvSpPr>
              <a:spLocks noChangeShapeType="1"/>
            </p:cNvSpPr>
            <p:nvPr/>
          </p:nvSpPr>
          <p:spPr bwMode="auto">
            <a:xfrm flipV="1">
              <a:off x="4176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63" name="Group 58"/>
            <p:cNvGrpSpPr>
              <a:grpSpLocks/>
            </p:cNvGrpSpPr>
            <p:nvPr/>
          </p:nvGrpSpPr>
          <p:grpSpPr bwMode="auto">
            <a:xfrm>
              <a:off x="4080" y="2064"/>
              <a:ext cx="96" cy="816"/>
              <a:chOff x="1848" y="1920"/>
              <a:chExt cx="96" cy="816"/>
            </a:xfrm>
          </p:grpSpPr>
          <p:sp>
            <p:nvSpPr>
              <p:cNvPr id="48169" name="Oval 59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70" name="Oval 60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71" name="Oval 61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72" name="Oval 62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48164" name="Group 63"/>
            <p:cNvGrpSpPr>
              <a:grpSpLocks/>
            </p:cNvGrpSpPr>
            <p:nvPr/>
          </p:nvGrpSpPr>
          <p:grpSpPr bwMode="auto">
            <a:xfrm>
              <a:off x="4800" y="2064"/>
              <a:ext cx="96" cy="816"/>
              <a:chOff x="1848" y="1920"/>
              <a:chExt cx="96" cy="816"/>
            </a:xfrm>
          </p:grpSpPr>
          <p:sp>
            <p:nvSpPr>
              <p:cNvPr id="48165" name="Oval 64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66" name="Oval 65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67" name="Oval 66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68" name="Oval 67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13" name="Group 68"/>
          <p:cNvGrpSpPr>
            <a:grpSpLocks/>
          </p:cNvGrpSpPr>
          <p:nvPr/>
        </p:nvGrpSpPr>
        <p:grpSpPr bwMode="auto">
          <a:xfrm>
            <a:off x="8153400" y="2362195"/>
            <a:ext cx="2044700" cy="1628775"/>
            <a:chOff x="2256" y="3024"/>
            <a:chExt cx="1288" cy="1026"/>
          </a:xfrm>
        </p:grpSpPr>
        <p:grpSp>
          <p:nvGrpSpPr>
            <p:cNvPr id="48142" name="Group 69"/>
            <p:cNvGrpSpPr>
              <a:grpSpLocks/>
            </p:cNvGrpSpPr>
            <p:nvPr/>
          </p:nvGrpSpPr>
          <p:grpSpPr bwMode="auto">
            <a:xfrm>
              <a:off x="3240" y="3168"/>
              <a:ext cx="96" cy="816"/>
              <a:chOff x="1848" y="1920"/>
              <a:chExt cx="96" cy="816"/>
            </a:xfrm>
          </p:grpSpPr>
          <p:sp>
            <p:nvSpPr>
              <p:cNvPr id="48153" name="Oval 70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54" name="Oval 71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55" name="Oval 72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56" name="Oval 73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48143" name="Text Box 74"/>
            <p:cNvSpPr txBox="1">
              <a:spLocks noChangeArrowheads="1"/>
            </p:cNvSpPr>
            <p:nvPr/>
          </p:nvSpPr>
          <p:spPr bwMode="auto">
            <a:xfrm>
              <a:off x="3348" y="3024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</p:txBody>
        </p:sp>
        <p:sp>
          <p:nvSpPr>
            <p:cNvPr id="48144" name="Text Box 75"/>
            <p:cNvSpPr txBox="1">
              <a:spLocks noChangeArrowheads="1"/>
            </p:cNvSpPr>
            <p:nvPr/>
          </p:nvSpPr>
          <p:spPr bwMode="auto">
            <a:xfrm>
              <a:off x="2256" y="3024"/>
              <a:ext cx="19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c</a:t>
              </a:r>
            </a:p>
          </p:txBody>
        </p:sp>
        <p:sp>
          <p:nvSpPr>
            <p:cNvPr id="48145" name="Line 76"/>
            <p:cNvSpPr>
              <a:spLocks noChangeShapeType="1"/>
            </p:cNvSpPr>
            <p:nvPr/>
          </p:nvSpPr>
          <p:spPr bwMode="auto">
            <a:xfrm flipV="1">
              <a:off x="2544" y="3216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6" name="Line 77"/>
            <p:cNvSpPr>
              <a:spLocks noChangeShapeType="1"/>
            </p:cNvSpPr>
            <p:nvPr/>
          </p:nvSpPr>
          <p:spPr bwMode="auto">
            <a:xfrm>
              <a:off x="2544" y="3216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Line 78"/>
            <p:cNvSpPr>
              <a:spLocks noChangeShapeType="1"/>
            </p:cNvSpPr>
            <p:nvPr/>
          </p:nvSpPr>
          <p:spPr bwMode="auto">
            <a:xfrm flipV="1">
              <a:off x="2544" y="3696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8148" name="Group 79"/>
            <p:cNvGrpSpPr>
              <a:grpSpLocks/>
            </p:cNvGrpSpPr>
            <p:nvPr/>
          </p:nvGrpSpPr>
          <p:grpSpPr bwMode="auto">
            <a:xfrm>
              <a:off x="2476" y="3168"/>
              <a:ext cx="96" cy="576"/>
              <a:chOff x="1084" y="1920"/>
              <a:chExt cx="96" cy="576"/>
            </a:xfrm>
          </p:grpSpPr>
          <p:sp>
            <p:nvSpPr>
              <p:cNvPr id="48150" name="Oval 80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51" name="Oval 81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8152" name="Oval 82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48149" name="Line 83"/>
            <p:cNvSpPr>
              <a:spLocks noChangeShapeType="1"/>
            </p:cNvSpPr>
            <p:nvPr/>
          </p:nvSpPr>
          <p:spPr bwMode="auto">
            <a:xfrm>
              <a:off x="2544" y="3216"/>
              <a:ext cx="672" cy="72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47316" name="Text Box 84"/>
          <p:cNvSpPr txBox="1">
            <a:spLocks noChangeArrowheads="1"/>
          </p:cNvSpPr>
          <p:nvPr/>
        </p:nvSpPr>
        <p:spPr bwMode="auto">
          <a:xfrm>
            <a:off x="1905000" y="3809995"/>
            <a:ext cx="17351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1-to-1, not onto</a:t>
            </a:r>
          </a:p>
        </p:txBody>
      </p:sp>
      <p:sp>
        <p:nvSpPr>
          <p:cNvPr id="1247317" name="Text Box 85"/>
          <p:cNvSpPr txBox="1">
            <a:spLocks noChangeArrowheads="1"/>
          </p:cNvSpPr>
          <p:nvPr/>
        </p:nvSpPr>
        <p:spPr bwMode="auto">
          <a:xfrm>
            <a:off x="1905000" y="6019795"/>
            <a:ext cx="17859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Onto, not 1-to-1</a:t>
            </a:r>
          </a:p>
        </p:txBody>
      </p:sp>
      <p:sp>
        <p:nvSpPr>
          <p:cNvPr id="1247318" name="Text Box 86"/>
          <p:cNvSpPr txBox="1">
            <a:spLocks noChangeArrowheads="1"/>
          </p:cNvSpPr>
          <p:nvPr/>
        </p:nvSpPr>
        <p:spPr bwMode="auto">
          <a:xfrm>
            <a:off x="4953000" y="3886195"/>
            <a:ext cx="22685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Both 1-to-1 and onto</a:t>
            </a:r>
          </a:p>
        </p:txBody>
      </p:sp>
      <p:sp>
        <p:nvSpPr>
          <p:cNvPr id="1247319" name="Text Box 87"/>
          <p:cNvSpPr txBox="1">
            <a:spLocks noChangeArrowheads="1"/>
          </p:cNvSpPr>
          <p:nvPr/>
        </p:nvSpPr>
        <p:spPr bwMode="auto">
          <a:xfrm>
            <a:off x="8223250" y="3886195"/>
            <a:ext cx="21288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Not a valid function</a:t>
            </a:r>
          </a:p>
        </p:txBody>
      </p:sp>
      <p:sp>
        <p:nvSpPr>
          <p:cNvPr id="1247320" name="Text Box 88"/>
          <p:cNvSpPr txBox="1">
            <a:spLocks noChangeArrowheads="1"/>
          </p:cNvSpPr>
          <p:nvPr/>
        </p:nvSpPr>
        <p:spPr bwMode="auto">
          <a:xfrm>
            <a:off x="4978400" y="6019795"/>
            <a:ext cx="24844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Neither 1-to-1 nor onto</a:t>
            </a:r>
          </a:p>
        </p:txBody>
      </p:sp>
      <p:sp>
        <p:nvSpPr>
          <p:cNvPr id="89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Onto vs. one-to-one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9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7316" grpId="0"/>
      <p:bldP spid="1247317" grpId="0"/>
      <p:bldP spid="1247318" grpId="0"/>
      <p:bldP spid="1247319" grpId="0"/>
      <p:bldP spid="12473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 err="1">
                <a:solidFill>
                  <a:schemeClr val="bg1"/>
                </a:solidFill>
                <a:latin typeface="Rockwell" panose="02060603020205020403" pitchFamily="18" charset="0"/>
              </a:rPr>
              <a:t>Bijections</a:t>
            </a:r>
            <a:endParaRPr lang="en-US" sz="4800" b="1">
              <a:solidFill>
                <a:schemeClr val="bg1"/>
              </a:solidFill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2"/>
            <a:ext cx="10653296" cy="999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A function that is both one-to-one and onto Such a function is a one-to-one correspondence, or a </a:t>
            </a:r>
            <a:r>
              <a:rPr lang="en-US" err="1"/>
              <a:t>bijection</a:t>
            </a:r>
            <a:r>
              <a:rPr lang="en-US"/>
              <a:t>.</a:t>
            </a: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4629596" y="3705675"/>
            <a:ext cx="1987550" cy="1628775"/>
            <a:chOff x="3216" y="1920"/>
            <a:chExt cx="1252" cy="1026"/>
          </a:xfrm>
        </p:grpSpPr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4272" y="1920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</p:txBody>
        </p:sp>
        <p:sp>
          <p:nvSpPr>
            <p:cNvPr id="12" name="Text Box 6"/>
            <p:cNvSpPr txBox="1">
              <a:spLocks noChangeArrowheads="1"/>
            </p:cNvSpPr>
            <p:nvPr/>
          </p:nvSpPr>
          <p:spPr bwMode="auto">
            <a:xfrm>
              <a:off x="3216" y="1920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c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d</a:t>
              </a:r>
            </a:p>
          </p:txBody>
        </p:sp>
        <p:sp>
          <p:nvSpPr>
            <p:cNvPr id="13" name="Line 7"/>
            <p:cNvSpPr>
              <a:spLocks noChangeShapeType="1"/>
            </p:cNvSpPr>
            <p:nvPr/>
          </p:nvSpPr>
          <p:spPr bwMode="auto">
            <a:xfrm flipV="1">
              <a:off x="3552" y="2592"/>
              <a:ext cx="624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8"/>
            <p:cNvSpPr>
              <a:spLocks noChangeShapeType="1"/>
            </p:cNvSpPr>
            <p:nvPr/>
          </p:nvSpPr>
          <p:spPr bwMode="auto">
            <a:xfrm>
              <a:off x="3504" y="2112"/>
              <a:ext cx="672" cy="67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V="1">
              <a:off x="3552" y="2352"/>
              <a:ext cx="624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V="1">
              <a:off x="3552" y="2112"/>
              <a:ext cx="624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1"/>
            <p:cNvGrpSpPr>
              <a:grpSpLocks/>
            </p:cNvGrpSpPr>
            <p:nvPr/>
          </p:nvGrpSpPr>
          <p:grpSpPr bwMode="auto">
            <a:xfrm>
              <a:off x="3456" y="2064"/>
              <a:ext cx="96" cy="816"/>
              <a:chOff x="1848" y="1920"/>
              <a:chExt cx="96" cy="816"/>
            </a:xfrm>
          </p:grpSpPr>
          <p:sp>
            <p:nvSpPr>
              <p:cNvPr id="23" name="Oval 12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4" name="Oval 13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5" name="Oval 14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6" name="Oval 15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18" name="Group 16"/>
            <p:cNvGrpSpPr>
              <a:grpSpLocks/>
            </p:cNvGrpSpPr>
            <p:nvPr/>
          </p:nvGrpSpPr>
          <p:grpSpPr bwMode="auto">
            <a:xfrm>
              <a:off x="4176" y="2064"/>
              <a:ext cx="96" cy="816"/>
              <a:chOff x="1848" y="1920"/>
              <a:chExt cx="96" cy="816"/>
            </a:xfrm>
          </p:grpSpPr>
          <p:sp>
            <p:nvSpPr>
              <p:cNvPr id="19" name="Oval 17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0" name="Oval 18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1" name="Oval 19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22" name="Oval 20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0534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Let </a:t>
            </a:r>
            <a:r>
              <a:rPr lang="en-US" i="1"/>
              <a:t>f </a:t>
            </a:r>
            <a:r>
              <a:rPr lang="en-US"/>
              <a:t>be the function from </a:t>
            </a:r>
            <a:r>
              <a:rPr lang="en-US" i="1"/>
              <a:t>{</a:t>
            </a:r>
            <a:r>
              <a:rPr lang="en-US" i="1" err="1"/>
              <a:t>a,b,c,d</a:t>
            </a:r>
            <a:r>
              <a:rPr lang="en-US" i="1"/>
              <a:t>} </a:t>
            </a:r>
            <a:r>
              <a:rPr lang="en-US"/>
              <a:t>to </a:t>
            </a:r>
            <a:r>
              <a:rPr lang="en-US" i="1"/>
              <a:t>{1,2,3,4} </a:t>
            </a:r>
            <a:r>
              <a:rPr lang="en-US"/>
              <a:t>with </a:t>
            </a:r>
            <a:r>
              <a:rPr lang="en-US" i="1"/>
              <a:t>f(a)=4, f(b)=2, f(c)=1 and f(d)=3. </a:t>
            </a:r>
            <a:r>
              <a:rPr lang="en-US"/>
              <a:t>Is </a:t>
            </a:r>
            <a:r>
              <a:rPr lang="en-US" i="1"/>
              <a:t>f </a:t>
            </a:r>
            <a:r>
              <a:rPr lang="en-US" err="1"/>
              <a:t>bijection</a:t>
            </a:r>
            <a:r>
              <a:rPr lang="en-US"/>
              <a:t>?</a:t>
            </a:r>
            <a:endParaRPr lang="en-US" i="1"/>
          </a:p>
          <a:p>
            <a:pPr eaLnBrk="1" hangingPunct="1"/>
            <a:endParaRPr lang="en-US" i="1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Bijections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8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endParaRPr lang="en-US" b="1"/>
          </a:p>
        </p:txBody>
      </p:sp>
      <p:sp>
        <p:nvSpPr>
          <p:cNvPr id="1251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728" y="3108753"/>
            <a:ext cx="10515600" cy="3194823"/>
          </a:xfrm>
        </p:spPr>
        <p:txBody>
          <a:bodyPr/>
          <a:lstStyle/>
          <a:p>
            <a:pPr eaLnBrk="1" hangingPunct="1"/>
            <a:endParaRPr lang="en-US"/>
          </a:p>
          <a:p>
            <a:pPr eaLnBrk="1" hangingPunct="1"/>
            <a:r>
              <a:rPr lang="en-US"/>
              <a:t>f(x) = 1*x</a:t>
            </a:r>
          </a:p>
          <a:p>
            <a:pPr eaLnBrk="1" hangingPunct="1"/>
            <a:r>
              <a:rPr lang="en-US"/>
              <a:t>f(x) = x + 0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domain and the co-domain must be the same set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Identity functions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		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976728" y="2143942"/>
            <a:ext cx="10653296" cy="72784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 function such that the image and the pre-image are ALWAYS equal</a:t>
            </a:r>
          </a:p>
        </p:txBody>
      </p:sp>
    </p:spTree>
    <p:extLst>
      <p:ext uri="{BB962C8B-B14F-4D97-AF65-F5344CB8AC3E}">
        <p14:creationId xmlns:p14="http://schemas.microsoft.com/office/powerpoint/2010/main" val="2902124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1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/>
              <a:t>Inverse functions</a:t>
            </a:r>
          </a:p>
        </p:txBody>
      </p:sp>
      <p:sp>
        <p:nvSpPr>
          <p:cNvPr id="51203" name="Oval 3"/>
          <p:cNvSpPr>
            <a:spLocks noChangeArrowheads="1"/>
          </p:cNvSpPr>
          <p:nvPr/>
        </p:nvSpPr>
        <p:spPr bwMode="auto">
          <a:xfrm>
            <a:off x="2667001" y="2590800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04" name="Oval 4"/>
          <p:cNvSpPr>
            <a:spLocks noChangeArrowheads="1"/>
          </p:cNvSpPr>
          <p:nvPr/>
        </p:nvSpPr>
        <p:spPr bwMode="auto">
          <a:xfrm>
            <a:off x="6858001" y="2590800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3962400" y="2209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/>
              <a:t>R</a:t>
            </a:r>
          </a:p>
        </p:txBody>
      </p:sp>
      <p:sp>
        <p:nvSpPr>
          <p:cNvPr id="51206" name="Text Box 6"/>
          <p:cNvSpPr txBox="1">
            <a:spLocks noChangeArrowheads="1"/>
          </p:cNvSpPr>
          <p:nvPr/>
        </p:nvSpPr>
        <p:spPr bwMode="auto">
          <a:xfrm>
            <a:off x="8153400" y="2209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/>
              <a:t>R</a:t>
            </a:r>
          </a:p>
        </p:txBody>
      </p:sp>
      <p:sp>
        <p:nvSpPr>
          <p:cNvPr id="1253383" name="Freeform 7"/>
          <p:cNvSpPr>
            <a:spLocks/>
          </p:cNvSpPr>
          <p:nvPr/>
        </p:nvSpPr>
        <p:spPr bwMode="auto">
          <a:xfrm>
            <a:off x="5181600" y="2578100"/>
            <a:ext cx="21336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3384" name="Text Box 8"/>
          <p:cNvSpPr txBox="1">
            <a:spLocks noChangeArrowheads="1"/>
          </p:cNvSpPr>
          <p:nvPr/>
        </p:nvSpPr>
        <p:spPr bwMode="auto">
          <a:xfrm>
            <a:off x="5895975" y="2170113"/>
            <a:ext cx="247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53385" name="Oval 9"/>
          <p:cNvSpPr>
            <a:spLocks noChangeArrowheads="1"/>
          </p:cNvSpPr>
          <p:nvPr/>
        </p:nvSpPr>
        <p:spPr bwMode="auto">
          <a:xfrm>
            <a:off x="3962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3386" name="Oval 10"/>
          <p:cNvSpPr>
            <a:spLocks noChangeArrowheads="1"/>
          </p:cNvSpPr>
          <p:nvPr/>
        </p:nvSpPr>
        <p:spPr bwMode="auto">
          <a:xfrm>
            <a:off x="8153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3387" name="Text Box 11"/>
          <p:cNvSpPr txBox="1">
            <a:spLocks noChangeArrowheads="1"/>
          </p:cNvSpPr>
          <p:nvPr/>
        </p:nvSpPr>
        <p:spPr bwMode="auto">
          <a:xfrm>
            <a:off x="3733800" y="4343401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4.3</a:t>
            </a:r>
          </a:p>
        </p:txBody>
      </p:sp>
      <p:sp>
        <p:nvSpPr>
          <p:cNvPr id="1253388" name="Text Box 12"/>
          <p:cNvSpPr txBox="1">
            <a:spLocks noChangeArrowheads="1"/>
          </p:cNvSpPr>
          <p:nvPr/>
        </p:nvSpPr>
        <p:spPr bwMode="auto">
          <a:xfrm>
            <a:off x="7978775" y="4303713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8.6</a:t>
            </a:r>
          </a:p>
        </p:txBody>
      </p:sp>
      <p:sp>
        <p:nvSpPr>
          <p:cNvPr id="51213" name="Text Box 13"/>
          <p:cNvSpPr txBox="1">
            <a:spLocks noChangeArrowheads="1"/>
          </p:cNvSpPr>
          <p:nvPr/>
        </p:nvSpPr>
        <p:spPr bwMode="auto">
          <a:xfrm>
            <a:off x="5216525" y="1676401"/>
            <a:ext cx="1485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Let f(x) = 2*x</a:t>
            </a:r>
            <a:endParaRPr lang="en-US" b="1"/>
          </a:p>
        </p:txBody>
      </p:sp>
      <p:sp>
        <p:nvSpPr>
          <p:cNvPr id="1253390" name="Freeform 14"/>
          <p:cNvSpPr>
            <a:spLocks/>
          </p:cNvSpPr>
          <p:nvPr/>
        </p:nvSpPr>
        <p:spPr bwMode="auto">
          <a:xfrm>
            <a:off x="4114800" y="3886200"/>
            <a:ext cx="40386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3391" name="Freeform 15"/>
          <p:cNvSpPr>
            <a:spLocks/>
          </p:cNvSpPr>
          <p:nvPr/>
        </p:nvSpPr>
        <p:spPr bwMode="auto">
          <a:xfrm rot="10632437">
            <a:off x="5181600" y="2971800"/>
            <a:ext cx="20574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3392" name="Text Box 16"/>
          <p:cNvSpPr txBox="1">
            <a:spLocks noChangeArrowheads="1"/>
          </p:cNvSpPr>
          <p:nvPr/>
        </p:nvSpPr>
        <p:spPr bwMode="auto">
          <a:xfrm>
            <a:off x="6027739" y="3352801"/>
            <a:ext cx="3825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 baseline="30000">
                <a:solidFill>
                  <a:srgbClr val="FF0000"/>
                </a:solidFill>
              </a:rPr>
              <a:t>-1</a:t>
            </a:r>
          </a:p>
        </p:txBody>
      </p:sp>
      <p:sp>
        <p:nvSpPr>
          <p:cNvPr id="1253393" name="Text Box 17"/>
          <p:cNvSpPr txBox="1">
            <a:spLocks noChangeArrowheads="1"/>
          </p:cNvSpPr>
          <p:nvPr/>
        </p:nvSpPr>
        <p:spPr bwMode="auto">
          <a:xfrm>
            <a:off x="5791200" y="3962401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f(4.3)</a:t>
            </a:r>
          </a:p>
        </p:txBody>
      </p:sp>
      <p:sp>
        <p:nvSpPr>
          <p:cNvPr id="1253394" name="Freeform 18"/>
          <p:cNvSpPr>
            <a:spLocks/>
          </p:cNvSpPr>
          <p:nvPr/>
        </p:nvSpPr>
        <p:spPr bwMode="auto">
          <a:xfrm rot="10660331">
            <a:off x="4114800" y="4267200"/>
            <a:ext cx="40386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53395" name="Text Box 19"/>
          <p:cNvSpPr txBox="1">
            <a:spLocks noChangeArrowheads="1"/>
          </p:cNvSpPr>
          <p:nvPr/>
        </p:nvSpPr>
        <p:spPr bwMode="auto">
          <a:xfrm>
            <a:off x="5799139" y="4648201"/>
            <a:ext cx="85248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f</a:t>
            </a:r>
            <a:r>
              <a:rPr lang="en-US" baseline="30000">
                <a:solidFill>
                  <a:srgbClr val="FF0000"/>
                </a:solidFill>
              </a:rPr>
              <a:t>-1</a:t>
            </a:r>
            <a:r>
              <a:rPr lang="en-US">
                <a:solidFill>
                  <a:srgbClr val="FF0000"/>
                </a:solidFill>
              </a:rPr>
              <a:t>(8.6)</a:t>
            </a:r>
          </a:p>
        </p:txBody>
      </p:sp>
      <p:sp>
        <p:nvSpPr>
          <p:cNvPr id="1253396" name="Text Box 20"/>
          <p:cNvSpPr txBox="1">
            <a:spLocks noChangeArrowheads="1"/>
          </p:cNvSpPr>
          <p:nvPr/>
        </p:nvSpPr>
        <p:spPr bwMode="auto">
          <a:xfrm>
            <a:off x="5253039" y="5791201"/>
            <a:ext cx="18002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Then f</a:t>
            </a:r>
            <a:r>
              <a:rPr lang="en-US" baseline="30000"/>
              <a:t>-1</a:t>
            </a:r>
            <a:r>
              <a:rPr lang="en-US"/>
              <a:t>(x) = x/2</a:t>
            </a:r>
            <a:endParaRPr lang="en-US" b="1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Inverse functions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01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3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3383" grpId="0" animBg="1"/>
      <p:bldP spid="1253384" grpId="0"/>
      <p:bldP spid="1253385" grpId="0" animBg="1"/>
      <p:bldP spid="1253386" grpId="0" animBg="1"/>
      <p:bldP spid="1253387" grpId="0"/>
      <p:bldP spid="1253388" grpId="0"/>
      <p:bldP spid="1253390" grpId="0" animBg="1"/>
      <p:bldP spid="1253391" grpId="0" animBg="1"/>
      <p:bldP spid="1253392" grpId="0"/>
      <p:bldP spid="1253393" grpId="0"/>
      <p:bldP spid="1253394" grpId="0" animBg="1"/>
      <p:bldP spid="1253395" grpId="0"/>
      <p:bldP spid="125339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Inverse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2"/>
            <a:ext cx="10653296" cy="18653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lang="en-US"/>
              <a:t>Let </a:t>
            </a:r>
            <a:r>
              <a:rPr lang="en-US" i="1"/>
              <a:t>f </a:t>
            </a:r>
            <a:r>
              <a:rPr lang="en-US"/>
              <a:t>be a </a:t>
            </a:r>
            <a:r>
              <a:rPr lang="en-US" b="1"/>
              <a:t>one-to-one correspondence</a:t>
            </a:r>
            <a:r>
              <a:rPr lang="en-US"/>
              <a:t> from the set A to the set B. The inverse function of </a:t>
            </a:r>
            <a:r>
              <a:rPr lang="en-US" i="1"/>
              <a:t>f </a:t>
            </a:r>
            <a:r>
              <a:rPr lang="en-US"/>
              <a:t>is the function that assigns to an element b belonging to B the unique element a in A such that </a:t>
            </a:r>
            <a:r>
              <a:rPr lang="en-US" i="1"/>
              <a:t>f(a) = b.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728" y="4847475"/>
            <a:ext cx="8577275" cy="101566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/>
              <a:t>The inverse function of </a:t>
            </a:r>
            <a:r>
              <a:rPr lang="en-US" sz="2400" i="1"/>
              <a:t>f </a:t>
            </a:r>
            <a:r>
              <a:rPr lang="en-US" sz="2400"/>
              <a:t>is denoted </a:t>
            </a:r>
            <a:r>
              <a:rPr lang="en-US" sz="2400" i="1"/>
              <a:t>f</a:t>
            </a:r>
            <a:r>
              <a:rPr lang="en-US" sz="2400" i="1" baseline="30000"/>
              <a:t>-1</a:t>
            </a:r>
            <a:r>
              <a:rPr lang="en-US" sz="2400" i="1"/>
              <a:t> . </a:t>
            </a:r>
          </a:p>
          <a:p>
            <a:pPr marL="342900" indent="-34290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2400"/>
              <a:t>Hence, </a:t>
            </a:r>
            <a:r>
              <a:rPr lang="en-US" sz="2400" i="1"/>
              <a:t>f</a:t>
            </a:r>
            <a:r>
              <a:rPr lang="en-US" sz="2400" i="1" baseline="30000"/>
              <a:t>-1</a:t>
            </a:r>
            <a:r>
              <a:rPr lang="en-US" sz="2400" i="1"/>
              <a:t> (b) = a when f(a) = b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85936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03187"/>
            <a:ext cx="10515600" cy="854076"/>
          </a:xfrm>
        </p:spPr>
        <p:txBody>
          <a:bodyPr/>
          <a:lstStyle/>
          <a:p>
            <a:pPr algn="ctr" eaLnBrk="1" hangingPunct="1"/>
            <a:r>
              <a:rPr lang="en-US" b="1"/>
              <a:t>More on inverse functions</a:t>
            </a:r>
          </a:p>
        </p:txBody>
      </p:sp>
      <p:sp>
        <p:nvSpPr>
          <p:cNvPr id="1255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317626"/>
            <a:ext cx="8686800" cy="50942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Can we define the inverse of the following functions?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/>
              <a:t>An inverse function can ONLY be done defined on a </a:t>
            </a:r>
            <a:r>
              <a:rPr lang="en-US" sz="2400" err="1"/>
              <a:t>bijection</a:t>
            </a:r>
            <a:endParaRPr lang="en-US" sz="24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514600" y="1676401"/>
            <a:ext cx="2044700" cy="1628775"/>
            <a:chOff x="864" y="1776"/>
            <a:chExt cx="1288" cy="1026"/>
          </a:xfrm>
        </p:grpSpPr>
        <p:grpSp>
          <p:nvGrpSpPr>
            <p:cNvPr id="52246" name="Group 5"/>
            <p:cNvGrpSpPr>
              <a:grpSpLocks/>
            </p:cNvGrpSpPr>
            <p:nvPr/>
          </p:nvGrpSpPr>
          <p:grpSpPr bwMode="auto">
            <a:xfrm>
              <a:off x="1848" y="1920"/>
              <a:ext cx="96" cy="816"/>
              <a:chOff x="1848" y="1920"/>
              <a:chExt cx="96" cy="816"/>
            </a:xfrm>
          </p:grpSpPr>
          <p:sp>
            <p:nvSpPr>
              <p:cNvPr id="52256" name="Oval 6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52257" name="Oval 7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52258" name="Oval 8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52259" name="Oval 9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52247" name="Text Box 10"/>
            <p:cNvSpPr txBox="1">
              <a:spLocks noChangeArrowheads="1"/>
            </p:cNvSpPr>
            <p:nvPr/>
          </p:nvSpPr>
          <p:spPr bwMode="auto">
            <a:xfrm>
              <a:off x="1956" y="1776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</p:txBody>
        </p:sp>
        <p:sp>
          <p:nvSpPr>
            <p:cNvPr id="52248" name="Text Box 11"/>
            <p:cNvSpPr txBox="1">
              <a:spLocks noChangeArrowheads="1"/>
            </p:cNvSpPr>
            <p:nvPr/>
          </p:nvSpPr>
          <p:spPr bwMode="auto">
            <a:xfrm>
              <a:off x="864" y="1776"/>
              <a:ext cx="19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c</a:t>
              </a:r>
            </a:p>
          </p:txBody>
        </p:sp>
        <p:sp>
          <p:nvSpPr>
            <p:cNvPr id="52249" name="Line 12"/>
            <p:cNvSpPr>
              <a:spLocks noChangeShapeType="1"/>
            </p:cNvSpPr>
            <p:nvPr/>
          </p:nvSpPr>
          <p:spPr bwMode="auto">
            <a:xfrm>
              <a:off x="1152" y="220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0" name="Line 13"/>
            <p:cNvSpPr>
              <a:spLocks noChangeShapeType="1"/>
            </p:cNvSpPr>
            <p:nvPr/>
          </p:nvSpPr>
          <p:spPr bwMode="auto">
            <a:xfrm>
              <a:off x="1152" y="1968"/>
              <a:ext cx="696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51" name="Line 14"/>
            <p:cNvSpPr>
              <a:spLocks noChangeShapeType="1"/>
            </p:cNvSpPr>
            <p:nvPr/>
          </p:nvSpPr>
          <p:spPr bwMode="auto">
            <a:xfrm flipV="1">
              <a:off x="1152" y="196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52" name="Group 15"/>
            <p:cNvGrpSpPr>
              <a:grpSpLocks/>
            </p:cNvGrpSpPr>
            <p:nvPr/>
          </p:nvGrpSpPr>
          <p:grpSpPr bwMode="auto">
            <a:xfrm>
              <a:off x="1084" y="1920"/>
              <a:ext cx="96" cy="576"/>
              <a:chOff x="1084" y="1920"/>
              <a:chExt cx="96" cy="576"/>
            </a:xfrm>
          </p:grpSpPr>
          <p:sp>
            <p:nvSpPr>
              <p:cNvPr id="52253" name="Oval 16"/>
              <p:cNvSpPr>
                <a:spLocks noChangeArrowheads="1"/>
              </p:cNvSpPr>
              <p:nvPr/>
            </p:nvSpPr>
            <p:spPr bwMode="auto">
              <a:xfrm>
                <a:off x="1084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52254" name="Oval 17"/>
              <p:cNvSpPr>
                <a:spLocks noChangeArrowheads="1"/>
              </p:cNvSpPr>
              <p:nvPr/>
            </p:nvSpPr>
            <p:spPr bwMode="auto">
              <a:xfrm>
                <a:off x="1084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52255" name="Oval 18"/>
              <p:cNvSpPr>
                <a:spLocks noChangeArrowheads="1"/>
              </p:cNvSpPr>
              <p:nvPr/>
            </p:nvSpPr>
            <p:spPr bwMode="auto">
              <a:xfrm>
                <a:off x="108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162800" y="1676401"/>
            <a:ext cx="2044700" cy="1628775"/>
            <a:chOff x="1680" y="1872"/>
            <a:chExt cx="1288" cy="1026"/>
          </a:xfrm>
        </p:grpSpPr>
        <p:sp>
          <p:nvSpPr>
            <p:cNvPr id="52232" name="Oval 20"/>
            <p:cNvSpPr>
              <a:spLocks noChangeArrowheads="1"/>
            </p:cNvSpPr>
            <p:nvPr/>
          </p:nvSpPr>
          <p:spPr bwMode="auto">
            <a:xfrm>
              <a:off x="2664" y="201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2233" name="Oval 21"/>
            <p:cNvSpPr>
              <a:spLocks noChangeArrowheads="1"/>
            </p:cNvSpPr>
            <p:nvPr/>
          </p:nvSpPr>
          <p:spPr bwMode="auto">
            <a:xfrm>
              <a:off x="2664" y="225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2234" name="Oval 22"/>
            <p:cNvSpPr>
              <a:spLocks noChangeArrowheads="1"/>
            </p:cNvSpPr>
            <p:nvPr/>
          </p:nvSpPr>
          <p:spPr bwMode="auto">
            <a:xfrm>
              <a:off x="2664" y="2496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52235" name="Text Box 23"/>
            <p:cNvSpPr txBox="1">
              <a:spLocks noChangeArrowheads="1"/>
            </p:cNvSpPr>
            <p:nvPr/>
          </p:nvSpPr>
          <p:spPr bwMode="auto">
            <a:xfrm>
              <a:off x="2772" y="1872"/>
              <a:ext cx="196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</p:txBody>
        </p:sp>
        <p:sp>
          <p:nvSpPr>
            <p:cNvPr id="52236" name="Text Box 24"/>
            <p:cNvSpPr txBox="1">
              <a:spLocks noChangeArrowheads="1"/>
            </p:cNvSpPr>
            <p:nvPr/>
          </p:nvSpPr>
          <p:spPr bwMode="auto">
            <a:xfrm>
              <a:off x="1680" y="1872"/>
              <a:ext cx="196" cy="10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c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d</a:t>
              </a:r>
            </a:p>
          </p:txBody>
        </p:sp>
        <p:sp>
          <p:nvSpPr>
            <p:cNvPr id="52237" name="Line 25"/>
            <p:cNvSpPr>
              <a:spLocks noChangeShapeType="1"/>
            </p:cNvSpPr>
            <p:nvPr/>
          </p:nvSpPr>
          <p:spPr bwMode="auto">
            <a:xfrm flipV="1">
              <a:off x="1968" y="2064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8" name="Line 26"/>
            <p:cNvSpPr>
              <a:spLocks noChangeShapeType="1"/>
            </p:cNvSpPr>
            <p:nvPr/>
          </p:nvSpPr>
          <p:spPr bwMode="auto">
            <a:xfrm>
              <a:off x="1968" y="2064"/>
              <a:ext cx="720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39" name="Line 27"/>
            <p:cNvSpPr>
              <a:spLocks noChangeShapeType="1"/>
            </p:cNvSpPr>
            <p:nvPr/>
          </p:nvSpPr>
          <p:spPr bwMode="auto">
            <a:xfrm flipV="1">
              <a:off x="1968" y="254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240" name="Line 28"/>
            <p:cNvSpPr>
              <a:spLocks noChangeShapeType="1"/>
            </p:cNvSpPr>
            <p:nvPr/>
          </p:nvSpPr>
          <p:spPr bwMode="auto">
            <a:xfrm flipV="1">
              <a:off x="1968" y="2304"/>
              <a:ext cx="72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2241" name="Group 29"/>
            <p:cNvGrpSpPr>
              <a:grpSpLocks/>
            </p:cNvGrpSpPr>
            <p:nvPr/>
          </p:nvGrpSpPr>
          <p:grpSpPr bwMode="auto">
            <a:xfrm>
              <a:off x="1920" y="2016"/>
              <a:ext cx="96" cy="816"/>
              <a:chOff x="1848" y="1920"/>
              <a:chExt cx="96" cy="816"/>
            </a:xfrm>
          </p:grpSpPr>
          <p:sp>
            <p:nvSpPr>
              <p:cNvPr id="52242" name="Oval 30"/>
              <p:cNvSpPr>
                <a:spLocks noChangeArrowheads="1"/>
              </p:cNvSpPr>
              <p:nvPr/>
            </p:nvSpPr>
            <p:spPr bwMode="auto">
              <a:xfrm>
                <a:off x="1848" y="192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52243" name="Oval 31"/>
              <p:cNvSpPr>
                <a:spLocks noChangeArrowheads="1"/>
              </p:cNvSpPr>
              <p:nvPr/>
            </p:nvSpPr>
            <p:spPr bwMode="auto">
              <a:xfrm>
                <a:off x="1848" y="216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52244" name="Oval 32"/>
              <p:cNvSpPr>
                <a:spLocks noChangeArrowheads="1"/>
              </p:cNvSpPr>
              <p:nvPr/>
            </p:nvSpPr>
            <p:spPr bwMode="auto">
              <a:xfrm>
                <a:off x="1848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52245" name="Oval 33"/>
              <p:cNvSpPr>
                <a:spLocks noChangeArrowheads="1"/>
              </p:cNvSpPr>
              <p:nvPr/>
            </p:nvSpPr>
            <p:spPr bwMode="auto">
              <a:xfrm>
                <a:off x="1848" y="264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</p:grpSp>
      <p:sp>
        <p:nvSpPr>
          <p:cNvPr id="1255458" name="Text Box 34"/>
          <p:cNvSpPr txBox="1">
            <a:spLocks noChangeArrowheads="1"/>
          </p:cNvSpPr>
          <p:nvPr/>
        </p:nvSpPr>
        <p:spPr bwMode="auto">
          <a:xfrm>
            <a:off x="2590801" y="3429000"/>
            <a:ext cx="1616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What is f</a:t>
            </a:r>
            <a:r>
              <a:rPr lang="en-US" baseline="30000"/>
              <a:t>-1</a:t>
            </a:r>
            <a:r>
              <a:rPr lang="en-US"/>
              <a:t>(2)?</a:t>
            </a:r>
          </a:p>
          <a:p>
            <a:pPr algn="ctr" eaLnBrk="1" hangingPunct="1"/>
            <a:r>
              <a:rPr lang="en-US"/>
              <a:t>Not onto!</a:t>
            </a:r>
          </a:p>
        </p:txBody>
      </p:sp>
      <p:sp>
        <p:nvSpPr>
          <p:cNvPr id="1255459" name="Text Box 35"/>
          <p:cNvSpPr txBox="1">
            <a:spLocks noChangeArrowheads="1"/>
          </p:cNvSpPr>
          <p:nvPr/>
        </p:nvSpPr>
        <p:spPr bwMode="auto">
          <a:xfrm>
            <a:off x="7391401" y="3429000"/>
            <a:ext cx="16160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What is f</a:t>
            </a:r>
            <a:r>
              <a:rPr lang="en-US" baseline="30000"/>
              <a:t>-1</a:t>
            </a:r>
            <a:r>
              <a:rPr lang="en-US"/>
              <a:t>(2)?</a:t>
            </a:r>
          </a:p>
          <a:p>
            <a:pPr algn="ctr" eaLnBrk="1" hangingPunct="1"/>
            <a:r>
              <a:rPr lang="en-US"/>
              <a:t>Not 1-to-1!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Inverse functions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679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458" grpId="0"/>
      <p:bldP spid="12554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349261" y="2313275"/>
            <a:ext cx="10653296" cy="127197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/>
              <a:t>Let A and B be sets. A  function</a:t>
            </a:r>
            <a:r>
              <a:rPr lang="en-US">
                <a:solidFill>
                  <a:srgbClr val="FF0000"/>
                </a:solidFill>
              </a:rPr>
              <a:t> </a:t>
            </a:r>
            <a:r>
              <a:rPr lang="en-US" b="1" i="1">
                <a:solidFill>
                  <a:srgbClr val="FF0000"/>
                </a:solidFill>
              </a:rPr>
              <a:t>f </a:t>
            </a:r>
            <a:r>
              <a:rPr lang="en-US"/>
              <a:t>from A to B is an assignment of exactly one element of B to each element of A.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9205" y="3929178"/>
            <a:ext cx="10624720" cy="83099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/>
              <a:t>We write </a:t>
            </a:r>
            <a:r>
              <a:rPr lang="en-US" sz="2400" i="1"/>
              <a:t>f(a) = b </a:t>
            </a:r>
            <a:r>
              <a:rPr lang="en-US" sz="2400"/>
              <a:t>if </a:t>
            </a:r>
            <a:r>
              <a:rPr lang="en-US" sz="2400" i="1">
                <a:solidFill>
                  <a:srgbClr val="FF0000"/>
                </a:solidFill>
              </a:rPr>
              <a:t>b</a:t>
            </a:r>
            <a:r>
              <a:rPr lang="en-US" sz="2400" i="1"/>
              <a:t> </a:t>
            </a:r>
            <a:r>
              <a:rPr lang="en-US" sz="2400"/>
              <a:t>is the </a:t>
            </a:r>
            <a:r>
              <a:rPr lang="en-US" sz="2400">
                <a:solidFill>
                  <a:srgbClr val="FF0000"/>
                </a:solidFill>
              </a:rPr>
              <a:t>unique element of B </a:t>
            </a:r>
            <a:r>
              <a:rPr lang="en-US" sz="2400">
                <a:solidFill>
                  <a:srgbClr val="002060"/>
                </a:solidFill>
              </a:rPr>
              <a:t>assigned</a:t>
            </a:r>
            <a:r>
              <a:rPr lang="en-US" sz="2400"/>
              <a:t> by the </a:t>
            </a:r>
            <a:r>
              <a:rPr lang="en-US" sz="2400" b="1">
                <a:solidFill>
                  <a:srgbClr val="FF0000"/>
                </a:solidFill>
              </a:rPr>
              <a:t>function </a:t>
            </a:r>
            <a:r>
              <a:rPr lang="en-US" sz="2400" b="1" i="1">
                <a:solidFill>
                  <a:srgbClr val="FF0000"/>
                </a:solidFill>
              </a:rPr>
              <a:t> f </a:t>
            </a:r>
            <a:r>
              <a:rPr lang="en-US" sz="2400" b="1">
                <a:solidFill>
                  <a:srgbClr val="FF0000"/>
                </a:solidFill>
              </a:rPr>
              <a:t> </a:t>
            </a:r>
            <a:r>
              <a:rPr lang="en-US" sz="2400"/>
              <a:t>to the element </a:t>
            </a:r>
            <a:r>
              <a:rPr lang="en-US" sz="2400" i="1">
                <a:solidFill>
                  <a:srgbClr val="FF0000"/>
                </a:solidFill>
              </a:rPr>
              <a:t>a </a:t>
            </a:r>
            <a:r>
              <a:rPr lang="en-US" sz="2400">
                <a:solidFill>
                  <a:srgbClr val="FF0000"/>
                </a:solidFill>
              </a:rPr>
              <a:t>of A</a:t>
            </a:r>
            <a:r>
              <a:rPr lang="en-US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615104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41300"/>
            <a:ext cx="10515600" cy="914402"/>
          </a:xfrm>
        </p:spPr>
        <p:txBody>
          <a:bodyPr/>
          <a:lstStyle/>
          <a:p>
            <a:pPr algn="ctr" eaLnBrk="1" hangingPunct="1"/>
            <a:endParaRPr lang="en-US" b="1"/>
          </a:p>
        </p:txBody>
      </p:sp>
      <p:sp>
        <p:nvSpPr>
          <p:cNvPr id="55299" name="Oval 3"/>
          <p:cNvSpPr>
            <a:spLocks noChangeArrowheads="1"/>
          </p:cNvSpPr>
          <p:nvPr/>
        </p:nvSpPr>
        <p:spPr bwMode="auto">
          <a:xfrm>
            <a:off x="1752600" y="25908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5300" name="Oval 4"/>
          <p:cNvSpPr>
            <a:spLocks noChangeArrowheads="1"/>
          </p:cNvSpPr>
          <p:nvPr/>
        </p:nvSpPr>
        <p:spPr bwMode="auto">
          <a:xfrm>
            <a:off x="8077200" y="26670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1029" name="Freeform 5"/>
          <p:cNvSpPr>
            <a:spLocks/>
          </p:cNvSpPr>
          <p:nvPr/>
        </p:nvSpPr>
        <p:spPr bwMode="auto">
          <a:xfrm>
            <a:off x="3962400" y="3048000"/>
            <a:ext cx="1066800" cy="2413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1030" name="Text Box 6"/>
          <p:cNvSpPr txBox="1">
            <a:spLocks noChangeArrowheads="1"/>
          </p:cNvSpPr>
          <p:nvPr/>
        </p:nvSpPr>
        <p:spPr bwMode="auto">
          <a:xfrm>
            <a:off x="4311650" y="2667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281031" name="Oval 7"/>
          <p:cNvSpPr>
            <a:spLocks noChangeArrowheads="1"/>
          </p:cNvSpPr>
          <p:nvPr/>
        </p:nvSpPr>
        <p:spPr bwMode="auto">
          <a:xfrm>
            <a:off x="6019800" y="4114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1032" name="Freeform 8"/>
          <p:cNvSpPr>
            <a:spLocks/>
          </p:cNvSpPr>
          <p:nvPr/>
        </p:nvSpPr>
        <p:spPr bwMode="auto">
          <a:xfrm>
            <a:off x="2895600" y="3733800"/>
            <a:ext cx="32004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5305" name="Oval 9"/>
          <p:cNvSpPr>
            <a:spLocks noChangeArrowheads="1"/>
          </p:cNvSpPr>
          <p:nvPr/>
        </p:nvSpPr>
        <p:spPr bwMode="auto">
          <a:xfrm>
            <a:off x="4953000" y="26670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1034" name="Freeform 10"/>
          <p:cNvSpPr>
            <a:spLocks/>
          </p:cNvSpPr>
          <p:nvPr/>
        </p:nvSpPr>
        <p:spPr bwMode="auto">
          <a:xfrm>
            <a:off x="7162800" y="3048000"/>
            <a:ext cx="1066800" cy="2413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1035" name="Text Box 11"/>
          <p:cNvSpPr txBox="1">
            <a:spLocks noChangeArrowheads="1"/>
          </p:cNvSpPr>
          <p:nvPr/>
        </p:nvSpPr>
        <p:spPr bwMode="auto">
          <a:xfrm>
            <a:off x="7543800" y="26670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81036" name="Oval 12"/>
          <p:cNvSpPr>
            <a:spLocks noChangeArrowheads="1"/>
          </p:cNvSpPr>
          <p:nvPr/>
        </p:nvSpPr>
        <p:spPr bwMode="auto">
          <a:xfrm>
            <a:off x="9296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1037" name="Freeform 13"/>
          <p:cNvSpPr>
            <a:spLocks/>
          </p:cNvSpPr>
          <p:nvPr/>
        </p:nvSpPr>
        <p:spPr bwMode="auto">
          <a:xfrm>
            <a:off x="6172200" y="3810000"/>
            <a:ext cx="32004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1038" name="Freeform 14"/>
          <p:cNvSpPr>
            <a:spLocks/>
          </p:cNvSpPr>
          <p:nvPr/>
        </p:nvSpPr>
        <p:spPr bwMode="auto">
          <a:xfrm>
            <a:off x="3276600" y="2133600"/>
            <a:ext cx="5638800" cy="5461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1039" name="Text Box 15"/>
          <p:cNvSpPr txBox="1">
            <a:spLocks noChangeArrowheads="1"/>
          </p:cNvSpPr>
          <p:nvPr/>
        </p:nvSpPr>
        <p:spPr bwMode="auto">
          <a:xfrm>
            <a:off x="5514433" y="1752600"/>
            <a:ext cx="736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f ○ g</a:t>
            </a:r>
          </a:p>
        </p:txBody>
      </p:sp>
      <p:sp>
        <p:nvSpPr>
          <p:cNvPr id="1281040" name="Freeform 16"/>
          <p:cNvSpPr>
            <a:spLocks/>
          </p:cNvSpPr>
          <p:nvPr/>
        </p:nvSpPr>
        <p:spPr bwMode="auto">
          <a:xfrm>
            <a:off x="2895600" y="4114800"/>
            <a:ext cx="6400800" cy="1143000"/>
          </a:xfrm>
          <a:custGeom>
            <a:avLst/>
            <a:gdLst>
              <a:gd name="T0" fmla="*/ 0 w 4032"/>
              <a:gd name="T1" fmla="*/ 0 h 400"/>
              <a:gd name="T2" fmla="*/ 2147483647 w 4032"/>
              <a:gd name="T3" fmla="*/ 2147483647 h 400"/>
              <a:gd name="T4" fmla="*/ 2147483647 w 4032"/>
              <a:gd name="T5" fmla="*/ 2147483647 h 400"/>
              <a:gd name="T6" fmla="*/ 0 60000 65536"/>
              <a:gd name="T7" fmla="*/ 0 60000 65536"/>
              <a:gd name="T8" fmla="*/ 0 60000 65536"/>
              <a:gd name="T9" fmla="*/ 0 w 4032"/>
              <a:gd name="T10" fmla="*/ 0 h 400"/>
              <a:gd name="T11" fmla="*/ 4032 w 4032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2" h="400">
                <a:moveTo>
                  <a:pt x="0" y="0"/>
                </a:moveTo>
                <a:cubicBezTo>
                  <a:pt x="672" y="184"/>
                  <a:pt x="1344" y="368"/>
                  <a:pt x="2016" y="384"/>
                </a:cubicBezTo>
                <a:cubicBezTo>
                  <a:pt x="2688" y="400"/>
                  <a:pt x="3568" y="184"/>
                  <a:pt x="4032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1041" name="Oval 17"/>
          <p:cNvSpPr>
            <a:spLocks noChangeArrowheads="1"/>
          </p:cNvSpPr>
          <p:nvPr/>
        </p:nvSpPr>
        <p:spPr bwMode="auto">
          <a:xfrm>
            <a:off x="2819400" y="4038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1042" name="Text Box 18"/>
          <p:cNvSpPr txBox="1">
            <a:spLocks noChangeArrowheads="1"/>
          </p:cNvSpPr>
          <p:nvPr/>
        </p:nvSpPr>
        <p:spPr bwMode="auto">
          <a:xfrm>
            <a:off x="4127500" y="3352801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g(a)</a:t>
            </a:r>
          </a:p>
        </p:txBody>
      </p:sp>
      <p:sp>
        <p:nvSpPr>
          <p:cNvPr id="1281043" name="Text Box 19"/>
          <p:cNvSpPr txBox="1">
            <a:spLocks noChangeArrowheads="1"/>
          </p:cNvSpPr>
          <p:nvPr/>
        </p:nvSpPr>
        <p:spPr bwMode="auto">
          <a:xfrm>
            <a:off x="7423150" y="34290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f(b)</a:t>
            </a:r>
          </a:p>
        </p:txBody>
      </p:sp>
      <p:sp>
        <p:nvSpPr>
          <p:cNvPr id="1281044" name="Text Box 20"/>
          <p:cNvSpPr txBox="1">
            <a:spLocks noChangeArrowheads="1"/>
          </p:cNvSpPr>
          <p:nvPr/>
        </p:nvSpPr>
        <p:spPr bwMode="auto">
          <a:xfrm>
            <a:off x="5588524" y="5257800"/>
            <a:ext cx="1172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(f ○ g)(a)</a:t>
            </a:r>
          </a:p>
        </p:txBody>
      </p:sp>
      <p:sp>
        <p:nvSpPr>
          <p:cNvPr id="1281045" name="Text Box 21"/>
          <p:cNvSpPr txBox="1">
            <a:spLocks noChangeArrowheads="1"/>
          </p:cNvSpPr>
          <p:nvPr/>
        </p:nvSpPr>
        <p:spPr bwMode="auto">
          <a:xfrm>
            <a:off x="5597525" y="4267201"/>
            <a:ext cx="977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b = g(a)</a:t>
            </a:r>
          </a:p>
        </p:txBody>
      </p:sp>
      <p:sp>
        <p:nvSpPr>
          <p:cNvPr id="1281046" name="Text Box 22"/>
          <p:cNvSpPr txBox="1">
            <a:spLocks noChangeArrowheads="1"/>
          </p:cNvSpPr>
          <p:nvPr/>
        </p:nvSpPr>
        <p:spPr bwMode="auto">
          <a:xfrm>
            <a:off x="9417050" y="4038601"/>
            <a:ext cx="806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f(g(a))</a:t>
            </a:r>
          </a:p>
        </p:txBody>
      </p:sp>
      <p:sp>
        <p:nvSpPr>
          <p:cNvPr id="1281047" name="Text Box 23"/>
          <p:cNvSpPr txBox="1">
            <a:spLocks noChangeArrowheads="1"/>
          </p:cNvSpPr>
          <p:nvPr/>
        </p:nvSpPr>
        <p:spPr bwMode="auto">
          <a:xfrm>
            <a:off x="2514600" y="3962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5320" name="Text Box 24"/>
          <p:cNvSpPr txBox="1">
            <a:spLocks noChangeArrowheads="1"/>
          </p:cNvSpPr>
          <p:nvPr/>
        </p:nvSpPr>
        <p:spPr bwMode="auto">
          <a:xfrm>
            <a:off x="2743200" y="2209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/>
              <a:t>A</a:t>
            </a:r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5867400" y="22860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/>
              <a:t>B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8991600" y="22860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/>
              <a:t>C</a:t>
            </a:r>
          </a:p>
        </p:txBody>
      </p:sp>
      <p:sp>
        <p:nvSpPr>
          <p:cNvPr id="1281051" name="Text Box 27"/>
          <p:cNvSpPr txBox="1">
            <a:spLocks noChangeArrowheads="1"/>
          </p:cNvSpPr>
          <p:nvPr/>
        </p:nvSpPr>
        <p:spPr bwMode="auto">
          <a:xfrm>
            <a:off x="4311650" y="1266222"/>
            <a:ext cx="30716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sz="2800">
                <a:solidFill>
                  <a:srgbClr val="0000FF"/>
                </a:solidFill>
              </a:rPr>
              <a:t>(f ○ g)(x) = f(g(x))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Compositions of functions</a:t>
            </a:r>
          </a:p>
        </p:txBody>
      </p:sp>
      <p:sp>
        <p:nvSpPr>
          <p:cNvPr id="29" name="Rectangle 2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033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1029" grpId="0" animBg="1"/>
      <p:bldP spid="1281030" grpId="0"/>
      <p:bldP spid="1281031" grpId="0" animBg="1"/>
      <p:bldP spid="1281032" grpId="0" animBg="1"/>
      <p:bldP spid="1281034" grpId="0" animBg="1"/>
      <p:bldP spid="1281035" grpId="0"/>
      <p:bldP spid="1281036" grpId="0" animBg="1"/>
      <p:bldP spid="1281037" grpId="0" animBg="1"/>
      <p:bldP spid="1281038" grpId="0" animBg="1"/>
      <p:bldP spid="1281039" grpId="0"/>
      <p:bldP spid="1281040" grpId="0" animBg="1"/>
      <p:bldP spid="1281041" grpId="0" animBg="1"/>
      <p:bldP spid="1281042" grpId="0"/>
      <p:bldP spid="1281043" grpId="0"/>
      <p:bldP spid="1281044" grpId="0"/>
      <p:bldP spid="1281045" grpId="0"/>
      <p:bldP spid="1281046" grpId="0"/>
      <p:bldP spid="1281047" grpId="0"/>
      <p:bldP spid="12810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Compositions of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		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76728" y="2143941"/>
            <a:ext cx="10653296" cy="28281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/>
              <a:t>Let </a:t>
            </a:r>
            <a:r>
              <a:rPr lang="en-US" i="1"/>
              <a:t>g </a:t>
            </a:r>
            <a:r>
              <a:rPr lang="en-US"/>
              <a:t>be a function from the set A to the set B and let </a:t>
            </a:r>
            <a:r>
              <a:rPr lang="en-US" i="1"/>
              <a:t>f </a:t>
            </a:r>
            <a:r>
              <a:rPr lang="en-US"/>
              <a:t>be a function from the set B to the set C. The composition of the functions </a:t>
            </a:r>
            <a:r>
              <a:rPr lang="en-US" i="1"/>
              <a:t>f </a:t>
            </a:r>
            <a:r>
              <a:rPr lang="en-US"/>
              <a:t>and </a:t>
            </a:r>
            <a:r>
              <a:rPr lang="en-US" i="1"/>
              <a:t>g, </a:t>
            </a:r>
            <a:r>
              <a:rPr lang="en-US"/>
              <a:t>denoted </a:t>
            </a:r>
            <a:r>
              <a:rPr lang="en-US" i="1"/>
              <a:t>f o g </a:t>
            </a:r>
            <a:r>
              <a:rPr lang="en-US"/>
              <a:t>is defined by</a:t>
            </a:r>
          </a:p>
          <a:p>
            <a:pPr marL="0" indent="0">
              <a:lnSpc>
                <a:spcPct val="135000"/>
              </a:lnSpc>
              <a:spcAft>
                <a:spcPts val="600"/>
              </a:spcAft>
              <a:buNone/>
            </a:pPr>
            <a:r>
              <a:rPr lang="en-US"/>
              <a:t>		(</a:t>
            </a:r>
            <a:r>
              <a:rPr lang="en-US" i="1"/>
              <a:t>f o g)(a) = f(g(a))</a:t>
            </a:r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66774" y="5191667"/>
            <a:ext cx="10663250" cy="1089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35000"/>
              </a:lnSpc>
              <a:spcAft>
                <a:spcPts val="600"/>
              </a:spcAft>
            </a:pPr>
            <a:r>
              <a:rPr lang="en-US" sz="2400"/>
              <a:t>Note that the composition </a:t>
            </a:r>
            <a:r>
              <a:rPr lang="en-US" sz="2400" i="1"/>
              <a:t>f o g</a:t>
            </a:r>
            <a:r>
              <a:rPr lang="en-US" sz="2400"/>
              <a:t> can not be defined unless the range of </a:t>
            </a:r>
            <a:r>
              <a:rPr lang="en-US" sz="2400" i="1"/>
              <a:t>g </a:t>
            </a:r>
            <a:r>
              <a:rPr lang="en-US" sz="2400"/>
              <a:t>is a subset of the domain of </a:t>
            </a:r>
            <a:r>
              <a:rPr lang="en-US" sz="2400" i="1"/>
              <a:t>f.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98356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52387"/>
            <a:ext cx="10515600" cy="1325563"/>
          </a:xfrm>
        </p:spPr>
        <p:txBody>
          <a:bodyPr/>
          <a:lstStyle/>
          <a:p>
            <a:pPr algn="ctr" eaLnBrk="1" hangingPunct="1"/>
            <a:r>
              <a:rPr lang="en-US" b="1"/>
              <a:t>Compositions of functions</a:t>
            </a:r>
          </a:p>
        </p:txBody>
      </p:sp>
      <p:sp>
        <p:nvSpPr>
          <p:cNvPr id="56323" name="Oval 3"/>
          <p:cNvSpPr>
            <a:spLocks noChangeArrowheads="1"/>
          </p:cNvSpPr>
          <p:nvPr/>
        </p:nvSpPr>
        <p:spPr bwMode="auto">
          <a:xfrm>
            <a:off x="1752600" y="25908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6324" name="Oval 4"/>
          <p:cNvSpPr>
            <a:spLocks noChangeArrowheads="1"/>
          </p:cNvSpPr>
          <p:nvPr/>
        </p:nvSpPr>
        <p:spPr bwMode="auto">
          <a:xfrm>
            <a:off x="8077200" y="26670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3077" name="Freeform 5"/>
          <p:cNvSpPr>
            <a:spLocks/>
          </p:cNvSpPr>
          <p:nvPr/>
        </p:nvSpPr>
        <p:spPr bwMode="auto">
          <a:xfrm>
            <a:off x="3962400" y="3048000"/>
            <a:ext cx="1066800" cy="2413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3078" name="Text Box 6"/>
          <p:cNvSpPr txBox="1">
            <a:spLocks noChangeArrowheads="1"/>
          </p:cNvSpPr>
          <p:nvPr/>
        </p:nvSpPr>
        <p:spPr bwMode="auto">
          <a:xfrm>
            <a:off x="4311650" y="26670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g</a:t>
            </a:r>
          </a:p>
        </p:txBody>
      </p:sp>
      <p:sp>
        <p:nvSpPr>
          <p:cNvPr id="1283079" name="Oval 7"/>
          <p:cNvSpPr>
            <a:spLocks noChangeArrowheads="1"/>
          </p:cNvSpPr>
          <p:nvPr/>
        </p:nvSpPr>
        <p:spPr bwMode="auto">
          <a:xfrm>
            <a:off x="6019800" y="41148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3080" name="Freeform 8"/>
          <p:cNvSpPr>
            <a:spLocks/>
          </p:cNvSpPr>
          <p:nvPr/>
        </p:nvSpPr>
        <p:spPr bwMode="auto">
          <a:xfrm>
            <a:off x="2895600" y="3733800"/>
            <a:ext cx="32004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6329" name="Oval 9"/>
          <p:cNvSpPr>
            <a:spLocks noChangeArrowheads="1"/>
          </p:cNvSpPr>
          <p:nvPr/>
        </p:nvSpPr>
        <p:spPr bwMode="auto">
          <a:xfrm>
            <a:off x="4953000" y="2667000"/>
            <a:ext cx="2286000" cy="22860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3082" name="Freeform 10"/>
          <p:cNvSpPr>
            <a:spLocks/>
          </p:cNvSpPr>
          <p:nvPr/>
        </p:nvSpPr>
        <p:spPr bwMode="auto">
          <a:xfrm>
            <a:off x="7162800" y="3048000"/>
            <a:ext cx="1066800" cy="2413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3083" name="Text Box 11"/>
          <p:cNvSpPr txBox="1">
            <a:spLocks noChangeArrowheads="1"/>
          </p:cNvSpPr>
          <p:nvPr/>
        </p:nvSpPr>
        <p:spPr bwMode="auto">
          <a:xfrm>
            <a:off x="7543800" y="2667001"/>
            <a:ext cx="247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83084" name="Oval 12"/>
          <p:cNvSpPr>
            <a:spLocks noChangeArrowheads="1"/>
          </p:cNvSpPr>
          <p:nvPr/>
        </p:nvSpPr>
        <p:spPr bwMode="auto">
          <a:xfrm>
            <a:off x="9296400" y="41910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3085" name="Freeform 13"/>
          <p:cNvSpPr>
            <a:spLocks/>
          </p:cNvSpPr>
          <p:nvPr/>
        </p:nvSpPr>
        <p:spPr bwMode="auto">
          <a:xfrm>
            <a:off x="6172200" y="3810000"/>
            <a:ext cx="32004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3086" name="Freeform 14"/>
          <p:cNvSpPr>
            <a:spLocks/>
          </p:cNvSpPr>
          <p:nvPr/>
        </p:nvSpPr>
        <p:spPr bwMode="auto">
          <a:xfrm>
            <a:off x="3276600" y="2133600"/>
            <a:ext cx="5638800" cy="5461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3087" name="Text Box 15"/>
          <p:cNvSpPr txBox="1">
            <a:spLocks noChangeArrowheads="1"/>
          </p:cNvSpPr>
          <p:nvPr/>
        </p:nvSpPr>
        <p:spPr bwMode="auto">
          <a:xfrm>
            <a:off x="5514433" y="1752600"/>
            <a:ext cx="7360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f ○ g</a:t>
            </a:r>
          </a:p>
        </p:txBody>
      </p:sp>
      <p:sp>
        <p:nvSpPr>
          <p:cNvPr id="1283088" name="Freeform 16"/>
          <p:cNvSpPr>
            <a:spLocks/>
          </p:cNvSpPr>
          <p:nvPr/>
        </p:nvSpPr>
        <p:spPr bwMode="auto">
          <a:xfrm>
            <a:off x="2895600" y="4114800"/>
            <a:ext cx="6400800" cy="1143000"/>
          </a:xfrm>
          <a:custGeom>
            <a:avLst/>
            <a:gdLst>
              <a:gd name="T0" fmla="*/ 0 w 4032"/>
              <a:gd name="T1" fmla="*/ 0 h 400"/>
              <a:gd name="T2" fmla="*/ 2147483647 w 4032"/>
              <a:gd name="T3" fmla="*/ 2147483647 h 400"/>
              <a:gd name="T4" fmla="*/ 2147483647 w 4032"/>
              <a:gd name="T5" fmla="*/ 2147483647 h 400"/>
              <a:gd name="T6" fmla="*/ 0 60000 65536"/>
              <a:gd name="T7" fmla="*/ 0 60000 65536"/>
              <a:gd name="T8" fmla="*/ 0 60000 65536"/>
              <a:gd name="T9" fmla="*/ 0 w 4032"/>
              <a:gd name="T10" fmla="*/ 0 h 400"/>
              <a:gd name="T11" fmla="*/ 4032 w 4032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032" h="400">
                <a:moveTo>
                  <a:pt x="0" y="0"/>
                </a:moveTo>
                <a:cubicBezTo>
                  <a:pt x="672" y="184"/>
                  <a:pt x="1344" y="368"/>
                  <a:pt x="2016" y="384"/>
                </a:cubicBezTo>
                <a:cubicBezTo>
                  <a:pt x="2688" y="400"/>
                  <a:pt x="3568" y="184"/>
                  <a:pt x="4032" y="96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3089" name="Oval 17"/>
          <p:cNvSpPr>
            <a:spLocks noChangeArrowheads="1"/>
          </p:cNvSpPr>
          <p:nvPr/>
        </p:nvSpPr>
        <p:spPr bwMode="auto">
          <a:xfrm>
            <a:off x="2819400" y="4038600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83090" name="Text Box 18"/>
          <p:cNvSpPr txBox="1">
            <a:spLocks noChangeArrowheads="1"/>
          </p:cNvSpPr>
          <p:nvPr/>
        </p:nvSpPr>
        <p:spPr bwMode="auto">
          <a:xfrm>
            <a:off x="4127500" y="3352801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g(1)</a:t>
            </a:r>
          </a:p>
        </p:txBody>
      </p:sp>
      <p:sp>
        <p:nvSpPr>
          <p:cNvPr id="1283091" name="Text Box 19"/>
          <p:cNvSpPr txBox="1">
            <a:spLocks noChangeArrowheads="1"/>
          </p:cNvSpPr>
          <p:nvPr/>
        </p:nvSpPr>
        <p:spPr bwMode="auto">
          <a:xfrm>
            <a:off x="7423150" y="3429001"/>
            <a:ext cx="527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f(5)</a:t>
            </a:r>
          </a:p>
        </p:txBody>
      </p:sp>
      <p:sp>
        <p:nvSpPr>
          <p:cNvPr id="1283092" name="Text Box 20"/>
          <p:cNvSpPr txBox="1">
            <a:spLocks noChangeArrowheads="1"/>
          </p:cNvSpPr>
          <p:nvPr/>
        </p:nvSpPr>
        <p:spPr bwMode="auto">
          <a:xfrm>
            <a:off x="5588524" y="5257800"/>
            <a:ext cx="1172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(f ○ g)(1)</a:t>
            </a:r>
          </a:p>
        </p:txBody>
      </p:sp>
      <p:sp>
        <p:nvSpPr>
          <p:cNvPr id="1283093" name="Text Box 21"/>
          <p:cNvSpPr txBox="1">
            <a:spLocks noChangeArrowheads="1"/>
          </p:cNvSpPr>
          <p:nvPr/>
        </p:nvSpPr>
        <p:spPr bwMode="auto">
          <a:xfrm>
            <a:off x="5661025" y="4267201"/>
            <a:ext cx="850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g(1)=5</a:t>
            </a:r>
          </a:p>
        </p:txBody>
      </p:sp>
      <p:sp>
        <p:nvSpPr>
          <p:cNvPr id="1283094" name="Text Box 22"/>
          <p:cNvSpPr txBox="1">
            <a:spLocks noChangeArrowheads="1"/>
          </p:cNvSpPr>
          <p:nvPr/>
        </p:nvSpPr>
        <p:spPr bwMode="auto">
          <a:xfrm>
            <a:off x="9144000" y="3733801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f(g(1))=13</a:t>
            </a:r>
          </a:p>
        </p:txBody>
      </p:sp>
      <p:sp>
        <p:nvSpPr>
          <p:cNvPr id="1283095" name="Text Box 23"/>
          <p:cNvSpPr txBox="1">
            <a:spLocks noChangeArrowheads="1"/>
          </p:cNvSpPr>
          <p:nvPr/>
        </p:nvSpPr>
        <p:spPr bwMode="auto">
          <a:xfrm>
            <a:off x="2514600" y="3962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6344" name="Text Box 24"/>
          <p:cNvSpPr txBox="1">
            <a:spLocks noChangeArrowheads="1"/>
          </p:cNvSpPr>
          <p:nvPr/>
        </p:nvSpPr>
        <p:spPr bwMode="auto">
          <a:xfrm>
            <a:off x="2743200" y="22098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/>
              <a:t>R</a:t>
            </a:r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5867400" y="22860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/>
              <a:t>R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8991600" y="2286001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/>
              <a:t>R</a:t>
            </a:r>
          </a:p>
        </p:txBody>
      </p:sp>
      <p:sp>
        <p:nvSpPr>
          <p:cNvPr id="56347" name="Rectangle 27"/>
          <p:cNvSpPr>
            <a:spLocks noChangeArrowheads="1"/>
          </p:cNvSpPr>
          <p:nvPr/>
        </p:nvSpPr>
        <p:spPr bwMode="auto">
          <a:xfrm>
            <a:off x="3021013" y="1527175"/>
            <a:ext cx="58912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sz="2400"/>
              <a:t>Let f(x) = 2x+3		Let g(x) = 3x+2</a:t>
            </a:r>
          </a:p>
        </p:txBody>
      </p:sp>
      <p:sp>
        <p:nvSpPr>
          <p:cNvPr id="1283100" name="Rectangle 28"/>
          <p:cNvSpPr>
            <a:spLocks noChangeArrowheads="1"/>
          </p:cNvSpPr>
          <p:nvPr/>
        </p:nvSpPr>
        <p:spPr bwMode="auto">
          <a:xfrm>
            <a:off x="2263776" y="5946775"/>
            <a:ext cx="3749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sz="2400"/>
              <a:t>f(g(x)) = 2(3x+2)+3 = 6x+7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Compositions of functions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12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3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3077" grpId="0" animBg="1"/>
      <p:bldP spid="1283078" grpId="0"/>
      <p:bldP spid="1283079" grpId="0" animBg="1"/>
      <p:bldP spid="1283080" grpId="0" animBg="1"/>
      <p:bldP spid="1283082" grpId="0" animBg="1"/>
      <p:bldP spid="1283083" grpId="0"/>
      <p:bldP spid="1283084" grpId="0" animBg="1"/>
      <p:bldP spid="1283085" grpId="0" animBg="1"/>
      <p:bldP spid="1283086" grpId="0" animBg="1"/>
      <p:bldP spid="1283087" grpId="0"/>
      <p:bldP spid="1283088" grpId="0" animBg="1"/>
      <p:bldP spid="1283089" grpId="0" animBg="1"/>
      <p:bldP spid="1283090" grpId="0"/>
      <p:bldP spid="1283091" grpId="0"/>
      <p:bldP spid="1283092" grpId="0"/>
      <p:bldP spid="1283093" grpId="0"/>
      <p:bldP spid="1283094" grpId="0"/>
      <p:bldP spid="1283095" grpId="0"/>
      <p:bldP spid="128310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1066800"/>
          </a:xfrm>
        </p:spPr>
        <p:txBody>
          <a:bodyPr/>
          <a:lstStyle/>
          <a:p>
            <a:pPr eaLnBrk="1" hangingPunct="1"/>
            <a:r>
              <a:rPr lang="en-US" b="1"/>
              <a:t>Compositions of functions</a:t>
            </a:r>
          </a:p>
        </p:txBody>
      </p:sp>
      <p:sp>
        <p:nvSpPr>
          <p:cNvPr id="128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8175" y="1431925"/>
            <a:ext cx="8375650" cy="4483100"/>
          </a:xfrm>
        </p:spPr>
        <p:txBody>
          <a:bodyPr>
            <a:noAutofit/>
          </a:bodyPr>
          <a:lstStyle/>
          <a:p>
            <a:pPr eaLnBrk="1" hangingPunct="1">
              <a:buFont typeface="Monotype Sorts" pitchFamily="-65" charset="2"/>
              <a:buNone/>
            </a:pPr>
            <a:r>
              <a:rPr lang="en-US"/>
              <a:t>Does f(g(x)) = g(f(x))?</a:t>
            </a:r>
          </a:p>
          <a:p>
            <a:pPr eaLnBrk="1" hangingPunct="1">
              <a:buFont typeface="Monotype Sorts" pitchFamily="-65" charset="2"/>
              <a:buNone/>
            </a:pPr>
            <a:endParaRPr lang="en-US"/>
          </a:p>
          <a:p>
            <a:pPr eaLnBrk="1" hangingPunct="1">
              <a:buFont typeface="Monotype Sorts" pitchFamily="-65" charset="2"/>
              <a:buNone/>
            </a:pPr>
            <a:r>
              <a:rPr lang="en-US"/>
              <a:t>Let f(x) = 2x+3			Let g(x) = 3x+2</a:t>
            </a:r>
          </a:p>
          <a:p>
            <a:pPr eaLnBrk="1" hangingPunct="1">
              <a:buFont typeface="Monotype Sorts" pitchFamily="-65" charset="2"/>
              <a:buNone/>
            </a:pPr>
            <a:endParaRPr lang="en-US"/>
          </a:p>
          <a:p>
            <a:pPr eaLnBrk="1" hangingPunct="1">
              <a:buFont typeface="Monotype Sorts" pitchFamily="-65" charset="2"/>
              <a:buNone/>
            </a:pPr>
            <a:r>
              <a:rPr lang="en-US"/>
              <a:t>f(g(x)) = 2(3x+2)+3 = 6x+7</a:t>
            </a:r>
          </a:p>
          <a:p>
            <a:pPr eaLnBrk="1" hangingPunct="1">
              <a:buFont typeface="Monotype Sorts" pitchFamily="-65" charset="2"/>
              <a:buNone/>
            </a:pPr>
            <a:r>
              <a:rPr lang="en-US"/>
              <a:t>g(f(x)) = 3(2x+3)+2 = 6x+11</a:t>
            </a:r>
          </a:p>
          <a:p>
            <a:pPr eaLnBrk="1" hangingPunct="1"/>
            <a:endParaRPr lang="en-US"/>
          </a:p>
          <a:p>
            <a:pPr marL="0" indent="0" eaLnBrk="1" hangingPunct="1">
              <a:buNone/>
            </a:pP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Compositions of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08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Floor: </a:t>
            </a:r>
            <a:r>
              <a:rPr lang="en-US">
                <a:sym typeface="Symbol" pitchFamily="18" charset="2"/>
              </a:rPr>
              <a:t>x means </a:t>
            </a:r>
            <a:r>
              <a:rPr lang="en-US"/>
              <a:t>take the greatest integer less than or equal to the number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eaLnBrk="1" hangingPunct="1"/>
            <a:r>
              <a:rPr lang="en-US"/>
              <a:t>Ceiling: </a:t>
            </a:r>
            <a:r>
              <a:rPr lang="en-US">
                <a:sym typeface="Symbol" pitchFamily="18" charset="2"/>
              </a:rPr>
              <a:t>x means </a:t>
            </a:r>
            <a:r>
              <a:rPr lang="en-US"/>
              <a:t>take the lowest integer </a:t>
            </a:r>
            <a:br>
              <a:rPr lang="en-US"/>
            </a:br>
            <a:r>
              <a:rPr lang="en-US"/>
              <a:t>greater than or equal to the number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round(x) = </a:t>
            </a:r>
            <a:r>
              <a:rPr lang="en-US">
                <a:latin typeface="Symbol" pitchFamily="18" charset="2"/>
                <a:sym typeface="Symbol" pitchFamily="18" charset="2"/>
              </a:rPr>
              <a:t></a:t>
            </a:r>
            <a:r>
              <a:rPr lang="en-US"/>
              <a:t> x+0.5 </a:t>
            </a:r>
            <a:r>
              <a:rPr lang="en-US">
                <a:latin typeface="Symbol" pitchFamily="18" charset="2"/>
                <a:sym typeface="Symbol" pitchFamily="18" charset="2"/>
              </a:rPr>
              <a:t></a:t>
            </a:r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Useful functions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73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4116" y="1738312"/>
            <a:ext cx="2812868" cy="348683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Find these values</a:t>
            </a:r>
          </a:p>
          <a:p>
            <a:pPr eaLnBrk="1" hangingPunct="1">
              <a:lnSpc>
                <a:spcPct val="90000"/>
              </a:lnSpc>
            </a:pPr>
            <a:endParaRPr lang="en-US" sz="2400"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1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1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-0.1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ym typeface="Symbol" pitchFamily="18" charset="2"/>
              </a:rPr>
              <a:t>-0.1</a:t>
            </a:r>
          </a:p>
        </p:txBody>
      </p:sp>
      <p:sp>
        <p:nvSpPr>
          <p:cNvPr id="1291268" name="Rectangle 4"/>
          <p:cNvSpPr>
            <a:spLocks noChangeArrowheads="1"/>
          </p:cNvSpPr>
          <p:nvPr/>
        </p:nvSpPr>
        <p:spPr bwMode="auto">
          <a:xfrm>
            <a:off x="4049483" y="2304370"/>
            <a:ext cx="3135085" cy="333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t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endParaRPr lang="en-US" sz="2400" dirty="0">
              <a:latin typeface="Verdana" pitchFamily="-65" charset="0"/>
              <a:sym typeface="Symbol" pitchFamily="18" charset="2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sz="2400" dirty="0">
                <a:latin typeface="Verdana"/>
                <a:ea typeface="Verdana"/>
                <a:cs typeface="Verdana"/>
                <a:sym typeface="Symbol" pitchFamily="18" charset="2"/>
              </a:rPr>
              <a:t>1</a:t>
            </a:r>
            <a:endParaRPr lang="en-US" sz="2400" dirty="0">
              <a:latin typeface="Verdana"/>
              <a:ea typeface="Verdana"/>
              <a:cs typeface="Verdan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sz="2400" dirty="0">
                <a:latin typeface="Verdana"/>
                <a:ea typeface="Verdana"/>
                <a:cs typeface="Verdana"/>
              </a:rPr>
              <a:t>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sz="2400" dirty="0">
                <a:latin typeface="Verdana"/>
                <a:ea typeface="Verdana"/>
                <a:cs typeface="Verdana"/>
                <a:sym typeface="Symbol" pitchFamily="18" charset="2"/>
              </a:rPr>
              <a:t>-1</a:t>
            </a:r>
            <a:endParaRPr lang="en-US" sz="2400" dirty="0">
              <a:latin typeface="Verdana"/>
              <a:ea typeface="Verdana"/>
              <a:cs typeface="Verdana"/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</a:pPr>
            <a:r>
              <a:rPr lang="en-US" sz="2400" dirty="0">
                <a:latin typeface="Verdana"/>
                <a:ea typeface="Verdana"/>
                <a:cs typeface="Verdana"/>
                <a:sym typeface="Symbol" pitchFamily="18" charset="2"/>
              </a:rPr>
              <a:t>0</a:t>
            </a:r>
            <a:endParaRPr lang="en-US" sz="2400" dirty="0">
              <a:latin typeface="Verdana"/>
              <a:ea typeface="Verdana"/>
              <a:cs typeface="Verdana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Floor, Ceiling Examples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9462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2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5pPr>
            <a:lvl6pPr marL="25146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6pPr>
            <a:lvl7pPr marL="29718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7pPr>
            <a:lvl8pPr marL="34290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8pPr>
            <a:lvl9pPr marL="3886200" indent="-228600" algn="ctr" eaLnBrk="0" fontAlgn="base" latinLnBrk="1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defRPr>
            </a:lvl9pPr>
          </a:lstStyle>
          <a:p>
            <a:pPr eaLnBrk="1" hangingPunct="1"/>
            <a:fld id="{6E9A4701-0B46-40E3-A202-B45C56D11B26}" type="slidenum">
              <a:rPr kumimoji="0" lang="en-US" altLang="ko-KR" sz="1200" b="0">
                <a:solidFill>
                  <a:prstClr val="black"/>
                </a:solidFill>
                <a:latin typeface="Gulim" panose="020B0600000101010101" pitchFamily="34" charset="-127"/>
              </a:rPr>
              <a:pPr eaLnBrk="1" hangingPunct="1"/>
              <a:t>26</a:t>
            </a:fld>
            <a:endParaRPr kumimoji="0" lang="en-US" altLang="ko-KR" sz="1200" b="0">
              <a:solidFill>
                <a:prstClr val="black"/>
              </a:solidFill>
              <a:latin typeface="Gulim" panose="020B0600000101010101" pitchFamily="34" charset="-127"/>
            </a:endParaRPr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295400"/>
            <a:ext cx="7772400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End of Lesson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2514600"/>
            <a:ext cx="7772400" cy="3581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/>
          </a:p>
          <a:p>
            <a:pPr eaLnBrk="1" hangingPunct="1">
              <a:buFont typeface="Wingdings" panose="05000000000000000000" pitchFamily="2" charset="2"/>
              <a:buNone/>
            </a:pPr>
            <a:endParaRPr lang="en-US"/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en-US" sz="3600">
                <a:latin typeface="Times New Roman" panose="02020603050405020304" pitchFamily="18" charset="0"/>
              </a:rPr>
              <a:t>Thanks  to all !!!</a:t>
            </a:r>
          </a:p>
        </p:txBody>
      </p:sp>
    </p:spTree>
    <p:extLst>
      <p:ext uri="{BB962C8B-B14F-4D97-AF65-F5344CB8AC3E}">
        <p14:creationId xmlns:p14="http://schemas.microsoft.com/office/powerpoint/2010/main" val="1047517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3"/>
            <a:ext cx="12192000" cy="1228725"/>
          </a:xfrm>
          <a:solidFill>
            <a:schemeClr val="accent1">
              <a:lumMod val="5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Function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299777" y="1837736"/>
                <a:ext cx="10487025" cy="250837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457200" indent="-457200" algn="just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/>
                  <a:t>If </a:t>
                </a:r>
                <a:r>
                  <a:rPr lang="en-US" sz="2800" i="1"/>
                  <a:t>f </a:t>
                </a:r>
                <a:r>
                  <a:rPr lang="en-US" sz="2800"/>
                  <a:t>is a function from A to B, we write </a:t>
                </a:r>
                <a:r>
                  <a:rPr lang="en-US" sz="2800" i="1"/>
                  <a:t>f : </a:t>
                </a:r>
                <a:r>
                  <a:rPr lang="en-US" sz="2800"/>
                  <a:t>A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800"/>
                  <a:t> B.</a:t>
                </a:r>
              </a:p>
              <a:p>
                <a:pPr marL="457200" indent="-457200" algn="just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/>
                  <a:t>Set A is called the </a:t>
                </a:r>
                <a:r>
                  <a:rPr lang="en-US" sz="2800">
                    <a:solidFill>
                      <a:srgbClr val="FF0000"/>
                    </a:solidFill>
                  </a:rPr>
                  <a:t>domain</a:t>
                </a:r>
                <a:r>
                  <a:rPr lang="en-US" sz="2800"/>
                  <a:t> of the function.</a:t>
                </a:r>
              </a:p>
              <a:p>
                <a:pPr marL="457200" indent="-457200" algn="just"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/>
                  <a:t>Set B is called the </a:t>
                </a:r>
                <a:r>
                  <a:rPr lang="en-US" sz="2800">
                    <a:solidFill>
                      <a:srgbClr val="FF0000"/>
                    </a:solidFill>
                  </a:rPr>
                  <a:t>codomain</a:t>
                </a:r>
                <a:r>
                  <a:rPr lang="en-US" sz="2800"/>
                  <a:t> of the function.</a:t>
                </a:r>
              </a:p>
              <a:p>
                <a:pPr marL="457200" indent="-457200" algn="just">
                  <a:lnSpc>
                    <a:spcPct val="100000"/>
                  </a:lnSpc>
                  <a:spcBef>
                    <a:spcPts val="600"/>
                  </a:spcBef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800"/>
                  <a:t>If</a:t>
                </a:r>
                <a:r>
                  <a:rPr lang="en-US" sz="2800" i="1"/>
                  <a:t> f(a) = b, </a:t>
                </a:r>
                <a:r>
                  <a:rPr lang="en-US" sz="2800"/>
                  <a:t>then </a:t>
                </a:r>
                <a:r>
                  <a:rPr lang="en-US" sz="2800" i="1"/>
                  <a:t>b</a:t>
                </a:r>
                <a:r>
                  <a:rPr lang="en-US" sz="2800"/>
                  <a:t> is the image of </a:t>
                </a:r>
                <a:r>
                  <a:rPr lang="en-US" sz="2800" i="1"/>
                  <a:t>a</a:t>
                </a:r>
                <a:r>
                  <a:rPr lang="en-US" sz="2800"/>
                  <a:t> and </a:t>
                </a:r>
                <a:r>
                  <a:rPr lang="en-US" sz="2800" i="1"/>
                  <a:t>a</a:t>
                </a:r>
                <a:r>
                  <a:rPr lang="en-US" sz="2800"/>
                  <a:t> is the pre-image of </a:t>
                </a:r>
                <a:r>
                  <a:rPr lang="en-US" sz="2800" i="1"/>
                  <a:t>b</a:t>
                </a:r>
                <a:r>
                  <a:rPr lang="en-US" sz="280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777" y="1837736"/>
                <a:ext cx="10487025" cy="2508379"/>
              </a:xfrm>
              <a:prstGeom prst="rect">
                <a:avLst/>
              </a:prstGeom>
              <a:blipFill>
                <a:blip r:embed="rId2"/>
                <a:stretch>
                  <a:fillRect l="-987" t="-1932" b="-5556"/>
                </a:stretch>
              </a:blipFill>
              <a:ln>
                <a:solidFill>
                  <a:schemeClr val="accent1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099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96925"/>
          </a:xfrm>
        </p:spPr>
        <p:txBody>
          <a:bodyPr/>
          <a:lstStyle/>
          <a:p>
            <a:pPr algn="ctr" eaLnBrk="1" hangingPunct="1"/>
            <a:r>
              <a:rPr lang="en-US" b="1"/>
              <a:t>Definition of a function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14450"/>
            <a:ext cx="10515600" cy="4862513"/>
          </a:xfrm>
        </p:spPr>
        <p:txBody>
          <a:bodyPr/>
          <a:lstStyle/>
          <a:p>
            <a:pPr marL="0" indent="0" algn="ctr">
              <a:buNone/>
            </a:pPr>
            <a:r>
              <a:rPr lang="en-US" i="1"/>
              <a:t>f : </a:t>
            </a:r>
            <a:r>
              <a:rPr lang="en-US"/>
              <a:t>R       Z</a:t>
            </a:r>
          </a:p>
          <a:p>
            <a:pPr algn="ctr" eaLnBrk="1" hangingPunct="1"/>
            <a:endParaRPr lang="en-US" b="1"/>
          </a:p>
        </p:txBody>
      </p:sp>
      <p:sp>
        <p:nvSpPr>
          <p:cNvPr id="39940" name="Oval 4"/>
          <p:cNvSpPr>
            <a:spLocks noChangeArrowheads="1"/>
          </p:cNvSpPr>
          <p:nvPr/>
        </p:nvSpPr>
        <p:spPr bwMode="auto">
          <a:xfrm>
            <a:off x="2667001" y="2986088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6858001" y="2986088"/>
            <a:ext cx="2970213" cy="2971800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3962400" y="26050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/>
              <a:t>R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8153400" y="2605088"/>
            <a:ext cx="349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r>
              <a:rPr lang="en-US" b="1"/>
              <a:t>Z</a:t>
            </a:r>
          </a:p>
        </p:txBody>
      </p:sp>
      <p:sp>
        <p:nvSpPr>
          <p:cNvPr id="1230856" name="Freeform 8"/>
          <p:cNvSpPr>
            <a:spLocks/>
          </p:cNvSpPr>
          <p:nvPr/>
        </p:nvSpPr>
        <p:spPr bwMode="auto">
          <a:xfrm>
            <a:off x="5029200" y="2973388"/>
            <a:ext cx="2286000" cy="393700"/>
          </a:xfrm>
          <a:custGeom>
            <a:avLst/>
            <a:gdLst>
              <a:gd name="T0" fmla="*/ 0 w 1440"/>
              <a:gd name="T1" fmla="*/ 2147483647 h 248"/>
              <a:gd name="T2" fmla="*/ 2147483647 w 1440"/>
              <a:gd name="T3" fmla="*/ 2147483647 h 248"/>
              <a:gd name="T4" fmla="*/ 2147483647 w 1440"/>
              <a:gd name="T5" fmla="*/ 2147483647 h 248"/>
              <a:gd name="T6" fmla="*/ 0 60000 65536"/>
              <a:gd name="T7" fmla="*/ 0 60000 65536"/>
              <a:gd name="T8" fmla="*/ 0 60000 65536"/>
              <a:gd name="T9" fmla="*/ 0 w 1440"/>
              <a:gd name="T10" fmla="*/ 0 h 248"/>
              <a:gd name="T11" fmla="*/ 1440 w 1440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40" h="248">
                <a:moveTo>
                  <a:pt x="0" y="200"/>
                </a:moveTo>
                <a:cubicBezTo>
                  <a:pt x="216" y="100"/>
                  <a:pt x="432" y="0"/>
                  <a:pt x="672" y="8"/>
                </a:cubicBezTo>
                <a:cubicBezTo>
                  <a:pt x="912" y="16"/>
                  <a:pt x="1192" y="160"/>
                  <a:pt x="1440" y="248"/>
                </a:cubicBezTo>
              </a:path>
            </a:pathLst>
          </a:cu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857" name="Text Box 9"/>
          <p:cNvSpPr txBox="1">
            <a:spLocks noChangeArrowheads="1"/>
          </p:cNvSpPr>
          <p:nvPr/>
        </p:nvSpPr>
        <p:spPr bwMode="auto">
          <a:xfrm>
            <a:off x="5886450" y="2971800"/>
            <a:ext cx="268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1230858" name="Line 10"/>
          <p:cNvSpPr>
            <a:spLocks noChangeShapeType="1"/>
          </p:cNvSpPr>
          <p:nvPr/>
        </p:nvSpPr>
        <p:spPr bwMode="auto">
          <a:xfrm>
            <a:off x="4191000" y="5119688"/>
            <a:ext cx="4038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59" name="Oval 11"/>
          <p:cNvSpPr>
            <a:spLocks noChangeArrowheads="1"/>
          </p:cNvSpPr>
          <p:nvPr/>
        </p:nvSpPr>
        <p:spPr bwMode="auto">
          <a:xfrm>
            <a:off x="4038600" y="504348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860" name="Oval 12"/>
          <p:cNvSpPr>
            <a:spLocks noChangeArrowheads="1"/>
          </p:cNvSpPr>
          <p:nvPr/>
        </p:nvSpPr>
        <p:spPr bwMode="auto">
          <a:xfrm>
            <a:off x="8229600" y="5043488"/>
            <a:ext cx="152400" cy="1524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0861" name="Text Box 13"/>
          <p:cNvSpPr txBox="1">
            <a:spLocks noChangeArrowheads="1"/>
          </p:cNvSpPr>
          <p:nvPr/>
        </p:nvSpPr>
        <p:spPr bwMode="auto">
          <a:xfrm>
            <a:off x="3810000" y="5195888"/>
            <a:ext cx="501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4.3</a:t>
            </a:r>
          </a:p>
        </p:txBody>
      </p:sp>
      <p:sp>
        <p:nvSpPr>
          <p:cNvPr id="1230862" name="Text Box 14"/>
          <p:cNvSpPr txBox="1">
            <a:spLocks noChangeArrowheads="1"/>
          </p:cNvSpPr>
          <p:nvPr/>
        </p:nvSpPr>
        <p:spPr bwMode="auto">
          <a:xfrm>
            <a:off x="8150225" y="51562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4</a:t>
            </a:r>
          </a:p>
        </p:txBody>
      </p:sp>
      <p:sp>
        <p:nvSpPr>
          <p:cNvPr id="1230863" name="Line 15"/>
          <p:cNvSpPr>
            <a:spLocks noChangeShapeType="1"/>
          </p:cNvSpPr>
          <p:nvPr/>
        </p:nvSpPr>
        <p:spPr bwMode="auto">
          <a:xfrm>
            <a:off x="2667000" y="3062288"/>
            <a:ext cx="381000" cy="3810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64" name="Text Box 16"/>
          <p:cNvSpPr txBox="1">
            <a:spLocks noChangeArrowheads="1"/>
          </p:cNvSpPr>
          <p:nvPr/>
        </p:nvSpPr>
        <p:spPr bwMode="auto">
          <a:xfrm>
            <a:off x="1876425" y="2717801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</a:rPr>
              <a:t>Domain</a:t>
            </a:r>
          </a:p>
        </p:txBody>
      </p:sp>
      <p:sp>
        <p:nvSpPr>
          <p:cNvPr id="1230865" name="Text Box 17"/>
          <p:cNvSpPr txBox="1">
            <a:spLocks noChangeArrowheads="1"/>
          </p:cNvSpPr>
          <p:nvPr/>
        </p:nvSpPr>
        <p:spPr bwMode="auto">
          <a:xfrm>
            <a:off x="9067800" y="2681288"/>
            <a:ext cx="1301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</a:rPr>
              <a:t>Co-domain</a:t>
            </a:r>
          </a:p>
        </p:txBody>
      </p:sp>
      <p:sp>
        <p:nvSpPr>
          <p:cNvPr id="1230866" name="Line 18"/>
          <p:cNvSpPr>
            <a:spLocks noChangeShapeType="1"/>
          </p:cNvSpPr>
          <p:nvPr/>
        </p:nvSpPr>
        <p:spPr bwMode="auto">
          <a:xfrm flipH="1">
            <a:off x="9372600" y="3062288"/>
            <a:ext cx="381000" cy="304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67" name="Line 19"/>
          <p:cNvSpPr>
            <a:spLocks noChangeShapeType="1"/>
          </p:cNvSpPr>
          <p:nvPr/>
        </p:nvSpPr>
        <p:spPr bwMode="auto">
          <a:xfrm flipV="1">
            <a:off x="2438400" y="5119688"/>
            <a:ext cx="1600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68" name="Text Box 20"/>
          <p:cNvSpPr txBox="1">
            <a:spLocks noChangeArrowheads="1"/>
          </p:cNvSpPr>
          <p:nvPr/>
        </p:nvSpPr>
        <p:spPr bwMode="auto">
          <a:xfrm>
            <a:off x="1828800" y="6110288"/>
            <a:ext cx="168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</a:rPr>
              <a:t>Pre-image of 4</a:t>
            </a:r>
          </a:p>
        </p:txBody>
      </p:sp>
      <p:sp>
        <p:nvSpPr>
          <p:cNvPr id="1230869" name="Line 21"/>
          <p:cNvSpPr>
            <a:spLocks noChangeShapeType="1"/>
          </p:cNvSpPr>
          <p:nvPr/>
        </p:nvSpPr>
        <p:spPr bwMode="auto">
          <a:xfrm flipV="1">
            <a:off x="6629400" y="5195888"/>
            <a:ext cx="1600200" cy="106680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70" name="Text Box 22"/>
          <p:cNvSpPr txBox="1">
            <a:spLocks noChangeArrowheads="1"/>
          </p:cNvSpPr>
          <p:nvPr/>
        </p:nvSpPr>
        <p:spPr bwMode="auto">
          <a:xfrm>
            <a:off x="6134100" y="6186488"/>
            <a:ext cx="14557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0000FF"/>
                </a:solidFill>
              </a:rPr>
              <a:t>Image of 4.3</a:t>
            </a:r>
          </a:p>
        </p:txBody>
      </p:sp>
      <p:sp>
        <p:nvSpPr>
          <p:cNvPr id="1230871" name="Text Box 23"/>
          <p:cNvSpPr txBox="1">
            <a:spLocks noChangeArrowheads="1"/>
          </p:cNvSpPr>
          <p:nvPr/>
        </p:nvSpPr>
        <p:spPr bwMode="auto">
          <a:xfrm>
            <a:off x="5073650" y="2286000"/>
            <a:ext cx="2012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0000FF"/>
                </a:solidFill>
              </a:rPr>
              <a:t>f maps </a:t>
            </a:r>
            <a:r>
              <a:rPr lang="en-US" sz="2400" b="1">
                <a:solidFill>
                  <a:srgbClr val="0000FF"/>
                </a:solidFill>
              </a:rPr>
              <a:t>R</a:t>
            </a:r>
            <a:r>
              <a:rPr lang="en-US" sz="2400">
                <a:solidFill>
                  <a:srgbClr val="0000FF"/>
                </a:solidFill>
              </a:rPr>
              <a:t> to </a:t>
            </a:r>
            <a:r>
              <a:rPr lang="en-US" sz="2400" b="1">
                <a:solidFill>
                  <a:srgbClr val="0000FF"/>
                </a:solidFill>
              </a:rPr>
              <a:t>Z</a:t>
            </a:r>
          </a:p>
        </p:txBody>
      </p:sp>
      <p:sp>
        <p:nvSpPr>
          <p:cNvPr id="1230872" name="Text Box 24"/>
          <p:cNvSpPr txBox="1">
            <a:spLocks noChangeArrowheads="1"/>
          </p:cNvSpPr>
          <p:nvPr/>
        </p:nvSpPr>
        <p:spPr bwMode="auto">
          <a:xfrm>
            <a:off x="5703888" y="4667250"/>
            <a:ext cx="895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 sz="2400">
                <a:solidFill>
                  <a:srgbClr val="FF0000"/>
                </a:solidFill>
              </a:rPr>
              <a:t>f(4.3)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6091236" y="1528762"/>
            <a:ext cx="4000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0" y="180214"/>
            <a:ext cx="12192000" cy="104851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Function</a:t>
            </a:r>
          </a:p>
        </p:txBody>
      </p:sp>
      <p:sp>
        <p:nvSpPr>
          <p:cNvPr id="27" name="Rectangle 26"/>
          <p:cNvSpPr/>
          <p:nvPr/>
        </p:nvSpPr>
        <p:spPr>
          <a:xfrm>
            <a:off x="0" y="6553199"/>
            <a:ext cx="12192000" cy="304801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222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856" grpId="0" animBg="1"/>
      <p:bldP spid="1230857" grpId="0"/>
      <p:bldP spid="1230858" grpId="0" animBg="1"/>
      <p:bldP spid="1230859" grpId="0" animBg="1"/>
      <p:bldP spid="1230860" grpId="0" animBg="1"/>
      <p:bldP spid="1230861" grpId="0"/>
      <p:bldP spid="1230862" grpId="0"/>
      <p:bldP spid="1230863" grpId="0" animBg="1"/>
      <p:bldP spid="1230864" grpId="0"/>
      <p:bldP spid="1230865" grpId="0"/>
      <p:bldP spid="1230866" grpId="0" animBg="1"/>
      <p:bldP spid="1230867" grpId="0" animBg="1"/>
      <p:bldP spid="1230868" grpId="0"/>
      <p:bldP spid="1230869" grpId="0" animBg="1"/>
      <p:bldP spid="1230870" grpId="0"/>
      <p:bldP spid="1230871" grpId="0"/>
      <p:bldP spid="12308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More functions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0" y="2514601"/>
            <a:ext cx="2636838" cy="2576513"/>
            <a:chOff x="2896" y="1632"/>
            <a:chExt cx="1661" cy="1623"/>
          </a:xfrm>
        </p:grpSpPr>
        <p:grpSp>
          <p:nvGrpSpPr>
            <p:cNvPr id="40993" name="Group 4"/>
            <p:cNvGrpSpPr>
              <a:grpSpLocks/>
            </p:cNvGrpSpPr>
            <p:nvPr/>
          </p:nvGrpSpPr>
          <p:grpSpPr bwMode="auto">
            <a:xfrm>
              <a:off x="3456" y="1776"/>
              <a:ext cx="96" cy="1056"/>
              <a:chOff x="1344" y="1728"/>
              <a:chExt cx="96" cy="1056"/>
            </a:xfrm>
          </p:grpSpPr>
          <p:sp>
            <p:nvSpPr>
              <p:cNvPr id="41008" name="Oval 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1009" name="Oval 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1010" name="Oval 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1011" name="Oval 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1012" name="Oval 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40994" name="Group 10"/>
            <p:cNvGrpSpPr>
              <a:grpSpLocks/>
            </p:cNvGrpSpPr>
            <p:nvPr/>
          </p:nvGrpSpPr>
          <p:grpSpPr bwMode="auto">
            <a:xfrm>
              <a:off x="4224" y="1776"/>
              <a:ext cx="96" cy="1056"/>
              <a:chOff x="1344" y="1728"/>
              <a:chExt cx="96" cy="1056"/>
            </a:xfrm>
          </p:grpSpPr>
          <p:sp>
            <p:nvSpPr>
              <p:cNvPr id="41003" name="Oval 11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1004" name="Oval 12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1005" name="Oval 13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1006" name="Oval 1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1007" name="Oval 1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40995" name="Line 16"/>
            <p:cNvSpPr>
              <a:spLocks noChangeShapeType="1"/>
            </p:cNvSpPr>
            <p:nvPr/>
          </p:nvSpPr>
          <p:spPr bwMode="auto">
            <a:xfrm>
              <a:off x="3504" y="1824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6" name="Line 17"/>
            <p:cNvSpPr>
              <a:spLocks noChangeShapeType="1"/>
            </p:cNvSpPr>
            <p:nvPr/>
          </p:nvSpPr>
          <p:spPr bwMode="auto">
            <a:xfrm>
              <a:off x="3552" y="2064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7" name="Text Box 18"/>
            <p:cNvSpPr txBox="1">
              <a:spLocks noChangeArrowheads="1"/>
            </p:cNvSpPr>
            <p:nvPr/>
          </p:nvSpPr>
          <p:spPr bwMode="auto">
            <a:xfrm>
              <a:off x="4332" y="1632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5</a:t>
              </a:r>
            </a:p>
          </p:txBody>
        </p:sp>
        <p:sp>
          <p:nvSpPr>
            <p:cNvPr id="40998" name="Text Box 19"/>
            <p:cNvSpPr txBox="1">
              <a:spLocks noChangeArrowheads="1"/>
            </p:cNvSpPr>
            <p:nvPr/>
          </p:nvSpPr>
          <p:spPr bwMode="auto">
            <a:xfrm>
              <a:off x="2896" y="1632"/>
              <a:ext cx="500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“a”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“bb“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“cccc”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“dd”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“e”</a:t>
              </a:r>
            </a:p>
          </p:txBody>
        </p:sp>
        <p:sp>
          <p:nvSpPr>
            <p:cNvPr id="40999" name="Line 20"/>
            <p:cNvSpPr>
              <a:spLocks noChangeShapeType="1"/>
            </p:cNvSpPr>
            <p:nvPr/>
          </p:nvSpPr>
          <p:spPr bwMode="auto">
            <a:xfrm flipV="1">
              <a:off x="3552" y="2064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0" name="Line 21"/>
            <p:cNvSpPr>
              <a:spLocks noChangeShapeType="1"/>
            </p:cNvSpPr>
            <p:nvPr/>
          </p:nvSpPr>
          <p:spPr bwMode="auto">
            <a:xfrm>
              <a:off x="3552" y="2304"/>
              <a:ext cx="672" cy="192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1" name="Line 22"/>
            <p:cNvSpPr>
              <a:spLocks noChangeShapeType="1"/>
            </p:cNvSpPr>
            <p:nvPr/>
          </p:nvSpPr>
          <p:spPr bwMode="auto">
            <a:xfrm flipV="1">
              <a:off x="3552" y="1824"/>
              <a:ext cx="624" cy="96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02" name="Text Box 23"/>
            <p:cNvSpPr txBox="1">
              <a:spLocks noChangeArrowheads="1"/>
            </p:cNvSpPr>
            <p:nvPr/>
          </p:nvSpPr>
          <p:spPr bwMode="auto">
            <a:xfrm>
              <a:off x="2976" y="3024"/>
              <a:ext cx="15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A string length function</a:t>
              </a:r>
            </a:p>
          </p:txBody>
        </p:sp>
      </p:grpSp>
      <p:grpSp>
        <p:nvGrpSpPr>
          <p:cNvPr id="40964" name="Group 24"/>
          <p:cNvGrpSpPr>
            <a:grpSpLocks/>
          </p:cNvGrpSpPr>
          <p:nvPr/>
        </p:nvGrpSpPr>
        <p:grpSpPr bwMode="auto">
          <a:xfrm>
            <a:off x="2279651" y="2514601"/>
            <a:ext cx="2870201" cy="2576513"/>
            <a:chOff x="236" y="1680"/>
            <a:chExt cx="1808" cy="1623"/>
          </a:xfrm>
        </p:grpSpPr>
        <p:grpSp>
          <p:nvGrpSpPr>
            <p:cNvPr id="40973" name="Group 25"/>
            <p:cNvGrpSpPr>
              <a:grpSpLocks/>
            </p:cNvGrpSpPr>
            <p:nvPr/>
          </p:nvGrpSpPr>
          <p:grpSpPr bwMode="auto">
            <a:xfrm>
              <a:off x="960" y="1824"/>
              <a:ext cx="96" cy="1056"/>
              <a:chOff x="1344" y="1728"/>
              <a:chExt cx="96" cy="1056"/>
            </a:xfrm>
          </p:grpSpPr>
          <p:sp>
            <p:nvSpPr>
              <p:cNvPr id="40988" name="Oval 26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989" name="Oval 27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990" name="Oval 2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991" name="Oval 29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992" name="Oval 3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40974" name="Group 31"/>
            <p:cNvGrpSpPr>
              <a:grpSpLocks/>
            </p:cNvGrpSpPr>
            <p:nvPr/>
          </p:nvGrpSpPr>
          <p:grpSpPr bwMode="auto">
            <a:xfrm>
              <a:off x="1728" y="1824"/>
              <a:ext cx="96" cy="1056"/>
              <a:chOff x="1344" y="1728"/>
              <a:chExt cx="96" cy="1056"/>
            </a:xfrm>
          </p:grpSpPr>
          <p:sp>
            <p:nvSpPr>
              <p:cNvPr id="40983" name="Oval 32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984" name="Oval 33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985" name="Oval 3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986" name="Oval 35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0987" name="Oval 36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40975" name="Line 37"/>
            <p:cNvSpPr>
              <a:spLocks noChangeShapeType="1"/>
            </p:cNvSpPr>
            <p:nvPr/>
          </p:nvSpPr>
          <p:spPr bwMode="auto">
            <a:xfrm>
              <a:off x="1008" y="1872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6" name="Line 38"/>
            <p:cNvSpPr>
              <a:spLocks noChangeShapeType="1"/>
            </p:cNvSpPr>
            <p:nvPr/>
          </p:nvSpPr>
          <p:spPr bwMode="auto">
            <a:xfrm>
              <a:off x="1056" y="211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77" name="Text Box 39"/>
            <p:cNvSpPr txBox="1">
              <a:spLocks noChangeArrowheads="1"/>
            </p:cNvSpPr>
            <p:nvPr/>
          </p:nvSpPr>
          <p:spPr bwMode="auto">
            <a:xfrm>
              <a:off x="1824" y="1680"/>
              <a:ext cx="220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B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C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D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F</a:t>
              </a:r>
            </a:p>
          </p:txBody>
        </p:sp>
        <p:sp>
          <p:nvSpPr>
            <p:cNvPr id="40978" name="Text Box 40"/>
            <p:cNvSpPr txBox="1">
              <a:spLocks noChangeArrowheads="1"/>
            </p:cNvSpPr>
            <p:nvPr/>
          </p:nvSpPr>
          <p:spPr bwMode="auto">
            <a:xfrm>
              <a:off x="236" y="1680"/>
              <a:ext cx="753" cy="1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 err="1"/>
                <a:t>Nusrat</a:t>
              </a:r>
              <a:endParaRPr lang="en-US"/>
            </a:p>
            <a:p>
              <a:pPr algn="ctr" eaLnBrk="1" hangingPunct="1">
                <a:lnSpc>
                  <a:spcPct val="140000"/>
                </a:lnSpc>
              </a:pPr>
              <a:r>
                <a:rPr lang="en-US" err="1"/>
                <a:t>Shadikul</a:t>
              </a:r>
              <a:endParaRPr lang="en-US"/>
            </a:p>
            <a:p>
              <a:pPr algn="ctr" eaLnBrk="1" hangingPunct="1">
                <a:lnSpc>
                  <a:spcPct val="140000"/>
                </a:lnSpc>
              </a:pPr>
              <a:r>
                <a:rPr lang="en-US" err="1"/>
                <a:t>Fatema</a:t>
              </a:r>
              <a:endParaRPr lang="en-US"/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Z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 err="1"/>
                <a:t>Harun</a:t>
              </a:r>
              <a:endParaRPr lang="en-US"/>
            </a:p>
          </p:txBody>
        </p:sp>
        <p:sp>
          <p:nvSpPr>
            <p:cNvPr id="40979" name="Line 41"/>
            <p:cNvSpPr>
              <a:spLocks noChangeShapeType="1"/>
            </p:cNvSpPr>
            <p:nvPr/>
          </p:nvSpPr>
          <p:spPr bwMode="auto">
            <a:xfrm>
              <a:off x="1056" y="259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0" name="Line 42"/>
            <p:cNvSpPr>
              <a:spLocks noChangeShapeType="1"/>
            </p:cNvSpPr>
            <p:nvPr/>
          </p:nvSpPr>
          <p:spPr bwMode="auto">
            <a:xfrm flipV="1">
              <a:off x="1056" y="1872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1" name="Line 43"/>
            <p:cNvSpPr>
              <a:spLocks noChangeShapeType="1"/>
            </p:cNvSpPr>
            <p:nvPr/>
          </p:nvSpPr>
          <p:spPr bwMode="auto">
            <a:xfrm flipV="1">
              <a:off x="1056" y="2592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82" name="Text Box 44"/>
            <p:cNvSpPr txBox="1">
              <a:spLocks noChangeArrowheads="1"/>
            </p:cNvSpPr>
            <p:nvPr/>
          </p:nvSpPr>
          <p:spPr bwMode="auto">
            <a:xfrm>
              <a:off x="480" y="3072"/>
              <a:ext cx="153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A class grade function</a:t>
              </a:r>
            </a:p>
          </p:txBody>
        </p:sp>
      </p:grpSp>
      <p:sp>
        <p:nvSpPr>
          <p:cNvPr id="1232941" name="Rectangle 45"/>
          <p:cNvSpPr>
            <a:spLocks noChangeArrowheads="1"/>
          </p:cNvSpPr>
          <p:nvPr/>
        </p:nvSpPr>
        <p:spPr bwMode="auto">
          <a:xfrm>
            <a:off x="2438400" y="2514600"/>
            <a:ext cx="914400" cy="2057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2942" name="Text Box 46"/>
          <p:cNvSpPr txBox="1">
            <a:spLocks noChangeArrowheads="1"/>
          </p:cNvSpPr>
          <p:nvPr/>
        </p:nvSpPr>
        <p:spPr bwMode="auto">
          <a:xfrm>
            <a:off x="2438400" y="2057401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Domain</a:t>
            </a:r>
          </a:p>
        </p:txBody>
      </p:sp>
      <p:sp>
        <p:nvSpPr>
          <p:cNvPr id="1232943" name="Rectangle 47"/>
          <p:cNvSpPr>
            <a:spLocks noChangeArrowheads="1"/>
          </p:cNvSpPr>
          <p:nvPr/>
        </p:nvSpPr>
        <p:spPr bwMode="auto">
          <a:xfrm>
            <a:off x="4800600" y="2514600"/>
            <a:ext cx="381000" cy="20574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2944" name="Text Box 48"/>
          <p:cNvSpPr txBox="1">
            <a:spLocks noChangeArrowheads="1"/>
          </p:cNvSpPr>
          <p:nvPr/>
        </p:nvSpPr>
        <p:spPr bwMode="auto">
          <a:xfrm>
            <a:off x="4343400" y="2057401"/>
            <a:ext cx="1301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Co-domain</a:t>
            </a:r>
          </a:p>
        </p:txBody>
      </p:sp>
      <p:sp>
        <p:nvSpPr>
          <p:cNvPr id="1232945" name="Line 49"/>
          <p:cNvSpPr>
            <a:spLocks noChangeShapeType="1"/>
          </p:cNvSpPr>
          <p:nvPr/>
        </p:nvSpPr>
        <p:spPr bwMode="auto">
          <a:xfrm>
            <a:off x="7772400" y="21336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46" name="Line 50"/>
          <p:cNvSpPr>
            <a:spLocks noChangeShapeType="1"/>
          </p:cNvSpPr>
          <p:nvPr/>
        </p:nvSpPr>
        <p:spPr bwMode="auto">
          <a:xfrm>
            <a:off x="8991600" y="2133600"/>
            <a:ext cx="0" cy="6096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2947" name="Text Box 51"/>
          <p:cNvSpPr txBox="1">
            <a:spLocks noChangeArrowheads="1"/>
          </p:cNvSpPr>
          <p:nvPr/>
        </p:nvSpPr>
        <p:spPr bwMode="auto">
          <a:xfrm>
            <a:off x="6705600" y="1752600"/>
            <a:ext cx="14287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A pre-image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</a:rPr>
              <a:t>of 1</a:t>
            </a:r>
          </a:p>
        </p:txBody>
      </p:sp>
      <p:sp>
        <p:nvSpPr>
          <p:cNvPr id="1232948" name="Text Box 52"/>
          <p:cNvSpPr txBox="1">
            <a:spLocks noChangeArrowheads="1"/>
          </p:cNvSpPr>
          <p:nvPr/>
        </p:nvSpPr>
        <p:spPr bwMode="auto">
          <a:xfrm>
            <a:off x="8686800" y="1676400"/>
            <a:ext cx="1263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The image</a:t>
            </a:r>
          </a:p>
          <a:p>
            <a:pPr algn="ctr" eaLnBrk="1" hangingPunct="1"/>
            <a:r>
              <a:rPr lang="en-US">
                <a:solidFill>
                  <a:srgbClr val="FF0000"/>
                </a:solidFill>
              </a:rPr>
              <a:t>of “a”</a:t>
            </a:r>
          </a:p>
        </p:txBody>
      </p:sp>
      <p:sp>
        <p:nvSpPr>
          <p:cNvPr id="5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Function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703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2941" grpId="0" animBg="1"/>
      <p:bldP spid="1232942" grpId="0"/>
      <p:bldP spid="1232943" grpId="0" animBg="1"/>
      <p:bldP spid="1232943" grpId="1" animBg="1"/>
      <p:bldP spid="1232944" grpId="0"/>
      <p:bldP spid="1232944" grpId="1"/>
      <p:bldP spid="1232945" grpId="0" animBg="1"/>
      <p:bldP spid="1232946" grpId="0" animBg="1"/>
      <p:bldP spid="1232947" grpId="0"/>
      <p:bldP spid="12329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/>
              <a:t>Even more functions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0" y="2514600"/>
            <a:ext cx="2590800" cy="2012950"/>
            <a:chOff x="3360" y="1584"/>
            <a:chExt cx="1632" cy="1268"/>
          </a:xfrm>
        </p:grpSpPr>
        <p:grpSp>
          <p:nvGrpSpPr>
            <p:cNvPr id="42014" name="Group 4"/>
            <p:cNvGrpSpPr>
              <a:grpSpLocks/>
            </p:cNvGrpSpPr>
            <p:nvPr/>
          </p:nvGrpSpPr>
          <p:grpSpPr bwMode="auto">
            <a:xfrm>
              <a:off x="3920" y="1728"/>
              <a:ext cx="96" cy="1056"/>
              <a:chOff x="1344" y="1728"/>
              <a:chExt cx="96" cy="1056"/>
            </a:xfrm>
          </p:grpSpPr>
          <p:sp>
            <p:nvSpPr>
              <p:cNvPr id="42028" name="Oval 5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29" name="Oval 6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30" name="Oval 7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31" name="Oval 8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32" name="Oval 9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42015" name="Group 10"/>
            <p:cNvGrpSpPr>
              <a:grpSpLocks/>
            </p:cNvGrpSpPr>
            <p:nvPr/>
          </p:nvGrpSpPr>
          <p:grpSpPr bwMode="auto">
            <a:xfrm>
              <a:off x="4688" y="1728"/>
              <a:ext cx="96" cy="1056"/>
              <a:chOff x="1344" y="1728"/>
              <a:chExt cx="96" cy="1056"/>
            </a:xfrm>
          </p:grpSpPr>
          <p:sp>
            <p:nvSpPr>
              <p:cNvPr id="42023" name="Oval 11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24" name="Oval 12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25" name="Oval 13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26" name="Oval 14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27" name="Oval 15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42016" name="Line 16"/>
            <p:cNvSpPr>
              <a:spLocks noChangeShapeType="1"/>
            </p:cNvSpPr>
            <p:nvPr/>
          </p:nvSpPr>
          <p:spPr bwMode="auto">
            <a:xfrm>
              <a:off x="3968" y="177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7" name="Line 17"/>
            <p:cNvSpPr>
              <a:spLocks noChangeShapeType="1"/>
            </p:cNvSpPr>
            <p:nvPr/>
          </p:nvSpPr>
          <p:spPr bwMode="auto">
            <a:xfrm>
              <a:off x="4016" y="2016"/>
              <a:ext cx="672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18" name="Text Box 18"/>
            <p:cNvSpPr txBox="1">
              <a:spLocks noChangeArrowheads="1"/>
            </p:cNvSpPr>
            <p:nvPr/>
          </p:nvSpPr>
          <p:spPr bwMode="auto">
            <a:xfrm>
              <a:off x="4796" y="158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5</a:t>
              </a:r>
            </a:p>
          </p:txBody>
        </p:sp>
        <p:sp>
          <p:nvSpPr>
            <p:cNvPr id="42019" name="Text Box 19"/>
            <p:cNvSpPr txBox="1">
              <a:spLocks noChangeArrowheads="1"/>
            </p:cNvSpPr>
            <p:nvPr/>
          </p:nvSpPr>
          <p:spPr bwMode="auto">
            <a:xfrm>
              <a:off x="3360" y="1584"/>
              <a:ext cx="500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“a”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“bb“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“</a:t>
              </a:r>
              <a:r>
                <a:rPr lang="en-US" err="1"/>
                <a:t>cccc</a:t>
              </a:r>
              <a:r>
                <a:rPr lang="en-US"/>
                <a:t>”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“</a:t>
              </a:r>
              <a:r>
                <a:rPr lang="en-US" err="1"/>
                <a:t>dd</a:t>
              </a:r>
              <a:r>
                <a:rPr lang="en-US"/>
                <a:t>”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“e”</a:t>
              </a:r>
            </a:p>
          </p:txBody>
        </p:sp>
        <p:sp>
          <p:nvSpPr>
            <p:cNvPr id="42020" name="Line 20"/>
            <p:cNvSpPr>
              <a:spLocks noChangeShapeType="1"/>
            </p:cNvSpPr>
            <p:nvPr/>
          </p:nvSpPr>
          <p:spPr bwMode="auto">
            <a:xfrm flipV="1">
              <a:off x="4016" y="201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1" name="Line 21"/>
            <p:cNvSpPr>
              <a:spLocks noChangeShapeType="1"/>
            </p:cNvSpPr>
            <p:nvPr/>
          </p:nvSpPr>
          <p:spPr bwMode="auto">
            <a:xfrm flipV="1">
              <a:off x="4016" y="1776"/>
              <a:ext cx="640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22" name="Line 22"/>
            <p:cNvSpPr>
              <a:spLocks noChangeShapeType="1"/>
            </p:cNvSpPr>
            <p:nvPr/>
          </p:nvSpPr>
          <p:spPr bwMode="auto">
            <a:xfrm>
              <a:off x="4032" y="2496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4967" name="Text Box 23"/>
          <p:cNvSpPr txBox="1">
            <a:spLocks noChangeArrowheads="1"/>
          </p:cNvSpPr>
          <p:nvPr/>
        </p:nvSpPr>
        <p:spPr bwMode="auto">
          <a:xfrm>
            <a:off x="7115252" y="4724400"/>
            <a:ext cx="224933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/>
              <a:t>Not a valid function!</a:t>
            </a:r>
          </a:p>
          <a:p>
            <a:pPr algn="ctr" eaLnBrk="1" hangingPunct="1"/>
            <a:endParaRPr lang="en-US"/>
          </a:p>
          <a:p>
            <a:pPr algn="ctr" eaLnBrk="1" hangingPunct="1"/>
            <a:endParaRPr lang="en-US"/>
          </a:p>
        </p:txBody>
      </p:sp>
      <p:grpSp>
        <p:nvGrpSpPr>
          <p:cNvPr id="41989" name="Group 24"/>
          <p:cNvGrpSpPr>
            <a:grpSpLocks/>
          </p:cNvGrpSpPr>
          <p:nvPr/>
        </p:nvGrpSpPr>
        <p:grpSpPr bwMode="auto">
          <a:xfrm>
            <a:off x="2781300" y="2514601"/>
            <a:ext cx="2349500" cy="2576513"/>
            <a:chOff x="792" y="1584"/>
            <a:chExt cx="1480" cy="1623"/>
          </a:xfrm>
        </p:grpSpPr>
        <p:grpSp>
          <p:nvGrpSpPr>
            <p:cNvPr id="41994" name="Group 25"/>
            <p:cNvGrpSpPr>
              <a:grpSpLocks/>
            </p:cNvGrpSpPr>
            <p:nvPr/>
          </p:nvGrpSpPr>
          <p:grpSpPr bwMode="auto">
            <a:xfrm>
              <a:off x="1200" y="1728"/>
              <a:ext cx="96" cy="1056"/>
              <a:chOff x="1344" y="1728"/>
              <a:chExt cx="96" cy="1056"/>
            </a:xfrm>
          </p:grpSpPr>
          <p:sp>
            <p:nvSpPr>
              <p:cNvPr id="42009" name="Oval 26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10" name="Oval 27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11" name="Oval 28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12" name="Oval 29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13" name="Oval 30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grpSp>
          <p:nvGrpSpPr>
            <p:cNvPr id="41995" name="Group 31"/>
            <p:cNvGrpSpPr>
              <a:grpSpLocks/>
            </p:cNvGrpSpPr>
            <p:nvPr/>
          </p:nvGrpSpPr>
          <p:grpSpPr bwMode="auto">
            <a:xfrm>
              <a:off x="1968" y="1728"/>
              <a:ext cx="96" cy="1056"/>
              <a:chOff x="1344" y="1728"/>
              <a:chExt cx="96" cy="1056"/>
            </a:xfrm>
          </p:grpSpPr>
          <p:sp>
            <p:nvSpPr>
              <p:cNvPr id="42004" name="Oval 32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05" name="Oval 33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06" name="Oval 34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07" name="Oval 35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2008" name="Oval 36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41996" name="Line 37"/>
            <p:cNvSpPr>
              <a:spLocks noChangeShapeType="1"/>
            </p:cNvSpPr>
            <p:nvPr/>
          </p:nvSpPr>
          <p:spPr bwMode="auto">
            <a:xfrm>
              <a:off x="1248" y="177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7" name="Line 38"/>
            <p:cNvSpPr>
              <a:spLocks noChangeShapeType="1"/>
            </p:cNvSpPr>
            <p:nvPr/>
          </p:nvSpPr>
          <p:spPr bwMode="auto">
            <a:xfrm>
              <a:off x="1296" y="2016"/>
              <a:ext cx="672" cy="24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998" name="Text Box 39"/>
            <p:cNvSpPr txBox="1">
              <a:spLocks noChangeArrowheads="1"/>
            </p:cNvSpPr>
            <p:nvPr/>
          </p:nvSpPr>
          <p:spPr bwMode="auto">
            <a:xfrm>
              <a:off x="2076" y="158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5</a:t>
              </a:r>
            </a:p>
          </p:txBody>
        </p:sp>
        <p:sp>
          <p:nvSpPr>
            <p:cNvPr id="41999" name="Text Box 40"/>
            <p:cNvSpPr txBox="1">
              <a:spLocks noChangeArrowheads="1"/>
            </p:cNvSpPr>
            <p:nvPr/>
          </p:nvSpPr>
          <p:spPr bwMode="auto">
            <a:xfrm>
              <a:off x="792" y="158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u</a:t>
              </a:r>
            </a:p>
          </p:txBody>
        </p:sp>
        <p:sp>
          <p:nvSpPr>
            <p:cNvPr id="42000" name="Line 41"/>
            <p:cNvSpPr>
              <a:spLocks noChangeShapeType="1"/>
            </p:cNvSpPr>
            <p:nvPr/>
          </p:nvSpPr>
          <p:spPr bwMode="auto">
            <a:xfrm flipV="1">
              <a:off x="1296" y="201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1" name="Line 42"/>
            <p:cNvSpPr>
              <a:spLocks noChangeShapeType="1"/>
            </p:cNvSpPr>
            <p:nvPr/>
          </p:nvSpPr>
          <p:spPr bwMode="auto">
            <a:xfrm flipV="1">
              <a:off x="1296" y="177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2" name="Line 43"/>
            <p:cNvSpPr>
              <a:spLocks noChangeShapeType="1"/>
            </p:cNvSpPr>
            <p:nvPr/>
          </p:nvSpPr>
          <p:spPr bwMode="auto">
            <a:xfrm flipV="1">
              <a:off x="1296" y="225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03" name="Text Box 44"/>
            <p:cNvSpPr txBox="1">
              <a:spLocks noChangeArrowheads="1"/>
            </p:cNvSpPr>
            <p:nvPr/>
          </p:nvSpPr>
          <p:spPr bwMode="auto">
            <a:xfrm>
              <a:off x="896" y="2976"/>
              <a:ext cx="1181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Some function…</a:t>
              </a:r>
            </a:p>
          </p:txBody>
        </p:sp>
      </p:grpSp>
      <p:sp>
        <p:nvSpPr>
          <p:cNvPr id="1234989" name="Rectangle 45"/>
          <p:cNvSpPr>
            <a:spLocks noChangeArrowheads="1"/>
          </p:cNvSpPr>
          <p:nvPr/>
        </p:nvSpPr>
        <p:spPr bwMode="auto">
          <a:xfrm>
            <a:off x="4806950" y="2563587"/>
            <a:ext cx="381000" cy="1219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4990" name="Text Box 46"/>
          <p:cNvSpPr txBox="1">
            <a:spLocks noChangeArrowheads="1"/>
          </p:cNvSpPr>
          <p:nvPr/>
        </p:nvSpPr>
        <p:spPr bwMode="auto">
          <a:xfrm>
            <a:off x="4572000" y="2057401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algn="ctr" eaLnBrk="1" hangingPunct="1"/>
            <a:r>
              <a:rPr lang="en-US">
                <a:solidFill>
                  <a:srgbClr val="FF0000"/>
                </a:solidFill>
              </a:rPr>
              <a:t>Range</a:t>
            </a:r>
          </a:p>
        </p:txBody>
      </p:sp>
      <p:sp>
        <p:nvSpPr>
          <p:cNvPr id="1234991" name="Oval 47"/>
          <p:cNvSpPr>
            <a:spLocks noChangeArrowheads="1"/>
          </p:cNvSpPr>
          <p:nvPr/>
        </p:nvSpPr>
        <p:spPr bwMode="auto">
          <a:xfrm>
            <a:off x="7620000" y="37338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1234992" name="Oval 48"/>
          <p:cNvSpPr>
            <a:spLocks noChangeArrowheads="1"/>
          </p:cNvSpPr>
          <p:nvPr/>
        </p:nvSpPr>
        <p:spPr bwMode="auto">
          <a:xfrm>
            <a:off x="7620000" y="41148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50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Function</a:t>
            </a:r>
          </a:p>
        </p:txBody>
      </p:sp>
      <p:sp>
        <p:nvSpPr>
          <p:cNvPr id="51" name="Rectangle 50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05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4989" grpId="0" animBg="1"/>
      <p:bldP spid="1234990" grpId="0"/>
      <p:bldP spid="1234991" grpId="0" animBg="1"/>
      <p:bldP spid="123499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/>
              <a:t>One-to-one functions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85894" y="3346481"/>
            <a:ext cx="2432050" cy="2576513"/>
            <a:chOff x="736" y="2064"/>
            <a:chExt cx="1532" cy="1623"/>
          </a:xfrm>
        </p:grpSpPr>
        <p:sp>
          <p:nvSpPr>
            <p:cNvPr id="44056" name="Oval 4"/>
            <p:cNvSpPr>
              <a:spLocks noChangeArrowheads="1"/>
            </p:cNvSpPr>
            <p:nvPr/>
          </p:nvSpPr>
          <p:spPr bwMode="auto">
            <a:xfrm>
              <a:off x="1196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4057" name="Oval 5"/>
            <p:cNvSpPr>
              <a:spLocks noChangeArrowheads="1"/>
            </p:cNvSpPr>
            <p:nvPr/>
          </p:nvSpPr>
          <p:spPr bwMode="auto">
            <a:xfrm>
              <a:off x="1196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4058" name="Oval 6"/>
            <p:cNvSpPr>
              <a:spLocks noChangeArrowheads="1"/>
            </p:cNvSpPr>
            <p:nvPr/>
          </p:nvSpPr>
          <p:spPr bwMode="auto">
            <a:xfrm>
              <a:off x="1196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4059" name="Oval 7"/>
            <p:cNvSpPr>
              <a:spLocks noChangeArrowheads="1"/>
            </p:cNvSpPr>
            <p:nvPr/>
          </p:nvSpPr>
          <p:spPr bwMode="auto">
            <a:xfrm>
              <a:off x="1196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44060" name="Group 8"/>
            <p:cNvGrpSpPr>
              <a:grpSpLocks/>
            </p:cNvGrpSpPr>
            <p:nvPr/>
          </p:nvGrpSpPr>
          <p:grpSpPr bwMode="auto">
            <a:xfrm>
              <a:off x="1964" y="2208"/>
              <a:ext cx="96" cy="1056"/>
              <a:chOff x="1344" y="1728"/>
              <a:chExt cx="96" cy="1056"/>
            </a:xfrm>
          </p:grpSpPr>
          <p:sp>
            <p:nvSpPr>
              <p:cNvPr id="44068" name="Oval 9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4069" name="Oval 10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4070" name="Oval 11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4071" name="Oval 12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4072" name="Oval 13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44061" name="Line 14"/>
            <p:cNvSpPr>
              <a:spLocks noChangeShapeType="1"/>
            </p:cNvSpPr>
            <p:nvPr/>
          </p:nvSpPr>
          <p:spPr bwMode="auto">
            <a:xfrm>
              <a:off x="1244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2" name="Line 15"/>
            <p:cNvSpPr>
              <a:spLocks noChangeShapeType="1"/>
            </p:cNvSpPr>
            <p:nvPr/>
          </p:nvSpPr>
          <p:spPr bwMode="auto">
            <a:xfrm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3" name="Text Box 16"/>
            <p:cNvSpPr txBox="1">
              <a:spLocks noChangeArrowheads="1"/>
            </p:cNvSpPr>
            <p:nvPr/>
          </p:nvSpPr>
          <p:spPr bwMode="auto">
            <a:xfrm>
              <a:off x="2072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5</a:t>
              </a:r>
            </a:p>
          </p:txBody>
        </p:sp>
        <p:sp>
          <p:nvSpPr>
            <p:cNvPr id="44064" name="Text Box 17"/>
            <p:cNvSpPr txBox="1">
              <a:spLocks noChangeArrowheads="1"/>
            </p:cNvSpPr>
            <p:nvPr/>
          </p:nvSpPr>
          <p:spPr bwMode="auto">
            <a:xfrm>
              <a:off x="960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endParaRPr lang="en-US"/>
            </a:p>
          </p:txBody>
        </p:sp>
        <p:sp>
          <p:nvSpPr>
            <p:cNvPr id="44065" name="Line 18"/>
            <p:cNvSpPr>
              <a:spLocks noChangeShapeType="1"/>
            </p:cNvSpPr>
            <p:nvPr/>
          </p:nvSpPr>
          <p:spPr bwMode="auto">
            <a:xfrm flipV="1">
              <a:off x="1292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6" name="Line 19"/>
            <p:cNvSpPr>
              <a:spLocks noChangeShapeType="1"/>
            </p:cNvSpPr>
            <p:nvPr/>
          </p:nvSpPr>
          <p:spPr bwMode="auto">
            <a:xfrm>
              <a:off x="1292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67" name="Text Box 20"/>
            <p:cNvSpPr txBox="1">
              <a:spLocks noChangeArrowheads="1"/>
            </p:cNvSpPr>
            <p:nvPr/>
          </p:nvSpPr>
          <p:spPr bwMode="auto">
            <a:xfrm>
              <a:off x="736" y="3456"/>
              <a:ext cx="14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A one-to-one function</a:t>
              </a: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916737" y="3292506"/>
            <a:ext cx="2216150" cy="2851150"/>
            <a:chOff x="3540" y="2064"/>
            <a:chExt cx="1396" cy="1796"/>
          </a:xfrm>
        </p:grpSpPr>
        <p:sp>
          <p:nvSpPr>
            <p:cNvPr id="44039" name="Oval 22"/>
            <p:cNvSpPr>
              <a:spLocks noChangeArrowheads="1"/>
            </p:cNvSpPr>
            <p:nvPr/>
          </p:nvSpPr>
          <p:spPr bwMode="auto">
            <a:xfrm>
              <a:off x="3864" y="220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4040" name="Oval 23"/>
            <p:cNvSpPr>
              <a:spLocks noChangeArrowheads="1"/>
            </p:cNvSpPr>
            <p:nvPr/>
          </p:nvSpPr>
          <p:spPr bwMode="auto">
            <a:xfrm>
              <a:off x="3864" y="244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4041" name="Oval 24"/>
            <p:cNvSpPr>
              <a:spLocks noChangeArrowheads="1"/>
            </p:cNvSpPr>
            <p:nvPr/>
          </p:nvSpPr>
          <p:spPr bwMode="auto">
            <a:xfrm>
              <a:off x="3864" y="268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4042" name="Oval 25"/>
            <p:cNvSpPr>
              <a:spLocks noChangeArrowheads="1"/>
            </p:cNvSpPr>
            <p:nvPr/>
          </p:nvSpPr>
          <p:spPr bwMode="auto">
            <a:xfrm>
              <a:off x="3864" y="2928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44043" name="Group 26"/>
            <p:cNvGrpSpPr>
              <a:grpSpLocks/>
            </p:cNvGrpSpPr>
            <p:nvPr/>
          </p:nvGrpSpPr>
          <p:grpSpPr bwMode="auto">
            <a:xfrm>
              <a:off x="4632" y="2208"/>
              <a:ext cx="96" cy="1056"/>
              <a:chOff x="1344" y="1728"/>
              <a:chExt cx="96" cy="1056"/>
            </a:xfrm>
          </p:grpSpPr>
          <p:sp>
            <p:nvSpPr>
              <p:cNvPr id="44051" name="Oval 27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4052" name="Oval 28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4053" name="Oval 29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4054" name="Oval 30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4055" name="Oval 31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44044" name="Line 32"/>
            <p:cNvSpPr>
              <a:spLocks noChangeShapeType="1"/>
            </p:cNvSpPr>
            <p:nvPr/>
          </p:nvSpPr>
          <p:spPr bwMode="auto">
            <a:xfrm>
              <a:off x="3912" y="2256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5" name="Line 33"/>
            <p:cNvSpPr>
              <a:spLocks noChangeShapeType="1"/>
            </p:cNvSpPr>
            <p:nvPr/>
          </p:nvSpPr>
          <p:spPr bwMode="auto">
            <a:xfrm>
              <a:off x="3960" y="2496"/>
              <a:ext cx="696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6" name="Text Box 34"/>
            <p:cNvSpPr txBox="1">
              <a:spLocks noChangeArrowheads="1"/>
            </p:cNvSpPr>
            <p:nvPr/>
          </p:nvSpPr>
          <p:spPr bwMode="auto">
            <a:xfrm>
              <a:off x="4740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5</a:t>
              </a:r>
            </a:p>
          </p:txBody>
        </p:sp>
        <p:sp>
          <p:nvSpPr>
            <p:cNvPr id="44047" name="Text Box 35"/>
            <p:cNvSpPr txBox="1">
              <a:spLocks noChangeArrowheads="1"/>
            </p:cNvSpPr>
            <p:nvPr/>
          </p:nvSpPr>
          <p:spPr bwMode="auto">
            <a:xfrm>
              <a:off x="3648" y="2064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endParaRPr lang="en-US"/>
            </a:p>
          </p:txBody>
        </p:sp>
        <p:sp>
          <p:nvSpPr>
            <p:cNvPr id="44048" name="Line 36"/>
            <p:cNvSpPr>
              <a:spLocks noChangeShapeType="1"/>
            </p:cNvSpPr>
            <p:nvPr/>
          </p:nvSpPr>
          <p:spPr bwMode="auto">
            <a:xfrm flipV="1">
              <a:off x="3960" y="249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49" name="Line 37"/>
            <p:cNvSpPr>
              <a:spLocks noChangeShapeType="1"/>
            </p:cNvSpPr>
            <p:nvPr/>
          </p:nvSpPr>
          <p:spPr bwMode="auto">
            <a:xfrm>
              <a:off x="3960" y="2736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050" name="Text Box 38"/>
            <p:cNvSpPr txBox="1">
              <a:spLocks noChangeArrowheads="1"/>
            </p:cNvSpPr>
            <p:nvPr/>
          </p:nvSpPr>
          <p:spPr bwMode="auto">
            <a:xfrm>
              <a:off x="3540" y="3456"/>
              <a:ext cx="1221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A function that is </a:t>
              </a:r>
            </a:p>
            <a:p>
              <a:pPr algn="ctr" eaLnBrk="1" hangingPunct="1"/>
              <a:r>
                <a:rPr lang="en-US"/>
                <a:t>not one-to-one</a:t>
              </a:r>
            </a:p>
          </p:txBody>
        </p:sp>
      </p:grpSp>
      <p:sp>
        <p:nvSpPr>
          <p:cNvPr id="1239080" name="Oval 40"/>
          <p:cNvSpPr>
            <a:spLocks noChangeArrowheads="1"/>
          </p:cNvSpPr>
          <p:nvPr/>
        </p:nvSpPr>
        <p:spPr bwMode="auto">
          <a:xfrm>
            <a:off x="8497887" y="3749706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41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One to One Function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966774" y="1479945"/>
            <a:ext cx="10653296" cy="58701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4000"/>
              </a:lnSpc>
              <a:buNone/>
            </a:pPr>
            <a:r>
              <a:rPr lang="en-US" b="1">
                <a:latin typeface="+mj-lt"/>
              </a:rPr>
              <a:t>Definition		</a:t>
            </a:r>
          </a:p>
        </p:txBody>
      </p:sp>
      <p:sp>
        <p:nvSpPr>
          <p:cNvPr id="44" name="Content Placeholder 2"/>
          <p:cNvSpPr txBox="1">
            <a:spLocks/>
          </p:cNvSpPr>
          <p:nvPr/>
        </p:nvSpPr>
        <p:spPr>
          <a:xfrm>
            <a:off x="976728" y="2143942"/>
            <a:ext cx="10653296" cy="99930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/>
              <a:t>A function is one-to-one if elements in the co-domain has a unique pre-image in the domain.</a:t>
            </a:r>
          </a:p>
        </p:txBody>
      </p:sp>
    </p:spTree>
    <p:extLst>
      <p:ext uri="{BB962C8B-B14F-4D97-AF65-F5344CB8AC3E}">
        <p14:creationId xmlns:p14="http://schemas.microsoft.com/office/powerpoint/2010/main" val="4246520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80" grpId="0" animBg="1"/>
      <p:bldP spid="43" grpId="0" animBg="1"/>
      <p:bldP spid="4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b="1"/>
              <a:t>More on one-to-one</a:t>
            </a:r>
          </a:p>
        </p:txBody>
      </p:sp>
      <p:sp>
        <p:nvSpPr>
          <p:cNvPr id="124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7825" y="1920081"/>
            <a:ext cx="7248525" cy="4351338"/>
          </a:xfrm>
        </p:spPr>
        <p:txBody>
          <a:bodyPr/>
          <a:lstStyle/>
          <a:p>
            <a:pPr eaLnBrk="1" hangingPunct="1"/>
            <a:r>
              <a:rPr lang="en-US"/>
              <a:t>Injective is synonymous with one-to-one</a:t>
            </a:r>
          </a:p>
          <a:p>
            <a:pPr lvl="1" eaLnBrk="1" hangingPunct="1"/>
            <a:r>
              <a:rPr lang="en-US"/>
              <a:t>A function is an injection if it is one-to-one</a:t>
            </a:r>
          </a:p>
          <a:p>
            <a:pPr eaLnBrk="1" hangingPunct="1"/>
            <a:endParaRPr lang="en-US"/>
          </a:p>
          <a:p>
            <a:pPr eaLnBrk="1" hangingPunct="1"/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Note that there can be un-used elements </a:t>
            </a:r>
            <a:br>
              <a:rPr lang="en-US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in the co-domain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858000" y="3124201"/>
            <a:ext cx="2432050" cy="2576513"/>
            <a:chOff x="3360" y="2256"/>
            <a:chExt cx="1532" cy="1623"/>
          </a:xfrm>
        </p:grpSpPr>
        <p:sp>
          <p:nvSpPr>
            <p:cNvPr id="45062" name="Oval 5"/>
            <p:cNvSpPr>
              <a:spLocks noChangeArrowheads="1"/>
            </p:cNvSpPr>
            <p:nvPr/>
          </p:nvSpPr>
          <p:spPr bwMode="auto">
            <a:xfrm>
              <a:off x="3820" y="240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63" name="Oval 6"/>
            <p:cNvSpPr>
              <a:spLocks noChangeArrowheads="1"/>
            </p:cNvSpPr>
            <p:nvPr/>
          </p:nvSpPr>
          <p:spPr bwMode="auto">
            <a:xfrm>
              <a:off x="3820" y="264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64" name="Oval 7"/>
            <p:cNvSpPr>
              <a:spLocks noChangeArrowheads="1"/>
            </p:cNvSpPr>
            <p:nvPr/>
          </p:nvSpPr>
          <p:spPr bwMode="auto">
            <a:xfrm>
              <a:off x="3820" y="288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sp>
          <p:nvSpPr>
            <p:cNvPr id="45065" name="Oval 8"/>
            <p:cNvSpPr>
              <a:spLocks noChangeArrowheads="1"/>
            </p:cNvSpPr>
            <p:nvPr/>
          </p:nvSpPr>
          <p:spPr bwMode="auto">
            <a:xfrm>
              <a:off x="3820" y="3120"/>
              <a:ext cx="96" cy="9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eaLnBrk="1" hangingPunct="1"/>
              <a:endParaRPr lang="en-US"/>
            </a:p>
          </p:txBody>
        </p:sp>
        <p:grpSp>
          <p:nvGrpSpPr>
            <p:cNvPr id="45066" name="Group 9"/>
            <p:cNvGrpSpPr>
              <a:grpSpLocks/>
            </p:cNvGrpSpPr>
            <p:nvPr/>
          </p:nvGrpSpPr>
          <p:grpSpPr bwMode="auto">
            <a:xfrm>
              <a:off x="4588" y="2400"/>
              <a:ext cx="96" cy="1056"/>
              <a:chOff x="1344" y="1728"/>
              <a:chExt cx="96" cy="1056"/>
            </a:xfrm>
          </p:grpSpPr>
          <p:sp>
            <p:nvSpPr>
              <p:cNvPr id="45074" name="Oval 10"/>
              <p:cNvSpPr>
                <a:spLocks noChangeArrowheads="1"/>
              </p:cNvSpPr>
              <p:nvPr/>
            </p:nvSpPr>
            <p:spPr bwMode="auto">
              <a:xfrm>
                <a:off x="1344" y="172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5075" name="Oval 11"/>
              <p:cNvSpPr>
                <a:spLocks noChangeArrowheads="1"/>
              </p:cNvSpPr>
              <p:nvPr/>
            </p:nvSpPr>
            <p:spPr bwMode="auto">
              <a:xfrm>
                <a:off x="1344" y="196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5076" name="Oval 12"/>
              <p:cNvSpPr>
                <a:spLocks noChangeArrowheads="1"/>
              </p:cNvSpPr>
              <p:nvPr/>
            </p:nvSpPr>
            <p:spPr bwMode="auto">
              <a:xfrm>
                <a:off x="1344" y="220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5077" name="Oval 13"/>
              <p:cNvSpPr>
                <a:spLocks noChangeArrowheads="1"/>
              </p:cNvSpPr>
              <p:nvPr/>
            </p:nvSpPr>
            <p:spPr bwMode="auto">
              <a:xfrm>
                <a:off x="1344" y="244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  <p:sp>
            <p:nvSpPr>
              <p:cNvPr id="45078" name="Oval 14"/>
              <p:cNvSpPr>
                <a:spLocks noChangeArrowheads="1"/>
              </p:cNvSpPr>
              <p:nvPr/>
            </p:nvSpPr>
            <p:spPr bwMode="auto">
              <a:xfrm>
                <a:off x="1344" y="2688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Osaka" pitchFamily="-65" charset="-128"/>
                  </a:defRPr>
                </a:lvl9pPr>
              </a:lstStyle>
              <a:p>
                <a:pPr eaLnBrk="1" hangingPunct="1"/>
                <a:endParaRPr lang="en-US"/>
              </a:p>
            </p:txBody>
          </p:sp>
        </p:grpSp>
        <p:sp>
          <p:nvSpPr>
            <p:cNvPr id="45067" name="Line 15"/>
            <p:cNvSpPr>
              <a:spLocks noChangeShapeType="1"/>
            </p:cNvSpPr>
            <p:nvPr/>
          </p:nvSpPr>
          <p:spPr bwMode="auto">
            <a:xfrm>
              <a:off x="3868" y="2448"/>
              <a:ext cx="720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8" name="Line 16"/>
            <p:cNvSpPr>
              <a:spLocks noChangeShapeType="1"/>
            </p:cNvSpPr>
            <p:nvPr/>
          </p:nvSpPr>
          <p:spPr bwMode="auto">
            <a:xfrm>
              <a:off x="3916" y="268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69" name="Text Box 17"/>
            <p:cNvSpPr txBox="1">
              <a:spLocks noChangeArrowheads="1"/>
            </p:cNvSpPr>
            <p:nvPr/>
          </p:nvSpPr>
          <p:spPr bwMode="auto">
            <a:xfrm>
              <a:off x="4696" y="2256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1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2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3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4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5</a:t>
              </a:r>
            </a:p>
          </p:txBody>
        </p:sp>
        <p:sp>
          <p:nvSpPr>
            <p:cNvPr id="45070" name="Text Box 18"/>
            <p:cNvSpPr txBox="1">
              <a:spLocks noChangeArrowheads="1"/>
            </p:cNvSpPr>
            <p:nvPr/>
          </p:nvSpPr>
          <p:spPr bwMode="auto">
            <a:xfrm>
              <a:off x="3600" y="2256"/>
              <a:ext cx="196" cy="1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a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e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i</a:t>
              </a:r>
            </a:p>
            <a:p>
              <a:pPr algn="ctr" eaLnBrk="1" hangingPunct="1">
                <a:lnSpc>
                  <a:spcPct val="140000"/>
                </a:lnSpc>
              </a:pPr>
              <a:r>
                <a:rPr lang="en-US"/>
                <a:t>o</a:t>
              </a:r>
            </a:p>
            <a:p>
              <a:pPr algn="ctr" eaLnBrk="1" hangingPunct="1">
                <a:lnSpc>
                  <a:spcPct val="140000"/>
                </a:lnSpc>
              </a:pPr>
              <a:endParaRPr lang="en-US"/>
            </a:p>
          </p:txBody>
        </p:sp>
        <p:sp>
          <p:nvSpPr>
            <p:cNvPr id="45071" name="Line 19"/>
            <p:cNvSpPr>
              <a:spLocks noChangeShapeType="1"/>
            </p:cNvSpPr>
            <p:nvPr/>
          </p:nvSpPr>
          <p:spPr bwMode="auto">
            <a:xfrm flipV="1">
              <a:off x="3916" y="268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2" name="Line 20"/>
            <p:cNvSpPr>
              <a:spLocks noChangeShapeType="1"/>
            </p:cNvSpPr>
            <p:nvPr/>
          </p:nvSpPr>
          <p:spPr bwMode="auto">
            <a:xfrm>
              <a:off x="3916" y="2928"/>
              <a:ext cx="672" cy="48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73" name="Text Box 21"/>
            <p:cNvSpPr txBox="1">
              <a:spLocks noChangeArrowheads="1"/>
            </p:cNvSpPr>
            <p:nvPr/>
          </p:nvSpPr>
          <p:spPr bwMode="auto">
            <a:xfrm>
              <a:off x="3360" y="3648"/>
              <a:ext cx="149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Osaka" pitchFamily="-65" charset="-128"/>
                </a:defRPr>
              </a:lvl9pPr>
            </a:lstStyle>
            <a:p>
              <a:pPr algn="ctr" eaLnBrk="1" hangingPunct="1"/>
              <a:r>
                <a:rPr lang="en-US"/>
                <a:t>A one-to-one function</a:t>
              </a:r>
            </a:p>
          </p:txBody>
        </p:sp>
      </p:grpSp>
      <p:sp>
        <p:nvSpPr>
          <p:cNvPr id="1241110" name="Oval 22"/>
          <p:cNvSpPr>
            <a:spLocks noChangeArrowheads="1"/>
          </p:cNvSpPr>
          <p:nvPr/>
        </p:nvSpPr>
        <p:spPr bwMode="auto">
          <a:xfrm>
            <a:off x="8610600" y="3962400"/>
            <a:ext cx="457200" cy="4572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Osaka" pitchFamily="-65" charset="-128"/>
              </a:defRPr>
            </a:lvl9pPr>
          </a:lstStyle>
          <a:p>
            <a:pPr eaLnBrk="1" hangingPunct="1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One to One Function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21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11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3600"/>
          </a:xfrm>
        </p:spPr>
        <p:txBody>
          <a:bodyPr/>
          <a:lstStyle/>
          <a:p>
            <a:pPr algn="ctr"/>
            <a:r>
              <a:rPr lang="en-US" b="1"/>
              <a:t>More on one-to-one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4463"/>
            <a:ext cx="10515600" cy="5143500"/>
          </a:xfrm>
        </p:spPr>
        <p:txBody>
          <a:bodyPr/>
          <a:lstStyle/>
          <a:p>
            <a:endParaRPr lang="en-US"/>
          </a:p>
          <a:p>
            <a:r>
              <a:rPr lang="en-US">
                <a:solidFill>
                  <a:srgbClr val="0070C0"/>
                </a:solidFill>
              </a:rPr>
              <a:t>Determine whether the function </a:t>
            </a:r>
            <a:r>
              <a:rPr lang="en-US" i="1">
                <a:solidFill>
                  <a:srgbClr val="0070C0"/>
                </a:solidFill>
              </a:rPr>
              <a:t>f </a:t>
            </a:r>
            <a:r>
              <a:rPr lang="en-US">
                <a:solidFill>
                  <a:srgbClr val="0070C0"/>
                </a:solidFill>
              </a:rPr>
              <a:t>form {a, b, c, d} to {1, 2, 3, 4, 5} with </a:t>
            </a:r>
            <a:r>
              <a:rPr lang="en-US" i="1">
                <a:solidFill>
                  <a:srgbClr val="0070C0"/>
                </a:solidFill>
              </a:rPr>
              <a:t>f(a)= 4, f(b)= 5, f(c)= 1, f(d)= 3 </a:t>
            </a:r>
            <a:r>
              <a:rPr lang="en-US">
                <a:solidFill>
                  <a:srgbClr val="0070C0"/>
                </a:solidFill>
              </a:rPr>
              <a:t>is one-to-one or not.</a:t>
            </a:r>
          </a:p>
          <a:p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Determine whether the function </a:t>
            </a:r>
            <a:r>
              <a:rPr lang="en-US" i="1">
                <a:solidFill>
                  <a:srgbClr val="0070C0"/>
                </a:solidFill>
              </a:rPr>
              <a:t>f(x) = x</a:t>
            </a:r>
            <a:r>
              <a:rPr lang="en-US" i="1" baseline="30000">
                <a:solidFill>
                  <a:srgbClr val="0070C0"/>
                </a:solidFill>
              </a:rPr>
              <a:t>2</a:t>
            </a:r>
            <a:r>
              <a:rPr lang="en-US" i="1">
                <a:solidFill>
                  <a:srgbClr val="0070C0"/>
                </a:solidFill>
              </a:rPr>
              <a:t> </a:t>
            </a:r>
            <a:r>
              <a:rPr lang="en-US">
                <a:solidFill>
                  <a:srgbClr val="0070C0"/>
                </a:solidFill>
              </a:rPr>
              <a:t>from the set of integers to the set of integers is one-to-one?</a:t>
            </a:r>
          </a:p>
          <a:p>
            <a:endParaRPr lang="en-US">
              <a:solidFill>
                <a:srgbClr val="0070C0"/>
              </a:solidFill>
            </a:endParaRPr>
          </a:p>
          <a:p>
            <a:r>
              <a:rPr lang="en-US">
                <a:solidFill>
                  <a:srgbClr val="0070C0"/>
                </a:solidFill>
              </a:rPr>
              <a:t>Determine whether the function </a:t>
            </a:r>
            <a:r>
              <a:rPr lang="en-US" i="1">
                <a:solidFill>
                  <a:srgbClr val="0070C0"/>
                </a:solidFill>
              </a:rPr>
              <a:t>f(x) = x+1 </a:t>
            </a:r>
            <a:r>
              <a:rPr lang="en-US">
                <a:solidFill>
                  <a:srgbClr val="0070C0"/>
                </a:solidFill>
              </a:rPr>
              <a:t>from the set of integers to the set of integers is one-to-one?</a:t>
            </a:r>
          </a:p>
          <a:p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3"/>
            <a:ext cx="12192000" cy="122872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>
                <a:solidFill>
                  <a:schemeClr val="bg1"/>
                </a:solidFill>
                <a:latin typeface="Rockwell" panose="02060603020205020403" pitchFamily="18" charset="0"/>
              </a:rPr>
              <a:t>One to One Function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6500813"/>
            <a:ext cx="12192000" cy="35718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225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20D4D22CB166478289643FDD561339" ma:contentTypeVersion="4" ma:contentTypeDescription="Create a new document." ma:contentTypeScope="" ma:versionID="803bf9756aba98e3a6050bccb8e89d48">
  <xsd:schema xmlns:xsd="http://www.w3.org/2001/XMLSchema" xmlns:xs="http://www.w3.org/2001/XMLSchema" xmlns:p="http://schemas.microsoft.com/office/2006/metadata/properties" xmlns:ns2="4167fab8-8ff8-4d16-8e2f-22d40d7d3bdb" targetNamespace="http://schemas.microsoft.com/office/2006/metadata/properties" ma:root="true" ma:fieldsID="c715a021d04c119efffa5cd945983032" ns2:_="">
    <xsd:import namespace="4167fab8-8ff8-4d16-8e2f-22d40d7d3b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67fab8-8ff8-4d16-8e2f-22d40d7d3b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56D33C2-2E67-485E-BFE2-5EA567093BE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E4FB62-B074-4FAB-A32E-5F7574F0AC9D}"/>
</file>

<file path=customXml/itemProps3.xml><?xml version="1.0" encoding="utf-8"?>
<ds:datastoreItem xmlns:ds="http://schemas.openxmlformats.org/officeDocument/2006/customXml" ds:itemID="{7052101F-6F08-45A8-86D1-64AD529D4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1425</Words>
  <Application>Microsoft Office PowerPoint</Application>
  <PresentationFormat>Widescreen</PresentationFormat>
  <Paragraphs>373</Paragraphs>
  <Slides>26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9" baseType="lpstr">
      <vt:lpstr>Gulim</vt:lpstr>
      <vt:lpstr>Arial</vt:lpstr>
      <vt:lpstr>Calibri</vt:lpstr>
      <vt:lpstr>Calibri Light</vt:lpstr>
      <vt:lpstr>Cambria Math</vt:lpstr>
      <vt:lpstr>Georgia</vt:lpstr>
      <vt:lpstr>Monotype Sorts</vt:lpstr>
      <vt:lpstr>Rockwell</vt:lpstr>
      <vt:lpstr>Symbol</vt:lpstr>
      <vt:lpstr>Times New Roman</vt:lpstr>
      <vt:lpstr>Verdana</vt:lpstr>
      <vt:lpstr>Wingdings</vt:lpstr>
      <vt:lpstr>Office Theme</vt:lpstr>
      <vt:lpstr>PowerPoint Presentation</vt:lpstr>
      <vt:lpstr>Function</vt:lpstr>
      <vt:lpstr>Function</vt:lpstr>
      <vt:lpstr>Definition of a function</vt:lpstr>
      <vt:lpstr>More functions</vt:lpstr>
      <vt:lpstr>Even more functions</vt:lpstr>
      <vt:lpstr>One-to-one functions</vt:lpstr>
      <vt:lpstr>More on one-to-one</vt:lpstr>
      <vt:lpstr>More on one-to-one</vt:lpstr>
      <vt:lpstr>Onto functions</vt:lpstr>
      <vt:lpstr>More on onto</vt:lpstr>
      <vt:lpstr>More onto</vt:lpstr>
      <vt:lpstr>PowerPoint Presentation</vt:lpstr>
      <vt:lpstr>Bijections</vt:lpstr>
      <vt:lpstr>PowerPoint Presentation</vt:lpstr>
      <vt:lpstr>PowerPoint Presentation</vt:lpstr>
      <vt:lpstr>Inverse functions</vt:lpstr>
      <vt:lpstr>Inverse functions</vt:lpstr>
      <vt:lpstr>More on inverse functions</vt:lpstr>
      <vt:lpstr>PowerPoint Presentation</vt:lpstr>
      <vt:lpstr>Compositions of functions</vt:lpstr>
      <vt:lpstr>Compositions of functions</vt:lpstr>
      <vt:lpstr>Compositions of functions</vt:lpstr>
      <vt:lpstr>PowerPoint Presentation</vt:lpstr>
      <vt:lpstr>PowerPoint Presentation</vt:lpstr>
      <vt:lpstr>End of Lesson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Sania Zahan Lecturer in CSE  Dept. of Computer Science &amp; Engineering Varendra University  Contact: sania@vu.edu.bd Phone# 01733736604</dc:title>
  <dc:creator>Sania</dc:creator>
  <cp:lastModifiedBy>Umme Rumman</cp:lastModifiedBy>
  <cp:revision>12</cp:revision>
  <dcterms:created xsi:type="dcterms:W3CDTF">2017-02-05T02:52:51Z</dcterms:created>
  <dcterms:modified xsi:type="dcterms:W3CDTF">2023-04-27T09:15:05Z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0x0101004383180DF6AE5944B250E2ADD9B60FCA</vt:lpwstr>
  </property>
</Properties>
</file>