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31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5" r:id="rId2"/>
    <p:sldId id="256" r:id="rId3"/>
    <p:sldId id="273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8" r:id="rId15"/>
    <p:sldId id="259" r:id="rId16"/>
    <p:sldId id="275" r:id="rId17"/>
    <p:sldId id="276" r:id="rId18"/>
    <p:sldId id="260" r:id="rId19"/>
    <p:sldId id="277" r:id="rId20"/>
    <p:sldId id="261" r:id="rId21"/>
    <p:sldId id="262" r:id="rId22"/>
    <p:sldId id="278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80" r:id="rId31"/>
    <p:sldId id="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5" autoAdjust="0"/>
  </p:normalViewPr>
  <p:slideViewPr>
    <p:cSldViewPr snapToGrid="0">
      <p:cViewPr varScale="1">
        <p:scale>
          <a:sx n="86" d="100"/>
          <a:sy n="86" d="100"/>
        </p:scale>
        <p:origin x="-26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834D0-A84B-49F9-BFE9-16F7CAEB13F8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70831-968B-46EB-A7AB-03187FA673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2D87B6E-3FE1-4843-B542-F186E59AC3AE}" type="slidenum">
              <a:rPr lang="en-US" sz="1200" smtClean="0"/>
              <a:pPr/>
              <a:t>4</a:t>
            </a:fld>
            <a:endParaRPr lang="en-US" sz="1200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6694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3034BBC-8422-4C30-9561-319D3F3CDA05}" type="slidenum">
              <a:rPr lang="en-US" sz="1200" smtClean="0"/>
              <a:pPr/>
              <a:t>13</a:t>
            </a:fld>
            <a:endParaRPr lang="en-US" sz="1200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79098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4AE81A2-2122-4DC7-8E33-465EF60DB462}" type="slidenum">
              <a:rPr lang="en-US" sz="1200" smtClean="0"/>
              <a:pPr/>
              <a:t>5</a:t>
            </a:fld>
            <a:endParaRPr lang="en-US" sz="120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15772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39158EE-3837-4430-93B4-87F865B1EC3A}" type="slidenum">
              <a:rPr lang="en-US" sz="1200" smtClean="0"/>
              <a:pPr/>
              <a:t>6</a:t>
            </a:fld>
            <a:endParaRPr lang="en-US" sz="1200" smtClean="0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136116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D40F20DE-9BB5-43C0-A176-BD25A37014BC}" type="slidenum">
              <a:rPr lang="en-US" sz="1200" smtClean="0"/>
              <a:pPr/>
              <a:t>7</a:t>
            </a:fld>
            <a:endParaRPr lang="en-US" sz="1200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68875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9F70AFE-8A53-40E8-82DD-12BAD007344C}" type="slidenum">
              <a:rPr lang="en-US" sz="1200" smtClean="0"/>
              <a:pPr/>
              <a:t>8</a:t>
            </a:fld>
            <a:endParaRPr lang="en-US" sz="1200" smtClean="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85368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9FEA8DD-43D8-4DBF-8092-BA3314C7EC99}" type="slidenum">
              <a:rPr lang="en-US" sz="1200" smtClean="0"/>
              <a:pPr/>
              <a:t>9</a:t>
            </a:fld>
            <a:endParaRPr lang="en-US" sz="1200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34876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44655D9-B371-4D80-891F-EAD7A5C4E1BD}" type="slidenum">
              <a:rPr lang="en-US" sz="1200" smtClean="0"/>
              <a:pPr/>
              <a:t>10</a:t>
            </a:fld>
            <a:endParaRPr lang="en-US" sz="1200" smtClean="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4036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DB7CB73-324B-4971-9729-ACE36467043C}" type="slidenum">
              <a:rPr lang="en-US" sz="1200" smtClean="0"/>
              <a:pPr/>
              <a:t>11</a:t>
            </a:fld>
            <a:endParaRPr lang="en-US" sz="1200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59600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10181A3-FE65-4F90-BFCC-EFFEE66DE4C4}" type="slidenum">
              <a:rPr lang="en-US" sz="1200" smtClean="0"/>
              <a:pPr/>
              <a:t>12</a:t>
            </a:fld>
            <a:endParaRPr lang="en-US" sz="1200" smtClean="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41240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4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9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50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5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9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3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3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24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3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3D19A-AC8E-4A80-A0FF-B36B8E4CEF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7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3D19A-AC8E-4A80-A0FF-B36B8E4CEF34}" type="datetimeFigureOut">
              <a:rPr lang="en-US" smtClean="0"/>
              <a:t>11/26/2020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451A7-B4D8-4373-BCF7-B5004E18F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2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1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90" name="Content Placeholder 2"/>
          <p:cNvSpPr txBox="1">
            <a:spLocks/>
          </p:cNvSpPr>
          <p:nvPr/>
        </p:nvSpPr>
        <p:spPr>
          <a:xfrm>
            <a:off x="3557809" y="3066882"/>
            <a:ext cx="5368477" cy="130685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Path and Connectivity</a:t>
            </a:r>
            <a:endParaRPr lang="en-US" sz="40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28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L24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0BEFF0-0452-4511-BE46-51AB72D5B492}" type="slidenum">
              <a:rPr 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844551" y="4762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Paths</a:t>
            </a:r>
          </a:p>
        </p:txBody>
      </p:sp>
      <p:sp>
        <p:nvSpPr>
          <p:cNvPr id="1843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2296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A path in a graph is a continuous way of getting from one vertex to another by using a sequence of edges.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EG:  could get from 1 to </a:t>
            </a:r>
            <a:r>
              <a:rPr lang="en-US" dirty="0" smtClean="0"/>
              <a:t>3 as </a:t>
            </a:r>
            <a:r>
              <a:rPr lang="en-US" dirty="0"/>
              <a:t>follows: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dirty="0"/>
              <a:t>1-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2</a:t>
            </a:r>
            <a:r>
              <a:rPr lang="en-US" dirty="0" smtClean="0"/>
              <a:t>-</a:t>
            </a:r>
            <a:r>
              <a:rPr lang="en-US" i="1" dirty="0" smtClean="0"/>
              <a:t>e</a:t>
            </a:r>
            <a:r>
              <a:rPr lang="en-US" baseline="-25000" dirty="0"/>
              <a:t>2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3</a:t>
            </a:r>
            <a:r>
              <a:rPr lang="en-US" dirty="0">
                <a:sym typeface="Wingdings" panose="05000000000000000000" pitchFamily="2" charset="2"/>
              </a:rPr>
              <a:t>3</a:t>
            </a:r>
            <a:r>
              <a:rPr lang="en-US" dirty="0"/>
              <a:t>-</a:t>
            </a:r>
            <a:r>
              <a:rPr lang="en-US" sz="4400" i="1" dirty="0"/>
              <a:t>e</a:t>
            </a:r>
            <a:r>
              <a:rPr lang="en-US" sz="4400" baseline="-25000" dirty="0"/>
              <a:t>4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6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5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4</a:t>
            </a:r>
            <a:r>
              <a:rPr lang="en-US" dirty="0">
                <a:sym typeface="Wingdings" panose="05000000000000000000" pitchFamily="2" charset="2"/>
              </a:rPr>
              <a:t>3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8438" name="Oval 4"/>
          <p:cNvSpPr>
            <a:spLocks noChangeArrowheads="1"/>
          </p:cNvSpPr>
          <p:nvPr/>
        </p:nvSpPr>
        <p:spPr bwMode="auto">
          <a:xfrm>
            <a:off x="38862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18439" name="Oval 5"/>
          <p:cNvSpPr>
            <a:spLocks noChangeArrowheads="1"/>
          </p:cNvSpPr>
          <p:nvPr/>
        </p:nvSpPr>
        <p:spPr bwMode="auto">
          <a:xfrm>
            <a:off x="64008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18440" name="Oval 6"/>
          <p:cNvSpPr>
            <a:spLocks noChangeArrowheads="1"/>
          </p:cNvSpPr>
          <p:nvPr/>
        </p:nvSpPr>
        <p:spPr bwMode="auto">
          <a:xfrm>
            <a:off x="51816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18441" name="Oval 7"/>
          <p:cNvSpPr>
            <a:spLocks noChangeArrowheads="1"/>
          </p:cNvSpPr>
          <p:nvPr/>
        </p:nvSpPr>
        <p:spPr bwMode="auto">
          <a:xfrm>
            <a:off x="7696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4</a:t>
            </a:r>
          </a:p>
        </p:txBody>
      </p:sp>
      <p:cxnSp>
        <p:nvCxnSpPr>
          <p:cNvPr id="18443" name="AutoShape 9"/>
          <p:cNvCxnSpPr>
            <a:cxnSpLocks noChangeShapeType="1"/>
            <a:stCxn id="18438" idx="5"/>
            <a:endCxn id="18440" idx="1"/>
          </p:cNvCxnSpPr>
          <p:nvPr/>
        </p:nvCxnSpPr>
        <p:spPr bwMode="auto">
          <a:xfrm>
            <a:off x="4211639" y="3602039"/>
            <a:ext cx="1025525" cy="8731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44" name="AutoShape 10"/>
          <p:cNvCxnSpPr>
            <a:cxnSpLocks noChangeShapeType="1"/>
            <a:stCxn id="18440" idx="7"/>
            <a:endCxn id="18439" idx="3"/>
          </p:cNvCxnSpPr>
          <p:nvPr/>
        </p:nvCxnSpPr>
        <p:spPr bwMode="auto">
          <a:xfrm flipV="1">
            <a:off x="5507039" y="3602039"/>
            <a:ext cx="949325" cy="8731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5029201" y="2819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1</a:t>
            </a: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4343401" y="3708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3</a:t>
            </a:r>
          </a:p>
        </p:txBody>
      </p:sp>
      <p:cxnSp>
        <p:nvCxnSpPr>
          <p:cNvPr id="18447" name="AutoShape 13"/>
          <p:cNvCxnSpPr>
            <a:cxnSpLocks noChangeShapeType="1"/>
            <a:stCxn id="18438" idx="7"/>
            <a:endCxn id="18439" idx="1"/>
          </p:cNvCxnSpPr>
          <p:nvPr/>
        </p:nvCxnSpPr>
        <p:spPr bwMode="auto">
          <a:xfrm>
            <a:off x="4211639" y="3332163"/>
            <a:ext cx="2244725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48" name="Text Box 14"/>
          <p:cNvSpPr txBox="1">
            <a:spLocks noChangeArrowheads="1"/>
          </p:cNvSpPr>
          <p:nvPr/>
        </p:nvSpPr>
        <p:spPr bwMode="auto">
          <a:xfrm>
            <a:off x="5029201" y="3200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 dirty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18449" name="Text Box 15"/>
          <p:cNvSpPr txBox="1">
            <a:spLocks noChangeArrowheads="1"/>
          </p:cNvSpPr>
          <p:nvPr/>
        </p:nvSpPr>
        <p:spPr bwMode="auto">
          <a:xfrm>
            <a:off x="5703888" y="37338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4</a:t>
            </a:r>
          </a:p>
        </p:txBody>
      </p:sp>
      <p:sp>
        <p:nvSpPr>
          <p:cNvPr id="18450" name="Text Box 16"/>
          <p:cNvSpPr txBox="1">
            <a:spLocks noChangeArrowheads="1"/>
          </p:cNvSpPr>
          <p:nvPr/>
        </p:nvSpPr>
        <p:spPr bwMode="auto">
          <a:xfrm>
            <a:off x="6781801" y="3581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5</a:t>
            </a:r>
          </a:p>
        </p:txBody>
      </p:sp>
      <p:sp>
        <p:nvSpPr>
          <p:cNvPr id="18451" name="Text Box 17"/>
          <p:cNvSpPr txBox="1">
            <a:spLocks noChangeArrowheads="1"/>
          </p:cNvSpPr>
          <p:nvPr/>
        </p:nvSpPr>
        <p:spPr bwMode="auto">
          <a:xfrm>
            <a:off x="6846888" y="26670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6</a:t>
            </a:r>
          </a:p>
        </p:txBody>
      </p:sp>
      <p:cxnSp>
        <p:nvCxnSpPr>
          <p:cNvPr id="18452" name="AutoShape 18"/>
          <p:cNvCxnSpPr>
            <a:cxnSpLocks noChangeShapeType="1"/>
            <a:stCxn id="18439" idx="4"/>
            <a:endCxn id="18439" idx="6"/>
          </p:cNvCxnSpPr>
          <p:nvPr/>
        </p:nvCxnSpPr>
        <p:spPr bwMode="auto">
          <a:xfrm rot="5400000" flipH="1" flipV="1">
            <a:off x="6591300" y="34671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3" name="AutoShape 19"/>
          <p:cNvCxnSpPr>
            <a:cxnSpLocks noChangeShapeType="1"/>
            <a:stCxn id="18439" idx="6"/>
            <a:endCxn id="18439" idx="0"/>
          </p:cNvCxnSpPr>
          <p:nvPr/>
        </p:nvCxnSpPr>
        <p:spPr bwMode="auto">
          <a:xfrm flipH="1" flipV="1">
            <a:off x="6591300" y="3276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54" name="AutoShape 20"/>
          <p:cNvCxnSpPr>
            <a:cxnSpLocks noChangeShapeType="1"/>
            <a:stCxn id="18441" idx="6"/>
            <a:endCxn id="18441" idx="0"/>
          </p:cNvCxnSpPr>
          <p:nvPr/>
        </p:nvCxnSpPr>
        <p:spPr bwMode="auto">
          <a:xfrm flipH="1" flipV="1">
            <a:off x="7886700" y="4419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8077201" y="3763963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7</a:t>
            </a:r>
          </a:p>
        </p:txBody>
      </p:sp>
      <p:sp>
        <p:nvSpPr>
          <p:cNvPr id="18456" name="AutoShape 22"/>
          <p:cNvSpPr>
            <a:spLocks noChangeArrowheads="1"/>
          </p:cNvSpPr>
          <p:nvPr/>
        </p:nvSpPr>
        <p:spPr bwMode="auto">
          <a:xfrm>
            <a:off x="6248400" y="3124200"/>
            <a:ext cx="685800" cy="685800"/>
          </a:xfrm>
          <a:prstGeom prst="star4">
            <a:avLst>
              <a:gd name="adj" fmla="val 12500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5" name="Rectangle 2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Paths (Undirected)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27" name="AutoShape 13"/>
          <p:cNvCxnSpPr>
            <a:cxnSpLocks noChangeShapeType="1"/>
          </p:cNvCxnSpPr>
          <p:nvPr/>
        </p:nvCxnSpPr>
        <p:spPr bwMode="auto">
          <a:xfrm flipV="1">
            <a:off x="4276382" y="3467100"/>
            <a:ext cx="2036761" cy="174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8823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L24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3A0A96E-9F1B-4181-A9C4-63148065EE8B}" type="slidenum">
              <a:rPr 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Paths</a:t>
            </a:r>
          </a:p>
        </p:txBody>
      </p:sp>
      <p:sp>
        <p:nvSpPr>
          <p:cNvPr id="2048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2296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A path in a graph is a continuous way of getting from one vertex to another by using a sequence of edges.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EG:  could get from 1 to </a:t>
            </a:r>
            <a:r>
              <a:rPr lang="en-US" dirty="0" smtClean="0"/>
              <a:t>3 as </a:t>
            </a:r>
            <a:r>
              <a:rPr lang="en-US" dirty="0"/>
              <a:t>follows: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dirty="0"/>
              <a:t>1-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2</a:t>
            </a:r>
            <a:r>
              <a:rPr lang="en-US" dirty="0" smtClean="0"/>
              <a:t>-</a:t>
            </a:r>
            <a:r>
              <a:rPr lang="en-US" i="1" dirty="0" smtClean="0"/>
              <a:t>e</a:t>
            </a:r>
            <a:r>
              <a:rPr lang="en-US" baseline="-25000" dirty="0"/>
              <a:t>2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3</a:t>
            </a:r>
            <a:r>
              <a:rPr lang="en-US" dirty="0">
                <a:sym typeface="Wingdings" panose="05000000000000000000" pitchFamily="2" charset="2"/>
              </a:rPr>
              <a:t>3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4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sz="4400" i="1" dirty="0"/>
              <a:t>e</a:t>
            </a:r>
            <a:r>
              <a:rPr lang="en-US" sz="4400" baseline="-25000" dirty="0"/>
              <a:t>6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5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4</a:t>
            </a:r>
            <a:r>
              <a:rPr lang="en-US" dirty="0">
                <a:sym typeface="Wingdings" panose="05000000000000000000" pitchFamily="2" charset="2"/>
              </a:rPr>
              <a:t>3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20486" name="Oval 4"/>
          <p:cNvSpPr>
            <a:spLocks noChangeArrowheads="1"/>
          </p:cNvSpPr>
          <p:nvPr/>
        </p:nvSpPr>
        <p:spPr bwMode="auto">
          <a:xfrm>
            <a:off x="38862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20487" name="Oval 5"/>
          <p:cNvSpPr>
            <a:spLocks noChangeArrowheads="1"/>
          </p:cNvSpPr>
          <p:nvPr/>
        </p:nvSpPr>
        <p:spPr bwMode="auto">
          <a:xfrm>
            <a:off x="64008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20488" name="Oval 6"/>
          <p:cNvSpPr>
            <a:spLocks noChangeArrowheads="1"/>
          </p:cNvSpPr>
          <p:nvPr/>
        </p:nvSpPr>
        <p:spPr bwMode="auto">
          <a:xfrm>
            <a:off x="51816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20489" name="Oval 7"/>
          <p:cNvSpPr>
            <a:spLocks noChangeArrowheads="1"/>
          </p:cNvSpPr>
          <p:nvPr/>
        </p:nvSpPr>
        <p:spPr bwMode="auto">
          <a:xfrm>
            <a:off x="7696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4</a:t>
            </a:r>
          </a:p>
        </p:txBody>
      </p:sp>
      <p:cxnSp>
        <p:nvCxnSpPr>
          <p:cNvPr id="20491" name="AutoShape 9"/>
          <p:cNvCxnSpPr>
            <a:cxnSpLocks noChangeShapeType="1"/>
            <a:stCxn id="20486" idx="5"/>
            <a:endCxn id="20488" idx="1"/>
          </p:cNvCxnSpPr>
          <p:nvPr/>
        </p:nvCxnSpPr>
        <p:spPr bwMode="auto">
          <a:xfrm>
            <a:off x="4211639" y="3602039"/>
            <a:ext cx="1025525" cy="8731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92" name="AutoShape 10"/>
          <p:cNvCxnSpPr>
            <a:cxnSpLocks noChangeShapeType="1"/>
            <a:stCxn id="20488" idx="7"/>
            <a:endCxn id="20487" idx="3"/>
          </p:cNvCxnSpPr>
          <p:nvPr/>
        </p:nvCxnSpPr>
        <p:spPr bwMode="auto">
          <a:xfrm flipV="1">
            <a:off x="5507039" y="3602039"/>
            <a:ext cx="949325" cy="8731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3" name="Text Box 11"/>
          <p:cNvSpPr txBox="1">
            <a:spLocks noChangeArrowheads="1"/>
          </p:cNvSpPr>
          <p:nvPr/>
        </p:nvSpPr>
        <p:spPr bwMode="auto">
          <a:xfrm>
            <a:off x="5029201" y="2819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1</a:t>
            </a:r>
          </a:p>
        </p:txBody>
      </p:sp>
      <p:sp>
        <p:nvSpPr>
          <p:cNvPr id="20494" name="Text Box 12"/>
          <p:cNvSpPr txBox="1">
            <a:spLocks noChangeArrowheads="1"/>
          </p:cNvSpPr>
          <p:nvPr/>
        </p:nvSpPr>
        <p:spPr bwMode="auto">
          <a:xfrm>
            <a:off x="4343401" y="3708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3</a:t>
            </a:r>
          </a:p>
        </p:txBody>
      </p:sp>
      <p:cxnSp>
        <p:nvCxnSpPr>
          <p:cNvPr id="20495" name="AutoShape 13"/>
          <p:cNvCxnSpPr>
            <a:cxnSpLocks noChangeShapeType="1"/>
            <a:stCxn id="20486" idx="7"/>
            <a:endCxn id="20487" idx="1"/>
          </p:cNvCxnSpPr>
          <p:nvPr/>
        </p:nvCxnSpPr>
        <p:spPr bwMode="auto">
          <a:xfrm>
            <a:off x="4211639" y="3332163"/>
            <a:ext cx="2244725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96" name="Text Box 14"/>
          <p:cNvSpPr txBox="1">
            <a:spLocks noChangeArrowheads="1"/>
          </p:cNvSpPr>
          <p:nvPr/>
        </p:nvSpPr>
        <p:spPr bwMode="auto">
          <a:xfrm>
            <a:off x="5029201" y="3200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2</a:t>
            </a:r>
          </a:p>
        </p:txBody>
      </p:sp>
      <p:sp>
        <p:nvSpPr>
          <p:cNvPr id="20497" name="Text Box 15"/>
          <p:cNvSpPr txBox="1">
            <a:spLocks noChangeArrowheads="1"/>
          </p:cNvSpPr>
          <p:nvPr/>
        </p:nvSpPr>
        <p:spPr bwMode="auto">
          <a:xfrm>
            <a:off x="5703888" y="37338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4</a:t>
            </a:r>
          </a:p>
        </p:txBody>
      </p:sp>
      <p:sp>
        <p:nvSpPr>
          <p:cNvPr id="20498" name="Text Box 16"/>
          <p:cNvSpPr txBox="1">
            <a:spLocks noChangeArrowheads="1"/>
          </p:cNvSpPr>
          <p:nvPr/>
        </p:nvSpPr>
        <p:spPr bwMode="auto">
          <a:xfrm>
            <a:off x="6781801" y="3581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5</a:t>
            </a:r>
          </a:p>
        </p:txBody>
      </p:sp>
      <p:sp>
        <p:nvSpPr>
          <p:cNvPr id="20499" name="Text Box 17"/>
          <p:cNvSpPr txBox="1">
            <a:spLocks noChangeArrowheads="1"/>
          </p:cNvSpPr>
          <p:nvPr/>
        </p:nvSpPr>
        <p:spPr bwMode="auto">
          <a:xfrm>
            <a:off x="6846888" y="26670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6</a:t>
            </a:r>
          </a:p>
        </p:txBody>
      </p:sp>
      <p:cxnSp>
        <p:nvCxnSpPr>
          <p:cNvPr id="20500" name="AutoShape 18"/>
          <p:cNvCxnSpPr>
            <a:cxnSpLocks noChangeShapeType="1"/>
            <a:stCxn id="20487" idx="4"/>
            <a:endCxn id="20487" idx="6"/>
          </p:cNvCxnSpPr>
          <p:nvPr/>
        </p:nvCxnSpPr>
        <p:spPr bwMode="auto">
          <a:xfrm rot="5400000" flipH="1" flipV="1">
            <a:off x="6591300" y="34671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1" name="AutoShape 19"/>
          <p:cNvCxnSpPr>
            <a:cxnSpLocks noChangeShapeType="1"/>
            <a:stCxn id="20487" idx="6"/>
            <a:endCxn id="20487" idx="0"/>
          </p:cNvCxnSpPr>
          <p:nvPr/>
        </p:nvCxnSpPr>
        <p:spPr bwMode="auto">
          <a:xfrm flipH="1" flipV="1">
            <a:off x="6591300" y="3276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02" name="AutoShape 20"/>
          <p:cNvCxnSpPr>
            <a:cxnSpLocks noChangeShapeType="1"/>
            <a:stCxn id="20489" idx="6"/>
            <a:endCxn id="20489" idx="0"/>
          </p:cNvCxnSpPr>
          <p:nvPr/>
        </p:nvCxnSpPr>
        <p:spPr bwMode="auto">
          <a:xfrm flipH="1" flipV="1">
            <a:off x="7886700" y="4419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3" name="Text Box 21"/>
          <p:cNvSpPr txBox="1">
            <a:spLocks noChangeArrowheads="1"/>
          </p:cNvSpPr>
          <p:nvPr/>
        </p:nvSpPr>
        <p:spPr bwMode="auto">
          <a:xfrm>
            <a:off x="8077201" y="3763963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7</a:t>
            </a:r>
          </a:p>
        </p:txBody>
      </p:sp>
      <p:sp>
        <p:nvSpPr>
          <p:cNvPr id="20504" name="AutoShape 22"/>
          <p:cNvSpPr>
            <a:spLocks noChangeArrowheads="1"/>
          </p:cNvSpPr>
          <p:nvPr/>
        </p:nvSpPr>
        <p:spPr bwMode="auto">
          <a:xfrm>
            <a:off x="6248400" y="3124200"/>
            <a:ext cx="685800" cy="685800"/>
          </a:xfrm>
          <a:prstGeom prst="star4">
            <a:avLst>
              <a:gd name="adj" fmla="val 12500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5" name="Rectangle 2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Paths (Undirected)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27" name="AutoShape 13"/>
          <p:cNvCxnSpPr>
            <a:cxnSpLocks noChangeShapeType="1"/>
          </p:cNvCxnSpPr>
          <p:nvPr/>
        </p:nvCxnSpPr>
        <p:spPr bwMode="auto">
          <a:xfrm>
            <a:off x="4267200" y="3455155"/>
            <a:ext cx="2088996" cy="1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292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L24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163AA7-4055-4FF1-9D82-4EF84DBC1813}" type="slidenum">
              <a:rPr 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sz="140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Paths</a:t>
            </a:r>
          </a:p>
        </p:txBody>
      </p:sp>
      <p:sp>
        <p:nvSpPr>
          <p:cNvPr id="2253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2296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A path in a graph is a continuous way of getting from one vertex to another by using a sequence of edges.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EG:  could get from 1 to 3 </a:t>
            </a:r>
            <a:r>
              <a:rPr lang="en-US" dirty="0" smtClean="0"/>
              <a:t>as </a:t>
            </a:r>
            <a:r>
              <a:rPr lang="en-US" dirty="0"/>
              <a:t>follows: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dirty="0"/>
              <a:t>1-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2</a:t>
            </a:r>
            <a:r>
              <a:rPr lang="en-US" dirty="0" smtClean="0"/>
              <a:t>-</a:t>
            </a:r>
            <a:r>
              <a:rPr lang="en-US" i="1" dirty="0" smtClean="0"/>
              <a:t>e</a:t>
            </a:r>
            <a:r>
              <a:rPr lang="en-US" baseline="-25000" dirty="0"/>
              <a:t>2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3</a:t>
            </a:r>
            <a:r>
              <a:rPr lang="en-US" dirty="0">
                <a:sym typeface="Wingdings" panose="05000000000000000000" pitchFamily="2" charset="2"/>
              </a:rPr>
              <a:t>3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4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6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sz="4400" i="1" dirty="0"/>
              <a:t>e</a:t>
            </a:r>
            <a:r>
              <a:rPr lang="en-US" sz="4400" baseline="-25000" dirty="0"/>
              <a:t>5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4</a:t>
            </a:r>
            <a:r>
              <a:rPr lang="en-US" dirty="0">
                <a:sym typeface="Wingdings" panose="05000000000000000000" pitchFamily="2" charset="2"/>
              </a:rPr>
              <a:t>3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22534" name="Oval 4"/>
          <p:cNvSpPr>
            <a:spLocks noChangeArrowheads="1"/>
          </p:cNvSpPr>
          <p:nvPr/>
        </p:nvSpPr>
        <p:spPr bwMode="auto">
          <a:xfrm>
            <a:off x="38862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22535" name="Oval 5"/>
          <p:cNvSpPr>
            <a:spLocks noChangeArrowheads="1"/>
          </p:cNvSpPr>
          <p:nvPr/>
        </p:nvSpPr>
        <p:spPr bwMode="auto">
          <a:xfrm>
            <a:off x="64008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22536" name="Oval 6"/>
          <p:cNvSpPr>
            <a:spLocks noChangeArrowheads="1"/>
          </p:cNvSpPr>
          <p:nvPr/>
        </p:nvSpPr>
        <p:spPr bwMode="auto">
          <a:xfrm>
            <a:off x="51816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22537" name="Oval 7"/>
          <p:cNvSpPr>
            <a:spLocks noChangeArrowheads="1"/>
          </p:cNvSpPr>
          <p:nvPr/>
        </p:nvSpPr>
        <p:spPr bwMode="auto">
          <a:xfrm>
            <a:off x="7696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4</a:t>
            </a:r>
          </a:p>
        </p:txBody>
      </p:sp>
      <p:cxnSp>
        <p:nvCxnSpPr>
          <p:cNvPr id="22539" name="AutoShape 9"/>
          <p:cNvCxnSpPr>
            <a:cxnSpLocks noChangeShapeType="1"/>
            <a:stCxn id="22534" idx="5"/>
            <a:endCxn id="22536" idx="1"/>
          </p:cNvCxnSpPr>
          <p:nvPr/>
        </p:nvCxnSpPr>
        <p:spPr bwMode="auto">
          <a:xfrm>
            <a:off x="4211639" y="3602039"/>
            <a:ext cx="1025525" cy="8731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0" name="AutoShape 10"/>
          <p:cNvCxnSpPr>
            <a:cxnSpLocks noChangeShapeType="1"/>
            <a:stCxn id="22536" idx="7"/>
            <a:endCxn id="22535" idx="3"/>
          </p:cNvCxnSpPr>
          <p:nvPr/>
        </p:nvCxnSpPr>
        <p:spPr bwMode="auto">
          <a:xfrm flipV="1">
            <a:off x="5507039" y="3602039"/>
            <a:ext cx="949325" cy="8731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1" name="Text Box 11"/>
          <p:cNvSpPr txBox="1">
            <a:spLocks noChangeArrowheads="1"/>
          </p:cNvSpPr>
          <p:nvPr/>
        </p:nvSpPr>
        <p:spPr bwMode="auto">
          <a:xfrm>
            <a:off x="5029201" y="2819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1</a:t>
            </a:r>
          </a:p>
        </p:txBody>
      </p:sp>
      <p:sp>
        <p:nvSpPr>
          <p:cNvPr id="22542" name="Text Box 12"/>
          <p:cNvSpPr txBox="1">
            <a:spLocks noChangeArrowheads="1"/>
          </p:cNvSpPr>
          <p:nvPr/>
        </p:nvSpPr>
        <p:spPr bwMode="auto">
          <a:xfrm>
            <a:off x="4343401" y="3708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3</a:t>
            </a:r>
          </a:p>
        </p:txBody>
      </p:sp>
      <p:cxnSp>
        <p:nvCxnSpPr>
          <p:cNvPr id="22543" name="AutoShape 13"/>
          <p:cNvCxnSpPr>
            <a:cxnSpLocks noChangeShapeType="1"/>
            <a:stCxn id="22534" idx="7"/>
            <a:endCxn id="22535" idx="1"/>
          </p:cNvCxnSpPr>
          <p:nvPr/>
        </p:nvCxnSpPr>
        <p:spPr bwMode="auto">
          <a:xfrm>
            <a:off x="4211639" y="3332163"/>
            <a:ext cx="2244725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44" name="Text Box 14"/>
          <p:cNvSpPr txBox="1">
            <a:spLocks noChangeArrowheads="1"/>
          </p:cNvSpPr>
          <p:nvPr/>
        </p:nvSpPr>
        <p:spPr bwMode="auto">
          <a:xfrm>
            <a:off x="5029201" y="3200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2</a:t>
            </a:r>
          </a:p>
        </p:txBody>
      </p:sp>
      <p:sp>
        <p:nvSpPr>
          <p:cNvPr id="22545" name="Text Box 15"/>
          <p:cNvSpPr txBox="1">
            <a:spLocks noChangeArrowheads="1"/>
          </p:cNvSpPr>
          <p:nvPr/>
        </p:nvSpPr>
        <p:spPr bwMode="auto">
          <a:xfrm>
            <a:off x="5703888" y="37338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4</a:t>
            </a:r>
          </a:p>
        </p:txBody>
      </p:sp>
      <p:sp>
        <p:nvSpPr>
          <p:cNvPr id="22546" name="Text Box 16"/>
          <p:cNvSpPr txBox="1">
            <a:spLocks noChangeArrowheads="1"/>
          </p:cNvSpPr>
          <p:nvPr/>
        </p:nvSpPr>
        <p:spPr bwMode="auto">
          <a:xfrm>
            <a:off x="6781801" y="3581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5</a:t>
            </a:r>
          </a:p>
        </p:txBody>
      </p:sp>
      <p:sp>
        <p:nvSpPr>
          <p:cNvPr id="22547" name="Text Box 17"/>
          <p:cNvSpPr txBox="1">
            <a:spLocks noChangeArrowheads="1"/>
          </p:cNvSpPr>
          <p:nvPr/>
        </p:nvSpPr>
        <p:spPr bwMode="auto">
          <a:xfrm>
            <a:off x="6846888" y="26670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6</a:t>
            </a:r>
          </a:p>
        </p:txBody>
      </p:sp>
      <p:cxnSp>
        <p:nvCxnSpPr>
          <p:cNvPr id="22548" name="AutoShape 18"/>
          <p:cNvCxnSpPr>
            <a:cxnSpLocks noChangeShapeType="1"/>
            <a:stCxn id="22535" idx="4"/>
            <a:endCxn id="22535" idx="6"/>
          </p:cNvCxnSpPr>
          <p:nvPr/>
        </p:nvCxnSpPr>
        <p:spPr bwMode="auto">
          <a:xfrm rot="5400000" flipH="1" flipV="1">
            <a:off x="6591300" y="34671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49" name="AutoShape 19"/>
          <p:cNvCxnSpPr>
            <a:cxnSpLocks noChangeShapeType="1"/>
            <a:stCxn id="22535" idx="6"/>
            <a:endCxn id="22535" idx="0"/>
          </p:cNvCxnSpPr>
          <p:nvPr/>
        </p:nvCxnSpPr>
        <p:spPr bwMode="auto">
          <a:xfrm flipH="1" flipV="1">
            <a:off x="6591300" y="3276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0" name="AutoShape 20"/>
          <p:cNvCxnSpPr>
            <a:cxnSpLocks noChangeShapeType="1"/>
            <a:stCxn id="22537" idx="6"/>
            <a:endCxn id="22537" idx="0"/>
          </p:cNvCxnSpPr>
          <p:nvPr/>
        </p:nvCxnSpPr>
        <p:spPr bwMode="auto">
          <a:xfrm flipH="1" flipV="1">
            <a:off x="7886700" y="4419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551" name="Text Box 21"/>
          <p:cNvSpPr txBox="1">
            <a:spLocks noChangeArrowheads="1"/>
          </p:cNvSpPr>
          <p:nvPr/>
        </p:nvSpPr>
        <p:spPr bwMode="auto">
          <a:xfrm>
            <a:off x="8077201" y="3763963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7</a:t>
            </a:r>
          </a:p>
        </p:txBody>
      </p:sp>
      <p:sp>
        <p:nvSpPr>
          <p:cNvPr id="22552" name="AutoShape 22"/>
          <p:cNvSpPr>
            <a:spLocks noChangeArrowheads="1"/>
          </p:cNvSpPr>
          <p:nvPr/>
        </p:nvSpPr>
        <p:spPr bwMode="auto">
          <a:xfrm>
            <a:off x="6248400" y="3124200"/>
            <a:ext cx="685800" cy="685800"/>
          </a:xfrm>
          <a:prstGeom prst="star4">
            <a:avLst>
              <a:gd name="adj" fmla="val 12500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5" name="Rectangle 2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Paths (Undirected)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27" name="AutoShape 13"/>
          <p:cNvCxnSpPr>
            <a:cxnSpLocks noChangeShapeType="1"/>
          </p:cNvCxnSpPr>
          <p:nvPr/>
        </p:nvCxnSpPr>
        <p:spPr bwMode="auto">
          <a:xfrm flipV="1">
            <a:off x="4286251" y="3467100"/>
            <a:ext cx="2036761" cy="174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9381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L24</a:t>
            </a:r>
          </a:p>
        </p:txBody>
      </p:sp>
      <p:sp>
        <p:nvSpPr>
          <p:cNvPr id="245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A734F4-46DE-4F46-9610-D5C485F54194}" type="slidenum">
              <a:rPr 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sz="140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884238" y="-4761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Paths</a:t>
            </a: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2296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A path in a graph is a continuous way of getting from one vertex to another by using a sequence of edges.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EG:  could get from 1 to 3 </a:t>
            </a:r>
            <a:r>
              <a:rPr lang="en-US" dirty="0" smtClean="0"/>
              <a:t>as </a:t>
            </a:r>
            <a:r>
              <a:rPr lang="en-US" dirty="0"/>
              <a:t>follows: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dirty="0"/>
              <a:t>1-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2</a:t>
            </a:r>
            <a:r>
              <a:rPr lang="en-US" dirty="0" smtClean="0"/>
              <a:t>-</a:t>
            </a:r>
            <a:r>
              <a:rPr lang="en-US" i="1" dirty="0" smtClean="0"/>
              <a:t>e</a:t>
            </a:r>
            <a:r>
              <a:rPr lang="en-US" baseline="-25000" dirty="0"/>
              <a:t>2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3</a:t>
            </a:r>
            <a:r>
              <a:rPr lang="en-US" dirty="0">
                <a:sym typeface="Wingdings" panose="05000000000000000000" pitchFamily="2" charset="2"/>
              </a:rPr>
              <a:t>3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4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6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5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sz="4400" i="1" dirty="0"/>
              <a:t>e</a:t>
            </a:r>
            <a:r>
              <a:rPr lang="en-US" sz="4400" baseline="-25000" dirty="0"/>
              <a:t>4</a:t>
            </a:r>
            <a:r>
              <a:rPr lang="en-US" dirty="0">
                <a:sym typeface="Wingdings" panose="05000000000000000000" pitchFamily="2" charset="2"/>
              </a:rPr>
              <a:t>3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24582" name="Oval 4"/>
          <p:cNvSpPr>
            <a:spLocks noChangeArrowheads="1"/>
          </p:cNvSpPr>
          <p:nvPr/>
        </p:nvSpPr>
        <p:spPr bwMode="auto">
          <a:xfrm>
            <a:off x="38862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24583" name="Oval 5"/>
          <p:cNvSpPr>
            <a:spLocks noChangeArrowheads="1"/>
          </p:cNvSpPr>
          <p:nvPr/>
        </p:nvSpPr>
        <p:spPr bwMode="auto">
          <a:xfrm>
            <a:off x="64008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24584" name="Oval 6"/>
          <p:cNvSpPr>
            <a:spLocks noChangeArrowheads="1"/>
          </p:cNvSpPr>
          <p:nvPr/>
        </p:nvSpPr>
        <p:spPr bwMode="auto">
          <a:xfrm>
            <a:off x="51816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24585" name="Oval 7"/>
          <p:cNvSpPr>
            <a:spLocks noChangeArrowheads="1"/>
          </p:cNvSpPr>
          <p:nvPr/>
        </p:nvSpPr>
        <p:spPr bwMode="auto">
          <a:xfrm>
            <a:off x="7696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4</a:t>
            </a:r>
          </a:p>
        </p:txBody>
      </p:sp>
      <p:cxnSp>
        <p:nvCxnSpPr>
          <p:cNvPr id="24587" name="AutoShape 9"/>
          <p:cNvCxnSpPr>
            <a:cxnSpLocks noChangeShapeType="1"/>
            <a:stCxn id="24582" idx="5"/>
            <a:endCxn id="24584" idx="1"/>
          </p:cNvCxnSpPr>
          <p:nvPr/>
        </p:nvCxnSpPr>
        <p:spPr bwMode="auto">
          <a:xfrm>
            <a:off x="4211639" y="3602039"/>
            <a:ext cx="1025525" cy="8731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8" name="AutoShape 10"/>
          <p:cNvCxnSpPr>
            <a:cxnSpLocks noChangeShapeType="1"/>
            <a:stCxn id="24584" idx="7"/>
            <a:endCxn id="24583" idx="3"/>
          </p:cNvCxnSpPr>
          <p:nvPr/>
        </p:nvCxnSpPr>
        <p:spPr bwMode="auto">
          <a:xfrm flipV="1">
            <a:off x="5507039" y="3602039"/>
            <a:ext cx="949325" cy="8731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89" name="Text Box 11"/>
          <p:cNvSpPr txBox="1">
            <a:spLocks noChangeArrowheads="1"/>
          </p:cNvSpPr>
          <p:nvPr/>
        </p:nvSpPr>
        <p:spPr bwMode="auto">
          <a:xfrm>
            <a:off x="5029201" y="2819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1</a:t>
            </a:r>
          </a:p>
        </p:txBody>
      </p:sp>
      <p:sp>
        <p:nvSpPr>
          <p:cNvPr id="24590" name="Text Box 12"/>
          <p:cNvSpPr txBox="1">
            <a:spLocks noChangeArrowheads="1"/>
          </p:cNvSpPr>
          <p:nvPr/>
        </p:nvSpPr>
        <p:spPr bwMode="auto">
          <a:xfrm>
            <a:off x="4343401" y="3708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3</a:t>
            </a:r>
          </a:p>
        </p:txBody>
      </p:sp>
      <p:cxnSp>
        <p:nvCxnSpPr>
          <p:cNvPr id="24591" name="AutoShape 13"/>
          <p:cNvCxnSpPr>
            <a:cxnSpLocks noChangeShapeType="1"/>
            <a:stCxn id="24582" idx="7"/>
            <a:endCxn id="24583" idx="1"/>
          </p:cNvCxnSpPr>
          <p:nvPr/>
        </p:nvCxnSpPr>
        <p:spPr bwMode="auto">
          <a:xfrm>
            <a:off x="4211639" y="3332163"/>
            <a:ext cx="2244725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2" name="Text Box 14"/>
          <p:cNvSpPr txBox="1">
            <a:spLocks noChangeArrowheads="1"/>
          </p:cNvSpPr>
          <p:nvPr/>
        </p:nvSpPr>
        <p:spPr bwMode="auto">
          <a:xfrm>
            <a:off x="5029201" y="3200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2</a:t>
            </a:r>
          </a:p>
        </p:txBody>
      </p:sp>
      <p:sp>
        <p:nvSpPr>
          <p:cNvPr id="24593" name="Text Box 15"/>
          <p:cNvSpPr txBox="1">
            <a:spLocks noChangeArrowheads="1"/>
          </p:cNvSpPr>
          <p:nvPr/>
        </p:nvSpPr>
        <p:spPr bwMode="auto">
          <a:xfrm>
            <a:off x="5703888" y="37338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4</a:t>
            </a:r>
          </a:p>
        </p:txBody>
      </p:sp>
      <p:sp>
        <p:nvSpPr>
          <p:cNvPr id="24594" name="Text Box 16"/>
          <p:cNvSpPr txBox="1">
            <a:spLocks noChangeArrowheads="1"/>
          </p:cNvSpPr>
          <p:nvPr/>
        </p:nvSpPr>
        <p:spPr bwMode="auto">
          <a:xfrm>
            <a:off x="6781801" y="3581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5</a:t>
            </a:r>
          </a:p>
        </p:txBody>
      </p:sp>
      <p:sp>
        <p:nvSpPr>
          <p:cNvPr id="24595" name="Text Box 17"/>
          <p:cNvSpPr txBox="1">
            <a:spLocks noChangeArrowheads="1"/>
          </p:cNvSpPr>
          <p:nvPr/>
        </p:nvSpPr>
        <p:spPr bwMode="auto">
          <a:xfrm>
            <a:off x="6846888" y="26670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6</a:t>
            </a:r>
          </a:p>
        </p:txBody>
      </p:sp>
      <p:cxnSp>
        <p:nvCxnSpPr>
          <p:cNvPr id="24596" name="AutoShape 18"/>
          <p:cNvCxnSpPr>
            <a:cxnSpLocks noChangeShapeType="1"/>
            <a:stCxn id="24583" idx="4"/>
            <a:endCxn id="24583" idx="6"/>
          </p:cNvCxnSpPr>
          <p:nvPr/>
        </p:nvCxnSpPr>
        <p:spPr bwMode="auto">
          <a:xfrm rot="5400000" flipH="1" flipV="1">
            <a:off x="6591300" y="34671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7" name="AutoShape 19"/>
          <p:cNvCxnSpPr>
            <a:cxnSpLocks noChangeShapeType="1"/>
            <a:stCxn id="24583" idx="6"/>
            <a:endCxn id="24583" idx="0"/>
          </p:cNvCxnSpPr>
          <p:nvPr/>
        </p:nvCxnSpPr>
        <p:spPr bwMode="auto">
          <a:xfrm flipH="1" flipV="1">
            <a:off x="6591300" y="3276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8" name="AutoShape 20"/>
          <p:cNvCxnSpPr>
            <a:cxnSpLocks noChangeShapeType="1"/>
            <a:stCxn id="24585" idx="6"/>
            <a:endCxn id="24585" idx="0"/>
          </p:cNvCxnSpPr>
          <p:nvPr/>
        </p:nvCxnSpPr>
        <p:spPr bwMode="auto">
          <a:xfrm flipH="1" flipV="1">
            <a:off x="7886700" y="4419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599" name="Text Box 21"/>
          <p:cNvSpPr txBox="1">
            <a:spLocks noChangeArrowheads="1"/>
          </p:cNvSpPr>
          <p:nvPr/>
        </p:nvSpPr>
        <p:spPr bwMode="auto">
          <a:xfrm>
            <a:off x="8077201" y="3763963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7</a:t>
            </a:r>
          </a:p>
        </p:txBody>
      </p:sp>
      <p:sp>
        <p:nvSpPr>
          <p:cNvPr id="24600" name="AutoShape 22"/>
          <p:cNvSpPr>
            <a:spLocks noChangeArrowheads="1"/>
          </p:cNvSpPr>
          <p:nvPr/>
        </p:nvSpPr>
        <p:spPr bwMode="auto">
          <a:xfrm>
            <a:off x="5029200" y="4267200"/>
            <a:ext cx="685800" cy="685800"/>
          </a:xfrm>
          <a:prstGeom prst="star4">
            <a:avLst>
              <a:gd name="adj" fmla="val 12500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5" name="Rectangle 2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Paths (Undirected)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27" name="AutoShape 13"/>
          <p:cNvCxnSpPr>
            <a:cxnSpLocks noChangeShapeType="1"/>
            <a:stCxn id="24582" idx="6"/>
            <a:endCxn id="24583" idx="2"/>
          </p:cNvCxnSpPr>
          <p:nvPr/>
        </p:nvCxnSpPr>
        <p:spPr bwMode="auto">
          <a:xfrm>
            <a:off x="4267200" y="3467100"/>
            <a:ext cx="2133600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358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14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Paths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1095007" y="3497277"/>
            <a:ext cx="10591809" cy="1203311"/>
            <a:chOff x="1563245" y="3007523"/>
            <a:chExt cx="10200139" cy="1203311"/>
          </a:xfrm>
        </p:grpSpPr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A </a:t>
              </a:r>
              <a:r>
                <a:rPr lang="en-US" b="1" dirty="0">
                  <a:solidFill>
                    <a:schemeClr val="bg1"/>
                  </a:solidFill>
                  <a:latin typeface="Rockwell" panose="02060603020205020403" pitchFamily="18" charset="0"/>
                </a:rPr>
                <a:t>cycle (or circuit) </a:t>
              </a: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6032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 </a:t>
              </a:r>
              <a:r>
                <a:rPr lang="en-US" b="1" i="1" dirty="0"/>
                <a:t>cycle </a:t>
              </a:r>
              <a:r>
                <a:rPr lang="en-US" dirty="0"/>
                <a:t>(or </a:t>
              </a:r>
              <a:r>
                <a:rPr lang="en-US" b="1" i="1" dirty="0"/>
                <a:t>circuit</a:t>
              </a:r>
              <a:r>
                <a:rPr lang="en-US" dirty="0"/>
                <a:t>) is a path which starts and ends at the same vertex.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104895" y="1581558"/>
            <a:ext cx="10591809" cy="1664489"/>
            <a:chOff x="1563245" y="3007523"/>
            <a:chExt cx="10200139" cy="1664489"/>
          </a:xfrm>
        </p:grpSpPr>
        <p:sp>
          <p:nvSpPr>
            <p:cNvPr id="1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Simple Path </a:t>
              </a:r>
              <a:endParaRPr lang="en-US" b="1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064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 </a:t>
              </a:r>
              <a:r>
                <a:rPr lang="en-US" b="1" i="1" dirty="0"/>
                <a:t>path or circuit </a:t>
              </a:r>
              <a:r>
                <a:rPr lang="en-US" b="1" i="1" dirty="0" smtClean="0"/>
                <a:t>is simple </a:t>
              </a:r>
              <a:r>
                <a:rPr lang="en-US" dirty="0" smtClean="0"/>
                <a:t>if </a:t>
              </a:r>
              <a:r>
                <a:rPr lang="en-US" dirty="0"/>
                <a:t>it does not contain the same edge more than once. (though duplicate vertices are allowed).  </a:t>
              </a:r>
            </a:p>
            <a:p>
              <a:pPr marL="0" indent="0">
                <a:buNone/>
              </a:pPr>
              <a:endParaRPr 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85119" y="5016513"/>
            <a:ext cx="10591809" cy="1203311"/>
            <a:chOff x="1563245" y="3007523"/>
            <a:chExt cx="10200139" cy="1203311"/>
          </a:xfrm>
        </p:grpSpPr>
        <p:sp>
          <p:nvSpPr>
            <p:cNvPr id="16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 </a:t>
              </a:r>
              <a:endParaRPr lang="en-US" b="1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7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60323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 </a:t>
              </a:r>
              <a:r>
                <a:rPr lang="en-US" i="1" dirty="0" smtClean="0"/>
                <a:t>path of 0 length has 1 vertex with 0 edge.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4954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15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Is it cycle?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952495" y="1429158"/>
            <a:ext cx="10591809" cy="1224345"/>
            <a:chOff x="1563245" y="3007523"/>
            <a:chExt cx="10200139" cy="1224345"/>
          </a:xfrm>
        </p:grpSpPr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Consider </a:t>
              </a:r>
              <a:r>
                <a:rPr lang="en-US" b="1" dirty="0">
                  <a:solidFill>
                    <a:schemeClr val="bg1"/>
                  </a:solidFill>
                  <a:latin typeface="Rockwell" panose="02060603020205020403" pitchFamily="18" charset="0"/>
                </a:rPr>
                <a:t>the following graph </a:t>
              </a: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6242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b="1" dirty="0" smtClean="0">
                  <a:latin typeface="Rockwell" panose="02060603020205020403" pitchFamily="18" charset="0"/>
                </a:rPr>
                <a:t>find </a:t>
              </a:r>
              <a:r>
                <a:rPr lang="en-US" b="1" dirty="0">
                  <a:latin typeface="Rockwell" panose="02060603020205020403" pitchFamily="18" charset="0"/>
                </a:rPr>
                <a:t>the start and end point for cycle</a:t>
              </a:r>
            </a:p>
            <a:p>
              <a:pPr marL="0" indent="0">
                <a:buNone/>
              </a:pPr>
              <a:endParaRPr lang="en-US" dirty="0"/>
            </a:p>
          </p:txBody>
        </p:sp>
      </p:grpSp>
      <p:sp>
        <p:nvSpPr>
          <p:cNvPr id="17" name="Rectangle 16"/>
          <p:cNvSpPr/>
          <p:nvPr/>
        </p:nvSpPr>
        <p:spPr>
          <a:xfrm>
            <a:off x="7961708" y="3662949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1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04571" y="5332995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  <a:endParaRPr lang="en-US" sz="2400" dirty="0">
              <a:solidFill>
                <a:schemeClr val="accent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840832" y="3386345"/>
            <a:ext cx="5458109" cy="2237162"/>
            <a:chOff x="2840832" y="3386345"/>
            <a:chExt cx="5458109" cy="2237162"/>
          </a:xfrm>
        </p:grpSpPr>
        <p:sp>
          <p:nvSpPr>
            <p:cNvPr id="9" name="Oval 8"/>
            <p:cNvSpPr/>
            <p:nvPr/>
          </p:nvSpPr>
          <p:spPr>
            <a:xfrm>
              <a:off x="3518297" y="3612948"/>
              <a:ext cx="271462" cy="2928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7591425" y="5330615"/>
              <a:ext cx="271462" cy="2928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591425" y="3612948"/>
              <a:ext cx="271462" cy="2928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518297" y="5330615"/>
              <a:ext cx="271462" cy="2928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682604" y="3759394"/>
              <a:ext cx="3937397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682604" y="5477061"/>
              <a:ext cx="4001688" cy="0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727156" y="3830834"/>
              <a:ext cx="0" cy="157122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2840832" y="3587943"/>
              <a:ext cx="541736" cy="24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V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0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900364" y="5380616"/>
              <a:ext cx="541736" cy="24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V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3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651302" y="3386345"/>
              <a:ext cx="541736" cy="24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1"/>
                  </a:solidFill>
                </a:rPr>
                <a:t>e</a:t>
              </a:r>
              <a:r>
                <a:rPr lang="en-US" sz="2400" baseline="-25000" dirty="0" smtClean="0">
                  <a:solidFill>
                    <a:schemeClr val="accent1"/>
                  </a:solidFill>
                </a:rPr>
                <a:t>1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669164" y="5021443"/>
              <a:ext cx="541736" cy="24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e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3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757205" y="4435270"/>
              <a:ext cx="541736" cy="24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e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2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cxnSp>
          <p:nvCxnSpPr>
            <p:cNvPr id="23" name="Straight Connector 22"/>
            <p:cNvCxnSpPr>
              <a:stCxn id="12" idx="7"/>
              <a:endCxn id="11" idx="3"/>
            </p:cNvCxnSpPr>
            <p:nvPr/>
          </p:nvCxnSpPr>
          <p:spPr>
            <a:xfrm flipV="1">
              <a:off x="3750004" y="3862947"/>
              <a:ext cx="3881176" cy="1510561"/>
            </a:xfrm>
            <a:prstGeom prst="line">
              <a:avLst/>
            </a:prstGeom>
            <a:ln w="285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4949429" y="4266010"/>
              <a:ext cx="541736" cy="24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e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4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337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L24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ACE1FB0-B0D7-41A8-ACED-71169CBCFCDF}" type="slidenum">
              <a:rPr 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sz="1400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Paths</a:t>
            </a:r>
          </a:p>
        </p:txBody>
      </p:sp>
      <p:sp>
        <p:nvSpPr>
          <p:cNvPr id="327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Q:  Find a longest possible simple path </a:t>
            </a:r>
            <a:r>
              <a:rPr lang="en-US" dirty="0"/>
              <a:t>from 1 to 2 in </a:t>
            </a:r>
            <a:r>
              <a:rPr lang="en-US" dirty="0" smtClean="0"/>
              <a:t>the following graph:</a:t>
            </a:r>
          </a:p>
        </p:txBody>
      </p:sp>
      <p:sp>
        <p:nvSpPr>
          <p:cNvPr id="32774" name="Oval 23"/>
          <p:cNvSpPr>
            <a:spLocks noChangeArrowheads="1"/>
          </p:cNvSpPr>
          <p:nvPr/>
        </p:nvSpPr>
        <p:spPr bwMode="auto">
          <a:xfrm>
            <a:off x="38862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32775" name="Oval 24"/>
          <p:cNvSpPr>
            <a:spLocks noChangeArrowheads="1"/>
          </p:cNvSpPr>
          <p:nvPr/>
        </p:nvSpPr>
        <p:spPr bwMode="auto">
          <a:xfrm>
            <a:off x="6400800" y="3352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32776" name="Oval 25"/>
          <p:cNvSpPr>
            <a:spLocks noChangeArrowheads="1"/>
          </p:cNvSpPr>
          <p:nvPr/>
        </p:nvSpPr>
        <p:spPr bwMode="auto">
          <a:xfrm>
            <a:off x="51816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32777" name="Oval 26"/>
          <p:cNvSpPr>
            <a:spLocks noChangeArrowheads="1"/>
          </p:cNvSpPr>
          <p:nvPr/>
        </p:nvSpPr>
        <p:spPr bwMode="auto">
          <a:xfrm>
            <a:off x="7696200" y="4495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4</a:t>
            </a:r>
          </a:p>
        </p:txBody>
      </p:sp>
      <p:cxnSp>
        <p:nvCxnSpPr>
          <p:cNvPr id="32778" name="AutoShape 27"/>
          <p:cNvCxnSpPr>
            <a:cxnSpLocks noChangeShapeType="1"/>
            <a:stCxn id="32774" idx="6"/>
            <a:endCxn id="32775" idx="2"/>
          </p:cNvCxnSpPr>
          <p:nvPr/>
        </p:nvCxnSpPr>
        <p:spPr bwMode="auto">
          <a:xfrm>
            <a:off x="4267200" y="35433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79" name="AutoShape 28"/>
          <p:cNvCxnSpPr>
            <a:cxnSpLocks noChangeShapeType="1"/>
            <a:stCxn id="32774" idx="5"/>
            <a:endCxn id="32776" idx="1"/>
          </p:cNvCxnSpPr>
          <p:nvPr/>
        </p:nvCxnSpPr>
        <p:spPr bwMode="auto">
          <a:xfrm>
            <a:off x="4211639" y="3678239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0" name="AutoShape 29"/>
          <p:cNvCxnSpPr>
            <a:cxnSpLocks noChangeShapeType="1"/>
            <a:stCxn id="32776" idx="7"/>
            <a:endCxn id="32775" idx="3"/>
          </p:cNvCxnSpPr>
          <p:nvPr/>
        </p:nvCxnSpPr>
        <p:spPr bwMode="auto">
          <a:xfrm flipV="1">
            <a:off x="5507039" y="3678239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1" name="Text Box 30"/>
          <p:cNvSpPr txBox="1">
            <a:spLocks noChangeArrowheads="1"/>
          </p:cNvSpPr>
          <p:nvPr/>
        </p:nvSpPr>
        <p:spPr bwMode="auto">
          <a:xfrm>
            <a:off x="5029201" y="28956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1</a:t>
            </a:r>
          </a:p>
        </p:txBody>
      </p:sp>
      <p:sp>
        <p:nvSpPr>
          <p:cNvPr id="32782" name="Text Box 31"/>
          <p:cNvSpPr txBox="1">
            <a:spLocks noChangeArrowheads="1"/>
          </p:cNvSpPr>
          <p:nvPr/>
        </p:nvSpPr>
        <p:spPr bwMode="auto">
          <a:xfrm>
            <a:off x="4343401" y="37846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3</a:t>
            </a:r>
          </a:p>
        </p:txBody>
      </p:sp>
      <p:cxnSp>
        <p:nvCxnSpPr>
          <p:cNvPr id="32783" name="AutoShape 32"/>
          <p:cNvCxnSpPr>
            <a:cxnSpLocks noChangeShapeType="1"/>
            <a:stCxn id="32774" idx="7"/>
            <a:endCxn id="32775" idx="1"/>
          </p:cNvCxnSpPr>
          <p:nvPr/>
        </p:nvCxnSpPr>
        <p:spPr bwMode="auto">
          <a:xfrm>
            <a:off x="4211639" y="3408363"/>
            <a:ext cx="2244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5029201" y="32766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2</a:t>
            </a:r>
          </a:p>
        </p:txBody>
      </p:sp>
      <p:sp>
        <p:nvSpPr>
          <p:cNvPr id="32785" name="Text Box 34"/>
          <p:cNvSpPr txBox="1">
            <a:spLocks noChangeArrowheads="1"/>
          </p:cNvSpPr>
          <p:nvPr/>
        </p:nvSpPr>
        <p:spPr bwMode="auto">
          <a:xfrm>
            <a:off x="5703888" y="38100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4</a:t>
            </a:r>
          </a:p>
        </p:txBody>
      </p:sp>
      <p:sp>
        <p:nvSpPr>
          <p:cNvPr id="32786" name="Text Box 35"/>
          <p:cNvSpPr txBox="1">
            <a:spLocks noChangeArrowheads="1"/>
          </p:cNvSpPr>
          <p:nvPr/>
        </p:nvSpPr>
        <p:spPr bwMode="auto">
          <a:xfrm>
            <a:off x="6781801" y="36576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5</a:t>
            </a:r>
          </a:p>
        </p:txBody>
      </p:sp>
      <p:sp>
        <p:nvSpPr>
          <p:cNvPr id="32787" name="Text Box 36"/>
          <p:cNvSpPr txBox="1">
            <a:spLocks noChangeArrowheads="1"/>
          </p:cNvSpPr>
          <p:nvPr/>
        </p:nvSpPr>
        <p:spPr bwMode="auto">
          <a:xfrm>
            <a:off x="6846888" y="27432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6</a:t>
            </a:r>
          </a:p>
        </p:txBody>
      </p:sp>
      <p:cxnSp>
        <p:nvCxnSpPr>
          <p:cNvPr id="32788" name="AutoShape 37"/>
          <p:cNvCxnSpPr>
            <a:cxnSpLocks noChangeShapeType="1"/>
            <a:stCxn id="32775" idx="4"/>
            <a:endCxn id="32775" idx="6"/>
          </p:cNvCxnSpPr>
          <p:nvPr/>
        </p:nvCxnSpPr>
        <p:spPr bwMode="auto">
          <a:xfrm rot="5400000" flipH="1" flipV="1">
            <a:off x="6591300" y="35433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89" name="AutoShape 38"/>
          <p:cNvCxnSpPr>
            <a:cxnSpLocks noChangeShapeType="1"/>
            <a:stCxn id="32775" idx="6"/>
            <a:endCxn id="32775" idx="0"/>
          </p:cNvCxnSpPr>
          <p:nvPr/>
        </p:nvCxnSpPr>
        <p:spPr bwMode="auto">
          <a:xfrm flipH="1" flipV="1">
            <a:off x="6591300" y="33528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90" name="AutoShape 39"/>
          <p:cNvCxnSpPr>
            <a:cxnSpLocks noChangeShapeType="1"/>
            <a:stCxn id="32777" idx="6"/>
            <a:endCxn id="32777" idx="0"/>
          </p:cNvCxnSpPr>
          <p:nvPr/>
        </p:nvCxnSpPr>
        <p:spPr bwMode="auto">
          <a:xfrm flipH="1" flipV="1">
            <a:off x="7886700" y="44958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91" name="Text Box 40"/>
          <p:cNvSpPr txBox="1">
            <a:spLocks noChangeArrowheads="1"/>
          </p:cNvSpPr>
          <p:nvPr/>
        </p:nvSpPr>
        <p:spPr bwMode="auto">
          <a:xfrm>
            <a:off x="8077201" y="3840163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Paths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7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3AD653-E91C-4EB3-A3DA-D65E6786F2E2}" type="slidenum">
              <a:rPr 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sz="1400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080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Paths</a:t>
            </a:r>
          </a:p>
        </p:txBody>
      </p:sp>
      <p:sp>
        <p:nvSpPr>
          <p:cNvPr id="337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133600" y="1340643"/>
            <a:ext cx="7924800" cy="5380832"/>
          </a:xfrm>
        </p:spPr>
        <p:txBody>
          <a:bodyPr>
            <a:normAutofit/>
          </a:bodyPr>
          <a:lstStyle/>
          <a:p>
            <a:pPr marL="400050" indent="-40005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A: The following path from 1 to 2 is a maximal simple path because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 simple:  each of its edges appears exactly once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 maximal: because it contains every edge except the unreachable edge </a:t>
            </a:r>
            <a:r>
              <a:rPr lang="en-US" i="1" dirty="0" smtClean="0"/>
              <a:t>e</a:t>
            </a:r>
            <a:r>
              <a:rPr lang="en-US" baseline="-25000" dirty="0" smtClean="0"/>
              <a:t>7</a:t>
            </a:r>
            <a:endParaRPr 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dirty="0"/>
              <a:t>The maximal path: 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i="1" dirty="0" smtClean="0"/>
              <a:t>e</a:t>
            </a:r>
            <a:r>
              <a:rPr lang="en-US" baseline="-25000" dirty="0" smtClean="0"/>
              <a:t>5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i="1" dirty="0" smtClean="0"/>
              <a:t>e</a:t>
            </a:r>
            <a:r>
              <a:rPr lang="en-US" baseline="-25000" dirty="0" smtClean="0"/>
              <a:t>6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i="1" dirty="0" smtClean="0"/>
              <a:t>e</a:t>
            </a:r>
            <a:r>
              <a:rPr lang="en-US" baseline="-25000" dirty="0" smtClean="0"/>
              <a:t>3</a:t>
            </a:r>
            <a:r>
              <a:rPr lang="en-US" dirty="0" smtClean="0">
                <a:sym typeface="Wingdings" panose="05000000000000000000" pitchFamily="2" charset="2"/>
              </a:rPr>
              <a:t>, </a:t>
            </a:r>
            <a:r>
              <a:rPr lang="en-US" i="1" dirty="0" smtClean="0"/>
              <a:t>e</a:t>
            </a:r>
            <a:r>
              <a:rPr lang="en-US" baseline="-25000" dirty="0" smtClean="0"/>
              <a:t>4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3798" name="Oval 4"/>
          <p:cNvSpPr>
            <a:spLocks noChangeArrowheads="1"/>
          </p:cNvSpPr>
          <p:nvPr/>
        </p:nvSpPr>
        <p:spPr bwMode="auto">
          <a:xfrm>
            <a:off x="3886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33799" name="Oval 5"/>
          <p:cNvSpPr>
            <a:spLocks noChangeArrowheads="1"/>
          </p:cNvSpPr>
          <p:nvPr/>
        </p:nvSpPr>
        <p:spPr bwMode="auto">
          <a:xfrm>
            <a:off x="64008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33800" name="Oval 6"/>
          <p:cNvSpPr>
            <a:spLocks noChangeArrowheads="1"/>
          </p:cNvSpPr>
          <p:nvPr/>
        </p:nvSpPr>
        <p:spPr bwMode="auto">
          <a:xfrm>
            <a:off x="51816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33801" name="Oval 7"/>
          <p:cNvSpPr>
            <a:spLocks noChangeArrowheads="1"/>
          </p:cNvSpPr>
          <p:nvPr/>
        </p:nvSpPr>
        <p:spPr bwMode="auto">
          <a:xfrm>
            <a:off x="7696200" y="5562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4</a:t>
            </a:r>
          </a:p>
        </p:txBody>
      </p:sp>
      <p:cxnSp>
        <p:nvCxnSpPr>
          <p:cNvPr id="33802" name="AutoShape 8"/>
          <p:cNvCxnSpPr>
            <a:cxnSpLocks noChangeShapeType="1"/>
            <a:stCxn id="33798" idx="6"/>
            <a:endCxn id="33799" idx="2"/>
          </p:cNvCxnSpPr>
          <p:nvPr/>
        </p:nvCxnSpPr>
        <p:spPr bwMode="auto">
          <a:xfrm>
            <a:off x="4267200" y="46101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3" name="AutoShape 9"/>
          <p:cNvCxnSpPr>
            <a:cxnSpLocks noChangeShapeType="1"/>
            <a:stCxn id="33798" idx="5"/>
            <a:endCxn id="33800" idx="1"/>
          </p:cNvCxnSpPr>
          <p:nvPr/>
        </p:nvCxnSpPr>
        <p:spPr bwMode="auto">
          <a:xfrm>
            <a:off x="4211639" y="4745039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04" name="AutoShape 10"/>
          <p:cNvCxnSpPr>
            <a:cxnSpLocks noChangeShapeType="1"/>
            <a:stCxn id="33800" idx="7"/>
            <a:endCxn id="33799" idx="3"/>
          </p:cNvCxnSpPr>
          <p:nvPr/>
        </p:nvCxnSpPr>
        <p:spPr bwMode="auto">
          <a:xfrm flipV="1">
            <a:off x="5507039" y="4745039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5029201" y="3962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1</a:t>
            </a:r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4343401" y="4851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3</a:t>
            </a:r>
          </a:p>
        </p:txBody>
      </p:sp>
      <p:cxnSp>
        <p:nvCxnSpPr>
          <p:cNvPr id="33807" name="AutoShape 13"/>
          <p:cNvCxnSpPr>
            <a:cxnSpLocks noChangeShapeType="1"/>
            <a:stCxn id="33798" idx="7"/>
            <a:endCxn id="33799" idx="1"/>
          </p:cNvCxnSpPr>
          <p:nvPr/>
        </p:nvCxnSpPr>
        <p:spPr bwMode="auto">
          <a:xfrm>
            <a:off x="4211639" y="4475163"/>
            <a:ext cx="2244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8" name="Text Box 14"/>
          <p:cNvSpPr txBox="1">
            <a:spLocks noChangeArrowheads="1"/>
          </p:cNvSpPr>
          <p:nvPr/>
        </p:nvSpPr>
        <p:spPr bwMode="auto">
          <a:xfrm>
            <a:off x="5029201" y="4449763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2</a:t>
            </a:r>
          </a:p>
        </p:txBody>
      </p:sp>
      <p:sp>
        <p:nvSpPr>
          <p:cNvPr id="33809" name="Text Box 15"/>
          <p:cNvSpPr txBox="1">
            <a:spLocks noChangeArrowheads="1"/>
          </p:cNvSpPr>
          <p:nvPr/>
        </p:nvSpPr>
        <p:spPr bwMode="auto">
          <a:xfrm>
            <a:off x="5703888" y="48768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4</a:t>
            </a:r>
          </a:p>
        </p:txBody>
      </p:sp>
      <p:sp>
        <p:nvSpPr>
          <p:cNvPr id="33810" name="Text Box 16"/>
          <p:cNvSpPr txBox="1">
            <a:spLocks noChangeArrowheads="1"/>
          </p:cNvSpPr>
          <p:nvPr/>
        </p:nvSpPr>
        <p:spPr bwMode="auto">
          <a:xfrm>
            <a:off x="6781801" y="4724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5</a:t>
            </a:r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6934201" y="40386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6</a:t>
            </a:r>
          </a:p>
        </p:txBody>
      </p:sp>
      <p:cxnSp>
        <p:nvCxnSpPr>
          <p:cNvPr id="33812" name="AutoShape 18"/>
          <p:cNvCxnSpPr>
            <a:cxnSpLocks noChangeShapeType="1"/>
            <a:stCxn id="33799" idx="4"/>
            <a:endCxn id="33799" idx="6"/>
          </p:cNvCxnSpPr>
          <p:nvPr/>
        </p:nvCxnSpPr>
        <p:spPr bwMode="auto">
          <a:xfrm rot="5400000" flipH="1" flipV="1">
            <a:off x="6591300" y="46101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3" name="AutoShape 19"/>
          <p:cNvCxnSpPr>
            <a:cxnSpLocks noChangeShapeType="1"/>
            <a:stCxn id="33799" idx="6"/>
            <a:endCxn id="33799" idx="0"/>
          </p:cNvCxnSpPr>
          <p:nvPr/>
        </p:nvCxnSpPr>
        <p:spPr bwMode="auto">
          <a:xfrm flipH="1" flipV="1">
            <a:off x="6591300" y="4419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4" name="AutoShape 20"/>
          <p:cNvCxnSpPr>
            <a:cxnSpLocks noChangeShapeType="1"/>
            <a:stCxn id="33801" idx="6"/>
            <a:endCxn id="33801" idx="0"/>
          </p:cNvCxnSpPr>
          <p:nvPr/>
        </p:nvCxnSpPr>
        <p:spPr bwMode="auto">
          <a:xfrm flipH="1" flipV="1">
            <a:off x="7886700" y="5562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5" name="Text Box 21"/>
          <p:cNvSpPr txBox="1">
            <a:spLocks noChangeArrowheads="1"/>
          </p:cNvSpPr>
          <p:nvPr/>
        </p:nvSpPr>
        <p:spPr bwMode="auto">
          <a:xfrm>
            <a:off x="8077201" y="4906963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Paths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170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18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Paths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(</a:t>
            </a:r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D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irected)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821346" y="1533530"/>
            <a:ext cx="10872791" cy="10644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</a:t>
            </a:r>
            <a:r>
              <a:rPr lang="en-US" b="1" i="1" dirty="0"/>
              <a:t>path</a:t>
            </a:r>
            <a:r>
              <a:rPr lang="en-US" dirty="0"/>
              <a:t> of length </a:t>
            </a:r>
            <a:r>
              <a:rPr lang="en-US" i="1" dirty="0"/>
              <a:t>n </a:t>
            </a:r>
            <a:r>
              <a:rPr lang="en-US" dirty="0"/>
              <a:t>in a directed graph is a sequence of </a:t>
            </a:r>
            <a:r>
              <a:rPr lang="en-US" i="1" dirty="0"/>
              <a:t>n</a:t>
            </a:r>
            <a:r>
              <a:rPr lang="en-US" dirty="0"/>
              <a:t> edges 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baseline="-25000" dirty="0"/>
              <a:t>2</a:t>
            </a:r>
            <a:r>
              <a:rPr lang="en-US" dirty="0"/>
              <a:t>, …</a:t>
            </a:r>
            <a:r>
              <a:rPr lang="en-US" baseline="-25000" dirty="0"/>
              <a:t> </a:t>
            </a:r>
            <a:r>
              <a:rPr lang="en-US" dirty="0"/>
              <a:t>,</a:t>
            </a:r>
            <a:r>
              <a:rPr lang="en-US" i="1" dirty="0"/>
              <a:t>e</a:t>
            </a:r>
            <a:r>
              <a:rPr lang="en-US" i="1" baseline="-25000" dirty="0"/>
              <a:t>n</a:t>
            </a:r>
            <a:r>
              <a:rPr lang="en-US" dirty="0"/>
              <a:t> such that the target of </a:t>
            </a:r>
            <a:r>
              <a:rPr lang="en-US" i="1" dirty="0" err="1"/>
              <a:t>e</a:t>
            </a:r>
            <a:r>
              <a:rPr lang="en-US" i="1" baseline="-25000" dirty="0" err="1"/>
              <a:t>i</a:t>
            </a:r>
            <a:r>
              <a:rPr lang="en-US" dirty="0"/>
              <a:t> is the source </a:t>
            </a:r>
            <a:r>
              <a:rPr lang="en-US" i="1" dirty="0"/>
              <a:t>e</a:t>
            </a:r>
            <a:r>
              <a:rPr lang="en-US" i="1" baseline="-25000" dirty="0"/>
              <a:t>i</a:t>
            </a:r>
            <a:r>
              <a:rPr lang="en-US" baseline="-25000" dirty="0"/>
              <a:t>+1</a:t>
            </a:r>
            <a:r>
              <a:rPr lang="en-US" dirty="0"/>
              <a:t> for each </a:t>
            </a:r>
            <a:r>
              <a:rPr lang="en-US" i="1" dirty="0" err="1"/>
              <a:t>i</a:t>
            </a:r>
            <a:r>
              <a:rPr lang="en-US" dirty="0"/>
              <a:t>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40832" y="3587943"/>
            <a:ext cx="5705475" cy="2035564"/>
            <a:chOff x="2840832" y="3587943"/>
            <a:chExt cx="5705475" cy="2035564"/>
          </a:xfrm>
        </p:grpSpPr>
        <p:sp>
          <p:nvSpPr>
            <p:cNvPr id="11" name="Oval 10"/>
            <p:cNvSpPr/>
            <p:nvPr/>
          </p:nvSpPr>
          <p:spPr>
            <a:xfrm>
              <a:off x="3518297" y="3612948"/>
              <a:ext cx="271462" cy="2928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591425" y="5330615"/>
              <a:ext cx="271462" cy="2928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591425" y="3612948"/>
              <a:ext cx="271462" cy="2928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3518297" y="5330615"/>
              <a:ext cx="271462" cy="29289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40832" y="3587943"/>
              <a:ext cx="541736" cy="24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V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0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961708" y="3662949"/>
              <a:ext cx="541736" cy="24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V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1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8004571" y="5332995"/>
              <a:ext cx="541736" cy="24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V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2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900364" y="5380616"/>
              <a:ext cx="541736" cy="24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accent1"/>
                  </a:solidFill>
                </a:rPr>
                <a:t>V</a:t>
              </a:r>
              <a:r>
                <a:rPr lang="en-US" sz="2400" baseline="-25000" dirty="0">
                  <a:solidFill>
                    <a:schemeClr val="accent1"/>
                  </a:solidFill>
                </a:rPr>
                <a:t>3</a:t>
              </a:r>
              <a:endParaRPr lang="en-US" sz="2400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5651302" y="3386345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1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669164" y="5021443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3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757205" y="4435270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949429" y="4266010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4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721428" y="3741569"/>
            <a:ext cx="38811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782620" y="5466341"/>
            <a:ext cx="40233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727156" y="3759394"/>
            <a:ext cx="0" cy="15855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4" idx="2"/>
            <a:endCxn id="13" idx="3"/>
          </p:cNvCxnSpPr>
          <p:nvPr/>
        </p:nvCxnSpPr>
        <p:spPr>
          <a:xfrm flipV="1">
            <a:off x="3518297" y="3862947"/>
            <a:ext cx="4112883" cy="1614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42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19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Paths </a:t>
            </a:r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(Directed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)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395287" y="1441857"/>
            <a:ext cx="11401425" cy="1664489"/>
            <a:chOff x="1563245" y="3007523"/>
            <a:chExt cx="10200139" cy="1664489"/>
          </a:xfrm>
        </p:grpSpPr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Definition</a:t>
              </a:r>
              <a:endParaRPr lang="en-US" b="1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064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2057396"/>
            <a:ext cx="114014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4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2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Paths (Undirected)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1007268" y="1441455"/>
            <a:ext cx="10151269" cy="1953484"/>
            <a:chOff x="1563245" y="3007523"/>
            <a:chExt cx="10200139" cy="1664489"/>
          </a:xfrm>
        </p:grpSpPr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Definition</a:t>
              </a:r>
              <a:endParaRPr lang="en-US" b="1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064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dirty="0" smtClean="0"/>
                <a:t>A </a:t>
              </a:r>
              <a:r>
                <a:rPr lang="en-US" b="1" i="1" dirty="0"/>
                <a:t>path</a:t>
              </a:r>
              <a:r>
                <a:rPr lang="en-US" dirty="0"/>
                <a:t> of length </a:t>
              </a:r>
              <a:r>
                <a:rPr lang="en-US" i="1" dirty="0"/>
                <a:t>n </a:t>
              </a:r>
              <a:r>
                <a:rPr lang="en-US" dirty="0"/>
                <a:t>in an undirected graph is a sequence of </a:t>
              </a:r>
              <a:r>
                <a:rPr lang="en-US" i="1" dirty="0"/>
                <a:t>n</a:t>
              </a:r>
              <a:r>
                <a:rPr lang="en-US" dirty="0"/>
                <a:t> edges </a:t>
              </a:r>
              <a:r>
                <a:rPr lang="en-US" i="1" dirty="0"/>
                <a:t>e</a:t>
              </a:r>
              <a:r>
                <a:rPr lang="en-US" baseline="-25000" dirty="0"/>
                <a:t>1</a:t>
              </a:r>
              <a:r>
                <a:rPr lang="en-US" dirty="0"/>
                <a:t>, </a:t>
              </a:r>
              <a:r>
                <a:rPr lang="en-US" i="1" dirty="0"/>
                <a:t>e</a:t>
              </a:r>
              <a:r>
                <a:rPr lang="en-US" baseline="-25000" dirty="0"/>
                <a:t>2</a:t>
              </a:r>
              <a:r>
                <a:rPr lang="en-US" dirty="0"/>
                <a:t>, </a:t>
              </a:r>
              <a:r>
                <a:rPr lang="en-US" dirty="0" smtClean="0"/>
                <a:t>..</a:t>
              </a:r>
              <a:r>
                <a:rPr lang="en-US" baseline="-25000" dirty="0" smtClean="0"/>
                <a:t> </a:t>
              </a:r>
              <a:r>
                <a:rPr lang="en-US" dirty="0" smtClean="0"/>
                <a:t>, </a:t>
              </a:r>
              <a:r>
                <a:rPr lang="en-US" i="1" dirty="0" smtClean="0"/>
                <a:t>e</a:t>
              </a:r>
              <a:r>
                <a:rPr lang="en-US" i="1" baseline="-25000" dirty="0" smtClean="0"/>
                <a:t>n</a:t>
              </a:r>
              <a:r>
                <a:rPr lang="en-US" dirty="0" smtClean="0"/>
                <a:t> </a:t>
              </a:r>
              <a:r>
                <a:rPr lang="en-US" dirty="0"/>
                <a:t>such that each consecutive pair </a:t>
              </a:r>
              <a:r>
                <a:rPr lang="en-US" i="1" dirty="0" err="1"/>
                <a:t>e</a:t>
              </a:r>
              <a:r>
                <a:rPr lang="en-US" i="1" baseline="-25000" dirty="0" err="1"/>
                <a:t>i</a:t>
              </a:r>
              <a:r>
                <a:rPr lang="en-US" dirty="0"/>
                <a:t> , </a:t>
              </a:r>
              <a:r>
                <a:rPr lang="en-US" i="1" dirty="0"/>
                <a:t>e</a:t>
              </a:r>
              <a:r>
                <a:rPr lang="en-US" i="1" baseline="-25000" dirty="0"/>
                <a:t>i</a:t>
              </a:r>
              <a:r>
                <a:rPr lang="en-US" baseline="-25000" dirty="0"/>
                <a:t>+1</a:t>
              </a:r>
              <a:r>
                <a:rPr lang="en-US" dirty="0"/>
                <a:t> share </a:t>
              </a:r>
              <a:r>
                <a:rPr lang="en-US" dirty="0" smtClean="0"/>
                <a:t>a (at least) common </a:t>
              </a:r>
              <a:r>
                <a:rPr lang="en-US" dirty="0"/>
                <a:t>vertex</a:t>
              </a:r>
            </a:p>
            <a:p>
              <a:pPr marL="0" indent="0">
                <a:buNone/>
              </a:pPr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2328864" y="4307690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401992" y="6025357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401992" y="4307690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28864" y="6025357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493171" y="4454136"/>
            <a:ext cx="393739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57462" y="6171803"/>
            <a:ext cx="393739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37723" y="4525576"/>
            <a:ext cx="0" cy="1571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51399" y="4282685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0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72275" y="4357691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1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815138" y="6027737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710931" y="6075358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3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4461869" y="4081087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1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79731" y="5716185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3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879431" y="5196346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4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4" grpId="0" animBg="1"/>
      <p:bldP spid="65" grpId="0" animBg="1"/>
      <p:bldP spid="66" grpId="0" animBg="1"/>
      <p:bldP spid="8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20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Connectedness in Undirected Graphs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952495" y="1429158"/>
            <a:ext cx="10591809" cy="2142717"/>
            <a:chOff x="1563245" y="3007523"/>
            <a:chExt cx="10200139" cy="2142717"/>
          </a:xfrm>
        </p:grpSpPr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Definition</a:t>
              </a:r>
              <a:endParaRPr lang="en-US" b="1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5426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dirty="0" smtClean="0"/>
                <a:t>An </a:t>
              </a:r>
              <a:r>
                <a:rPr lang="en-US" dirty="0"/>
                <a:t>undirected graph is </a:t>
              </a:r>
              <a:r>
                <a:rPr lang="en-US" dirty="0" smtClean="0"/>
                <a:t>called connected if </a:t>
              </a:r>
              <a:r>
                <a:rPr lang="en-US" dirty="0"/>
                <a:t>there is a path </a:t>
              </a:r>
              <a:r>
                <a:rPr lang="en-US" dirty="0" smtClean="0"/>
                <a:t>between every </a:t>
              </a:r>
              <a:r>
                <a:rPr lang="en-US" dirty="0"/>
                <a:t>pair of </a:t>
              </a:r>
              <a:r>
                <a:rPr lang="en-US" dirty="0" smtClean="0"/>
                <a:t>distinct vertices </a:t>
              </a:r>
              <a:r>
                <a:rPr lang="en-US" dirty="0"/>
                <a:t>of the graph. An undirected graph that is </a:t>
              </a:r>
              <a:r>
                <a:rPr lang="en-US" dirty="0" smtClean="0"/>
                <a:t>not connected is </a:t>
              </a:r>
              <a:r>
                <a:rPr lang="en-US" dirty="0"/>
                <a:t>called disconnected.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4937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21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Is it Connected?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026001" y="2532053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1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068864" y="4202099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4" name="Oval 43"/>
          <p:cNvSpPr/>
          <p:nvPr/>
        </p:nvSpPr>
        <p:spPr>
          <a:xfrm>
            <a:off x="3582590" y="2482052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7655718" y="4199719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7655718" y="2482052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3582590" y="4199719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3746897" y="2628498"/>
            <a:ext cx="393739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746897" y="4346165"/>
            <a:ext cx="4001688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7791449" y="2699938"/>
            <a:ext cx="0" cy="1571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2905125" y="2457047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0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2964657" y="4249720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3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715595" y="2255449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1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5733457" y="3890547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3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821498" y="3304374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  <a:endParaRPr lang="en-US" sz="2400" dirty="0">
              <a:solidFill>
                <a:schemeClr val="accent1"/>
              </a:solidFill>
            </a:endParaRPr>
          </a:p>
        </p:txBody>
      </p:sp>
      <p:cxnSp>
        <p:nvCxnSpPr>
          <p:cNvPr id="57" name="Straight Connector 56"/>
          <p:cNvCxnSpPr>
            <a:stCxn id="48" idx="7"/>
            <a:endCxn id="47" idx="3"/>
          </p:cNvCxnSpPr>
          <p:nvPr/>
        </p:nvCxnSpPr>
        <p:spPr>
          <a:xfrm flipV="1">
            <a:off x="3814297" y="2732051"/>
            <a:ext cx="3881176" cy="1510561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5013722" y="3135114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4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62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22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Connectedness in Undirected Graphs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799" y="1481152"/>
            <a:ext cx="5243513" cy="484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6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849762-598E-418F-9A28-7F4DC8DAA9B5}" type="slidenum">
              <a:rPr 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sz="1400"/>
          </a:p>
        </p:txBody>
      </p:sp>
      <p:sp>
        <p:nvSpPr>
          <p:cNvPr id="4198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0" y="1828800"/>
            <a:ext cx="80010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Q:  Which of the following graphs are connected?</a:t>
            </a:r>
          </a:p>
        </p:txBody>
      </p: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5334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1991" name="Oval 6"/>
          <p:cNvSpPr>
            <a:spLocks noChangeArrowheads="1"/>
          </p:cNvSpPr>
          <p:nvPr/>
        </p:nvSpPr>
        <p:spPr bwMode="auto">
          <a:xfrm>
            <a:off x="6248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1992" name="Oval 7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cxnSp>
        <p:nvCxnSpPr>
          <p:cNvPr id="41993" name="AutoShape 8"/>
          <p:cNvCxnSpPr>
            <a:cxnSpLocks noChangeShapeType="1"/>
            <a:stCxn id="41990" idx="6"/>
            <a:endCxn id="41991" idx="2"/>
          </p:cNvCxnSpPr>
          <p:nvPr/>
        </p:nvCxnSpPr>
        <p:spPr bwMode="auto">
          <a:xfrm>
            <a:off x="5410200" y="3390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4" name="AutoShape 9"/>
          <p:cNvCxnSpPr>
            <a:cxnSpLocks noChangeShapeType="1"/>
            <a:stCxn id="41990" idx="4"/>
            <a:endCxn id="41992" idx="1"/>
          </p:cNvCxnSpPr>
          <p:nvPr/>
        </p:nvCxnSpPr>
        <p:spPr bwMode="auto">
          <a:xfrm>
            <a:off x="5372101" y="34290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5" name="AutoShape 10"/>
          <p:cNvCxnSpPr>
            <a:cxnSpLocks noChangeShapeType="1"/>
            <a:stCxn id="41992" idx="7"/>
            <a:endCxn id="41991" idx="4"/>
          </p:cNvCxnSpPr>
          <p:nvPr/>
        </p:nvCxnSpPr>
        <p:spPr bwMode="auto">
          <a:xfrm flipV="1">
            <a:off x="5856288" y="34290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1996" name="Group 17"/>
          <p:cNvGrpSpPr>
            <a:grpSpLocks/>
          </p:cNvGrpSpPr>
          <p:nvPr/>
        </p:nvGrpSpPr>
        <p:grpSpPr bwMode="auto">
          <a:xfrm flipH="1" flipV="1">
            <a:off x="5334000" y="3124200"/>
            <a:ext cx="990600" cy="762000"/>
            <a:chOff x="1776" y="2208"/>
            <a:chExt cx="624" cy="480"/>
          </a:xfrm>
        </p:grpSpPr>
        <p:sp>
          <p:nvSpPr>
            <p:cNvPr id="42022" name="Oval 11"/>
            <p:cNvSpPr>
              <a:spLocks noChangeArrowheads="1"/>
            </p:cNvSpPr>
            <p:nvPr/>
          </p:nvSpPr>
          <p:spPr bwMode="auto">
            <a:xfrm>
              <a:off x="1776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2023" name="Oval 12"/>
            <p:cNvSpPr>
              <a:spLocks noChangeArrowheads="1"/>
            </p:cNvSpPr>
            <p:nvPr/>
          </p:nvSpPr>
          <p:spPr bwMode="auto">
            <a:xfrm>
              <a:off x="2352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2024" name="Oval 13"/>
            <p:cNvSpPr>
              <a:spLocks noChangeArrowheads="1"/>
            </p:cNvSpPr>
            <p:nvPr/>
          </p:nvSpPr>
          <p:spPr bwMode="auto">
            <a:xfrm>
              <a:off x="2064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cxnSp>
          <p:nvCxnSpPr>
            <p:cNvPr id="42025" name="AutoShape 14"/>
            <p:cNvCxnSpPr>
              <a:cxnSpLocks noChangeShapeType="1"/>
              <a:stCxn id="42022" idx="6"/>
              <a:endCxn id="42023" idx="2"/>
            </p:cNvCxnSpPr>
            <p:nvPr/>
          </p:nvCxnSpPr>
          <p:spPr bwMode="auto">
            <a:xfrm>
              <a:off x="1824" y="2232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26" name="AutoShape 15"/>
            <p:cNvCxnSpPr>
              <a:cxnSpLocks noChangeShapeType="1"/>
              <a:stCxn id="42022" idx="4"/>
              <a:endCxn id="42024" idx="1"/>
            </p:cNvCxnSpPr>
            <p:nvPr/>
          </p:nvCxnSpPr>
          <p:spPr bwMode="auto">
            <a:xfrm>
              <a:off x="1800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27" name="AutoShape 16"/>
            <p:cNvCxnSpPr>
              <a:cxnSpLocks noChangeShapeType="1"/>
              <a:stCxn id="42024" idx="7"/>
              <a:endCxn id="42023" idx="4"/>
            </p:cNvCxnSpPr>
            <p:nvPr/>
          </p:nvCxnSpPr>
          <p:spPr bwMode="auto">
            <a:xfrm flipV="1">
              <a:off x="2105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1997" name="Oval 18"/>
          <p:cNvSpPr>
            <a:spLocks noChangeArrowheads="1"/>
          </p:cNvSpPr>
          <p:nvPr/>
        </p:nvSpPr>
        <p:spPr bwMode="auto">
          <a:xfrm>
            <a:off x="7696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1998" name="Oval 19"/>
          <p:cNvSpPr>
            <a:spLocks noChangeArrowheads="1"/>
          </p:cNvSpPr>
          <p:nvPr/>
        </p:nvSpPr>
        <p:spPr bwMode="auto">
          <a:xfrm>
            <a:off x="8610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1999" name="Oval 20"/>
          <p:cNvSpPr>
            <a:spLocks noChangeArrowheads="1"/>
          </p:cNvSpPr>
          <p:nvPr/>
        </p:nvSpPr>
        <p:spPr bwMode="auto">
          <a:xfrm>
            <a:off x="8153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cxnSp>
        <p:nvCxnSpPr>
          <p:cNvPr id="42000" name="AutoShape 21"/>
          <p:cNvCxnSpPr>
            <a:cxnSpLocks noChangeShapeType="1"/>
            <a:stCxn id="41997" idx="6"/>
            <a:endCxn id="41998" idx="2"/>
          </p:cNvCxnSpPr>
          <p:nvPr/>
        </p:nvCxnSpPr>
        <p:spPr bwMode="auto">
          <a:xfrm>
            <a:off x="7772400" y="3390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1" name="AutoShape 22"/>
          <p:cNvCxnSpPr>
            <a:cxnSpLocks noChangeShapeType="1"/>
            <a:stCxn id="41997" idx="4"/>
            <a:endCxn id="41999" idx="1"/>
          </p:cNvCxnSpPr>
          <p:nvPr/>
        </p:nvCxnSpPr>
        <p:spPr bwMode="auto">
          <a:xfrm>
            <a:off x="7734301" y="34290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02" name="AutoShape 23"/>
          <p:cNvCxnSpPr>
            <a:cxnSpLocks noChangeShapeType="1"/>
            <a:stCxn id="41999" idx="7"/>
            <a:endCxn id="41998" idx="4"/>
          </p:cNvCxnSpPr>
          <p:nvPr/>
        </p:nvCxnSpPr>
        <p:spPr bwMode="auto">
          <a:xfrm flipV="1">
            <a:off x="8218488" y="34290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2003" name="Group 24"/>
          <p:cNvGrpSpPr>
            <a:grpSpLocks/>
          </p:cNvGrpSpPr>
          <p:nvPr/>
        </p:nvGrpSpPr>
        <p:grpSpPr bwMode="auto">
          <a:xfrm flipH="1" flipV="1">
            <a:off x="7696200" y="3124200"/>
            <a:ext cx="990600" cy="762000"/>
            <a:chOff x="1776" y="2208"/>
            <a:chExt cx="624" cy="480"/>
          </a:xfrm>
        </p:grpSpPr>
        <p:sp>
          <p:nvSpPr>
            <p:cNvPr id="42016" name="Oval 25"/>
            <p:cNvSpPr>
              <a:spLocks noChangeArrowheads="1"/>
            </p:cNvSpPr>
            <p:nvPr/>
          </p:nvSpPr>
          <p:spPr bwMode="auto">
            <a:xfrm>
              <a:off x="1776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2017" name="Oval 26"/>
            <p:cNvSpPr>
              <a:spLocks noChangeArrowheads="1"/>
            </p:cNvSpPr>
            <p:nvPr/>
          </p:nvSpPr>
          <p:spPr bwMode="auto">
            <a:xfrm>
              <a:off x="2352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2018" name="Oval 27"/>
            <p:cNvSpPr>
              <a:spLocks noChangeArrowheads="1"/>
            </p:cNvSpPr>
            <p:nvPr/>
          </p:nvSpPr>
          <p:spPr bwMode="auto">
            <a:xfrm>
              <a:off x="2064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cxnSp>
          <p:nvCxnSpPr>
            <p:cNvPr id="42019" name="AutoShape 28"/>
            <p:cNvCxnSpPr>
              <a:cxnSpLocks noChangeShapeType="1"/>
              <a:stCxn id="42016" idx="6"/>
              <a:endCxn id="42017" idx="2"/>
            </p:cNvCxnSpPr>
            <p:nvPr/>
          </p:nvCxnSpPr>
          <p:spPr bwMode="auto">
            <a:xfrm>
              <a:off x="1824" y="2232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20" name="AutoShape 29"/>
            <p:cNvCxnSpPr>
              <a:cxnSpLocks noChangeShapeType="1"/>
              <a:stCxn id="42016" idx="4"/>
              <a:endCxn id="42018" idx="1"/>
            </p:cNvCxnSpPr>
            <p:nvPr/>
          </p:nvCxnSpPr>
          <p:spPr bwMode="auto">
            <a:xfrm>
              <a:off x="1800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021" name="AutoShape 30"/>
            <p:cNvCxnSpPr>
              <a:cxnSpLocks noChangeShapeType="1"/>
              <a:stCxn id="42018" idx="7"/>
              <a:endCxn id="42017" idx="4"/>
            </p:cNvCxnSpPr>
            <p:nvPr/>
          </p:nvCxnSpPr>
          <p:spPr bwMode="auto">
            <a:xfrm flipV="1">
              <a:off x="2105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004" name="Oval 31"/>
          <p:cNvSpPr>
            <a:spLocks noChangeArrowheads="1"/>
          </p:cNvSpPr>
          <p:nvPr/>
        </p:nvSpPr>
        <p:spPr bwMode="auto">
          <a:xfrm>
            <a:off x="8315325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2005" name="Oval 32"/>
          <p:cNvSpPr>
            <a:spLocks noChangeArrowheads="1"/>
          </p:cNvSpPr>
          <p:nvPr/>
        </p:nvSpPr>
        <p:spPr bwMode="auto">
          <a:xfrm>
            <a:off x="2212977" y="3124200"/>
            <a:ext cx="311148" cy="29845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/>
              <a:t>1</a:t>
            </a:r>
          </a:p>
        </p:txBody>
      </p:sp>
      <p:sp>
        <p:nvSpPr>
          <p:cNvPr id="42006" name="Oval 33"/>
          <p:cNvSpPr>
            <a:spLocks noChangeArrowheads="1"/>
          </p:cNvSpPr>
          <p:nvPr/>
        </p:nvSpPr>
        <p:spPr bwMode="auto">
          <a:xfrm>
            <a:off x="3622676" y="3124200"/>
            <a:ext cx="328612" cy="29845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/>
              <a:t>2</a:t>
            </a:r>
          </a:p>
        </p:txBody>
      </p:sp>
      <p:sp>
        <p:nvSpPr>
          <p:cNvPr id="42007" name="Oval 34"/>
          <p:cNvSpPr>
            <a:spLocks noChangeArrowheads="1"/>
          </p:cNvSpPr>
          <p:nvPr/>
        </p:nvSpPr>
        <p:spPr bwMode="auto">
          <a:xfrm>
            <a:off x="2814638" y="3833814"/>
            <a:ext cx="376237" cy="33019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/>
              <a:t>3</a:t>
            </a:r>
          </a:p>
        </p:txBody>
      </p:sp>
      <p:sp>
        <p:nvSpPr>
          <p:cNvPr id="42008" name="Oval 35"/>
          <p:cNvSpPr>
            <a:spLocks noChangeArrowheads="1"/>
          </p:cNvSpPr>
          <p:nvPr/>
        </p:nvSpPr>
        <p:spPr bwMode="auto">
          <a:xfrm>
            <a:off x="3429000" y="4062414"/>
            <a:ext cx="304800" cy="393701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 dirty="0"/>
              <a:t>4</a:t>
            </a:r>
          </a:p>
        </p:txBody>
      </p:sp>
      <p:cxnSp>
        <p:nvCxnSpPr>
          <p:cNvPr id="42009" name="AutoShape 36"/>
          <p:cNvCxnSpPr>
            <a:cxnSpLocks noChangeShapeType="1"/>
            <a:stCxn id="42005" idx="6"/>
            <a:endCxn id="42006" idx="2"/>
          </p:cNvCxnSpPr>
          <p:nvPr/>
        </p:nvCxnSpPr>
        <p:spPr bwMode="auto">
          <a:xfrm>
            <a:off x="2524125" y="3273426"/>
            <a:ext cx="109855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0" name="AutoShape 37"/>
          <p:cNvCxnSpPr>
            <a:cxnSpLocks noChangeShapeType="1"/>
            <a:stCxn id="42005" idx="5"/>
            <a:endCxn id="42007" idx="1"/>
          </p:cNvCxnSpPr>
          <p:nvPr/>
        </p:nvCxnSpPr>
        <p:spPr bwMode="auto">
          <a:xfrm>
            <a:off x="2478558" y="3378944"/>
            <a:ext cx="391179" cy="5032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1" name="AutoShape 38"/>
          <p:cNvCxnSpPr>
            <a:cxnSpLocks noChangeShapeType="1"/>
            <a:stCxn id="42007" idx="7"/>
            <a:endCxn id="42006" idx="3"/>
          </p:cNvCxnSpPr>
          <p:nvPr/>
        </p:nvCxnSpPr>
        <p:spPr bwMode="auto">
          <a:xfrm flipV="1">
            <a:off x="3135776" y="3378944"/>
            <a:ext cx="535024" cy="50322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2" name="AutoShape 41"/>
          <p:cNvCxnSpPr>
            <a:cxnSpLocks noChangeShapeType="1"/>
            <a:stCxn id="42005" idx="7"/>
            <a:endCxn id="42006" idx="1"/>
          </p:cNvCxnSpPr>
          <p:nvPr/>
        </p:nvCxnSpPr>
        <p:spPr bwMode="auto">
          <a:xfrm>
            <a:off x="2478558" y="3167907"/>
            <a:ext cx="119224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3" name="AutoShape 46"/>
          <p:cNvCxnSpPr>
            <a:cxnSpLocks noChangeShapeType="1"/>
            <a:stCxn id="42006" idx="4"/>
            <a:endCxn id="42006" idx="6"/>
          </p:cNvCxnSpPr>
          <p:nvPr/>
        </p:nvCxnSpPr>
        <p:spPr bwMode="auto">
          <a:xfrm rot="5400000" flipH="1" flipV="1">
            <a:off x="3794522" y="3265886"/>
            <a:ext cx="149225" cy="164306"/>
          </a:xfrm>
          <a:prstGeom prst="curvedConnector4">
            <a:avLst>
              <a:gd name="adj1" fmla="val -153191"/>
              <a:gd name="adj2" fmla="val 23913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4" name="AutoShape 47"/>
          <p:cNvCxnSpPr>
            <a:cxnSpLocks noChangeShapeType="1"/>
            <a:stCxn id="42006" idx="6"/>
            <a:endCxn id="42006" idx="0"/>
          </p:cNvCxnSpPr>
          <p:nvPr/>
        </p:nvCxnSpPr>
        <p:spPr bwMode="auto">
          <a:xfrm flipH="1" flipV="1">
            <a:off x="3786982" y="3124200"/>
            <a:ext cx="164306" cy="149226"/>
          </a:xfrm>
          <a:prstGeom prst="curvedConnector4">
            <a:avLst>
              <a:gd name="adj1" fmla="val -139131"/>
              <a:gd name="adj2" fmla="val 25319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015" name="AutoShape 48"/>
          <p:cNvCxnSpPr>
            <a:cxnSpLocks noChangeShapeType="1"/>
            <a:stCxn id="42008" idx="6"/>
            <a:endCxn id="42008" idx="0"/>
          </p:cNvCxnSpPr>
          <p:nvPr/>
        </p:nvCxnSpPr>
        <p:spPr bwMode="auto">
          <a:xfrm flipH="1" flipV="1">
            <a:off x="3581400" y="4062414"/>
            <a:ext cx="152400" cy="196851"/>
          </a:xfrm>
          <a:prstGeom prst="curvedConnector4">
            <a:avLst>
              <a:gd name="adj1" fmla="val -150000"/>
              <a:gd name="adj2" fmla="val 216128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4045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L24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AC3EAD-CA1A-4EE7-86D0-71D626083728}" type="slidenum">
              <a:rPr 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sz="1400"/>
          </a:p>
        </p:txBody>
      </p:sp>
      <p:sp>
        <p:nvSpPr>
          <p:cNvPr id="4301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0" y="1828800"/>
            <a:ext cx="80010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A:  First and second are disconnected.  Last is connected.</a:t>
            </a:r>
          </a:p>
        </p:txBody>
      </p:sp>
      <p:sp>
        <p:nvSpPr>
          <p:cNvPr id="43014" name="Oval 4"/>
          <p:cNvSpPr>
            <a:spLocks noChangeArrowheads="1"/>
          </p:cNvSpPr>
          <p:nvPr/>
        </p:nvSpPr>
        <p:spPr bwMode="auto">
          <a:xfrm>
            <a:off x="5334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3015" name="Oval 5"/>
          <p:cNvSpPr>
            <a:spLocks noChangeArrowheads="1"/>
          </p:cNvSpPr>
          <p:nvPr/>
        </p:nvSpPr>
        <p:spPr bwMode="auto">
          <a:xfrm>
            <a:off x="6248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3016" name="Oval 6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cxnSp>
        <p:nvCxnSpPr>
          <p:cNvPr id="43017" name="AutoShape 7"/>
          <p:cNvCxnSpPr>
            <a:cxnSpLocks noChangeShapeType="1"/>
            <a:stCxn id="43014" idx="6"/>
            <a:endCxn id="43015" idx="2"/>
          </p:cNvCxnSpPr>
          <p:nvPr/>
        </p:nvCxnSpPr>
        <p:spPr bwMode="auto">
          <a:xfrm>
            <a:off x="5410200" y="3390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8" name="AutoShape 8"/>
          <p:cNvCxnSpPr>
            <a:cxnSpLocks noChangeShapeType="1"/>
            <a:stCxn id="43014" idx="4"/>
            <a:endCxn id="43016" idx="1"/>
          </p:cNvCxnSpPr>
          <p:nvPr/>
        </p:nvCxnSpPr>
        <p:spPr bwMode="auto">
          <a:xfrm>
            <a:off x="5372101" y="34290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9" name="AutoShape 9"/>
          <p:cNvCxnSpPr>
            <a:cxnSpLocks noChangeShapeType="1"/>
            <a:stCxn id="43016" idx="7"/>
            <a:endCxn id="43015" idx="4"/>
          </p:cNvCxnSpPr>
          <p:nvPr/>
        </p:nvCxnSpPr>
        <p:spPr bwMode="auto">
          <a:xfrm flipV="1">
            <a:off x="5856288" y="34290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3020" name="Group 10"/>
          <p:cNvGrpSpPr>
            <a:grpSpLocks/>
          </p:cNvGrpSpPr>
          <p:nvPr/>
        </p:nvGrpSpPr>
        <p:grpSpPr bwMode="auto">
          <a:xfrm flipH="1" flipV="1">
            <a:off x="5334000" y="3124200"/>
            <a:ext cx="990600" cy="762000"/>
            <a:chOff x="1776" y="2208"/>
            <a:chExt cx="624" cy="480"/>
          </a:xfrm>
        </p:grpSpPr>
        <p:sp>
          <p:nvSpPr>
            <p:cNvPr id="43046" name="Oval 11"/>
            <p:cNvSpPr>
              <a:spLocks noChangeArrowheads="1"/>
            </p:cNvSpPr>
            <p:nvPr/>
          </p:nvSpPr>
          <p:spPr bwMode="auto">
            <a:xfrm>
              <a:off x="1776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3047" name="Oval 12"/>
            <p:cNvSpPr>
              <a:spLocks noChangeArrowheads="1"/>
            </p:cNvSpPr>
            <p:nvPr/>
          </p:nvSpPr>
          <p:spPr bwMode="auto">
            <a:xfrm>
              <a:off x="2352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3048" name="Oval 13"/>
            <p:cNvSpPr>
              <a:spLocks noChangeArrowheads="1"/>
            </p:cNvSpPr>
            <p:nvPr/>
          </p:nvSpPr>
          <p:spPr bwMode="auto">
            <a:xfrm>
              <a:off x="2064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cxnSp>
          <p:nvCxnSpPr>
            <p:cNvPr id="43049" name="AutoShape 14"/>
            <p:cNvCxnSpPr>
              <a:cxnSpLocks noChangeShapeType="1"/>
              <a:stCxn id="43046" idx="6"/>
              <a:endCxn id="43047" idx="2"/>
            </p:cNvCxnSpPr>
            <p:nvPr/>
          </p:nvCxnSpPr>
          <p:spPr bwMode="auto">
            <a:xfrm>
              <a:off x="1824" y="2232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50" name="AutoShape 15"/>
            <p:cNvCxnSpPr>
              <a:cxnSpLocks noChangeShapeType="1"/>
              <a:stCxn id="43046" idx="4"/>
              <a:endCxn id="43048" idx="1"/>
            </p:cNvCxnSpPr>
            <p:nvPr/>
          </p:nvCxnSpPr>
          <p:spPr bwMode="auto">
            <a:xfrm>
              <a:off x="1800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51" name="AutoShape 16"/>
            <p:cNvCxnSpPr>
              <a:cxnSpLocks noChangeShapeType="1"/>
              <a:stCxn id="43048" idx="7"/>
              <a:endCxn id="43047" idx="4"/>
            </p:cNvCxnSpPr>
            <p:nvPr/>
          </p:nvCxnSpPr>
          <p:spPr bwMode="auto">
            <a:xfrm flipV="1">
              <a:off x="2105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021" name="Oval 17"/>
          <p:cNvSpPr>
            <a:spLocks noChangeArrowheads="1"/>
          </p:cNvSpPr>
          <p:nvPr/>
        </p:nvSpPr>
        <p:spPr bwMode="auto">
          <a:xfrm>
            <a:off x="7696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3022" name="Oval 18"/>
          <p:cNvSpPr>
            <a:spLocks noChangeArrowheads="1"/>
          </p:cNvSpPr>
          <p:nvPr/>
        </p:nvSpPr>
        <p:spPr bwMode="auto">
          <a:xfrm>
            <a:off x="8610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3023" name="Oval 19"/>
          <p:cNvSpPr>
            <a:spLocks noChangeArrowheads="1"/>
          </p:cNvSpPr>
          <p:nvPr/>
        </p:nvSpPr>
        <p:spPr bwMode="auto">
          <a:xfrm>
            <a:off x="8153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cxnSp>
        <p:nvCxnSpPr>
          <p:cNvPr id="43024" name="AutoShape 20"/>
          <p:cNvCxnSpPr>
            <a:cxnSpLocks noChangeShapeType="1"/>
            <a:stCxn id="43021" idx="6"/>
            <a:endCxn id="43022" idx="2"/>
          </p:cNvCxnSpPr>
          <p:nvPr/>
        </p:nvCxnSpPr>
        <p:spPr bwMode="auto">
          <a:xfrm>
            <a:off x="7772400" y="3390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5" name="AutoShape 21"/>
          <p:cNvCxnSpPr>
            <a:cxnSpLocks noChangeShapeType="1"/>
            <a:stCxn id="43021" idx="4"/>
            <a:endCxn id="43023" idx="1"/>
          </p:cNvCxnSpPr>
          <p:nvPr/>
        </p:nvCxnSpPr>
        <p:spPr bwMode="auto">
          <a:xfrm>
            <a:off x="7734301" y="34290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6" name="AutoShape 22"/>
          <p:cNvCxnSpPr>
            <a:cxnSpLocks noChangeShapeType="1"/>
            <a:stCxn id="43023" idx="7"/>
            <a:endCxn id="43022" idx="4"/>
          </p:cNvCxnSpPr>
          <p:nvPr/>
        </p:nvCxnSpPr>
        <p:spPr bwMode="auto">
          <a:xfrm flipV="1">
            <a:off x="8218488" y="34290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3027" name="Group 23"/>
          <p:cNvGrpSpPr>
            <a:grpSpLocks/>
          </p:cNvGrpSpPr>
          <p:nvPr/>
        </p:nvGrpSpPr>
        <p:grpSpPr bwMode="auto">
          <a:xfrm flipH="1" flipV="1">
            <a:off x="7696200" y="3124200"/>
            <a:ext cx="990600" cy="762000"/>
            <a:chOff x="1776" y="2208"/>
            <a:chExt cx="624" cy="480"/>
          </a:xfrm>
        </p:grpSpPr>
        <p:sp>
          <p:nvSpPr>
            <p:cNvPr id="43040" name="Oval 24"/>
            <p:cNvSpPr>
              <a:spLocks noChangeArrowheads="1"/>
            </p:cNvSpPr>
            <p:nvPr/>
          </p:nvSpPr>
          <p:spPr bwMode="auto">
            <a:xfrm>
              <a:off x="1776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3041" name="Oval 25"/>
            <p:cNvSpPr>
              <a:spLocks noChangeArrowheads="1"/>
            </p:cNvSpPr>
            <p:nvPr/>
          </p:nvSpPr>
          <p:spPr bwMode="auto">
            <a:xfrm>
              <a:off x="2352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3042" name="Oval 26"/>
            <p:cNvSpPr>
              <a:spLocks noChangeArrowheads="1"/>
            </p:cNvSpPr>
            <p:nvPr/>
          </p:nvSpPr>
          <p:spPr bwMode="auto">
            <a:xfrm>
              <a:off x="2064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cxnSp>
          <p:nvCxnSpPr>
            <p:cNvPr id="43043" name="AutoShape 27"/>
            <p:cNvCxnSpPr>
              <a:cxnSpLocks noChangeShapeType="1"/>
              <a:stCxn id="43040" idx="6"/>
              <a:endCxn id="43041" idx="2"/>
            </p:cNvCxnSpPr>
            <p:nvPr/>
          </p:nvCxnSpPr>
          <p:spPr bwMode="auto">
            <a:xfrm>
              <a:off x="1824" y="2232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44" name="AutoShape 28"/>
            <p:cNvCxnSpPr>
              <a:cxnSpLocks noChangeShapeType="1"/>
              <a:stCxn id="43040" idx="4"/>
              <a:endCxn id="43042" idx="1"/>
            </p:cNvCxnSpPr>
            <p:nvPr/>
          </p:nvCxnSpPr>
          <p:spPr bwMode="auto">
            <a:xfrm>
              <a:off x="1800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045" name="AutoShape 29"/>
            <p:cNvCxnSpPr>
              <a:cxnSpLocks noChangeShapeType="1"/>
              <a:stCxn id="43042" idx="7"/>
              <a:endCxn id="43041" idx="4"/>
            </p:cNvCxnSpPr>
            <p:nvPr/>
          </p:nvCxnSpPr>
          <p:spPr bwMode="auto">
            <a:xfrm flipV="1">
              <a:off x="2105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028" name="Oval 30"/>
          <p:cNvSpPr>
            <a:spLocks noChangeArrowheads="1"/>
          </p:cNvSpPr>
          <p:nvPr/>
        </p:nvSpPr>
        <p:spPr bwMode="auto">
          <a:xfrm>
            <a:off x="8315325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3029" name="Oval 31"/>
          <p:cNvSpPr>
            <a:spLocks noChangeArrowheads="1"/>
          </p:cNvSpPr>
          <p:nvPr/>
        </p:nvSpPr>
        <p:spPr bwMode="auto">
          <a:xfrm>
            <a:off x="2327275" y="3217864"/>
            <a:ext cx="196850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3030" name="Oval 32"/>
          <p:cNvSpPr>
            <a:spLocks noChangeArrowheads="1"/>
          </p:cNvSpPr>
          <p:nvPr/>
        </p:nvSpPr>
        <p:spPr bwMode="auto">
          <a:xfrm>
            <a:off x="3622676" y="3217864"/>
            <a:ext cx="195263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3031" name="Oval 33"/>
          <p:cNvSpPr>
            <a:spLocks noChangeArrowheads="1"/>
          </p:cNvSpPr>
          <p:nvPr/>
        </p:nvSpPr>
        <p:spPr bwMode="auto">
          <a:xfrm>
            <a:off x="2994025" y="3833814"/>
            <a:ext cx="196850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3032" name="Oval 34"/>
          <p:cNvSpPr>
            <a:spLocks noChangeArrowheads="1"/>
          </p:cNvSpPr>
          <p:nvPr/>
        </p:nvSpPr>
        <p:spPr bwMode="auto">
          <a:xfrm>
            <a:off x="3429000" y="4062414"/>
            <a:ext cx="196850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4</a:t>
            </a:r>
          </a:p>
        </p:txBody>
      </p:sp>
      <p:cxnSp>
        <p:nvCxnSpPr>
          <p:cNvPr id="43033" name="AutoShape 35"/>
          <p:cNvCxnSpPr>
            <a:cxnSpLocks noChangeShapeType="1"/>
            <a:stCxn id="43029" idx="6"/>
            <a:endCxn id="43030" idx="2"/>
          </p:cNvCxnSpPr>
          <p:nvPr/>
        </p:nvCxnSpPr>
        <p:spPr bwMode="auto">
          <a:xfrm>
            <a:off x="2524125" y="3321050"/>
            <a:ext cx="10985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4" name="AutoShape 36"/>
          <p:cNvCxnSpPr>
            <a:cxnSpLocks noChangeShapeType="1"/>
            <a:stCxn id="43029" idx="5"/>
            <a:endCxn id="43031" idx="1"/>
          </p:cNvCxnSpPr>
          <p:nvPr/>
        </p:nvCxnSpPr>
        <p:spPr bwMode="auto">
          <a:xfrm>
            <a:off x="2495550" y="3392489"/>
            <a:ext cx="527050" cy="471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5" name="AutoShape 37"/>
          <p:cNvCxnSpPr>
            <a:cxnSpLocks noChangeShapeType="1"/>
            <a:stCxn id="43031" idx="7"/>
            <a:endCxn id="43030" idx="3"/>
          </p:cNvCxnSpPr>
          <p:nvPr/>
        </p:nvCxnSpPr>
        <p:spPr bwMode="auto">
          <a:xfrm flipV="1">
            <a:off x="3162300" y="3392489"/>
            <a:ext cx="488950" cy="471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6" name="AutoShape 38"/>
          <p:cNvCxnSpPr>
            <a:cxnSpLocks noChangeShapeType="1"/>
            <a:stCxn id="43029" idx="7"/>
            <a:endCxn id="43030" idx="1"/>
          </p:cNvCxnSpPr>
          <p:nvPr/>
        </p:nvCxnSpPr>
        <p:spPr bwMode="auto">
          <a:xfrm>
            <a:off x="2495550" y="3248025"/>
            <a:ext cx="11557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7" name="AutoShape 39"/>
          <p:cNvCxnSpPr>
            <a:cxnSpLocks noChangeShapeType="1"/>
            <a:stCxn id="43030" idx="4"/>
            <a:endCxn id="43030" idx="6"/>
          </p:cNvCxnSpPr>
          <p:nvPr/>
        </p:nvCxnSpPr>
        <p:spPr bwMode="auto">
          <a:xfrm rot="5400000" flipH="1" flipV="1">
            <a:off x="3718719" y="3323431"/>
            <a:ext cx="101600" cy="96838"/>
          </a:xfrm>
          <a:prstGeom prst="curvedConnector4">
            <a:avLst>
              <a:gd name="adj1" fmla="val -276565"/>
              <a:gd name="adj2" fmla="val 48852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8" name="AutoShape 40"/>
          <p:cNvCxnSpPr>
            <a:cxnSpLocks noChangeShapeType="1"/>
            <a:stCxn id="43030" idx="6"/>
            <a:endCxn id="43030" idx="0"/>
          </p:cNvCxnSpPr>
          <p:nvPr/>
        </p:nvCxnSpPr>
        <p:spPr bwMode="auto">
          <a:xfrm flipH="1" flipV="1">
            <a:off x="3721100" y="3217864"/>
            <a:ext cx="96838" cy="103187"/>
          </a:xfrm>
          <a:prstGeom prst="curvedConnector4">
            <a:avLst>
              <a:gd name="adj1" fmla="val -345903"/>
              <a:gd name="adj2" fmla="val 344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39" name="AutoShape 41"/>
          <p:cNvCxnSpPr>
            <a:cxnSpLocks noChangeShapeType="1"/>
            <a:stCxn id="43032" idx="6"/>
            <a:endCxn id="43032" idx="0"/>
          </p:cNvCxnSpPr>
          <p:nvPr/>
        </p:nvCxnSpPr>
        <p:spPr bwMode="auto">
          <a:xfrm flipH="1" flipV="1">
            <a:off x="3527426" y="4062413"/>
            <a:ext cx="98425" cy="101600"/>
          </a:xfrm>
          <a:prstGeom prst="curvedConnector4">
            <a:avLst>
              <a:gd name="adj1" fmla="val -354843"/>
              <a:gd name="adj2" fmla="val 43437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Rectangle 4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78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L24</a:t>
            </a:r>
          </a:p>
        </p:txBody>
      </p:sp>
      <p:sp>
        <p:nvSpPr>
          <p:cNvPr id="44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4602AB-64D7-4740-83AF-C5869F45E74A}" type="slidenum">
              <a:rPr 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sz="1400"/>
          </a:p>
        </p:txBody>
      </p:sp>
      <p:sp>
        <p:nvSpPr>
          <p:cNvPr id="4403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0" y="1828800"/>
            <a:ext cx="80010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A:  First and second are disconnected.  Last is connected.</a:t>
            </a:r>
          </a:p>
        </p:txBody>
      </p:sp>
      <p:sp>
        <p:nvSpPr>
          <p:cNvPr id="44038" name="Oval 4"/>
          <p:cNvSpPr>
            <a:spLocks noChangeArrowheads="1"/>
          </p:cNvSpPr>
          <p:nvPr/>
        </p:nvSpPr>
        <p:spPr bwMode="auto">
          <a:xfrm>
            <a:off x="5334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4039" name="Oval 5"/>
          <p:cNvSpPr>
            <a:spLocks noChangeArrowheads="1"/>
          </p:cNvSpPr>
          <p:nvPr/>
        </p:nvSpPr>
        <p:spPr bwMode="auto">
          <a:xfrm>
            <a:off x="6248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4040" name="Oval 6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cxnSp>
        <p:nvCxnSpPr>
          <p:cNvPr id="44041" name="AutoShape 7"/>
          <p:cNvCxnSpPr>
            <a:cxnSpLocks noChangeShapeType="1"/>
            <a:stCxn id="44038" idx="6"/>
            <a:endCxn id="44039" idx="2"/>
          </p:cNvCxnSpPr>
          <p:nvPr/>
        </p:nvCxnSpPr>
        <p:spPr bwMode="auto">
          <a:xfrm>
            <a:off x="5410200" y="3390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2" name="AutoShape 8"/>
          <p:cNvCxnSpPr>
            <a:cxnSpLocks noChangeShapeType="1"/>
            <a:stCxn id="44038" idx="4"/>
            <a:endCxn id="44040" idx="1"/>
          </p:cNvCxnSpPr>
          <p:nvPr/>
        </p:nvCxnSpPr>
        <p:spPr bwMode="auto">
          <a:xfrm>
            <a:off x="5372101" y="34290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3" name="AutoShape 9"/>
          <p:cNvCxnSpPr>
            <a:cxnSpLocks noChangeShapeType="1"/>
            <a:stCxn id="44040" idx="7"/>
            <a:endCxn id="44039" idx="4"/>
          </p:cNvCxnSpPr>
          <p:nvPr/>
        </p:nvCxnSpPr>
        <p:spPr bwMode="auto">
          <a:xfrm flipV="1">
            <a:off x="5856288" y="34290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4044" name="Group 42"/>
          <p:cNvGrpSpPr>
            <a:grpSpLocks/>
          </p:cNvGrpSpPr>
          <p:nvPr/>
        </p:nvGrpSpPr>
        <p:grpSpPr bwMode="auto">
          <a:xfrm>
            <a:off x="5334000" y="3276600"/>
            <a:ext cx="990600" cy="762000"/>
            <a:chOff x="2400" y="1968"/>
            <a:chExt cx="624" cy="480"/>
          </a:xfrm>
        </p:grpSpPr>
        <p:sp>
          <p:nvSpPr>
            <p:cNvPr id="44070" name="Oval 11"/>
            <p:cNvSpPr>
              <a:spLocks noChangeArrowheads="1"/>
            </p:cNvSpPr>
            <p:nvPr/>
          </p:nvSpPr>
          <p:spPr bwMode="auto">
            <a:xfrm flipH="1" flipV="1">
              <a:off x="2976" y="24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4071" name="Oval 12"/>
            <p:cNvSpPr>
              <a:spLocks noChangeArrowheads="1"/>
            </p:cNvSpPr>
            <p:nvPr/>
          </p:nvSpPr>
          <p:spPr bwMode="auto">
            <a:xfrm flipH="1" flipV="1">
              <a:off x="2400" y="24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4072" name="Oval 13"/>
            <p:cNvSpPr>
              <a:spLocks noChangeArrowheads="1"/>
            </p:cNvSpPr>
            <p:nvPr/>
          </p:nvSpPr>
          <p:spPr bwMode="auto">
            <a:xfrm flipH="1" flipV="1">
              <a:off x="2688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cxnSp>
          <p:nvCxnSpPr>
            <p:cNvPr id="44073" name="AutoShape 14"/>
            <p:cNvCxnSpPr>
              <a:cxnSpLocks noChangeShapeType="1"/>
              <a:stCxn id="44070" idx="6"/>
              <a:endCxn id="44071" idx="2"/>
            </p:cNvCxnSpPr>
            <p:nvPr/>
          </p:nvCxnSpPr>
          <p:spPr bwMode="auto">
            <a:xfrm flipH="1">
              <a:off x="2448" y="242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74" name="AutoShape 15"/>
            <p:cNvCxnSpPr>
              <a:cxnSpLocks noChangeShapeType="1"/>
              <a:stCxn id="44070" idx="4"/>
              <a:endCxn id="44072" idx="1"/>
            </p:cNvCxnSpPr>
            <p:nvPr/>
          </p:nvCxnSpPr>
          <p:spPr bwMode="auto">
            <a:xfrm flipH="1" flipV="1">
              <a:off x="2728" y="2008"/>
              <a:ext cx="272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75" name="AutoShape 16"/>
            <p:cNvCxnSpPr>
              <a:cxnSpLocks noChangeShapeType="1"/>
              <a:stCxn id="44072" idx="7"/>
              <a:endCxn id="44071" idx="4"/>
            </p:cNvCxnSpPr>
            <p:nvPr/>
          </p:nvCxnSpPr>
          <p:spPr bwMode="auto">
            <a:xfrm flipH="1">
              <a:off x="2424" y="2008"/>
              <a:ext cx="271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045" name="Oval 17"/>
          <p:cNvSpPr>
            <a:spLocks noChangeArrowheads="1"/>
          </p:cNvSpPr>
          <p:nvPr/>
        </p:nvSpPr>
        <p:spPr bwMode="auto">
          <a:xfrm>
            <a:off x="7696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4046" name="Oval 18"/>
          <p:cNvSpPr>
            <a:spLocks noChangeArrowheads="1"/>
          </p:cNvSpPr>
          <p:nvPr/>
        </p:nvSpPr>
        <p:spPr bwMode="auto">
          <a:xfrm>
            <a:off x="8610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4047" name="Oval 19"/>
          <p:cNvSpPr>
            <a:spLocks noChangeArrowheads="1"/>
          </p:cNvSpPr>
          <p:nvPr/>
        </p:nvSpPr>
        <p:spPr bwMode="auto">
          <a:xfrm>
            <a:off x="8153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cxnSp>
        <p:nvCxnSpPr>
          <p:cNvPr id="44048" name="AutoShape 20"/>
          <p:cNvCxnSpPr>
            <a:cxnSpLocks noChangeShapeType="1"/>
            <a:stCxn id="44045" idx="6"/>
            <a:endCxn id="44046" idx="2"/>
          </p:cNvCxnSpPr>
          <p:nvPr/>
        </p:nvCxnSpPr>
        <p:spPr bwMode="auto">
          <a:xfrm>
            <a:off x="7772400" y="3390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9" name="AutoShape 21"/>
          <p:cNvCxnSpPr>
            <a:cxnSpLocks noChangeShapeType="1"/>
            <a:stCxn id="44045" idx="4"/>
            <a:endCxn id="44047" idx="1"/>
          </p:cNvCxnSpPr>
          <p:nvPr/>
        </p:nvCxnSpPr>
        <p:spPr bwMode="auto">
          <a:xfrm>
            <a:off x="7734301" y="34290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0" name="AutoShape 22"/>
          <p:cNvCxnSpPr>
            <a:cxnSpLocks noChangeShapeType="1"/>
            <a:stCxn id="44047" idx="7"/>
            <a:endCxn id="44046" idx="4"/>
          </p:cNvCxnSpPr>
          <p:nvPr/>
        </p:nvCxnSpPr>
        <p:spPr bwMode="auto">
          <a:xfrm flipV="1">
            <a:off x="8218488" y="34290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4051" name="Group 23"/>
          <p:cNvGrpSpPr>
            <a:grpSpLocks/>
          </p:cNvGrpSpPr>
          <p:nvPr/>
        </p:nvGrpSpPr>
        <p:grpSpPr bwMode="auto">
          <a:xfrm flipH="1" flipV="1">
            <a:off x="7696200" y="3124200"/>
            <a:ext cx="990600" cy="762000"/>
            <a:chOff x="1776" y="2208"/>
            <a:chExt cx="624" cy="480"/>
          </a:xfrm>
        </p:grpSpPr>
        <p:sp>
          <p:nvSpPr>
            <p:cNvPr id="44064" name="Oval 24"/>
            <p:cNvSpPr>
              <a:spLocks noChangeArrowheads="1"/>
            </p:cNvSpPr>
            <p:nvPr/>
          </p:nvSpPr>
          <p:spPr bwMode="auto">
            <a:xfrm>
              <a:off x="1776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4065" name="Oval 25"/>
            <p:cNvSpPr>
              <a:spLocks noChangeArrowheads="1"/>
            </p:cNvSpPr>
            <p:nvPr/>
          </p:nvSpPr>
          <p:spPr bwMode="auto">
            <a:xfrm>
              <a:off x="2352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4066" name="Oval 26"/>
            <p:cNvSpPr>
              <a:spLocks noChangeArrowheads="1"/>
            </p:cNvSpPr>
            <p:nvPr/>
          </p:nvSpPr>
          <p:spPr bwMode="auto">
            <a:xfrm>
              <a:off x="2064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cxnSp>
          <p:nvCxnSpPr>
            <p:cNvPr id="44067" name="AutoShape 27"/>
            <p:cNvCxnSpPr>
              <a:cxnSpLocks noChangeShapeType="1"/>
              <a:stCxn id="44064" idx="6"/>
              <a:endCxn id="44065" idx="2"/>
            </p:cNvCxnSpPr>
            <p:nvPr/>
          </p:nvCxnSpPr>
          <p:spPr bwMode="auto">
            <a:xfrm>
              <a:off x="1824" y="2232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68" name="AutoShape 28"/>
            <p:cNvCxnSpPr>
              <a:cxnSpLocks noChangeShapeType="1"/>
              <a:stCxn id="44064" idx="4"/>
              <a:endCxn id="44066" idx="1"/>
            </p:cNvCxnSpPr>
            <p:nvPr/>
          </p:nvCxnSpPr>
          <p:spPr bwMode="auto">
            <a:xfrm>
              <a:off x="1800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069" name="AutoShape 29"/>
            <p:cNvCxnSpPr>
              <a:cxnSpLocks noChangeShapeType="1"/>
              <a:stCxn id="44066" idx="7"/>
              <a:endCxn id="44065" idx="4"/>
            </p:cNvCxnSpPr>
            <p:nvPr/>
          </p:nvCxnSpPr>
          <p:spPr bwMode="auto">
            <a:xfrm flipV="1">
              <a:off x="2105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4052" name="Oval 30"/>
          <p:cNvSpPr>
            <a:spLocks noChangeArrowheads="1"/>
          </p:cNvSpPr>
          <p:nvPr/>
        </p:nvSpPr>
        <p:spPr bwMode="auto">
          <a:xfrm>
            <a:off x="8315325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4053" name="Oval 31"/>
          <p:cNvSpPr>
            <a:spLocks noChangeArrowheads="1"/>
          </p:cNvSpPr>
          <p:nvPr/>
        </p:nvSpPr>
        <p:spPr bwMode="auto">
          <a:xfrm>
            <a:off x="2327275" y="3217864"/>
            <a:ext cx="196850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4054" name="Oval 32"/>
          <p:cNvSpPr>
            <a:spLocks noChangeArrowheads="1"/>
          </p:cNvSpPr>
          <p:nvPr/>
        </p:nvSpPr>
        <p:spPr bwMode="auto">
          <a:xfrm>
            <a:off x="3622676" y="3217864"/>
            <a:ext cx="195263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4055" name="Oval 33"/>
          <p:cNvSpPr>
            <a:spLocks noChangeArrowheads="1"/>
          </p:cNvSpPr>
          <p:nvPr/>
        </p:nvSpPr>
        <p:spPr bwMode="auto">
          <a:xfrm>
            <a:off x="2994025" y="3833814"/>
            <a:ext cx="196850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4056" name="Oval 34"/>
          <p:cNvSpPr>
            <a:spLocks noChangeArrowheads="1"/>
          </p:cNvSpPr>
          <p:nvPr/>
        </p:nvSpPr>
        <p:spPr bwMode="auto">
          <a:xfrm>
            <a:off x="3429000" y="4062414"/>
            <a:ext cx="196850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4</a:t>
            </a:r>
          </a:p>
        </p:txBody>
      </p:sp>
      <p:cxnSp>
        <p:nvCxnSpPr>
          <p:cNvPr id="44057" name="AutoShape 35"/>
          <p:cNvCxnSpPr>
            <a:cxnSpLocks noChangeShapeType="1"/>
            <a:stCxn id="44053" idx="6"/>
            <a:endCxn id="44054" idx="2"/>
          </p:cNvCxnSpPr>
          <p:nvPr/>
        </p:nvCxnSpPr>
        <p:spPr bwMode="auto">
          <a:xfrm>
            <a:off x="2524125" y="3321050"/>
            <a:ext cx="10985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8" name="AutoShape 36"/>
          <p:cNvCxnSpPr>
            <a:cxnSpLocks noChangeShapeType="1"/>
            <a:stCxn id="44053" idx="5"/>
            <a:endCxn id="44055" idx="1"/>
          </p:cNvCxnSpPr>
          <p:nvPr/>
        </p:nvCxnSpPr>
        <p:spPr bwMode="auto">
          <a:xfrm>
            <a:off x="2495550" y="3392489"/>
            <a:ext cx="527050" cy="471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59" name="AutoShape 37"/>
          <p:cNvCxnSpPr>
            <a:cxnSpLocks noChangeShapeType="1"/>
            <a:stCxn id="44055" idx="7"/>
            <a:endCxn id="44054" idx="3"/>
          </p:cNvCxnSpPr>
          <p:nvPr/>
        </p:nvCxnSpPr>
        <p:spPr bwMode="auto">
          <a:xfrm flipV="1">
            <a:off x="3162300" y="3392489"/>
            <a:ext cx="488950" cy="471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0" name="AutoShape 38"/>
          <p:cNvCxnSpPr>
            <a:cxnSpLocks noChangeShapeType="1"/>
            <a:stCxn id="44053" idx="7"/>
            <a:endCxn id="44054" idx="1"/>
          </p:cNvCxnSpPr>
          <p:nvPr/>
        </p:nvCxnSpPr>
        <p:spPr bwMode="auto">
          <a:xfrm>
            <a:off x="2495550" y="3248025"/>
            <a:ext cx="11557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1" name="AutoShape 39"/>
          <p:cNvCxnSpPr>
            <a:cxnSpLocks noChangeShapeType="1"/>
            <a:stCxn id="44054" idx="4"/>
            <a:endCxn id="44054" idx="6"/>
          </p:cNvCxnSpPr>
          <p:nvPr/>
        </p:nvCxnSpPr>
        <p:spPr bwMode="auto">
          <a:xfrm rot="5400000" flipH="1" flipV="1">
            <a:off x="3718719" y="3323431"/>
            <a:ext cx="101600" cy="96838"/>
          </a:xfrm>
          <a:prstGeom prst="curvedConnector4">
            <a:avLst>
              <a:gd name="adj1" fmla="val -276565"/>
              <a:gd name="adj2" fmla="val 48852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2" name="AutoShape 40"/>
          <p:cNvCxnSpPr>
            <a:cxnSpLocks noChangeShapeType="1"/>
            <a:stCxn id="44054" idx="6"/>
            <a:endCxn id="44054" idx="0"/>
          </p:cNvCxnSpPr>
          <p:nvPr/>
        </p:nvCxnSpPr>
        <p:spPr bwMode="auto">
          <a:xfrm flipH="1" flipV="1">
            <a:off x="3721100" y="3217864"/>
            <a:ext cx="96838" cy="103187"/>
          </a:xfrm>
          <a:prstGeom prst="curvedConnector4">
            <a:avLst>
              <a:gd name="adj1" fmla="val -345903"/>
              <a:gd name="adj2" fmla="val 344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63" name="AutoShape 41"/>
          <p:cNvCxnSpPr>
            <a:cxnSpLocks noChangeShapeType="1"/>
            <a:stCxn id="44056" idx="6"/>
            <a:endCxn id="44056" idx="0"/>
          </p:cNvCxnSpPr>
          <p:nvPr/>
        </p:nvCxnSpPr>
        <p:spPr bwMode="auto">
          <a:xfrm flipH="1" flipV="1">
            <a:off x="3527426" y="4062413"/>
            <a:ext cx="98425" cy="101600"/>
          </a:xfrm>
          <a:prstGeom prst="curvedConnector4">
            <a:avLst>
              <a:gd name="adj1" fmla="val -354843"/>
              <a:gd name="adj2" fmla="val 43437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33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A5EABD-FB36-410D-876F-9BDE02DD0ED0}" type="slidenum">
              <a:rPr 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sz="1400"/>
          </a:p>
        </p:txBody>
      </p:sp>
      <p:sp>
        <p:nvSpPr>
          <p:cNvPr id="4506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0" y="1828800"/>
            <a:ext cx="80010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A:  First and second are disconnected.  Last is connected.</a:t>
            </a:r>
          </a:p>
        </p:txBody>
      </p:sp>
      <p:sp>
        <p:nvSpPr>
          <p:cNvPr id="45062" name="Oval 4"/>
          <p:cNvSpPr>
            <a:spLocks noChangeArrowheads="1"/>
          </p:cNvSpPr>
          <p:nvPr/>
        </p:nvSpPr>
        <p:spPr bwMode="auto">
          <a:xfrm>
            <a:off x="5334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5063" name="Oval 5"/>
          <p:cNvSpPr>
            <a:spLocks noChangeArrowheads="1"/>
          </p:cNvSpPr>
          <p:nvPr/>
        </p:nvSpPr>
        <p:spPr bwMode="auto">
          <a:xfrm>
            <a:off x="6248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5064" name="Oval 6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cxnSp>
        <p:nvCxnSpPr>
          <p:cNvPr id="45065" name="AutoShape 7"/>
          <p:cNvCxnSpPr>
            <a:cxnSpLocks noChangeShapeType="1"/>
            <a:stCxn id="45062" idx="6"/>
            <a:endCxn id="45063" idx="2"/>
          </p:cNvCxnSpPr>
          <p:nvPr/>
        </p:nvCxnSpPr>
        <p:spPr bwMode="auto">
          <a:xfrm>
            <a:off x="5410200" y="3390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6" name="AutoShape 8"/>
          <p:cNvCxnSpPr>
            <a:cxnSpLocks noChangeShapeType="1"/>
            <a:stCxn id="45062" idx="4"/>
            <a:endCxn id="45064" idx="1"/>
          </p:cNvCxnSpPr>
          <p:nvPr/>
        </p:nvCxnSpPr>
        <p:spPr bwMode="auto">
          <a:xfrm>
            <a:off x="5372101" y="34290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7" name="AutoShape 9"/>
          <p:cNvCxnSpPr>
            <a:cxnSpLocks noChangeShapeType="1"/>
            <a:stCxn id="45064" idx="7"/>
            <a:endCxn id="45063" idx="4"/>
          </p:cNvCxnSpPr>
          <p:nvPr/>
        </p:nvCxnSpPr>
        <p:spPr bwMode="auto">
          <a:xfrm flipV="1">
            <a:off x="5856288" y="34290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068" name="Group 10"/>
          <p:cNvGrpSpPr>
            <a:grpSpLocks/>
          </p:cNvGrpSpPr>
          <p:nvPr/>
        </p:nvGrpSpPr>
        <p:grpSpPr bwMode="auto">
          <a:xfrm>
            <a:off x="5334000" y="3429000"/>
            <a:ext cx="990600" cy="762000"/>
            <a:chOff x="2400" y="1968"/>
            <a:chExt cx="624" cy="480"/>
          </a:xfrm>
        </p:grpSpPr>
        <p:sp>
          <p:nvSpPr>
            <p:cNvPr id="45094" name="Oval 11"/>
            <p:cNvSpPr>
              <a:spLocks noChangeArrowheads="1"/>
            </p:cNvSpPr>
            <p:nvPr/>
          </p:nvSpPr>
          <p:spPr bwMode="auto">
            <a:xfrm flipH="1" flipV="1">
              <a:off x="2976" y="24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5095" name="Oval 12"/>
            <p:cNvSpPr>
              <a:spLocks noChangeArrowheads="1"/>
            </p:cNvSpPr>
            <p:nvPr/>
          </p:nvSpPr>
          <p:spPr bwMode="auto">
            <a:xfrm flipH="1" flipV="1">
              <a:off x="2400" y="24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5096" name="Oval 13"/>
            <p:cNvSpPr>
              <a:spLocks noChangeArrowheads="1"/>
            </p:cNvSpPr>
            <p:nvPr/>
          </p:nvSpPr>
          <p:spPr bwMode="auto">
            <a:xfrm flipH="1" flipV="1">
              <a:off x="2688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cxnSp>
          <p:nvCxnSpPr>
            <p:cNvPr id="45097" name="AutoShape 14"/>
            <p:cNvCxnSpPr>
              <a:cxnSpLocks noChangeShapeType="1"/>
              <a:stCxn id="45094" idx="6"/>
              <a:endCxn id="45095" idx="2"/>
            </p:cNvCxnSpPr>
            <p:nvPr/>
          </p:nvCxnSpPr>
          <p:spPr bwMode="auto">
            <a:xfrm flipH="1">
              <a:off x="2448" y="242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98" name="AutoShape 15"/>
            <p:cNvCxnSpPr>
              <a:cxnSpLocks noChangeShapeType="1"/>
              <a:stCxn id="45094" idx="4"/>
              <a:endCxn id="45096" idx="1"/>
            </p:cNvCxnSpPr>
            <p:nvPr/>
          </p:nvCxnSpPr>
          <p:spPr bwMode="auto">
            <a:xfrm flipH="1" flipV="1">
              <a:off x="2728" y="2008"/>
              <a:ext cx="272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99" name="AutoShape 16"/>
            <p:cNvCxnSpPr>
              <a:cxnSpLocks noChangeShapeType="1"/>
              <a:stCxn id="45096" idx="7"/>
              <a:endCxn id="45095" idx="4"/>
            </p:cNvCxnSpPr>
            <p:nvPr/>
          </p:nvCxnSpPr>
          <p:spPr bwMode="auto">
            <a:xfrm flipH="1">
              <a:off x="2424" y="2008"/>
              <a:ext cx="271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069" name="Oval 17"/>
          <p:cNvSpPr>
            <a:spLocks noChangeArrowheads="1"/>
          </p:cNvSpPr>
          <p:nvPr/>
        </p:nvSpPr>
        <p:spPr bwMode="auto">
          <a:xfrm>
            <a:off x="7696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5070" name="Oval 18"/>
          <p:cNvSpPr>
            <a:spLocks noChangeArrowheads="1"/>
          </p:cNvSpPr>
          <p:nvPr/>
        </p:nvSpPr>
        <p:spPr bwMode="auto">
          <a:xfrm>
            <a:off x="8610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5071" name="Oval 19"/>
          <p:cNvSpPr>
            <a:spLocks noChangeArrowheads="1"/>
          </p:cNvSpPr>
          <p:nvPr/>
        </p:nvSpPr>
        <p:spPr bwMode="auto">
          <a:xfrm>
            <a:off x="8153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cxnSp>
        <p:nvCxnSpPr>
          <p:cNvPr id="45072" name="AutoShape 20"/>
          <p:cNvCxnSpPr>
            <a:cxnSpLocks noChangeShapeType="1"/>
            <a:stCxn id="45069" idx="6"/>
            <a:endCxn id="45070" idx="2"/>
          </p:cNvCxnSpPr>
          <p:nvPr/>
        </p:nvCxnSpPr>
        <p:spPr bwMode="auto">
          <a:xfrm>
            <a:off x="7772400" y="3390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3" name="AutoShape 21"/>
          <p:cNvCxnSpPr>
            <a:cxnSpLocks noChangeShapeType="1"/>
            <a:stCxn id="45069" idx="4"/>
            <a:endCxn id="45071" idx="1"/>
          </p:cNvCxnSpPr>
          <p:nvPr/>
        </p:nvCxnSpPr>
        <p:spPr bwMode="auto">
          <a:xfrm>
            <a:off x="7734301" y="34290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4" name="AutoShape 22"/>
          <p:cNvCxnSpPr>
            <a:cxnSpLocks noChangeShapeType="1"/>
            <a:stCxn id="45071" idx="7"/>
            <a:endCxn id="45070" idx="4"/>
          </p:cNvCxnSpPr>
          <p:nvPr/>
        </p:nvCxnSpPr>
        <p:spPr bwMode="auto">
          <a:xfrm flipV="1">
            <a:off x="8218488" y="34290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5075" name="Group 23"/>
          <p:cNvGrpSpPr>
            <a:grpSpLocks/>
          </p:cNvGrpSpPr>
          <p:nvPr/>
        </p:nvGrpSpPr>
        <p:grpSpPr bwMode="auto">
          <a:xfrm flipH="1" flipV="1">
            <a:off x="7696200" y="3124200"/>
            <a:ext cx="990600" cy="762000"/>
            <a:chOff x="1776" y="2208"/>
            <a:chExt cx="624" cy="480"/>
          </a:xfrm>
        </p:grpSpPr>
        <p:sp>
          <p:nvSpPr>
            <p:cNvPr id="45088" name="Oval 24"/>
            <p:cNvSpPr>
              <a:spLocks noChangeArrowheads="1"/>
            </p:cNvSpPr>
            <p:nvPr/>
          </p:nvSpPr>
          <p:spPr bwMode="auto">
            <a:xfrm>
              <a:off x="1776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5089" name="Oval 25"/>
            <p:cNvSpPr>
              <a:spLocks noChangeArrowheads="1"/>
            </p:cNvSpPr>
            <p:nvPr/>
          </p:nvSpPr>
          <p:spPr bwMode="auto">
            <a:xfrm>
              <a:off x="2352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5090" name="Oval 26"/>
            <p:cNvSpPr>
              <a:spLocks noChangeArrowheads="1"/>
            </p:cNvSpPr>
            <p:nvPr/>
          </p:nvSpPr>
          <p:spPr bwMode="auto">
            <a:xfrm>
              <a:off x="2064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cxnSp>
          <p:nvCxnSpPr>
            <p:cNvPr id="45091" name="AutoShape 27"/>
            <p:cNvCxnSpPr>
              <a:cxnSpLocks noChangeShapeType="1"/>
              <a:stCxn id="45088" idx="6"/>
              <a:endCxn id="45089" idx="2"/>
            </p:cNvCxnSpPr>
            <p:nvPr/>
          </p:nvCxnSpPr>
          <p:spPr bwMode="auto">
            <a:xfrm>
              <a:off x="1824" y="2232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92" name="AutoShape 28"/>
            <p:cNvCxnSpPr>
              <a:cxnSpLocks noChangeShapeType="1"/>
              <a:stCxn id="45088" idx="4"/>
              <a:endCxn id="45090" idx="1"/>
            </p:cNvCxnSpPr>
            <p:nvPr/>
          </p:nvCxnSpPr>
          <p:spPr bwMode="auto">
            <a:xfrm>
              <a:off x="1800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093" name="AutoShape 29"/>
            <p:cNvCxnSpPr>
              <a:cxnSpLocks noChangeShapeType="1"/>
              <a:stCxn id="45090" idx="7"/>
              <a:endCxn id="45089" idx="4"/>
            </p:cNvCxnSpPr>
            <p:nvPr/>
          </p:nvCxnSpPr>
          <p:spPr bwMode="auto">
            <a:xfrm flipV="1">
              <a:off x="2105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5076" name="Oval 30"/>
          <p:cNvSpPr>
            <a:spLocks noChangeArrowheads="1"/>
          </p:cNvSpPr>
          <p:nvPr/>
        </p:nvSpPr>
        <p:spPr bwMode="auto">
          <a:xfrm>
            <a:off x="8315325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5077" name="Oval 31"/>
          <p:cNvSpPr>
            <a:spLocks noChangeArrowheads="1"/>
          </p:cNvSpPr>
          <p:nvPr/>
        </p:nvSpPr>
        <p:spPr bwMode="auto">
          <a:xfrm>
            <a:off x="2327275" y="3217864"/>
            <a:ext cx="196850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5078" name="Oval 32"/>
          <p:cNvSpPr>
            <a:spLocks noChangeArrowheads="1"/>
          </p:cNvSpPr>
          <p:nvPr/>
        </p:nvSpPr>
        <p:spPr bwMode="auto">
          <a:xfrm>
            <a:off x="3622676" y="3217864"/>
            <a:ext cx="195263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5079" name="Oval 33"/>
          <p:cNvSpPr>
            <a:spLocks noChangeArrowheads="1"/>
          </p:cNvSpPr>
          <p:nvPr/>
        </p:nvSpPr>
        <p:spPr bwMode="auto">
          <a:xfrm>
            <a:off x="2994025" y="3833814"/>
            <a:ext cx="196850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5080" name="Oval 34"/>
          <p:cNvSpPr>
            <a:spLocks noChangeArrowheads="1"/>
          </p:cNvSpPr>
          <p:nvPr/>
        </p:nvSpPr>
        <p:spPr bwMode="auto">
          <a:xfrm>
            <a:off x="3429000" y="4062414"/>
            <a:ext cx="196850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4</a:t>
            </a:r>
          </a:p>
        </p:txBody>
      </p:sp>
      <p:cxnSp>
        <p:nvCxnSpPr>
          <p:cNvPr id="45081" name="AutoShape 35"/>
          <p:cNvCxnSpPr>
            <a:cxnSpLocks noChangeShapeType="1"/>
            <a:stCxn id="45077" idx="6"/>
            <a:endCxn id="45078" idx="2"/>
          </p:cNvCxnSpPr>
          <p:nvPr/>
        </p:nvCxnSpPr>
        <p:spPr bwMode="auto">
          <a:xfrm>
            <a:off x="2524125" y="3321050"/>
            <a:ext cx="10985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2" name="AutoShape 36"/>
          <p:cNvCxnSpPr>
            <a:cxnSpLocks noChangeShapeType="1"/>
            <a:stCxn id="45077" idx="5"/>
            <a:endCxn id="45079" idx="1"/>
          </p:cNvCxnSpPr>
          <p:nvPr/>
        </p:nvCxnSpPr>
        <p:spPr bwMode="auto">
          <a:xfrm>
            <a:off x="2495550" y="3392489"/>
            <a:ext cx="527050" cy="471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3" name="AutoShape 37"/>
          <p:cNvCxnSpPr>
            <a:cxnSpLocks noChangeShapeType="1"/>
            <a:stCxn id="45079" idx="7"/>
            <a:endCxn id="45078" idx="3"/>
          </p:cNvCxnSpPr>
          <p:nvPr/>
        </p:nvCxnSpPr>
        <p:spPr bwMode="auto">
          <a:xfrm flipV="1">
            <a:off x="3162300" y="3392489"/>
            <a:ext cx="488950" cy="471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4" name="AutoShape 38"/>
          <p:cNvCxnSpPr>
            <a:cxnSpLocks noChangeShapeType="1"/>
            <a:stCxn id="45077" idx="7"/>
            <a:endCxn id="45078" idx="1"/>
          </p:cNvCxnSpPr>
          <p:nvPr/>
        </p:nvCxnSpPr>
        <p:spPr bwMode="auto">
          <a:xfrm>
            <a:off x="2495550" y="3248025"/>
            <a:ext cx="11557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5" name="AutoShape 39"/>
          <p:cNvCxnSpPr>
            <a:cxnSpLocks noChangeShapeType="1"/>
            <a:stCxn id="45078" idx="4"/>
            <a:endCxn id="45078" idx="6"/>
          </p:cNvCxnSpPr>
          <p:nvPr/>
        </p:nvCxnSpPr>
        <p:spPr bwMode="auto">
          <a:xfrm rot="5400000" flipH="1" flipV="1">
            <a:off x="3718719" y="3323431"/>
            <a:ext cx="101600" cy="96838"/>
          </a:xfrm>
          <a:prstGeom prst="curvedConnector4">
            <a:avLst>
              <a:gd name="adj1" fmla="val -276565"/>
              <a:gd name="adj2" fmla="val 48852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6" name="AutoShape 40"/>
          <p:cNvCxnSpPr>
            <a:cxnSpLocks noChangeShapeType="1"/>
            <a:stCxn id="45078" idx="6"/>
            <a:endCxn id="45078" idx="0"/>
          </p:cNvCxnSpPr>
          <p:nvPr/>
        </p:nvCxnSpPr>
        <p:spPr bwMode="auto">
          <a:xfrm flipH="1" flipV="1">
            <a:off x="3721100" y="3217864"/>
            <a:ext cx="96838" cy="103187"/>
          </a:xfrm>
          <a:prstGeom prst="curvedConnector4">
            <a:avLst>
              <a:gd name="adj1" fmla="val -345903"/>
              <a:gd name="adj2" fmla="val 344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7" name="AutoShape 41"/>
          <p:cNvCxnSpPr>
            <a:cxnSpLocks noChangeShapeType="1"/>
            <a:stCxn id="45080" idx="6"/>
            <a:endCxn id="45080" idx="0"/>
          </p:cNvCxnSpPr>
          <p:nvPr/>
        </p:nvCxnSpPr>
        <p:spPr bwMode="auto">
          <a:xfrm flipH="1" flipV="1">
            <a:off x="3527426" y="4062413"/>
            <a:ext cx="98425" cy="101600"/>
          </a:xfrm>
          <a:prstGeom prst="curvedConnector4">
            <a:avLst>
              <a:gd name="adj1" fmla="val -354843"/>
              <a:gd name="adj2" fmla="val 43437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79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L24</a:t>
            </a:r>
          </a:p>
        </p:txBody>
      </p:sp>
      <p:sp>
        <p:nvSpPr>
          <p:cNvPr id="460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F006AC-4CA1-498F-8B35-01CBED89712E}" type="slidenum">
              <a:rPr 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sz="1400"/>
          </a:p>
        </p:txBody>
      </p:sp>
      <p:sp>
        <p:nvSpPr>
          <p:cNvPr id="4608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0" y="1828800"/>
            <a:ext cx="80010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A:  First and second are disconnected.  Last is connected.</a:t>
            </a:r>
          </a:p>
        </p:txBody>
      </p:sp>
      <p:sp>
        <p:nvSpPr>
          <p:cNvPr id="46086" name="Oval 4"/>
          <p:cNvSpPr>
            <a:spLocks noChangeArrowheads="1"/>
          </p:cNvSpPr>
          <p:nvPr/>
        </p:nvSpPr>
        <p:spPr bwMode="auto">
          <a:xfrm>
            <a:off x="5334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6087" name="Oval 5"/>
          <p:cNvSpPr>
            <a:spLocks noChangeArrowheads="1"/>
          </p:cNvSpPr>
          <p:nvPr/>
        </p:nvSpPr>
        <p:spPr bwMode="auto">
          <a:xfrm>
            <a:off x="6248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6088" name="Oval 6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cxnSp>
        <p:nvCxnSpPr>
          <p:cNvPr id="46089" name="AutoShape 7"/>
          <p:cNvCxnSpPr>
            <a:cxnSpLocks noChangeShapeType="1"/>
            <a:stCxn id="46086" idx="6"/>
            <a:endCxn id="46087" idx="2"/>
          </p:cNvCxnSpPr>
          <p:nvPr/>
        </p:nvCxnSpPr>
        <p:spPr bwMode="auto">
          <a:xfrm>
            <a:off x="5410200" y="3390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0" name="AutoShape 8"/>
          <p:cNvCxnSpPr>
            <a:cxnSpLocks noChangeShapeType="1"/>
            <a:stCxn id="46086" idx="4"/>
            <a:endCxn id="46088" idx="1"/>
          </p:cNvCxnSpPr>
          <p:nvPr/>
        </p:nvCxnSpPr>
        <p:spPr bwMode="auto">
          <a:xfrm>
            <a:off x="5372101" y="34290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1" name="AutoShape 9"/>
          <p:cNvCxnSpPr>
            <a:cxnSpLocks noChangeShapeType="1"/>
            <a:stCxn id="46088" idx="7"/>
            <a:endCxn id="46087" idx="4"/>
          </p:cNvCxnSpPr>
          <p:nvPr/>
        </p:nvCxnSpPr>
        <p:spPr bwMode="auto">
          <a:xfrm flipV="1">
            <a:off x="5856288" y="34290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6092" name="Group 10"/>
          <p:cNvGrpSpPr>
            <a:grpSpLocks/>
          </p:cNvGrpSpPr>
          <p:nvPr/>
        </p:nvGrpSpPr>
        <p:grpSpPr bwMode="auto">
          <a:xfrm>
            <a:off x="5334000" y="3733800"/>
            <a:ext cx="990600" cy="762000"/>
            <a:chOff x="2400" y="1968"/>
            <a:chExt cx="624" cy="480"/>
          </a:xfrm>
        </p:grpSpPr>
        <p:sp>
          <p:nvSpPr>
            <p:cNvPr id="46118" name="Oval 11"/>
            <p:cNvSpPr>
              <a:spLocks noChangeArrowheads="1"/>
            </p:cNvSpPr>
            <p:nvPr/>
          </p:nvSpPr>
          <p:spPr bwMode="auto">
            <a:xfrm flipH="1" flipV="1">
              <a:off x="2976" y="24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6119" name="Oval 12"/>
            <p:cNvSpPr>
              <a:spLocks noChangeArrowheads="1"/>
            </p:cNvSpPr>
            <p:nvPr/>
          </p:nvSpPr>
          <p:spPr bwMode="auto">
            <a:xfrm flipH="1" flipV="1">
              <a:off x="2400" y="24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6120" name="Oval 13"/>
            <p:cNvSpPr>
              <a:spLocks noChangeArrowheads="1"/>
            </p:cNvSpPr>
            <p:nvPr/>
          </p:nvSpPr>
          <p:spPr bwMode="auto">
            <a:xfrm flipH="1" flipV="1">
              <a:off x="2688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cxnSp>
          <p:nvCxnSpPr>
            <p:cNvPr id="46121" name="AutoShape 14"/>
            <p:cNvCxnSpPr>
              <a:cxnSpLocks noChangeShapeType="1"/>
              <a:stCxn id="46118" idx="6"/>
              <a:endCxn id="46119" idx="2"/>
            </p:cNvCxnSpPr>
            <p:nvPr/>
          </p:nvCxnSpPr>
          <p:spPr bwMode="auto">
            <a:xfrm flipH="1">
              <a:off x="2448" y="242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22" name="AutoShape 15"/>
            <p:cNvCxnSpPr>
              <a:cxnSpLocks noChangeShapeType="1"/>
              <a:stCxn id="46118" idx="4"/>
              <a:endCxn id="46120" idx="1"/>
            </p:cNvCxnSpPr>
            <p:nvPr/>
          </p:nvCxnSpPr>
          <p:spPr bwMode="auto">
            <a:xfrm flipH="1" flipV="1">
              <a:off x="2728" y="2008"/>
              <a:ext cx="272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23" name="AutoShape 16"/>
            <p:cNvCxnSpPr>
              <a:cxnSpLocks noChangeShapeType="1"/>
              <a:stCxn id="46120" idx="7"/>
              <a:endCxn id="46119" idx="4"/>
            </p:cNvCxnSpPr>
            <p:nvPr/>
          </p:nvCxnSpPr>
          <p:spPr bwMode="auto">
            <a:xfrm flipH="1">
              <a:off x="2424" y="2008"/>
              <a:ext cx="271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6093" name="Oval 17"/>
          <p:cNvSpPr>
            <a:spLocks noChangeArrowheads="1"/>
          </p:cNvSpPr>
          <p:nvPr/>
        </p:nvSpPr>
        <p:spPr bwMode="auto">
          <a:xfrm>
            <a:off x="7696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6094" name="Oval 18"/>
          <p:cNvSpPr>
            <a:spLocks noChangeArrowheads="1"/>
          </p:cNvSpPr>
          <p:nvPr/>
        </p:nvSpPr>
        <p:spPr bwMode="auto">
          <a:xfrm>
            <a:off x="8610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6095" name="Oval 19"/>
          <p:cNvSpPr>
            <a:spLocks noChangeArrowheads="1"/>
          </p:cNvSpPr>
          <p:nvPr/>
        </p:nvSpPr>
        <p:spPr bwMode="auto">
          <a:xfrm>
            <a:off x="8153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cxnSp>
        <p:nvCxnSpPr>
          <p:cNvPr id="46096" name="AutoShape 20"/>
          <p:cNvCxnSpPr>
            <a:cxnSpLocks noChangeShapeType="1"/>
            <a:stCxn id="46093" idx="6"/>
            <a:endCxn id="46094" idx="2"/>
          </p:cNvCxnSpPr>
          <p:nvPr/>
        </p:nvCxnSpPr>
        <p:spPr bwMode="auto">
          <a:xfrm>
            <a:off x="7772400" y="3390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7" name="AutoShape 21"/>
          <p:cNvCxnSpPr>
            <a:cxnSpLocks noChangeShapeType="1"/>
            <a:stCxn id="46093" idx="4"/>
            <a:endCxn id="46095" idx="1"/>
          </p:cNvCxnSpPr>
          <p:nvPr/>
        </p:nvCxnSpPr>
        <p:spPr bwMode="auto">
          <a:xfrm>
            <a:off x="7734301" y="34290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8" name="AutoShape 22"/>
          <p:cNvCxnSpPr>
            <a:cxnSpLocks noChangeShapeType="1"/>
            <a:stCxn id="46095" idx="7"/>
            <a:endCxn id="46094" idx="4"/>
          </p:cNvCxnSpPr>
          <p:nvPr/>
        </p:nvCxnSpPr>
        <p:spPr bwMode="auto">
          <a:xfrm flipV="1">
            <a:off x="8218488" y="34290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6099" name="Group 23"/>
          <p:cNvGrpSpPr>
            <a:grpSpLocks/>
          </p:cNvGrpSpPr>
          <p:nvPr/>
        </p:nvGrpSpPr>
        <p:grpSpPr bwMode="auto">
          <a:xfrm flipH="1" flipV="1">
            <a:off x="7696200" y="3124200"/>
            <a:ext cx="990600" cy="762000"/>
            <a:chOff x="1776" y="2208"/>
            <a:chExt cx="624" cy="480"/>
          </a:xfrm>
        </p:grpSpPr>
        <p:sp>
          <p:nvSpPr>
            <p:cNvPr id="46112" name="Oval 24"/>
            <p:cNvSpPr>
              <a:spLocks noChangeArrowheads="1"/>
            </p:cNvSpPr>
            <p:nvPr/>
          </p:nvSpPr>
          <p:spPr bwMode="auto">
            <a:xfrm>
              <a:off x="1776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6113" name="Oval 25"/>
            <p:cNvSpPr>
              <a:spLocks noChangeArrowheads="1"/>
            </p:cNvSpPr>
            <p:nvPr/>
          </p:nvSpPr>
          <p:spPr bwMode="auto">
            <a:xfrm>
              <a:off x="2352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6114" name="Oval 26"/>
            <p:cNvSpPr>
              <a:spLocks noChangeArrowheads="1"/>
            </p:cNvSpPr>
            <p:nvPr/>
          </p:nvSpPr>
          <p:spPr bwMode="auto">
            <a:xfrm>
              <a:off x="2064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cxnSp>
          <p:nvCxnSpPr>
            <p:cNvPr id="46115" name="AutoShape 27"/>
            <p:cNvCxnSpPr>
              <a:cxnSpLocks noChangeShapeType="1"/>
              <a:stCxn id="46112" idx="6"/>
              <a:endCxn id="46113" idx="2"/>
            </p:cNvCxnSpPr>
            <p:nvPr/>
          </p:nvCxnSpPr>
          <p:spPr bwMode="auto">
            <a:xfrm>
              <a:off x="1824" y="2232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16" name="AutoShape 28"/>
            <p:cNvCxnSpPr>
              <a:cxnSpLocks noChangeShapeType="1"/>
              <a:stCxn id="46112" idx="4"/>
              <a:endCxn id="46114" idx="1"/>
            </p:cNvCxnSpPr>
            <p:nvPr/>
          </p:nvCxnSpPr>
          <p:spPr bwMode="auto">
            <a:xfrm>
              <a:off x="1800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117" name="AutoShape 29"/>
            <p:cNvCxnSpPr>
              <a:cxnSpLocks noChangeShapeType="1"/>
              <a:stCxn id="46114" idx="7"/>
              <a:endCxn id="46113" idx="4"/>
            </p:cNvCxnSpPr>
            <p:nvPr/>
          </p:nvCxnSpPr>
          <p:spPr bwMode="auto">
            <a:xfrm flipV="1">
              <a:off x="2105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6100" name="Oval 30"/>
          <p:cNvSpPr>
            <a:spLocks noChangeArrowheads="1"/>
          </p:cNvSpPr>
          <p:nvPr/>
        </p:nvSpPr>
        <p:spPr bwMode="auto">
          <a:xfrm>
            <a:off x="8315325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6101" name="Oval 31"/>
          <p:cNvSpPr>
            <a:spLocks noChangeArrowheads="1"/>
          </p:cNvSpPr>
          <p:nvPr/>
        </p:nvSpPr>
        <p:spPr bwMode="auto">
          <a:xfrm>
            <a:off x="2327275" y="3217864"/>
            <a:ext cx="196850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6102" name="Oval 32"/>
          <p:cNvSpPr>
            <a:spLocks noChangeArrowheads="1"/>
          </p:cNvSpPr>
          <p:nvPr/>
        </p:nvSpPr>
        <p:spPr bwMode="auto">
          <a:xfrm>
            <a:off x="3622676" y="3217864"/>
            <a:ext cx="195263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6103" name="Oval 33"/>
          <p:cNvSpPr>
            <a:spLocks noChangeArrowheads="1"/>
          </p:cNvSpPr>
          <p:nvPr/>
        </p:nvSpPr>
        <p:spPr bwMode="auto">
          <a:xfrm>
            <a:off x="2994025" y="3833814"/>
            <a:ext cx="196850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6104" name="Oval 34"/>
          <p:cNvSpPr>
            <a:spLocks noChangeArrowheads="1"/>
          </p:cNvSpPr>
          <p:nvPr/>
        </p:nvSpPr>
        <p:spPr bwMode="auto">
          <a:xfrm>
            <a:off x="3429000" y="4062414"/>
            <a:ext cx="196850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4</a:t>
            </a:r>
          </a:p>
        </p:txBody>
      </p:sp>
      <p:cxnSp>
        <p:nvCxnSpPr>
          <p:cNvPr id="46105" name="AutoShape 35"/>
          <p:cNvCxnSpPr>
            <a:cxnSpLocks noChangeShapeType="1"/>
            <a:stCxn id="46101" idx="6"/>
            <a:endCxn id="46102" idx="2"/>
          </p:cNvCxnSpPr>
          <p:nvPr/>
        </p:nvCxnSpPr>
        <p:spPr bwMode="auto">
          <a:xfrm>
            <a:off x="2524125" y="3321050"/>
            <a:ext cx="10985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6" name="AutoShape 36"/>
          <p:cNvCxnSpPr>
            <a:cxnSpLocks noChangeShapeType="1"/>
            <a:stCxn id="46101" idx="5"/>
            <a:endCxn id="46103" idx="1"/>
          </p:cNvCxnSpPr>
          <p:nvPr/>
        </p:nvCxnSpPr>
        <p:spPr bwMode="auto">
          <a:xfrm>
            <a:off x="2495550" y="3392489"/>
            <a:ext cx="527050" cy="471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7" name="AutoShape 37"/>
          <p:cNvCxnSpPr>
            <a:cxnSpLocks noChangeShapeType="1"/>
            <a:stCxn id="46103" idx="7"/>
            <a:endCxn id="46102" idx="3"/>
          </p:cNvCxnSpPr>
          <p:nvPr/>
        </p:nvCxnSpPr>
        <p:spPr bwMode="auto">
          <a:xfrm flipV="1">
            <a:off x="3162300" y="3392489"/>
            <a:ext cx="488950" cy="471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8" name="AutoShape 38"/>
          <p:cNvCxnSpPr>
            <a:cxnSpLocks noChangeShapeType="1"/>
            <a:stCxn id="46101" idx="7"/>
            <a:endCxn id="46102" idx="1"/>
          </p:cNvCxnSpPr>
          <p:nvPr/>
        </p:nvCxnSpPr>
        <p:spPr bwMode="auto">
          <a:xfrm>
            <a:off x="2495550" y="3248025"/>
            <a:ext cx="11557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09" name="AutoShape 39"/>
          <p:cNvCxnSpPr>
            <a:cxnSpLocks noChangeShapeType="1"/>
            <a:stCxn id="46102" idx="4"/>
            <a:endCxn id="46102" idx="6"/>
          </p:cNvCxnSpPr>
          <p:nvPr/>
        </p:nvCxnSpPr>
        <p:spPr bwMode="auto">
          <a:xfrm rot="5400000" flipH="1" flipV="1">
            <a:off x="3718719" y="3323431"/>
            <a:ext cx="101600" cy="96838"/>
          </a:xfrm>
          <a:prstGeom prst="curvedConnector4">
            <a:avLst>
              <a:gd name="adj1" fmla="val -276565"/>
              <a:gd name="adj2" fmla="val 48852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10" name="AutoShape 40"/>
          <p:cNvCxnSpPr>
            <a:cxnSpLocks noChangeShapeType="1"/>
            <a:stCxn id="46102" idx="6"/>
            <a:endCxn id="46102" idx="0"/>
          </p:cNvCxnSpPr>
          <p:nvPr/>
        </p:nvCxnSpPr>
        <p:spPr bwMode="auto">
          <a:xfrm flipH="1" flipV="1">
            <a:off x="3721100" y="3217864"/>
            <a:ext cx="96838" cy="103187"/>
          </a:xfrm>
          <a:prstGeom prst="curvedConnector4">
            <a:avLst>
              <a:gd name="adj1" fmla="val -345903"/>
              <a:gd name="adj2" fmla="val 344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111" name="AutoShape 41"/>
          <p:cNvCxnSpPr>
            <a:cxnSpLocks noChangeShapeType="1"/>
            <a:stCxn id="46104" idx="6"/>
            <a:endCxn id="46104" idx="0"/>
          </p:cNvCxnSpPr>
          <p:nvPr/>
        </p:nvCxnSpPr>
        <p:spPr bwMode="auto">
          <a:xfrm flipH="1" flipV="1">
            <a:off x="3527426" y="4062413"/>
            <a:ext cx="98425" cy="101600"/>
          </a:xfrm>
          <a:prstGeom prst="curvedConnector4">
            <a:avLst>
              <a:gd name="adj1" fmla="val -354843"/>
              <a:gd name="adj2" fmla="val 43437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2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L24</a:t>
            </a:r>
          </a:p>
        </p:txBody>
      </p:sp>
      <p:sp>
        <p:nvSpPr>
          <p:cNvPr id="471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EF7BE1-A7B9-48E3-B9A0-773206B497D7}" type="slidenum">
              <a:rPr 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sz="1400"/>
          </a:p>
        </p:txBody>
      </p:sp>
      <p:sp>
        <p:nvSpPr>
          <p:cNvPr id="4710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0" y="1828800"/>
            <a:ext cx="80010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A:  First and second are disconnected.  Last is connected.</a:t>
            </a:r>
          </a:p>
        </p:txBody>
      </p:sp>
      <p:sp>
        <p:nvSpPr>
          <p:cNvPr id="47110" name="Oval 4"/>
          <p:cNvSpPr>
            <a:spLocks noChangeArrowheads="1"/>
          </p:cNvSpPr>
          <p:nvPr/>
        </p:nvSpPr>
        <p:spPr bwMode="auto">
          <a:xfrm>
            <a:off x="5334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7111" name="Oval 5"/>
          <p:cNvSpPr>
            <a:spLocks noChangeArrowheads="1"/>
          </p:cNvSpPr>
          <p:nvPr/>
        </p:nvSpPr>
        <p:spPr bwMode="auto">
          <a:xfrm>
            <a:off x="6248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7112" name="Oval 6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cxnSp>
        <p:nvCxnSpPr>
          <p:cNvPr id="47113" name="AutoShape 7"/>
          <p:cNvCxnSpPr>
            <a:cxnSpLocks noChangeShapeType="1"/>
            <a:stCxn id="47110" idx="6"/>
            <a:endCxn id="47111" idx="2"/>
          </p:cNvCxnSpPr>
          <p:nvPr/>
        </p:nvCxnSpPr>
        <p:spPr bwMode="auto">
          <a:xfrm>
            <a:off x="5410200" y="3390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4" name="AutoShape 8"/>
          <p:cNvCxnSpPr>
            <a:cxnSpLocks noChangeShapeType="1"/>
            <a:stCxn id="47110" idx="4"/>
            <a:endCxn id="47112" idx="1"/>
          </p:cNvCxnSpPr>
          <p:nvPr/>
        </p:nvCxnSpPr>
        <p:spPr bwMode="auto">
          <a:xfrm>
            <a:off x="5372101" y="34290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15" name="AutoShape 9"/>
          <p:cNvCxnSpPr>
            <a:cxnSpLocks noChangeShapeType="1"/>
            <a:stCxn id="47112" idx="7"/>
            <a:endCxn id="47111" idx="4"/>
          </p:cNvCxnSpPr>
          <p:nvPr/>
        </p:nvCxnSpPr>
        <p:spPr bwMode="auto">
          <a:xfrm flipV="1">
            <a:off x="5856288" y="34290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7116" name="Group 10"/>
          <p:cNvGrpSpPr>
            <a:grpSpLocks/>
          </p:cNvGrpSpPr>
          <p:nvPr/>
        </p:nvGrpSpPr>
        <p:grpSpPr bwMode="auto">
          <a:xfrm>
            <a:off x="5334000" y="3886200"/>
            <a:ext cx="990600" cy="762000"/>
            <a:chOff x="2400" y="1968"/>
            <a:chExt cx="624" cy="480"/>
          </a:xfrm>
        </p:grpSpPr>
        <p:sp>
          <p:nvSpPr>
            <p:cNvPr id="47142" name="Oval 11"/>
            <p:cNvSpPr>
              <a:spLocks noChangeArrowheads="1"/>
            </p:cNvSpPr>
            <p:nvPr/>
          </p:nvSpPr>
          <p:spPr bwMode="auto">
            <a:xfrm flipH="1" flipV="1">
              <a:off x="2976" y="24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7143" name="Oval 12"/>
            <p:cNvSpPr>
              <a:spLocks noChangeArrowheads="1"/>
            </p:cNvSpPr>
            <p:nvPr/>
          </p:nvSpPr>
          <p:spPr bwMode="auto">
            <a:xfrm flipH="1" flipV="1">
              <a:off x="2400" y="24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7144" name="Oval 13"/>
            <p:cNvSpPr>
              <a:spLocks noChangeArrowheads="1"/>
            </p:cNvSpPr>
            <p:nvPr/>
          </p:nvSpPr>
          <p:spPr bwMode="auto">
            <a:xfrm flipH="1" flipV="1">
              <a:off x="2688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cxnSp>
          <p:nvCxnSpPr>
            <p:cNvPr id="47145" name="AutoShape 14"/>
            <p:cNvCxnSpPr>
              <a:cxnSpLocks noChangeShapeType="1"/>
              <a:stCxn id="47142" idx="6"/>
              <a:endCxn id="47143" idx="2"/>
            </p:cNvCxnSpPr>
            <p:nvPr/>
          </p:nvCxnSpPr>
          <p:spPr bwMode="auto">
            <a:xfrm flipH="1">
              <a:off x="2448" y="242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46" name="AutoShape 15"/>
            <p:cNvCxnSpPr>
              <a:cxnSpLocks noChangeShapeType="1"/>
              <a:stCxn id="47142" idx="4"/>
              <a:endCxn id="47144" idx="1"/>
            </p:cNvCxnSpPr>
            <p:nvPr/>
          </p:nvCxnSpPr>
          <p:spPr bwMode="auto">
            <a:xfrm flipH="1" flipV="1">
              <a:off x="2728" y="2008"/>
              <a:ext cx="272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47" name="AutoShape 16"/>
            <p:cNvCxnSpPr>
              <a:cxnSpLocks noChangeShapeType="1"/>
              <a:stCxn id="47144" idx="7"/>
              <a:endCxn id="47143" idx="4"/>
            </p:cNvCxnSpPr>
            <p:nvPr/>
          </p:nvCxnSpPr>
          <p:spPr bwMode="auto">
            <a:xfrm flipH="1">
              <a:off x="2424" y="2008"/>
              <a:ext cx="271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117" name="Oval 17"/>
          <p:cNvSpPr>
            <a:spLocks noChangeArrowheads="1"/>
          </p:cNvSpPr>
          <p:nvPr/>
        </p:nvSpPr>
        <p:spPr bwMode="auto">
          <a:xfrm>
            <a:off x="7696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7118" name="Oval 18"/>
          <p:cNvSpPr>
            <a:spLocks noChangeArrowheads="1"/>
          </p:cNvSpPr>
          <p:nvPr/>
        </p:nvSpPr>
        <p:spPr bwMode="auto">
          <a:xfrm>
            <a:off x="8610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7119" name="Oval 19"/>
          <p:cNvSpPr>
            <a:spLocks noChangeArrowheads="1"/>
          </p:cNvSpPr>
          <p:nvPr/>
        </p:nvSpPr>
        <p:spPr bwMode="auto">
          <a:xfrm>
            <a:off x="8153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cxnSp>
        <p:nvCxnSpPr>
          <p:cNvPr id="47120" name="AutoShape 20"/>
          <p:cNvCxnSpPr>
            <a:cxnSpLocks noChangeShapeType="1"/>
            <a:stCxn id="47117" idx="6"/>
            <a:endCxn id="47118" idx="2"/>
          </p:cNvCxnSpPr>
          <p:nvPr/>
        </p:nvCxnSpPr>
        <p:spPr bwMode="auto">
          <a:xfrm>
            <a:off x="7772400" y="3390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1" name="AutoShape 21"/>
          <p:cNvCxnSpPr>
            <a:cxnSpLocks noChangeShapeType="1"/>
            <a:stCxn id="47117" idx="4"/>
            <a:endCxn id="47119" idx="1"/>
          </p:cNvCxnSpPr>
          <p:nvPr/>
        </p:nvCxnSpPr>
        <p:spPr bwMode="auto">
          <a:xfrm>
            <a:off x="7734301" y="34290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2" name="AutoShape 22"/>
          <p:cNvCxnSpPr>
            <a:cxnSpLocks noChangeShapeType="1"/>
            <a:stCxn id="47119" idx="7"/>
            <a:endCxn id="47118" idx="4"/>
          </p:cNvCxnSpPr>
          <p:nvPr/>
        </p:nvCxnSpPr>
        <p:spPr bwMode="auto">
          <a:xfrm flipV="1">
            <a:off x="8218488" y="34290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7123" name="Group 23"/>
          <p:cNvGrpSpPr>
            <a:grpSpLocks/>
          </p:cNvGrpSpPr>
          <p:nvPr/>
        </p:nvGrpSpPr>
        <p:grpSpPr bwMode="auto">
          <a:xfrm flipH="1" flipV="1">
            <a:off x="7696200" y="3124200"/>
            <a:ext cx="990600" cy="762000"/>
            <a:chOff x="1776" y="2208"/>
            <a:chExt cx="624" cy="480"/>
          </a:xfrm>
        </p:grpSpPr>
        <p:sp>
          <p:nvSpPr>
            <p:cNvPr id="47136" name="Oval 24"/>
            <p:cNvSpPr>
              <a:spLocks noChangeArrowheads="1"/>
            </p:cNvSpPr>
            <p:nvPr/>
          </p:nvSpPr>
          <p:spPr bwMode="auto">
            <a:xfrm>
              <a:off x="1776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7137" name="Oval 25"/>
            <p:cNvSpPr>
              <a:spLocks noChangeArrowheads="1"/>
            </p:cNvSpPr>
            <p:nvPr/>
          </p:nvSpPr>
          <p:spPr bwMode="auto">
            <a:xfrm>
              <a:off x="2352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7138" name="Oval 26"/>
            <p:cNvSpPr>
              <a:spLocks noChangeArrowheads="1"/>
            </p:cNvSpPr>
            <p:nvPr/>
          </p:nvSpPr>
          <p:spPr bwMode="auto">
            <a:xfrm>
              <a:off x="2064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cxnSp>
          <p:nvCxnSpPr>
            <p:cNvPr id="47139" name="AutoShape 27"/>
            <p:cNvCxnSpPr>
              <a:cxnSpLocks noChangeShapeType="1"/>
              <a:stCxn id="47136" idx="6"/>
              <a:endCxn id="47137" idx="2"/>
            </p:cNvCxnSpPr>
            <p:nvPr/>
          </p:nvCxnSpPr>
          <p:spPr bwMode="auto">
            <a:xfrm>
              <a:off x="1824" y="2232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40" name="AutoShape 28"/>
            <p:cNvCxnSpPr>
              <a:cxnSpLocks noChangeShapeType="1"/>
              <a:stCxn id="47136" idx="4"/>
              <a:endCxn id="47138" idx="1"/>
            </p:cNvCxnSpPr>
            <p:nvPr/>
          </p:nvCxnSpPr>
          <p:spPr bwMode="auto">
            <a:xfrm>
              <a:off x="1800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141" name="AutoShape 29"/>
            <p:cNvCxnSpPr>
              <a:cxnSpLocks noChangeShapeType="1"/>
              <a:stCxn id="47138" idx="7"/>
              <a:endCxn id="47137" idx="4"/>
            </p:cNvCxnSpPr>
            <p:nvPr/>
          </p:nvCxnSpPr>
          <p:spPr bwMode="auto">
            <a:xfrm flipV="1">
              <a:off x="2105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7124" name="Oval 30"/>
          <p:cNvSpPr>
            <a:spLocks noChangeArrowheads="1"/>
          </p:cNvSpPr>
          <p:nvPr/>
        </p:nvSpPr>
        <p:spPr bwMode="auto">
          <a:xfrm>
            <a:off x="8315325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7125" name="Oval 31"/>
          <p:cNvSpPr>
            <a:spLocks noChangeArrowheads="1"/>
          </p:cNvSpPr>
          <p:nvPr/>
        </p:nvSpPr>
        <p:spPr bwMode="auto">
          <a:xfrm>
            <a:off x="2327275" y="3217864"/>
            <a:ext cx="196850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7126" name="Oval 32"/>
          <p:cNvSpPr>
            <a:spLocks noChangeArrowheads="1"/>
          </p:cNvSpPr>
          <p:nvPr/>
        </p:nvSpPr>
        <p:spPr bwMode="auto">
          <a:xfrm>
            <a:off x="3622676" y="3217864"/>
            <a:ext cx="195263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7127" name="Oval 33"/>
          <p:cNvSpPr>
            <a:spLocks noChangeArrowheads="1"/>
          </p:cNvSpPr>
          <p:nvPr/>
        </p:nvSpPr>
        <p:spPr bwMode="auto">
          <a:xfrm>
            <a:off x="2994025" y="3833814"/>
            <a:ext cx="196850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7128" name="Oval 34"/>
          <p:cNvSpPr>
            <a:spLocks noChangeArrowheads="1"/>
          </p:cNvSpPr>
          <p:nvPr/>
        </p:nvSpPr>
        <p:spPr bwMode="auto">
          <a:xfrm>
            <a:off x="3429000" y="4062414"/>
            <a:ext cx="196850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4</a:t>
            </a:r>
          </a:p>
        </p:txBody>
      </p:sp>
      <p:cxnSp>
        <p:nvCxnSpPr>
          <p:cNvPr id="47129" name="AutoShape 35"/>
          <p:cNvCxnSpPr>
            <a:cxnSpLocks noChangeShapeType="1"/>
            <a:stCxn id="47125" idx="6"/>
            <a:endCxn id="47126" idx="2"/>
          </p:cNvCxnSpPr>
          <p:nvPr/>
        </p:nvCxnSpPr>
        <p:spPr bwMode="auto">
          <a:xfrm>
            <a:off x="2524125" y="3321050"/>
            <a:ext cx="10985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0" name="AutoShape 36"/>
          <p:cNvCxnSpPr>
            <a:cxnSpLocks noChangeShapeType="1"/>
            <a:stCxn id="47125" idx="5"/>
            <a:endCxn id="47127" idx="1"/>
          </p:cNvCxnSpPr>
          <p:nvPr/>
        </p:nvCxnSpPr>
        <p:spPr bwMode="auto">
          <a:xfrm>
            <a:off x="2495550" y="3392489"/>
            <a:ext cx="527050" cy="471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1" name="AutoShape 37"/>
          <p:cNvCxnSpPr>
            <a:cxnSpLocks noChangeShapeType="1"/>
            <a:stCxn id="47127" idx="7"/>
            <a:endCxn id="47126" idx="3"/>
          </p:cNvCxnSpPr>
          <p:nvPr/>
        </p:nvCxnSpPr>
        <p:spPr bwMode="auto">
          <a:xfrm flipV="1">
            <a:off x="3162300" y="3392489"/>
            <a:ext cx="488950" cy="471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2" name="AutoShape 38"/>
          <p:cNvCxnSpPr>
            <a:cxnSpLocks noChangeShapeType="1"/>
            <a:stCxn id="47125" idx="7"/>
            <a:endCxn id="47126" idx="1"/>
          </p:cNvCxnSpPr>
          <p:nvPr/>
        </p:nvCxnSpPr>
        <p:spPr bwMode="auto">
          <a:xfrm>
            <a:off x="2495550" y="3248025"/>
            <a:ext cx="11557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3" name="AutoShape 39"/>
          <p:cNvCxnSpPr>
            <a:cxnSpLocks noChangeShapeType="1"/>
            <a:stCxn id="47126" idx="4"/>
            <a:endCxn id="47126" idx="6"/>
          </p:cNvCxnSpPr>
          <p:nvPr/>
        </p:nvCxnSpPr>
        <p:spPr bwMode="auto">
          <a:xfrm rot="5400000" flipH="1" flipV="1">
            <a:off x="3718719" y="3323431"/>
            <a:ext cx="101600" cy="96838"/>
          </a:xfrm>
          <a:prstGeom prst="curvedConnector4">
            <a:avLst>
              <a:gd name="adj1" fmla="val -276565"/>
              <a:gd name="adj2" fmla="val 48852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4" name="AutoShape 40"/>
          <p:cNvCxnSpPr>
            <a:cxnSpLocks noChangeShapeType="1"/>
            <a:stCxn id="47126" idx="6"/>
            <a:endCxn id="47126" idx="0"/>
          </p:cNvCxnSpPr>
          <p:nvPr/>
        </p:nvCxnSpPr>
        <p:spPr bwMode="auto">
          <a:xfrm flipH="1" flipV="1">
            <a:off x="3721100" y="3217864"/>
            <a:ext cx="96838" cy="103187"/>
          </a:xfrm>
          <a:prstGeom prst="curvedConnector4">
            <a:avLst>
              <a:gd name="adj1" fmla="val -345903"/>
              <a:gd name="adj2" fmla="val 344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35" name="AutoShape 41"/>
          <p:cNvCxnSpPr>
            <a:cxnSpLocks noChangeShapeType="1"/>
            <a:stCxn id="47128" idx="6"/>
            <a:endCxn id="47128" idx="0"/>
          </p:cNvCxnSpPr>
          <p:nvPr/>
        </p:nvCxnSpPr>
        <p:spPr bwMode="auto">
          <a:xfrm flipH="1" flipV="1">
            <a:off x="3527426" y="4062413"/>
            <a:ext cx="98425" cy="101600"/>
          </a:xfrm>
          <a:prstGeom prst="curvedConnector4">
            <a:avLst>
              <a:gd name="adj1" fmla="val -354843"/>
              <a:gd name="adj2" fmla="val 43437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19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L24</a:t>
            </a:r>
          </a:p>
        </p:txBody>
      </p:sp>
      <p:sp>
        <p:nvSpPr>
          <p:cNvPr id="481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98967D-B3F4-471C-BC7E-6766DD65EC12}" type="slidenum">
              <a:rPr 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sz="1400"/>
          </a:p>
        </p:txBody>
      </p:sp>
      <p:sp>
        <p:nvSpPr>
          <p:cNvPr id="4813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86000" y="1828800"/>
            <a:ext cx="80010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smtClean="0"/>
              <a:t>A:  First and second are disconnected.  Last is connected.</a:t>
            </a:r>
          </a:p>
        </p:txBody>
      </p:sp>
      <p:sp>
        <p:nvSpPr>
          <p:cNvPr id="48134" name="Oval 4"/>
          <p:cNvSpPr>
            <a:spLocks noChangeArrowheads="1"/>
          </p:cNvSpPr>
          <p:nvPr/>
        </p:nvSpPr>
        <p:spPr bwMode="auto">
          <a:xfrm>
            <a:off x="53340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8135" name="Oval 5"/>
          <p:cNvSpPr>
            <a:spLocks noChangeArrowheads="1"/>
          </p:cNvSpPr>
          <p:nvPr/>
        </p:nvSpPr>
        <p:spPr bwMode="auto">
          <a:xfrm>
            <a:off x="62484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8136" name="Oval 6"/>
          <p:cNvSpPr>
            <a:spLocks noChangeArrowheads="1"/>
          </p:cNvSpPr>
          <p:nvPr/>
        </p:nvSpPr>
        <p:spPr bwMode="auto">
          <a:xfrm>
            <a:off x="57912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cxnSp>
        <p:nvCxnSpPr>
          <p:cNvPr id="48137" name="AutoShape 7"/>
          <p:cNvCxnSpPr>
            <a:cxnSpLocks noChangeShapeType="1"/>
            <a:stCxn id="48134" idx="6"/>
            <a:endCxn id="48135" idx="2"/>
          </p:cNvCxnSpPr>
          <p:nvPr/>
        </p:nvCxnSpPr>
        <p:spPr bwMode="auto">
          <a:xfrm>
            <a:off x="5410200" y="3390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38" name="AutoShape 8"/>
          <p:cNvCxnSpPr>
            <a:cxnSpLocks noChangeShapeType="1"/>
            <a:stCxn id="48134" idx="4"/>
            <a:endCxn id="48136" idx="1"/>
          </p:cNvCxnSpPr>
          <p:nvPr/>
        </p:nvCxnSpPr>
        <p:spPr bwMode="auto">
          <a:xfrm>
            <a:off x="5372101" y="34290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39" name="AutoShape 9"/>
          <p:cNvCxnSpPr>
            <a:cxnSpLocks noChangeShapeType="1"/>
            <a:stCxn id="48136" idx="7"/>
            <a:endCxn id="48135" idx="4"/>
          </p:cNvCxnSpPr>
          <p:nvPr/>
        </p:nvCxnSpPr>
        <p:spPr bwMode="auto">
          <a:xfrm flipV="1">
            <a:off x="5856288" y="34290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8140" name="Group 10"/>
          <p:cNvGrpSpPr>
            <a:grpSpLocks/>
          </p:cNvGrpSpPr>
          <p:nvPr/>
        </p:nvGrpSpPr>
        <p:grpSpPr bwMode="auto">
          <a:xfrm>
            <a:off x="5334000" y="4343400"/>
            <a:ext cx="990600" cy="762000"/>
            <a:chOff x="2400" y="1968"/>
            <a:chExt cx="624" cy="480"/>
          </a:xfrm>
        </p:grpSpPr>
        <p:sp>
          <p:nvSpPr>
            <p:cNvPr id="48166" name="Oval 11"/>
            <p:cNvSpPr>
              <a:spLocks noChangeArrowheads="1"/>
            </p:cNvSpPr>
            <p:nvPr/>
          </p:nvSpPr>
          <p:spPr bwMode="auto">
            <a:xfrm flipH="1" flipV="1">
              <a:off x="2976" y="24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8167" name="Oval 12"/>
            <p:cNvSpPr>
              <a:spLocks noChangeArrowheads="1"/>
            </p:cNvSpPr>
            <p:nvPr/>
          </p:nvSpPr>
          <p:spPr bwMode="auto">
            <a:xfrm flipH="1" flipV="1">
              <a:off x="2400" y="240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8168" name="Oval 13"/>
            <p:cNvSpPr>
              <a:spLocks noChangeArrowheads="1"/>
            </p:cNvSpPr>
            <p:nvPr/>
          </p:nvSpPr>
          <p:spPr bwMode="auto">
            <a:xfrm flipH="1" flipV="1">
              <a:off x="2688" y="196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cxnSp>
          <p:nvCxnSpPr>
            <p:cNvPr id="48169" name="AutoShape 14"/>
            <p:cNvCxnSpPr>
              <a:cxnSpLocks noChangeShapeType="1"/>
              <a:stCxn id="48166" idx="6"/>
              <a:endCxn id="48167" idx="2"/>
            </p:cNvCxnSpPr>
            <p:nvPr/>
          </p:nvCxnSpPr>
          <p:spPr bwMode="auto">
            <a:xfrm flipH="1">
              <a:off x="2448" y="2424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70" name="AutoShape 15"/>
            <p:cNvCxnSpPr>
              <a:cxnSpLocks noChangeShapeType="1"/>
              <a:stCxn id="48166" idx="4"/>
              <a:endCxn id="48168" idx="1"/>
            </p:cNvCxnSpPr>
            <p:nvPr/>
          </p:nvCxnSpPr>
          <p:spPr bwMode="auto">
            <a:xfrm flipH="1" flipV="1">
              <a:off x="2728" y="2008"/>
              <a:ext cx="272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71" name="AutoShape 16"/>
            <p:cNvCxnSpPr>
              <a:cxnSpLocks noChangeShapeType="1"/>
              <a:stCxn id="48168" idx="7"/>
              <a:endCxn id="48167" idx="4"/>
            </p:cNvCxnSpPr>
            <p:nvPr/>
          </p:nvCxnSpPr>
          <p:spPr bwMode="auto">
            <a:xfrm flipH="1">
              <a:off x="2424" y="2008"/>
              <a:ext cx="271" cy="39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8141" name="Oval 17"/>
          <p:cNvSpPr>
            <a:spLocks noChangeArrowheads="1"/>
          </p:cNvSpPr>
          <p:nvPr/>
        </p:nvSpPr>
        <p:spPr bwMode="auto">
          <a:xfrm>
            <a:off x="76962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8142" name="Oval 18"/>
          <p:cNvSpPr>
            <a:spLocks noChangeArrowheads="1"/>
          </p:cNvSpPr>
          <p:nvPr/>
        </p:nvSpPr>
        <p:spPr bwMode="auto">
          <a:xfrm>
            <a:off x="86106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8143" name="Oval 19"/>
          <p:cNvSpPr>
            <a:spLocks noChangeArrowheads="1"/>
          </p:cNvSpPr>
          <p:nvPr/>
        </p:nvSpPr>
        <p:spPr bwMode="auto">
          <a:xfrm>
            <a:off x="81534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cxnSp>
        <p:nvCxnSpPr>
          <p:cNvPr id="48144" name="AutoShape 20"/>
          <p:cNvCxnSpPr>
            <a:cxnSpLocks noChangeShapeType="1"/>
            <a:stCxn id="48141" idx="6"/>
            <a:endCxn id="48142" idx="2"/>
          </p:cNvCxnSpPr>
          <p:nvPr/>
        </p:nvCxnSpPr>
        <p:spPr bwMode="auto">
          <a:xfrm>
            <a:off x="7772400" y="3390900"/>
            <a:ext cx="8382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45" name="AutoShape 21"/>
          <p:cNvCxnSpPr>
            <a:cxnSpLocks noChangeShapeType="1"/>
            <a:stCxn id="48141" idx="4"/>
            <a:endCxn id="48143" idx="1"/>
          </p:cNvCxnSpPr>
          <p:nvPr/>
        </p:nvCxnSpPr>
        <p:spPr bwMode="auto">
          <a:xfrm>
            <a:off x="7734301" y="3429001"/>
            <a:ext cx="430213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46" name="AutoShape 22"/>
          <p:cNvCxnSpPr>
            <a:cxnSpLocks noChangeShapeType="1"/>
            <a:stCxn id="48143" idx="7"/>
            <a:endCxn id="48142" idx="4"/>
          </p:cNvCxnSpPr>
          <p:nvPr/>
        </p:nvCxnSpPr>
        <p:spPr bwMode="auto">
          <a:xfrm flipV="1">
            <a:off x="8218488" y="3429001"/>
            <a:ext cx="430212" cy="620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8147" name="Group 23"/>
          <p:cNvGrpSpPr>
            <a:grpSpLocks/>
          </p:cNvGrpSpPr>
          <p:nvPr/>
        </p:nvGrpSpPr>
        <p:grpSpPr bwMode="auto">
          <a:xfrm flipH="1" flipV="1">
            <a:off x="7696200" y="3124200"/>
            <a:ext cx="990600" cy="762000"/>
            <a:chOff x="1776" y="2208"/>
            <a:chExt cx="624" cy="480"/>
          </a:xfrm>
        </p:grpSpPr>
        <p:sp>
          <p:nvSpPr>
            <p:cNvPr id="48160" name="Oval 24"/>
            <p:cNvSpPr>
              <a:spLocks noChangeArrowheads="1"/>
            </p:cNvSpPr>
            <p:nvPr/>
          </p:nvSpPr>
          <p:spPr bwMode="auto">
            <a:xfrm>
              <a:off x="1776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8161" name="Oval 25"/>
            <p:cNvSpPr>
              <a:spLocks noChangeArrowheads="1"/>
            </p:cNvSpPr>
            <p:nvPr/>
          </p:nvSpPr>
          <p:spPr bwMode="auto">
            <a:xfrm>
              <a:off x="2352" y="2208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sp>
          <p:nvSpPr>
            <p:cNvPr id="48162" name="Oval 26"/>
            <p:cNvSpPr>
              <a:spLocks noChangeArrowheads="1"/>
            </p:cNvSpPr>
            <p:nvPr/>
          </p:nvSpPr>
          <p:spPr bwMode="auto">
            <a:xfrm>
              <a:off x="2064" y="2640"/>
              <a:ext cx="48" cy="4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Blip>
                  <a:blip r:embed="rId2"/>
                </a:buBlip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hlink"/>
                </a:buClr>
                <a:buSzPct val="95000"/>
                <a:buFont typeface="Wingdings" panose="05000000000000000000" pitchFamily="2" charset="2"/>
                <a:buChar char="w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6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sz="2400"/>
            </a:p>
          </p:txBody>
        </p:sp>
        <p:cxnSp>
          <p:nvCxnSpPr>
            <p:cNvPr id="48163" name="AutoShape 27"/>
            <p:cNvCxnSpPr>
              <a:cxnSpLocks noChangeShapeType="1"/>
              <a:stCxn id="48160" idx="6"/>
              <a:endCxn id="48161" idx="2"/>
            </p:cNvCxnSpPr>
            <p:nvPr/>
          </p:nvCxnSpPr>
          <p:spPr bwMode="auto">
            <a:xfrm>
              <a:off x="1824" y="2232"/>
              <a:ext cx="528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4" name="AutoShape 28"/>
            <p:cNvCxnSpPr>
              <a:cxnSpLocks noChangeShapeType="1"/>
              <a:stCxn id="48160" idx="4"/>
              <a:endCxn id="48162" idx="1"/>
            </p:cNvCxnSpPr>
            <p:nvPr/>
          </p:nvCxnSpPr>
          <p:spPr bwMode="auto">
            <a:xfrm>
              <a:off x="1800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8165" name="AutoShape 29"/>
            <p:cNvCxnSpPr>
              <a:cxnSpLocks noChangeShapeType="1"/>
              <a:stCxn id="48162" idx="7"/>
              <a:endCxn id="48161" idx="4"/>
            </p:cNvCxnSpPr>
            <p:nvPr/>
          </p:nvCxnSpPr>
          <p:spPr bwMode="auto">
            <a:xfrm flipV="1">
              <a:off x="2105" y="2256"/>
              <a:ext cx="271" cy="391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8148" name="Oval 30"/>
          <p:cNvSpPr>
            <a:spLocks noChangeArrowheads="1"/>
          </p:cNvSpPr>
          <p:nvPr/>
        </p:nvSpPr>
        <p:spPr bwMode="auto">
          <a:xfrm>
            <a:off x="8315325" y="33528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48149" name="Oval 31"/>
          <p:cNvSpPr>
            <a:spLocks noChangeArrowheads="1"/>
          </p:cNvSpPr>
          <p:nvPr/>
        </p:nvSpPr>
        <p:spPr bwMode="auto">
          <a:xfrm>
            <a:off x="2327275" y="3217864"/>
            <a:ext cx="196850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48150" name="Oval 32"/>
          <p:cNvSpPr>
            <a:spLocks noChangeArrowheads="1"/>
          </p:cNvSpPr>
          <p:nvPr/>
        </p:nvSpPr>
        <p:spPr bwMode="auto">
          <a:xfrm>
            <a:off x="3622676" y="3217864"/>
            <a:ext cx="195263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48151" name="Oval 33"/>
          <p:cNvSpPr>
            <a:spLocks noChangeArrowheads="1"/>
          </p:cNvSpPr>
          <p:nvPr/>
        </p:nvSpPr>
        <p:spPr bwMode="auto">
          <a:xfrm>
            <a:off x="2994025" y="3833814"/>
            <a:ext cx="196850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48152" name="Oval 34"/>
          <p:cNvSpPr>
            <a:spLocks noChangeArrowheads="1"/>
          </p:cNvSpPr>
          <p:nvPr/>
        </p:nvSpPr>
        <p:spPr bwMode="auto">
          <a:xfrm>
            <a:off x="3429000" y="4062414"/>
            <a:ext cx="196850" cy="20478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4</a:t>
            </a:r>
          </a:p>
        </p:txBody>
      </p:sp>
      <p:cxnSp>
        <p:nvCxnSpPr>
          <p:cNvPr id="48153" name="AutoShape 35"/>
          <p:cNvCxnSpPr>
            <a:cxnSpLocks noChangeShapeType="1"/>
            <a:stCxn id="48149" idx="6"/>
            <a:endCxn id="48150" idx="2"/>
          </p:cNvCxnSpPr>
          <p:nvPr/>
        </p:nvCxnSpPr>
        <p:spPr bwMode="auto">
          <a:xfrm>
            <a:off x="2524125" y="3321050"/>
            <a:ext cx="109855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4" name="AutoShape 36"/>
          <p:cNvCxnSpPr>
            <a:cxnSpLocks noChangeShapeType="1"/>
            <a:stCxn id="48149" idx="5"/>
            <a:endCxn id="48151" idx="1"/>
          </p:cNvCxnSpPr>
          <p:nvPr/>
        </p:nvCxnSpPr>
        <p:spPr bwMode="auto">
          <a:xfrm>
            <a:off x="2495550" y="3392489"/>
            <a:ext cx="527050" cy="471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5" name="AutoShape 37"/>
          <p:cNvCxnSpPr>
            <a:cxnSpLocks noChangeShapeType="1"/>
            <a:stCxn id="48151" idx="7"/>
            <a:endCxn id="48150" idx="3"/>
          </p:cNvCxnSpPr>
          <p:nvPr/>
        </p:nvCxnSpPr>
        <p:spPr bwMode="auto">
          <a:xfrm flipV="1">
            <a:off x="3162300" y="3392489"/>
            <a:ext cx="488950" cy="47148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6" name="AutoShape 38"/>
          <p:cNvCxnSpPr>
            <a:cxnSpLocks noChangeShapeType="1"/>
            <a:stCxn id="48149" idx="7"/>
            <a:endCxn id="48150" idx="1"/>
          </p:cNvCxnSpPr>
          <p:nvPr/>
        </p:nvCxnSpPr>
        <p:spPr bwMode="auto">
          <a:xfrm>
            <a:off x="2495550" y="3248025"/>
            <a:ext cx="11557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7" name="AutoShape 39"/>
          <p:cNvCxnSpPr>
            <a:cxnSpLocks noChangeShapeType="1"/>
            <a:stCxn id="48150" idx="4"/>
            <a:endCxn id="48150" idx="6"/>
          </p:cNvCxnSpPr>
          <p:nvPr/>
        </p:nvCxnSpPr>
        <p:spPr bwMode="auto">
          <a:xfrm rot="5400000" flipH="1" flipV="1">
            <a:off x="3718719" y="3323431"/>
            <a:ext cx="101600" cy="96838"/>
          </a:xfrm>
          <a:prstGeom prst="curvedConnector4">
            <a:avLst>
              <a:gd name="adj1" fmla="val -276565"/>
              <a:gd name="adj2" fmla="val 48852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8" name="AutoShape 40"/>
          <p:cNvCxnSpPr>
            <a:cxnSpLocks noChangeShapeType="1"/>
            <a:stCxn id="48150" idx="6"/>
            <a:endCxn id="48150" idx="0"/>
          </p:cNvCxnSpPr>
          <p:nvPr/>
        </p:nvCxnSpPr>
        <p:spPr bwMode="auto">
          <a:xfrm flipH="1" flipV="1">
            <a:off x="3721100" y="3217864"/>
            <a:ext cx="96838" cy="103187"/>
          </a:xfrm>
          <a:prstGeom prst="curvedConnector4">
            <a:avLst>
              <a:gd name="adj1" fmla="val -345903"/>
              <a:gd name="adj2" fmla="val 344611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159" name="AutoShape 41"/>
          <p:cNvCxnSpPr>
            <a:cxnSpLocks noChangeShapeType="1"/>
            <a:stCxn id="48152" idx="6"/>
            <a:endCxn id="48152" idx="0"/>
          </p:cNvCxnSpPr>
          <p:nvPr/>
        </p:nvCxnSpPr>
        <p:spPr bwMode="auto">
          <a:xfrm flipH="1" flipV="1">
            <a:off x="3527426" y="4062413"/>
            <a:ext cx="98425" cy="101600"/>
          </a:xfrm>
          <a:prstGeom prst="curvedConnector4">
            <a:avLst>
              <a:gd name="adj1" fmla="val -354843"/>
              <a:gd name="adj2" fmla="val 43437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 4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71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3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Paths (Undirected)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585968" y="1429673"/>
            <a:ext cx="11334750" cy="1664489"/>
            <a:chOff x="1563245" y="3007523"/>
            <a:chExt cx="10200139" cy="1664489"/>
          </a:xfrm>
        </p:grpSpPr>
        <p:sp>
          <p:nvSpPr>
            <p:cNvPr id="90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Definition (Rosen)</a:t>
              </a:r>
              <a:endParaRPr lang="en-US" b="1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91" name="Content Placeholder 2"/>
            <p:cNvSpPr txBox="1">
              <a:spLocks/>
            </p:cNvSpPr>
            <p:nvPr/>
          </p:nvSpPr>
          <p:spPr>
            <a:xfrm>
              <a:off x="1572767" y="3607599"/>
              <a:ext cx="10190617" cy="106441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dirty="0"/>
            </a:p>
          </p:txBody>
        </p:sp>
      </p:grpSp>
      <p:sp>
        <p:nvSpPr>
          <p:cNvPr id="2" name="Oval 1"/>
          <p:cNvSpPr/>
          <p:nvPr/>
        </p:nvSpPr>
        <p:spPr>
          <a:xfrm>
            <a:off x="2328864" y="4307690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401992" y="6025357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401992" y="4307690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/>
          <p:cNvSpPr/>
          <p:nvPr/>
        </p:nvSpPr>
        <p:spPr>
          <a:xfrm>
            <a:off x="2328864" y="6025357"/>
            <a:ext cx="271462" cy="29289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493171" y="4454136"/>
            <a:ext cx="393739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2557462" y="6171803"/>
            <a:ext cx="3937397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537723" y="4525576"/>
            <a:ext cx="0" cy="157122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651399" y="4282685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0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772275" y="4357691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1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6815138" y="6027737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710931" y="6075358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V</a:t>
            </a:r>
            <a:r>
              <a:rPr lang="en-US" sz="2400" baseline="-25000" dirty="0">
                <a:solidFill>
                  <a:schemeClr val="accent1"/>
                </a:solidFill>
              </a:rPr>
              <a:t>3</a:t>
            </a:r>
            <a:endParaRPr lang="en-US" sz="2400" dirty="0">
              <a:solidFill>
                <a:schemeClr val="accent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68" y="2062367"/>
            <a:ext cx="11334750" cy="1476375"/>
          </a:xfrm>
          <a:prstGeom prst="rect">
            <a:avLst/>
          </a:prstGeom>
        </p:spPr>
      </p:pic>
      <p:sp>
        <p:nvSpPr>
          <p:cNvPr id="78" name="Rectangle 77"/>
          <p:cNvSpPr/>
          <p:nvPr/>
        </p:nvSpPr>
        <p:spPr>
          <a:xfrm>
            <a:off x="4461869" y="4081087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e</a:t>
            </a:r>
            <a:r>
              <a:rPr lang="en-US" sz="2400" baseline="-25000" dirty="0" smtClean="0">
                <a:solidFill>
                  <a:schemeClr val="accent1"/>
                </a:solidFill>
              </a:rPr>
              <a:t>1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479731" y="5716185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3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6879431" y="5196346"/>
            <a:ext cx="541736" cy="24289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accent1"/>
                </a:solidFill>
              </a:rPr>
              <a:t>e</a:t>
            </a:r>
            <a:r>
              <a:rPr lang="en-US" sz="2400" baseline="-25000" dirty="0">
                <a:solidFill>
                  <a:schemeClr val="accent1"/>
                </a:solidFill>
              </a:rPr>
              <a:t>2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16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30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Connectedness in Directed Graphs</a:t>
            </a:r>
          </a:p>
        </p:txBody>
      </p:sp>
      <p:sp>
        <p:nvSpPr>
          <p:cNvPr id="2" name="Rectangle 1"/>
          <p:cNvSpPr/>
          <p:nvPr/>
        </p:nvSpPr>
        <p:spPr>
          <a:xfrm>
            <a:off x="3739237" y="1640618"/>
            <a:ext cx="3866249" cy="12001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Strongly Connected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Weakly Connected</a:t>
            </a:r>
            <a:endParaRPr lang="en-US" sz="2800" dirty="0"/>
          </a:p>
        </p:txBody>
      </p:sp>
      <p:grpSp>
        <p:nvGrpSpPr>
          <p:cNvPr id="10" name="Group 9"/>
          <p:cNvGrpSpPr/>
          <p:nvPr/>
        </p:nvGrpSpPr>
        <p:grpSpPr>
          <a:xfrm>
            <a:off x="761991" y="3070043"/>
            <a:ext cx="10591809" cy="1771695"/>
            <a:chOff x="1563245" y="3007523"/>
            <a:chExt cx="10200139" cy="1771695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563245" y="3007523"/>
              <a:ext cx="10190617" cy="58578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just">
                <a:buNone/>
              </a:pPr>
              <a:r>
                <a:rPr lang="en-US" b="1" dirty="0" smtClean="0">
                  <a:solidFill>
                    <a:schemeClr val="bg1"/>
                  </a:solidFill>
                  <a:latin typeface="Rockwell" panose="02060603020205020403" pitchFamily="18" charset="0"/>
                </a:rPr>
                <a:t>Definition</a:t>
              </a:r>
              <a:endParaRPr lang="en-US" b="1" dirty="0">
                <a:solidFill>
                  <a:schemeClr val="bg1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2" name="Content Placeholder 2"/>
            <p:cNvSpPr txBox="1">
              <a:spLocks/>
            </p:cNvSpPr>
            <p:nvPr/>
          </p:nvSpPr>
          <p:spPr>
            <a:xfrm>
              <a:off x="1572767" y="3767254"/>
              <a:ext cx="10190617" cy="10119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</a:pPr>
              <a:r>
                <a:rPr lang="en-US" dirty="0" smtClean="0"/>
                <a:t>A </a:t>
              </a:r>
              <a:r>
                <a:rPr lang="en-US" dirty="0"/>
                <a:t>directed graph </a:t>
              </a:r>
              <a:r>
                <a:rPr lang="en-US" dirty="0" smtClean="0"/>
                <a:t>is </a:t>
              </a:r>
              <a:r>
                <a:rPr lang="en-US" b="1" i="1" dirty="0" smtClean="0">
                  <a:solidFill>
                    <a:schemeClr val="accent1">
                      <a:lumMod val="50000"/>
                    </a:schemeClr>
                  </a:solidFill>
                </a:rPr>
                <a:t>strongly connected </a:t>
              </a:r>
              <a:r>
                <a:rPr lang="en-US" dirty="0" smtClean="0"/>
                <a:t>if </a:t>
              </a:r>
              <a:r>
                <a:rPr lang="en-US" dirty="0"/>
                <a:t>there is a path </a:t>
              </a:r>
              <a:r>
                <a:rPr lang="en-US" dirty="0" smtClean="0"/>
                <a:t>from a to b and from b to a whenever a and b are </a:t>
              </a:r>
              <a:r>
                <a:rPr lang="en-US" dirty="0"/>
                <a:t>vertices in the graph.</a:t>
              </a:r>
            </a:p>
          </p:txBody>
        </p:sp>
      </p:grpSp>
      <p:sp>
        <p:nvSpPr>
          <p:cNvPr id="13" name="Content Placeholder 2"/>
          <p:cNvSpPr txBox="1">
            <a:spLocks/>
          </p:cNvSpPr>
          <p:nvPr/>
        </p:nvSpPr>
        <p:spPr>
          <a:xfrm>
            <a:off x="761990" y="5093062"/>
            <a:ext cx="10581921" cy="10119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dirty="0"/>
              <a:t>A directed graph </a:t>
            </a:r>
            <a:r>
              <a:rPr lang="en-US" dirty="0" smtClean="0"/>
              <a:t>is </a:t>
            </a:r>
            <a:r>
              <a:rPr lang="en-US" b="1" i="1" dirty="0" smtClean="0">
                <a:solidFill>
                  <a:schemeClr val="accent1">
                    <a:lumMod val="50000"/>
                  </a:schemeClr>
                </a:solidFill>
              </a:rPr>
              <a:t>weakly connected </a:t>
            </a:r>
            <a:r>
              <a:rPr lang="en-US" dirty="0" smtClean="0"/>
              <a:t>if </a:t>
            </a:r>
            <a:r>
              <a:rPr lang="en-US" dirty="0"/>
              <a:t>there is a path between every two vertices in </a:t>
            </a:r>
            <a:r>
              <a:rPr lang="en-US" dirty="0" smtClean="0"/>
              <a:t>the underlying </a:t>
            </a:r>
            <a:r>
              <a:rPr lang="en-US" dirty="0"/>
              <a:t>undirected graph.</a:t>
            </a:r>
          </a:p>
        </p:txBody>
      </p:sp>
    </p:spTree>
    <p:extLst>
      <p:ext uri="{BB962C8B-B14F-4D97-AF65-F5344CB8AC3E}">
        <p14:creationId xmlns:p14="http://schemas.microsoft.com/office/powerpoint/2010/main" val="165903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23DC7-3692-4652-91BB-0DA75CDD35C6}" type="slidenum">
              <a:rPr lang="en-US"/>
              <a:pPr/>
              <a:t>31</a:t>
            </a:fld>
            <a:endParaRPr lang="en-US"/>
          </a:p>
        </p:txBody>
      </p:sp>
      <p:sp>
        <p:nvSpPr>
          <p:cNvPr id="7680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993106" y="1373983"/>
            <a:ext cx="8205788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endParaRPr lang="en-US" dirty="0"/>
          </a:p>
          <a:p>
            <a:pPr>
              <a:buFont typeface="Wingdings" panose="05000000000000000000" pitchFamily="2" charset="2"/>
              <a:buNone/>
            </a:pPr>
            <a:r>
              <a:rPr lang="en-US" dirty="0"/>
              <a:t>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Strongly Connected 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869" y="1900268"/>
            <a:ext cx="820102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L24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0D87935-1EB0-4777-81F3-F459F69A17C4}" type="slidenum">
              <a:rPr 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sz="1400"/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2296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A path in a graph is a continuous way of getting from one vertex to another by using a sequence of edges.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EG:  could get from 1 to </a:t>
            </a:r>
            <a:r>
              <a:rPr lang="en-US" dirty="0" smtClean="0"/>
              <a:t>3 </a:t>
            </a:r>
            <a:r>
              <a:rPr lang="en-US" dirty="0"/>
              <a:t>as follows: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6150" name="Oval 4"/>
          <p:cNvSpPr>
            <a:spLocks noChangeArrowheads="1"/>
          </p:cNvSpPr>
          <p:nvPr/>
        </p:nvSpPr>
        <p:spPr bwMode="auto">
          <a:xfrm>
            <a:off x="38862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6151" name="Oval 5"/>
          <p:cNvSpPr>
            <a:spLocks noChangeArrowheads="1"/>
          </p:cNvSpPr>
          <p:nvPr/>
        </p:nvSpPr>
        <p:spPr bwMode="auto">
          <a:xfrm>
            <a:off x="64008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6152" name="Oval 6"/>
          <p:cNvSpPr>
            <a:spLocks noChangeArrowheads="1"/>
          </p:cNvSpPr>
          <p:nvPr/>
        </p:nvSpPr>
        <p:spPr bwMode="auto">
          <a:xfrm>
            <a:off x="51816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6153" name="Oval 7"/>
          <p:cNvSpPr>
            <a:spLocks noChangeArrowheads="1"/>
          </p:cNvSpPr>
          <p:nvPr/>
        </p:nvSpPr>
        <p:spPr bwMode="auto">
          <a:xfrm>
            <a:off x="7696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4</a:t>
            </a:r>
          </a:p>
        </p:txBody>
      </p:sp>
      <p:cxnSp>
        <p:nvCxnSpPr>
          <p:cNvPr id="6154" name="AutoShape 8"/>
          <p:cNvCxnSpPr>
            <a:cxnSpLocks noChangeShapeType="1"/>
            <a:stCxn id="6150" idx="6"/>
            <a:endCxn id="6151" idx="2"/>
          </p:cNvCxnSpPr>
          <p:nvPr/>
        </p:nvCxnSpPr>
        <p:spPr bwMode="auto">
          <a:xfrm>
            <a:off x="4267200" y="34671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5" name="AutoShape 9"/>
          <p:cNvCxnSpPr>
            <a:cxnSpLocks noChangeShapeType="1"/>
            <a:stCxn id="6150" idx="5"/>
            <a:endCxn id="6152" idx="1"/>
          </p:cNvCxnSpPr>
          <p:nvPr/>
        </p:nvCxnSpPr>
        <p:spPr bwMode="auto">
          <a:xfrm>
            <a:off x="4211639" y="3602039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56" name="AutoShape 10"/>
          <p:cNvCxnSpPr>
            <a:cxnSpLocks noChangeShapeType="1"/>
            <a:stCxn id="6152" idx="7"/>
            <a:endCxn id="6151" idx="3"/>
          </p:cNvCxnSpPr>
          <p:nvPr/>
        </p:nvCxnSpPr>
        <p:spPr bwMode="auto">
          <a:xfrm flipV="1">
            <a:off x="5507039" y="3602039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57" name="Text Box 11"/>
          <p:cNvSpPr txBox="1">
            <a:spLocks noChangeArrowheads="1"/>
          </p:cNvSpPr>
          <p:nvPr/>
        </p:nvSpPr>
        <p:spPr bwMode="auto">
          <a:xfrm>
            <a:off x="5029201" y="2819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1</a:t>
            </a:r>
          </a:p>
        </p:txBody>
      </p:sp>
      <p:sp>
        <p:nvSpPr>
          <p:cNvPr id="6158" name="Text Box 12"/>
          <p:cNvSpPr txBox="1">
            <a:spLocks noChangeArrowheads="1"/>
          </p:cNvSpPr>
          <p:nvPr/>
        </p:nvSpPr>
        <p:spPr bwMode="auto">
          <a:xfrm>
            <a:off x="4343401" y="3708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3</a:t>
            </a:r>
          </a:p>
        </p:txBody>
      </p:sp>
      <p:cxnSp>
        <p:nvCxnSpPr>
          <p:cNvPr id="6159" name="AutoShape 13"/>
          <p:cNvCxnSpPr>
            <a:cxnSpLocks noChangeShapeType="1"/>
            <a:stCxn id="6150" idx="7"/>
            <a:endCxn id="6151" idx="1"/>
          </p:cNvCxnSpPr>
          <p:nvPr/>
        </p:nvCxnSpPr>
        <p:spPr bwMode="auto">
          <a:xfrm>
            <a:off x="4211639" y="3332163"/>
            <a:ext cx="2244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0" name="Text Box 14"/>
          <p:cNvSpPr txBox="1">
            <a:spLocks noChangeArrowheads="1"/>
          </p:cNvSpPr>
          <p:nvPr/>
        </p:nvSpPr>
        <p:spPr bwMode="auto">
          <a:xfrm>
            <a:off x="5029201" y="3200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2</a:t>
            </a:r>
          </a:p>
        </p:txBody>
      </p:sp>
      <p:sp>
        <p:nvSpPr>
          <p:cNvPr id="6161" name="Text Box 15"/>
          <p:cNvSpPr txBox="1">
            <a:spLocks noChangeArrowheads="1"/>
          </p:cNvSpPr>
          <p:nvPr/>
        </p:nvSpPr>
        <p:spPr bwMode="auto">
          <a:xfrm>
            <a:off x="5703888" y="37338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4</a:t>
            </a:r>
          </a:p>
        </p:txBody>
      </p:sp>
      <p:sp>
        <p:nvSpPr>
          <p:cNvPr id="6162" name="Text Box 16"/>
          <p:cNvSpPr txBox="1">
            <a:spLocks noChangeArrowheads="1"/>
          </p:cNvSpPr>
          <p:nvPr/>
        </p:nvSpPr>
        <p:spPr bwMode="auto">
          <a:xfrm>
            <a:off x="6781801" y="3581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5</a:t>
            </a:r>
          </a:p>
        </p:txBody>
      </p:sp>
      <p:sp>
        <p:nvSpPr>
          <p:cNvPr id="6163" name="Text Box 17"/>
          <p:cNvSpPr txBox="1">
            <a:spLocks noChangeArrowheads="1"/>
          </p:cNvSpPr>
          <p:nvPr/>
        </p:nvSpPr>
        <p:spPr bwMode="auto">
          <a:xfrm>
            <a:off x="6846888" y="26670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6</a:t>
            </a:r>
          </a:p>
        </p:txBody>
      </p:sp>
      <p:cxnSp>
        <p:nvCxnSpPr>
          <p:cNvPr id="6164" name="AutoShape 18"/>
          <p:cNvCxnSpPr>
            <a:cxnSpLocks noChangeShapeType="1"/>
            <a:stCxn id="6151" idx="4"/>
            <a:endCxn id="6151" idx="6"/>
          </p:cNvCxnSpPr>
          <p:nvPr/>
        </p:nvCxnSpPr>
        <p:spPr bwMode="auto">
          <a:xfrm rot="5400000" flipH="1" flipV="1">
            <a:off x="6591300" y="34671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5" name="AutoShape 19"/>
          <p:cNvCxnSpPr>
            <a:cxnSpLocks noChangeShapeType="1"/>
            <a:stCxn id="6151" idx="6"/>
            <a:endCxn id="6151" idx="0"/>
          </p:cNvCxnSpPr>
          <p:nvPr/>
        </p:nvCxnSpPr>
        <p:spPr bwMode="auto">
          <a:xfrm flipH="1" flipV="1">
            <a:off x="6591300" y="3276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66" name="AutoShape 20"/>
          <p:cNvCxnSpPr>
            <a:cxnSpLocks noChangeShapeType="1"/>
            <a:stCxn id="6153" idx="6"/>
            <a:endCxn id="6153" idx="0"/>
          </p:cNvCxnSpPr>
          <p:nvPr/>
        </p:nvCxnSpPr>
        <p:spPr bwMode="auto">
          <a:xfrm flipH="1" flipV="1">
            <a:off x="7886700" y="4419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67" name="Text Box 21"/>
          <p:cNvSpPr txBox="1">
            <a:spLocks noChangeArrowheads="1"/>
          </p:cNvSpPr>
          <p:nvPr/>
        </p:nvSpPr>
        <p:spPr bwMode="auto">
          <a:xfrm>
            <a:off x="8077201" y="3763963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7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Paths (Undirected)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30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L24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6A24C62-40C5-4BA0-A499-CC077CC4DE40}" type="slidenum">
              <a:rPr 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sz="140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84137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Paths</a:t>
            </a:r>
          </a:p>
        </p:txBody>
      </p:sp>
      <p:sp>
        <p:nvSpPr>
          <p:cNvPr id="819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2296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A path in a graph is a continuous way of getting from one vertex to another by using a sequence of edges.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EG:  could get from 1 to 3 </a:t>
            </a:r>
            <a:r>
              <a:rPr lang="en-US" dirty="0" smtClean="0"/>
              <a:t> </a:t>
            </a:r>
            <a:r>
              <a:rPr lang="en-US" dirty="0"/>
              <a:t>as follows: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dirty="0"/>
              <a:t>1-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2</a:t>
            </a:r>
            <a:r>
              <a:rPr lang="en-US" dirty="0" smtClean="0"/>
              <a:t>-</a:t>
            </a:r>
            <a:r>
              <a:rPr lang="en-US" i="1" dirty="0" smtClean="0"/>
              <a:t>e</a:t>
            </a:r>
            <a:r>
              <a:rPr lang="en-US" baseline="-25000" dirty="0"/>
              <a:t>2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3</a:t>
            </a:r>
            <a:r>
              <a:rPr lang="en-US" dirty="0">
                <a:sym typeface="Wingdings" panose="05000000000000000000" pitchFamily="2" charset="2"/>
              </a:rPr>
              <a:t>3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4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6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5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4</a:t>
            </a:r>
            <a:r>
              <a:rPr lang="en-US" dirty="0">
                <a:sym typeface="Wingdings" panose="05000000000000000000" pitchFamily="2" charset="2"/>
              </a:rPr>
              <a:t>3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8198" name="Oval 4"/>
          <p:cNvSpPr>
            <a:spLocks noChangeArrowheads="1"/>
          </p:cNvSpPr>
          <p:nvPr/>
        </p:nvSpPr>
        <p:spPr bwMode="auto">
          <a:xfrm>
            <a:off x="38862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8199" name="Oval 5"/>
          <p:cNvSpPr>
            <a:spLocks noChangeArrowheads="1"/>
          </p:cNvSpPr>
          <p:nvPr/>
        </p:nvSpPr>
        <p:spPr bwMode="auto">
          <a:xfrm>
            <a:off x="64008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8200" name="Oval 6"/>
          <p:cNvSpPr>
            <a:spLocks noChangeArrowheads="1"/>
          </p:cNvSpPr>
          <p:nvPr/>
        </p:nvSpPr>
        <p:spPr bwMode="auto">
          <a:xfrm>
            <a:off x="51816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8201" name="Oval 7"/>
          <p:cNvSpPr>
            <a:spLocks noChangeArrowheads="1"/>
          </p:cNvSpPr>
          <p:nvPr/>
        </p:nvSpPr>
        <p:spPr bwMode="auto">
          <a:xfrm>
            <a:off x="7696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4</a:t>
            </a:r>
          </a:p>
        </p:txBody>
      </p:sp>
      <p:cxnSp>
        <p:nvCxnSpPr>
          <p:cNvPr id="8202" name="AutoShape 8"/>
          <p:cNvCxnSpPr>
            <a:cxnSpLocks noChangeShapeType="1"/>
            <a:stCxn id="8198" idx="6"/>
            <a:endCxn id="8199" idx="2"/>
          </p:cNvCxnSpPr>
          <p:nvPr/>
        </p:nvCxnSpPr>
        <p:spPr bwMode="auto">
          <a:xfrm>
            <a:off x="4267200" y="34671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3" name="AutoShape 9"/>
          <p:cNvCxnSpPr>
            <a:cxnSpLocks noChangeShapeType="1"/>
            <a:stCxn id="8198" idx="5"/>
            <a:endCxn id="8200" idx="1"/>
          </p:cNvCxnSpPr>
          <p:nvPr/>
        </p:nvCxnSpPr>
        <p:spPr bwMode="auto">
          <a:xfrm>
            <a:off x="4211639" y="3602039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4" name="AutoShape 10"/>
          <p:cNvCxnSpPr>
            <a:cxnSpLocks noChangeShapeType="1"/>
            <a:stCxn id="8200" idx="7"/>
            <a:endCxn id="8199" idx="3"/>
          </p:cNvCxnSpPr>
          <p:nvPr/>
        </p:nvCxnSpPr>
        <p:spPr bwMode="auto">
          <a:xfrm flipV="1">
            <a:off x="5507039" y="3602039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5" name="Text Box 11"/>
          <p:cNvSpPr txBox="1">
            <a:spLocks noChangeArrowheads="1"/>
          </p:cNvSpPr>
          <p:nvPr/>
        </p:nvSpPr>
        <p:spPr bwMode="auto">
          <a:xfrm>
            <a:off x="5029201" y="2819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1</a:t>
            </a:r>
          </a:p>
        </p:txBody>
      </p:sp>
      <p:sp>
        <p:nvSpPr>
          <p:cNvPr id="8206" name="Text Box 12"/>
          <p:cNvSpPr txBox="1">
            <a:spLocks noChangeArrowheads="1"/>
          </p:cNvSpPr>
          <p:nvPr/>
        </p:nvSpPr>
        <p:spPr bwMode="auto">
          <a:xfrm>
            <a:off x="4343401" y="3708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3</a:t>
            </a:r>
          </a:p>
        </p:txBody>
      </p:sp>
      <p:cxnSp>
        <p:nvCxnSpPr>
          <p:cNvPr id="8207" name="AutoShape 13"/>
          <p:cNvCxnSpPr>
            <a:cxnSpLocks noChangeShapeType="1"/>
            <a:stCxn id="8198" idx="7"/>
            <a:endCxn id="8199" idx="1"/>
          </p:cNvCxnSpPr>
          <p:nvPr/>
        </p:nvCxnSpPr>
        <p:spPr bwMode="auto">
          <a:xfrm>
            <a:off x="4211639" y="3332163"/>
            <a:ext cx="2244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08" name="Text Box 14"/>
          <p:cNvSpPr txBox="1">
            <a:spLocks noChangeArrowheads="1"/>
          </p:cNvSpPr>
          <p:nvPr/>
        </p:nvSpPr>
        <p:spPr bwMode="auto">
          <a:xfrm>
            <a:off x="5029201" y="3200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2</a:t>
            </a:r>
          </a:p>
        </p:txBody>
      </p:sp>
      <p:sp>
        <p:nvSpPr>
          <p:cNvPr id="8209" name="Text Box 15"/>
          <p:cNvSpPr txBox="1">
            <a:spLocks noChangeArrowheads="1"/>
          </p:cNvSpPr>
          <p:nvPr/>
        </p:nvSpPr>
        <p:spPr bwMode="auto">
          <a:xfrm>
            <a:off x="5703888" y="37338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4</a:t>
            </a:r>
          </a:p>
        </p:txBody>
      </p:sp>
      <p:sp>
        <p:nvSpPr>
          <p:cNvPr id="8210" name="Text Box 16"/>
          <p:cNvSpPr txBox="1">
            <a:spLocks noChangeArrowheads="1"/>
          </p:cNvSpPr>
          <p:nvPr/>
        </p:nvSpPr>
        <p:spPr bwMode="auto">
          <a:xfrm>
            <a:off x="6781801" y="3581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5</a:t>
            </a:r>
          </a:p>
        </p:txBody>
      </p:sp>
      <p:sp>
        <p:nvSpPr>
          <p:cNvPr id="8211" name="Text Box 17"/>
          <p:cNvSpPr txBox="1">
            <a:spLocks noChangeArrowheads="1"/>
          </p:cNvSpPr>
          <p:nvPr/>
        </p:nvSpPr>
        <p:spPr bwMode="auto">
          <a:xfrm>
            <a:off x="6846888" y="26670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6</a:t>
            </a:r>
          </a:p>
        </p:txBody>
      </p:sp>
      <p:cxnSp>
        <p:nvCxnSpPr>
          <p:cNvPr id="8212" name="AutoShape 18"/>
          <p:cNvCxnSpPr>
            <a:cxnSpLocks noChangeShapeType="1"/>
            <a:stCxn id="8199" idx="4"/>
            <a:endCxn id="8199" idx="6"/>
          </p:cNvCxnSpPr>
          <p:nvPr/>
        </p:nvCxnSpPr>
        <p:spPr bwMode="auto">
          <a:xfrm rot="5400000" flipH="1" flipV="1">
            <a:off x="6591300" y="34671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3" name="AutoShape 19"/>
          <p:cNvCxnSpPr>
            <a:cxnSpLocks noChangeShapeType="1"/>
            <a:stCxn id="8199" idx="6"/>
            <a:endCxn id="8199" idx="0"/>
          </p:cNvCxnSpPr>
          <p:nvPr/>
        </p:nvCxnSpPr>
        <p:spPr bwMode="auto">
          <a:xfrm flipH="1" flipV="1">
            <a:off x="6591300" y="3276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4" name="AutoShape 20"/>
          <p:cNvCxnSpPr>
            <a:cxnSpLocks noChangeShapeType="1"/>
            <a:stCxn id="8201" idx="6"/>
            <a:endCxn id="8201" idx="0"/>
          </p:cNvCxnSpPr>
          <p:nvPr/>
        </p:nvCxnSpPr>
        <p:spPr bwMode="auto">
          <a:xfrm flipH="1" flipV="1">
            <a:off x="7886700" y="4419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5" name="Text Box 21"/>
          <p:cNvSpPr txBox="1">
            <a:spLocks noChangeArrowheads="1"/>
          </p:cNvSpPr>
          <p:nvPr/>
        </p:nvSpPr>
        <p:spPr bwMode="auto">
          <a:xfrm>
            <a:off x="8077201" y="3763963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7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Paths (Undirected)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5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L24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4F2C86-9F9E-4EFF-951F-59AEF8BF940E}" type="slidenum">
              <a:rPr 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8100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Paths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2296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A path in a graph is a continuous way of getting from one vertex to another by using a sequence of edges.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EG:  could get from 1 to 3 </a:t>
            </a:r>
            <a:r>
              <a:rPr lang="en-US" dirty="0" smtClean="0"/>
              <a:t>as </a:t>
            </a:r>
            <a:r>
              <a:rPr lang="en-US" dirty="0"/>
              <a:t>follows: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dirty="0"/>
              <a:t>1-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2</a:t>
            </a:r>
            <a:r>
              <a:rPr lang="en-US" dirty="0" smtClean="0"/>
              <a:t>-</a:t>
            </a:r>
            <a:r>
              <a:rPr lang="en-US" i="1" dirty="0" smtClean="0"/>
              <a:t>e</a:t>
            </a:r>
            <a:r>
              <a:rPr lang="en-US" baseline="-25000" dirty="0"/>
              <a:t>2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3</a:t>
            </a:r>
            <a:r>
              <a:rPr lang="en-US" dirty="0">
                <a:sym typeface="Wingdings" panose="05000000000000000000" pitchFamily="2" charset="2"/>
              </a:rPr>
              <a:t>3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4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6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5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4</a:t>
            </a:r>
            <a:r>
              <a:rPr lang="en-US" dirty="0">
                <a:sym typeface="Wingdings" panose="05000000000000000000" pitchFamily="2" charset="2"/>
              </a:rPr>
              <a:t>3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0246" name="Oval 4"/>
          <p:cNvSpPr>
            <a:spLocks noChangeArrowheads="1"/>
          </p:cNvSpPr>
          <p:nvPr/>
        </p:nvSpPr>
        <p:spPr bwMode="auto">
          <a:xfrm>
            <a:off x="38862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10247" name="Oval 5"/>
          <p:cNvSpPr>
            <a:spLocks noChangeArrowheads="1"/>
          </p:cNvSpPr>
          <p:nvPr/>
        </p:nvSpPr>
        <p:spPr bwMode="auto">
          <a:xfrm>
            <a:off x="64008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10248" name="Oval 6"/>
          <p:cNvSpPr>
            <a:spLocks noChangeArrowheads="1"/>
          </p:cNvSpPr>
          <p:nvPr/>
        </p:nvSpPr>
        <p:spPr bwMode="auto">
          <a:xfrm>
            <a:off x="51816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10249" name="Oval 7"/>
          <p:cNvSpPr>
            <a:spLocks noChangeArrowheads="1"/>
          </p:cNvSpPr>
          <p:nvPr/>
        </p:nvSpPr>
        <p:spPr bwMode="auto">
          <a:xfrm>
            <a:off x="7696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4</a:t>
            </a:r>
          </a:p>
        </p:txBody>
      </p:sp>
      <p:cxnSp>
        <p:nvCxnSpPr>
          <p:cNvPr id="10250" name="AutoShape 8"/>
          <p:cNvCxnSpPr>
            <a:cxnSpLocks noChangeShapeType="1"/>
            <a:stCxn id="10246" idx="6"/>
            <a:endCxn id="10247" idx="2"/>
          </p:cNvCxnSpPr>
          <p:nvPr/>
        </p:nvCxnSpPr>
        <p:spPr bwMode="auto">
          <a:xfrm>
            <a:off x="4267200" y="34671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1" name="AutoShape 9"/>
          <p:cNvCxnSpPr>
            <a:cxnSpLocks noChangeShapeType="1"/>
            <a:stCxn id="10246" idx="5"/>
            <a:endCxn id="10248" idx="1"/>
          </p:cNvCxnSpPr>
          <p:nvPr/>
        </p:nvCxnSpPr>
        <p:spPr bwMode="auto">
          <a:xfrm>
            <a:off x="4211639" y="3602039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52" name="AutoShape 10"/>
          <p:cNvCxnSpPr>
            <a:cxnSpLocks noChangeShapeType="1"/>
            <a:stCxn id="10248" idx="7"/>
            <a:endCxn id="10247" idx="3"/>
          </p:cNvCxnSpPr>
          <p:nvPr/>
        </p:nvCxnSpPr>
        <p:spPr bwMode="auto">
          <a:xfrm flipV="1">
            <a:off x="5507039" y="3602039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3" name="Text Box 11"/>
          <p:cNvSpPr txBox="1">
            <a:spLocks noChangeArrowheads="1"/>
          </p:cNvSpPr>
          <p:nvPr/>
        </p:nvSpPr>
        <p:spPr bwMode="auto">
          <a:xfrm>
            <a:off x="5029201" y="2819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1</a:t>
            </a:r>
          </a:p>
        </p:txBody>
      </p:sp>
      <p:sp>
        <p:nvSpPr>
          <p:cNvPr id="10254" name="Text Box 12"/>
          <p:cNvSpPr txBox="1">
            <a:spLocks noChangeArrowheads="1"/>
          </p:cNvSpPr>
          <p:nvPr/>
        </p:nvSpPr>
        <p:spPr bwMode="auto">
          <a:xfrm>
            <a:off x="4343401" y="3708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3</a:t>
            </a:r>
          </a:p>
        </p:txBody>
      </p:sp>
      <p:cxnSp>
        <p:nvCxnSpPr>
          <p:cNvPr id="10255" name="AutoShape 13"/>
          <p:cNvCxnSpPr>
            <a:cxnSpLocks noChangeShapeType="1"/>
            <a:stCxn id="10246" idx="7"/>
            <a:endCxn id="10247" idx="1"/>
          </p:cNvCxnSpPr>
          <p:nvPr/>
        </p:nvCxnSpPr>
        <p:spPr bwMode="auto">
          <a:xfrm>
            <a:off x="4211639" y="3332163"/>
            <a:ext cx="224472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6" name="Text Box 14"/>
          <p:cNvSpPr txBox="1">
            <a:spLocks noChangeArrowheads="1"/>
          </p:cNvSpPr>
          <p:nvPr/>
        </p:nvSpPr>
        <p:spPr bwMode="auto">
          <a:xfrm>
            <a:off x="5029201" y="3200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2</a:t>
            </a:r>
          </a:p>
        </p:txBody>
      </p:sp>
      <p:sp>
        <p:nvSpPr>
          <p:cNvPr id="10257" name="Text Box 15"/>
          <p:cNvSpPr txBox="1">
            <a:spLocks noChangeArrowheads="1"/>
          </p:cNvSpPr>
          <p:nvPr/>
        </p:nvSpPr>
        <p:spPr bwMode="auto">
          <a:xfrm>
            <a:off x="5703888" y="37338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4</a:t>
            </a:r>
          </a:p>
        </p:txBody>
      </p:sp>
      <p:sp>
        <p:nvSpPr>
          <p:cNvPr id="10258" name="Text Box 16"/>
          <p:cNvSpPr txBox="1">
            <a:spLocks noChangeArrowheads="1"/>
          </p:cNvSpPr>
          <p:nvPr/>
        </p:nvSpPr>
        <p:spPr bwMode="auto">
          <a:xfrm>
            <a:off x="6781801" y="3581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5</a:t>
            </a:r>
          </a:p>
        </p:txBody>
      </p:sp>
      <p:sp>
        <p:nvSpPr>
          <p:cNvPr id="10259" name="Text Box 17"/>
          <p:cNvSpPr txBox="1">
            <a:spLocks noChangeArrowheads="1"/>
          </p:cNvSpPr>
          <p:nvPr/>
        </p:nvSpPr>
        <p:spPr bwMode="auto">
          <a:xfrm>
            <a:off x="6846888" y="26670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6</a:t>
            </a:r>
          </a:p>
        </p:txBody>
      </p:sp>
      <p:cxnSp>
        <p:nvCxnSpPr>
          <p:cNvPr id="10260" name="AutoShape 18"/>
          <p:cNvCxnSpPr>
            <a:cxnSpLocks noChangeShapeType="1"/>
            <a:stCxn id="10247" idx="4"/>
            <a:endCxn id="10247" idx="6"/>
          </p:cNvCxnSpPr>
          <p:nvPr/>
        </p:nvCxnSpPr>
        <p:spPr bwMode="auto">
          <a:xfrm rot="5400000" flipH="1" flipV="1">
            <a:off x="6591300" y="34671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1" name="AutoShape 19"/>
          <p:cNvCxnSpPr>
            <a:cxnSpLocks noChangeShapeType="1"/>
            <a:stCxn id="10247" idx="6"/>
            <a:endCxn id="10247" idx="0"/>
          </p:cNvCxnSpPr>
          <p:nvPr/>
        </p:nvCxnSpPr>
        <p:spPr bwMode="auto">
          <a:xfrm flipH="1" flipV="1">
            <a:off x="6591300" y="3276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62" name="AutoShape 20"/>
          <p:cNvCxnSpPr>
            <a:cxnSpLocks noChangeShapeType="1"/>
            <a:stCxn id="10249" idx="6"/>
            <a:endCxn id="10249" idx="0"/>
          </p:cNvCxnSpPr>
          <p:nvPr/>
        </p:nvCxnSpPr>
        <p:spPr bwMode="auto">
          <a:xfrm flipH="1" flipV="1">
            <a:off x="7886700" y="4419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63" name="Text Box 21"/>
          <p:cNvSpPr txBox="1">
            <a:spLocks noChangeArrowheads="1"/>
          </p:cNvSpPr>
          <p:nvPr/>
        </p:nvSpPr>
        <p:spPr bwMode="auto">
          <a:xfrm>
            <a:off x="8077201" y="3763963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7</a:t>
            </a:r>
          </a:p>
        </p:txBody>
      </p:sp>
      <p:sp>
        <p:nvSpPr>
          <p:cNvPr id="10264" name="AutoShape 22"/>
          <p:cNvSpPr>
            <a:spLocks noChangeArrowheads="1"/>
          </p:cNvSpPr>
          <p:nvPr/>
        </p:nvSpPr>
        <p:spPr bwMode="auto">
          <a:xfrm>
            <a:off x="3733800" y="3124200"/>
            <a:ext cx="685800" cy="685800"/>
          </a:xfrm>
          <a:prstGeom prst="star4">
            <a:avLst>
              <a:gd name="adj" fmla="val 12500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5" name="Rectangle 2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Paths (Undirected)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97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L24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972F02-F9FC-48C4-BBC3-9FFE38489FFD}" type="slidenum">
              <a:rPr 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Paths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2296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A path in a graph is a continuous way of getting from one vertex to another by using a sequence of edges.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EG:  could get from 1 to 3 </a:t>
            </a:r>
            <a:r>
              <a:rPr lang="en-US" dirty="0" smtClean="0"/>
              <a:t>as </a:t>
            </a:r>
            <a:r>
              <a:rPr lang="en-US" dirty="0"/>
              <a:t>follows: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dirty="0"/>
              <a:t>1-</a:t>
            </a:r>
            <a:r>
              <a:rPr lang="en-US" sz="4400" i="1" dirty="0"/>
              <a:t>e</a:t>
            </a:r>
            <a:r>
              <a:rPr lang="en-US" sz="4400" baseline="-25000" dirty="0"/>
              <a:t>1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2</a:t>
            </a:r>
            <a:r>
              <a:rPr lang="en-US" dirty="0" smtClean="0"/>
              <a:t>-</a:t>
            </a:r>
            <a:r>
              <a:rPr lang="en-US" i="1" dirty="0" smtClean="0"/>
              <a:t>e</a:t>
            </a:r>
            <a:r>
              <a:rPr lang="en-US" baseline="-25000" dirty="0"/>
              <a:t>2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3</a:t>
            </a:r>
            <a:r>
              <a:rPr lang="en-US" dirty="0">
                <a:sym typeface="Wingdings" panose="05000000000000000000" pitchFamily="2" charset="2"/>
              </a:rPr>
              <a:t>3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4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6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5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4</a:t>
            </a:r>
            <a:r>
              <a:rPr lang="en-US" dirty="0">
                <a:sym typeface="Wingdings" panose="05000000000000000000" pitchFamily="2" charset="2"/>
              </a:rPr>
              <a:t>3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2294" name="Oval 4"/>
          <p:cNvSpPr>
            <a:spLocks noChangeArrowheads="1"/>
          </p:cNvSpPr>
          <p:nvPr/>
        </p:nvSpPr>
        <p:spPr bwMode="auto">
          <a:xfrm>
            <a:off x="38862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12295" name="Oval 5"/>
          <p:cNvSpPr>
            <a:spLocks noChangeArrowheads="1"/>
          </p:cNvSpPr>
          <p:nvPr/>
        </p:nvSpPr>
        <p:spPr bwMode="auto">
          <a:xfrm>
            <a:off x="64008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12296" name="Oval 6"/>
          <p:cNvSpPr>
            <a:spLocks noChangeArrowheads="1"/>
          </p:cNvSpPr>
          <p:nvPr/>
        </p:nvSpPr>
        <p:spPr bwMode="auto">
          <a:xfrm>
            <a:off x="51816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12297" name="Oval 7"/>
          <p:cNvSpPr>
            <a:spLocks noChangeArrowheads="1"/>
          </p:cNvSpPr>
          <p:nvPr/>
        </p:nvSpPr>
        <p:spPr bwMode="auto">
          <a:xfrm>
            <a:off x="7696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4</a:t>
            </a:r>
          </a:p>
        </p:txBody>
      </p:sp>
      <p:cxnSp>
        <p:nvCxnSpPr>
          <p:cNvPr id="12298" name="AutoShape 8"/>
          <p:cNvCxnSpPr>
            <a:cxnSpLocks noChangeShapeType="1"/>
            <a:stCxn id="12294" idx="6"/>
            <a:endCxn id="12295" idx="2"/>
          </p:cNvCxnSpPr>
          <p:nvPr/>
        </p:nvCxnSpPr>
        <p:spPr bwMode="auto">
          <a:xfrm>
            <a:off x="4267200" y="34671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99" name="AutoShape 9"/>
          <p:cNvCxnSpPr>
            <a:cxnSpLocks noChangeShapeType="1"/>
            <a:stCxn id="12294" idx="5"/>
            <a:endCxn id="12296" idx="1"/>
          </p:cNvCxnSpPr>
          <p:nvPr/>
        </p:nvCxnSpPr>
        <p:spPr bwMode="auto">
          <a:xfrm>
            <a:off x="4211639" y="3602039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0" name="AutoShape 10"/>
          <p:cNvCxnSpPr>
            <a:cxnSpLocks noChangeShapeType="1"/>
            <a:stCxn id="12296" idx="7"/>
            <a:endCxn id="12295" idx="3"/>
          </p:cNvCxnSpPr>
          <p:nvPr/>
        </p:nvCxnSpPr>
        <p:spPr bwMode="auto">
          <a:xfrm flipV="1">
            <a:off x="5507039" y="3602039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1" name="Text Box 11"/>
          <p:cNvSpPr txBox="1">
            <a:spLocks noChangeArrowheads="1"/>
          </p:cNvSpPr>
          <p:nvPr/>
        </p:nvSpPr>
        <p:spPr bwMode="auto">
          <a:xfrm>
            <a:off x="5029201" y="2819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1</a:t>
            </a:r>
          </a:p>
        </p:txBody>
      </p:sp>
      <p:sp>
        <p:nvSpPr>
          <p:cNvPr id="12302" name="Text Box 12"/>
          <p:cNvSpPr txBox="1">
            <a:spLocks noChangeArrowheads="1"/>
          </p:cNvSpPr>
          <p:nvPr/>
        </p:nvSpPr>
        <p:spPr bwMode="auto">
          <a:xfrm>
            <a:off x="4343401" y="3708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3</a:t>
            </a:r>
          </a:p>
        </p:txBody>
      </p:sp>
      <p:cxnSp>
        <p:nvCxnSpPr>
          <p:cNvPr id="12303" name="AutoShape 13"/>
          <p:cNvCxnSpPr>
            <a:cxnSpLocks noChangeShapeType="1"/>
            <a:stCxn id="12294" idx="7"/>
            <a:endCxn id="12295" idx="1"/>
          </p:cNvCxnSpPr>
          <p:nvPr/>
        </p:nvCxnSpPr>
        <p:spPr bwMode="auto">
          <a:xfrm>
            <a:off x="4211639" y="3332163"/>
            <a:ext cx="2244725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04" name="Text Box 14"/>
          <p:cNvSpPr txBox="1">
            <a:spLocks noChangeArrowheads="1"/>
          </p:cNvSpPr>
          <p:nvPr/>
        </p:nvSpPr>
        <p:spPr bwMode="auto">
          <a:xfrm>
            <a:off x="5029201" y="3200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2</a:t>
            </a:r>
          </a:p>
        </p:txBody>
      </p:sp>
      <p:sp>
        <p:nvSpPr>
          <p:cNvPr id="12305" name="Text Box 15"/>
          <p:cNvSpPr txBox="1">
            <a:spLocks noChangeArrowheads="1"/>
          </p:cNvSpPr>
          <p:nvPr/>
        </p:nvSpPr>
        <p:spPr bwMode="auto">
          <a:xfrm>
            <a:off x="5703888" y="37338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4</a:t>
            </a:r>
          </a:p>
        </p:txBody>
      </p:sp>
      <p:sp>
        <p:nvSpPr>
          <p:cNvPr id="12306" name="Text Box 16"/>
          <p:cNvSpPr txBox="1">
            <a:spLocks noChangeArrowheads="1"/>
          </p:cNvSpPr>
          <p:nvPr/>
        </p:nvSpPr>
        <p:spPr bwMode="auto">
          <a:xfrm>
            <a:off x="6781801" y="3581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5</a:t>
            </a:r>
          </a:p>
        </p:txBody>
      </p:sp>
      <p:sp>
        <p:nvSpPr>
          <p:cNvPr id="12307" name="Text Box 17"/>
          <p:cNvSpPr txBox="1">
            <a:spLocks noChangeArrowheads="1"/>
          </p:cNvSpPr>
          <p:nvPr/>
        </p:nvSpPr>
        <p:spPr bwMode="auto">
          <a:xfrm>
            <a:off x="6846888" y="26670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6</a:t>
            </a:r>
          </a:p>
        </p:txBody>
      </p:sp>
      <p:cxnSp>
        <p:nvCxnSpPr>
          <p:cNvPr id="12308" name="AutoShape 18"/>
          <p:cNvCxnSpPr>
            <a:cxnSpLocks noChangeShapeType="1"/>
            <a:stCxn id="12295" idx="4"/>
            <a:endCxn id="12295" idx="6"/>
          </p:cNvCxnSpPr>
          <p:nvPr/>
        </p:nvCxnSpPr>
        <p:spPr bwMode="auto">
          <a:xfrm rot="5400000" flipH="1" flipV="1">
            <a:off x="6591300" y="34671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09" name="AutoShape 19"/>
          <p:cNvCxnSpPr>
            <a:cxnSpLocks noChangeShapeType="1"/>
            <a:stCxn id="12295" idx="6"/>
            <a:endCxn id="12295" idx="0"/>
          </p:cNvCxnSpPr>
          <p:nvPr/>
        </p:nvCxnSpPr>
        <p:spPr bwMode="auto">
          <a:xfrm flipH="1" flipV="1">
            <a:off x="6591300" y="3276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0" name="AutoShape 20"/>
          <p:cNvCxnSpPr>
            <a:cxnSpLocks noChangeShapeType="1"/>
            <a:stCxn id="12297" idx="6"/>
            <a:endCxn id="12297" idx="0"/>
          </p:cNvCxnSpPr>
          <p:nvPr/>
        </p:nvCxnSpPr>
        <p:spPr bwMode="auto">
          <a:xfrm flipH="1" flipV="1">
            <a:off x="7886700" y="4419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1" name="Text Box 21"/>
          <p:cNvSpPr txBox="1">
            <a:spLocks noChangeArrowheads="1"/>
          </p:cNvSpPr>
          <p:nvPr/>
        </p:nvSpPr>
        <p:spPr bwMode="auto">
          <a:xfrm>
            <a:off x="8077201" y="3763963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7</a:t>
            </a:r>
          </a:p>
        </p:txBody>
      </p:sp>
      <p:sp>
        <p:nvSpPr>
          <p:cNvPr id="12312" name="AutoShape 22"/>
          <p:cNvSpPr>
            <a:spLocks noChangeArrowheads="1"/>
          </p:cNvSpPr>
          <p:nvPr/>
        </p:nvSpPr>
        <p:spPr bwMode="auto">
          <a:xfrm>
            <a:off x="6248400" y="3124200"/>
            <a:ext cx="685800" cy="685800"/>
          </a:xfrm>
          <a:prstGeom prst="star4">
            <a:avLst>
              <a:gd name="adj" fmla="val 12500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5" name="Rectangle 2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Paths (Undirected)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L24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14A77D-A97D-4366-BB96-F7E4A14512CA}" type="slidenum">
              <a:rPr 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996950" y="18255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Paths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2296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A path in a graph is a continuous way of getting from one vertex to another by using a sequence of edges.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EG:  could get from 1 to 3 </a:t>
            </a:r>
            <a:r>
              <a:rPr lang="en-US" dirty="0" smtClean="0"/>
              <a:t>as </a:t>
            </a:r>
            <a:r>
              <a:rPr lang="en-US" dirty="0"/>
              <a:t>follows: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dirty="0"/>
              <a:t>1-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2</a:t>
            </a:r>
            <a:r>
              <a:rPr lang="en-US" dirty="0" smtClean="0"/>
              <a:t>-</a:t>
            </a:r>
            <a:r>
              <a:rPr lang="en-US" sz="4400" i="1" dirty="0" smtClean="0"/>
              <a:t>e</a:t>
            </a:r>
            <a:r>
              <a:rPr lang="en-US" sz="4400" baseline="-25000" dirty="0"/>
              <a:t>2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3</a:t>
            </a:r>
            <a:r>
              <a:rPr lang="en-US" dirty="0">
                <a:sym typeface="Wingdings" panose="05000000000000000000" pitchFamily="2" charset="2"/>
              </a:rPr>
              <a:t>3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4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6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5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4</a:t>
            </a:r>
            <a:r>
              <a:rPr lang="en-US" dirty="0">
                <a:sym typeface="Wingdings" panose="05000000000000000000" pitchFamily="2" charset="2"/>
              </a:rPr>
              <a:t>3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4342" name="Oval 4"/>
          <p:cNvSpPr>
            <a:spLocks noChangeArrowheads="1"/>
          </p:cNvSpPr>
          <p:nvPr/>
        </p:nvSpPr>
        <p:spPr bwMode="auto">
          <a:xfrm>
            <a:off x="38862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14343" name="Oval 5"/>
          <p:cNvSpPr>
            <a:spLocks noChangeArrowheads="1"/>
          </p:cNvSpPr>
          <p:nvPr/>
        </p:nvSpPr>
        <p:spPr bwMode="auto">
          <a:xfrm>
            <a:off x="64008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14344" name="Oval 6"/>
          <p:cNvSpPr>
            <a:spLocks noChangeArrowheads="1"/>
          </p:cNvSpPr>
          <p:nvPr/>
        </p:nvSpPr>
        <p:spPr bwMode="auto">
          <a:xfrm>
            <a:off x="51816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14345" name="Oval 7"/>
          <p:cNvSpPr>
            <a:spLocks noChangeArrowheads="1"/>
          </p:cNvSpPr>
          <p:nvPr/>
        </p:nvSpPr>
        <p:spPr bwMode="auto">
          <a:xfrm>
            <a:off x="7696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4</a:t>
            </a:r>
          </a:p>
        </p:txBody>
      </p:sp>
      <p:cxnSp>
        <p:nvCxnSpPr>
          <p:cNvPr id="14346" name="AutoShape 8"/>
          <p:cNvCxnSpPr>
            <a:cxnSpLocks noChangeShapeType="1"/>
            <a:stCxn id="14342" idx="6"/>
            <a:endCxn id="14343" idx="2"/>
          </p:cNvCxnSpPr>
          <p:nvPr/>
        </p:nvCxnSpPr>
        <p:spPr bwMode="auto">
          <a:xfrm>
            <a:off x="4267200" y="3467100"/>
            <a:ext cx="2133600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7" name="AutoShape 9"/>
          <p:cNvCxnSpPr>
            <a:cxnSpLocks noChangeShapeType="1"/>
            <a:stCxn id="14342" idx="5"/>
            <a:endCxn id="14344" idx="1"/>
          </p:cNvCxnSpPr>
          <p:nvPr/>
        </p:nvCxnSpPr>
        <p:spPr bwMode="auto">
          <a:xfrm>
            <a:off x="4211639" y="3602039"/>
            <a:ext cx="10255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48" name="AutoShape 10"/>
          <p:cNvCxnSpPr>
            <a:cxnSpLocks noChangeShapeType="1"/>
            <a:stCxn id="14344" idx="7"/>
            <a:endCxn id="14343" idx="3"/>
          </p:cNvCxnSpPr>
          <p:nvPr/>
        </p:nvCxnSpPr>
        <p:spPr bwMode="auto">
          <a:xfrm flipV="1">
            <a:off x="5507039" y="3602039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49" name="Text Box 11"/>
          <p:cNvSpPr txBox="1">
            <a:spLocks noChangeArrowheads="1"/>
          </p:cNvSpPr>
          <p:nvPr/>
        </p:nvSpPr>
        <p:spPr bwMode="auto">
          <a:xfrm>
            <a:off x="5029201" y="2819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1</a:t>
            </a:r>
          </a:p>
        </p:txBody>
      </p:sp>
      <p:sp>
        <p:nvSpPr>
          <p:cNvPr id="14350" name="Text Box 12"/>
          <p:cNvSpPr txBox="1">
            <a:spLocks noChangeArrowheads="1"/>
          </p:cNvSpPr>
          <p:nvPr/>
        </p:nvSpPr>
        <p:spPr bwMode="auto">
          <a:xfrm>
            <a:off x="4343401" y="3708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3</a:t>
            </a:r>
          </a:p>
        </p:txBody>
      </p:sp>
      <p:cxnSp>
        <p:nvCxnSpPr>
          <p:cNvPr id="14351" name="AutoShape 13"/>
          <p:cNvCxnSpPr>
            <a:cxnSpLocks noChangeShapeType="1"/>
            <a:stCxn id="14342" idx="7"/>
            <a:endCxn id="14343" idx="1"/>
          </p:cNvCxnSpPr>
          <p:nvPr/>
        </p:nvCxnSpPr>
        <p:spPr bwMode="auto">
          <a:xfrm>
            <a:off x="4211639" y="3332163"/>
            <a:ext cx="2244725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2" name="Text Box 14"/>
          <p:cNvSpPr txBox="1">
            <a:spLocks noChangeArrowheads="1"/>
          </p:cNvSpPr>
          <p:nvPr/>
        </p:nvSpPr>
        <p:spPr bwMode="auto">
          <a:xfrm>
            <a:off x="5029201" y="3200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 dirty="0"/>
              <a:t>e</a:t>
            </a:r>
            <a:r>
              <a:rPr lang="en-US" baseline="-25000" dirty="0"/>
              <a:t>2</a:t>
            </a:r>
          </a:p>
        </p:txBody>
      </p:sp>
      <p:sp>
        <p:nvSpPr>
          <p:cNvPr id="14353" name="Text Box 15"/>
          <p:cNvSpPr txBox="1">
            <a:spLocks noChangeArrowheads="1"/>
          </p:cNvSpPr>
          <p:nvPr/>
        </p:nvSpPr>
        <p:spPr bwMode="auto">
          <a:xfrm>
            <a:off x="5703888" y="37338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4</a:t>
            </a:r>
          </a:p>
        </p:txBody>
      </p:sp>
      <p:sp>
        <p:nvSpPr>
          <p:cNvPr id="14354" name="Text Box 16"/>
          <p:cNvSpPr txBox="1">
            <a:spLocks noChangeArrowheads="1"/>
          </p:cNvSpPr>
          <p:nvPr/>
        </p:nvSpPr>
        <p:spPr bwMode="auto">
          <a:xfrm>
            <a:off x="6781801" y="3581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5</a:t>
            </a:r>
          </a:p>
        </p:txBody>
      </p:sp>
      <p:sp>
        <p:nvSpPr>
          <p:cNvPr id="14355" name="Text Box 17"/>
          <p:cNvSpPr txBox="1">
            <a:spLocks noChangeArrowheads="1"/>
          </p:cNvSpPr>
          <p:nvPr/>
        </p:nvSpPr>
        <p:spPr bwMode="auto">
          <a:xfrm>
            <a:off x="6846888" y="26670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6</a:t>
            </a:r>
          </a:p>
        </p:txBody>
      </p:sp>
      <p:cxnSp>
        <p:nvCxnSpPr>
          <p:cNvPr id="14356" name="AutoShape 18"/>
          <p:cNvCxnSpPr>
            <a:cxnSpLocks noChangeShapeType="1"/>
            <a:stCxn id="14343" idx="4"/>
            <a:endCxn id="14343" idx="6"/>
          </p:cNvCxnSpPr>
          <p:nvPr/>
        </p:nvCxnSpPr>
        <p:spPr bwMode="auto">
          <a:xfrm rot="5400000" flipH="1" flipV="1">
            <a:off x="6591300" y="34671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7" name="AutoShape 19"/>
          <p:cNvCxnSpPr>
            <a:cxnSpLocks noChangeShapeType="1"/>
            <a:stCxn id="14343" idx="6"/>
            <a:endCxn id="14343" idx="0"/>
          </p:cNvCxnSpPr>
          <p:nvPr/>
        </p:nvCxnSpPr>
        <p:spPr bwMode="auto">
          <a:xfrm flipH="1" flipV="1">
            <a:off x="6591300" y="3276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58" name="AutoShape 20"/>
          <p:cNvCxnSpPr>
            <a:cxnSpLocks noChangeShapeType="1"/>
            <a:stCxn id="14345" idx="6"/>
            <a:endCxn id="14345" idx="0"/>
          </p:cNvCxnSpPr>
          <p:nvPr/>
        </p:nvCxnSpPr>
        <p:spPr bwMode="auto">
          <a:xfrm flipH="1" flipV="1">
            <a:off x="7886700" y="4419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9" name="Text Box 21"/>
          <p:cNvSpPr txBox="1">
            <a:spLocks noChangeArrowheads="1"/>
          </p:cNvSpPr>
          <p:nvPr/>
        </p:nvSpPr>
        <p:spPr bwMode="auto">
          <a:xfrm>
            <a:off x="8077201" y="3763963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7</a:t>
            </a:r>
          </a:p>
        </p:txBody>
      </p:sp>
      <p:sp>
        <p:nvSpPr>
          <p:cNvPr id="14360" name="AutoShape 22"/>
          <p:cNvSpPr>
            <a:spLocks noChangeArrowheads="1"/>
          </p:cNvSpPr>
          <p:nvPr/>
        </p:nvSpPr>
        <p:spPr bwMode="auto">
          <a:xfrm>
            <a:off x="3733800" y="3124200"/>
            <a:ext cx="685800" cy="685800"/>
          </a:xfrm>
          <a:prstGeom prst="star4">
            <a:avLst>
              <a:gd name="adj" fmla="val 12500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5" name="Rectangle 2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Paths (Undirected)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27" name="AutoShape 13"/>
          <p:cNvCxnSpPr>
            <a:cxnSpLocks noChangeShapeType="1"/>
          </p:cNvCxnSpPr>
          <p:nvPr/>
        </p:nvCxnSpPr>
        <p:spPr bwMode="auto">
          <a:xfrm flipV="1">
            <a:off x="4364039" y="3467100"/>
            <a:ext cx="2036761" cy="17463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75068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sz="1400"/>
              <a:t>L24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281D03-5319-46F0-90C6-F2476D2FFFA6}" type="slidenum">
              <a:rPr 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Paths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8229600" cy="5029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A path in a graph is a continuous way of getting from one vertex to another by using a sequence of edges.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dirty="0"/>
              <a:t>EG:  could get from 1 to 3 </a:t>
            </a:r>
            <a:r>
              <a:rPr lang="en-US" dirty="0" smtClean="0"/>
              <a:t>as </a:t>
            </a:r>
            <a:r>
              <a:rPr lang="en-US" dirty="0"/>
              <a:t>follows: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dirty="0"/>
              <a:t>1-</a:t>
            </a:r>
            <a:r>
              <a:rPr lang="en-US" i="1" dirty="0"/>
              <a:t>e</a:t>
            </a:r>
            <a:r>
              <a:rPr lang="en-US" baseline="-25000" dirty="0"/>
              <a:t>1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 smtClean="0">
                <a:sym typeface="Wingdings" panose="05000000000000000000" pitchFamily="2" charset="2"/>
              </a:rPr>
              <a:t>2</a:t>
            </a:r>
            <a:r>
              <a:rPr lang="en-US" dirty="0" smtClean="0"/>
              <a:t>-</a:t>
            </a:r>
            <a:r>
              <a:rPr lang="en-US" i="1" dirty="0" smtClean="0"/>
              <a:t>e</a:t>
            </a:r>
            <a:r>
              <a:rPr lang="en-US" baseline="-25000" dirty="0"/>
              <a:t>2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>
                <a:sym typeface="Wingdings" panose="05000000000000000000" pitchFamily="2" charset="2"/>
              </a:rPr>
              <a:t>1</a:t>
            </a:r>
            <a:r>
              <a:rPr lang="en-US" dirty="0"/>
              <a:t>-</a:t>
            </a:r>
            <a:r>
              <a:rPr lang="en-US" sz="4400" i="1" dirty="0"/>
              <a:t>e</a:t>
            </a:r>
            <a:r>
              <a:rPr lang="en-US" sz="4400" baseline="-25000" dirty="0"/>
              <a:t>3</a:t>
            </a:r>
            <a:r>
              <a:rPr lang="en-US" dirty="0">
                <a:sym typeface="Wingdings" panose="05000000000000000000" pitchFamily="2" charset="2"/>
              </a:rPr>
              <a:t>3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4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6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5</a:t>
            </a:r>
            <a:r>
              <a:rPr lang="en-US" dirty="0">
                <a:sym typeface="Wingdings" panose="05000000000000000000" pitchFamily="2" charset="2"/>
              </a:rPr>
              <a:t>2</a:t>
            </a:r>
            <a:r>
              <a:rPr lang="en-US" dirty="0"/>
              <a:t>-</a:t>
            </a:r>
            <a:r>
              <a:rPr lang="en-US" i="1" dirty="0"/>
              <a:t>e</a:t>
            </a:r>
            <a:r>
              <a:rPr lang="en-US" baseline="-25000" dirty="0"/>
              <a:t>4</a:t>
            </a:r>
            <a:r>
              <a:rPr lang="en-US" dirty="0">
                <a:sym typeface="Wingdings" panose="05000000000000000000" pitchFamily="2" charset="2"/>
              </a:rPr>
              <a:t>3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6390" name="Oval 4"/>
          <p:cNvSpPr>
            <a:spLocks noChangeArrowheads="1"/>
          </p:cNvSpPr>
          <p:nvPr/>
        </p:nvSpPr>
        <p:spPr bwMode="auto">
          <a:xfrm>
            <a:off x="38862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1</a:t>
            </a:r>
          </a:p>
        </p:txBody>
      </p:sp>
      <p:sp>
        <p:nvSpPr>
          <p:cNvPr id="16391" name="Oval 5"/>
          <p:cNvSpPr>
            <a:spLocks noChangeArrowheads="1"/>
          </p:cNvSpPr>
          <p:nvPr/>
        </p:nvSpPr>
        <p:spPr bwMode="auto">
          <a:xfrm>
            <a:off x="6400800" y="3276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2</a:t>
            </a:r>
          </a:p>
        </p:txBody>
      </p:sp>
      <p:sp>
        <p:nvSpPr>
          <p:cNvPr id="16392" name="Oval 6"/>
          <p:cNvSpPr>
            <a:spLocks noChangeArrowheads="1"/>
          </p:cNvSpPr>
          <p:nvPr/>
        </p:nvSpPr>
        <p:spPr bwMode="auto">
          <a:xfrm>
            <a:off x="51816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3</a:t>
            </a:r>
          </a:p>
        </p:txBody>
      </p: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7696200" y="44196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400"/>
              <a:t>4</a:t>
            </a:r>
          </a:p>
        </p:txBody>
      </p:sp>
      <p:cxnSp>
        <p:nvCxnSpPr>
          <p:cNvPr id="16395" name="AutoShape 9"/>
          <p:cNvCxnSpPr>
            <a:cxnSpLocks noChangeShapeType="1"/>
            <a:stCxn id="16390" idx="5"/>
            <a:endCxn id="16392" idx="1"/>
          </p:cNvCxnSpPr>
          <p:nvPr/>
        </p:nvCxnSpPr>
        <p:spPr bwMode="auto">
          <a:xfrm>
            <a:off x="4211639" y="3602039"/>
            <a:ext cx="1025525" cy="873125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96" name="AutoShape 10"/>
          <p:cNvCxnSpPr>
            <a:cxnSpLocks noChangeShapeType="1"/>
            <a:stCxn id="16392" idx="7"/>
            <a:endCxn id="16391" idx="3"/>
          </p:cNvCxnSpPr>
          <p:nvPr/>
        </p:nvCxnSpPr>
        <p:spPr bwMode="auto">
          <a:xfrm flipV="1">
            <a:off x="5507039" y="3602039"/>
            <a:ext cx="949325" cy="8731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397" name="Text Box 11"/>
          <p:cNvSpPr txBox="1">
            <a:spLocks noChangeArrowheads="1"/>
          </p:cNvSpPr>
          <p:nvPr/>
        </p:nvSpPr>
        <p:spPr bwMode="auto">
          <a:xfrm>
            <a:off x="5029201" y="2819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1</a:t>
            </a:r>
          </a:p>
        </p:txBody>
      </p:sp>
      <p:sp>
        <p:nvSpPr>
          <p:cNvPr id="16398" name="Text Box 12"/>
          <p:cNvSpPr txBox="1">
            <a:spLocks noChangeArrowheads="1"/>
          </p:cNvSpPr>
          <p:nvPr/>
        </p:nvSpPr>
        <p:spPr bwMode="auto">
          <a:xfrm>
            <a:off x="4343401" y="3708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3</a:t>
            </a:r>
          </a:p>
        </p:txBody>
      </p:sp>
      <p:cxnSp>
        <p:nvCxnSpPr>
          <p:cNvPr id="16399" name="AutoShape 13"/>
          <p:cNvCxnSpPr>
            <a:cxnSpLocks noChangeShapeType="1"/>
            <a:stCxn id="16390" idx="7"/>
            <a:endCxn id="16391" idx="1"/>
          </p:cNvCxnSpPr>
          <p:nvPr/>
        </p:nvCxnSpPr>
        <p:spPr bwMode="auto">
          <a:xfrm>
            <a:off x="4211639" y="3332163"/>
            <a:ext cx="2244725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0" name="Text Box 14"/>
          <p:cNvSpPr txBox="1">
            <a:spLocks noChangeArrowheads="1"/>
          </p:cNvSpPr>
          <p:nvPr/>
        </p:nvSpPr>
        <p:spPr bwMode="auto">
          <a:xfrm>
            <a:off x="5029201" y="3200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2</a:t>
            </a:r>
          </a:p>
        </p:txBody>
      </p:sp>
      <p:sp>
        <p:nvSpPr>
          <p:cNvPr id="16401" name="Text Box 15"/>
          <p:cNvSpPr txBox="1">
            <a:spLocks noChangeArrowheads="1"/>
          </p:cNvSpPr>
          <p:nvPr/>
        </p:nvSpPr>
        <p:spPr bwMode="auto">
          <a:xfrm>
            <a:off x="5703888" y="37338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4</a:t>
            </a:r>
          </a:p>
        </p:txBody>
      </p:sp>
      <p:sp>
        <p:nvSpPr>
          <p:cNvPr id="16402" name="Text Box 16"/>
          <p:cNvSpPr txBox="1">
            <a:spLocks noChangeArrowheads="1"/>
          </p:cNvSpPr>
          <p:nvPr/>
        </p:nvSpPr>
        <p:spPr bwMode="auto">
          <a:xfrm>
            <a:off x="6781801" y="3581400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5</a:t>
            </a:r>
          </a:p>
        </p:txBody>
      </p:sp>
      <p:sp>
        <p:nvSpPr>
          <p:cNvPr id="16403" name="Text Box 17"/>
          <p:cNvSpPr txBox="1">
            <a:spLocks noChangeArrowheads="1"/>
          </p:cNvSpPr>
          <p:nvPr/>
        </p:nvSpPr>
        <p:spPr bwMode="auto">
          <a:xfrm>
            <a:off x="6846888" y="2667000"/>
            <a:ext cx="55086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6</a:t>
            </a:r>
          </a:p>
        </p:txBody>
      </p:sp>
      <p:cxnSp>
        <p:nvCxnSpPr>
          <p:cNvPr id="16404" name="AutoShape 18"/>
          <p:cNvCxnSpPr>
            <a:cxnSpLocks noChangeShapeType="1"/>
            <a:stCxn id="16391" idx="4"/>
            <a:endCxn id="16391" idx="6"/>
          </p:cNvCxnSpPr>
          <p:nvPr/>
        </p:nvCxnSpPr>
        <p:spPr bwMode="auto">
          <a:xfrm rot="5400000" flipH="1" flipV="1">
            <a:off x="6591300" y="34671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5" name="AutoShape 19"/>
          <p:cNvCxnSpPr>
            <a:cxnSpLocks noChangeShapeType="1"/>
            <a:stCxn id="16391" idx="6"/>
            <a:endCxn id="16391" idx="0"/>
          </p:cNvCxnSpPr>
          <p:nvPr/>
        </p:nvCxnSpPr>
        <p:spPr bwMode="auto">
          <a:xfrm flipH="1" flipV="1">
            <a:off x="6591300" y="3276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06" name="AutoShape 20"/>
          <p:cNvCxnSpPr>
            <a:cxnSpLocks noChangeShapeType="1"/>
            <a:stCxn id="16393" idx="6"/>
            <a:endCxn id="16393" idx="0"/>
          </p:cNvCxnSpPr>
          <p:nvPr/>
        </p:nvCxnSpPr>
        <p:spPr bwMode="auto">
          <a:xfrm flipH="1" flipV="1">
            <a:off x="7886700" y="4419600"/>
            <a:ext cx="190500" cy="190500"/>
          </a:xfrm>
          <a:prstGeom prst="curvedConnector4">
            <a:avLst>
              <a:gd name="adj1" fmla="val -120000"/>
              <a:gd name="adj2" fmla="val 22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407" name="Text Box 21"/>
          <p:cNvSpPr txBox="1">
            <a:spLocks noChangeArrowheads="1"/>
          </p:cNvSpPr>
          <p:nvPr/>
        </p:nvSpPr>
        <p:spPr bwMode="auto">
          <a:xfrm>
            <a:off x="8077201" y="3763963"/>
            <a:ext cx="550863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i="1"/>
              <a:t>e</a:t>
            </a:r>
            <a:r>
              <a:rPr lang="en-US" baseline="-25000"/>
              <a:t>7</a:t>
            </a:r>
          </a:p>
        </p:txBody>
      </p:sp>
      <p:sp>
        <p:nvSpPr>
          <p:cNvPr id="16408" name="AutoShape 22"/>
          <p:cNvSpPr>
            <a:spLocks noChangeArrowheads="1"/>
          </p:cNvSpPr>
          <p:nvPr/>
        </p:nvSpPr>
        <p:spPr bwMode="auto">
          <a:xfrm>
            <a:off x="5029200" y="4267200"/>
            <a:ext cx="685800" cy="685800"/>
          </a:xfrm>
          <a:prstGeom prst="star4">
            <a:avLst>
              <a:gd name="adj" fmla="val 12500"/>
            </a:avLst>
          </a:prstGeom>
          <a:solidFill>
            <a:schemeClr val="accent1">
              <a:alpha val="2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3"/>
              </a:buBlip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95000"/>
              <a:buFont typeface="Wingdings" panose="05000000000000000000" pitchFamily="2" charset="2"/>
              <a:buChar char="w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sz="2400"/>
          </a:p>
        </p:txBody>
      </p:sp>
      <p:sp>
        <p:nvSpPr>
          <p:cNvPr id="25" name="Rectangle 2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smtClean="0">
                <a:solidFill>
                  <a:schemeClr val="bg1"/>
                </a:solidFill>
                <a:latin typeface="Rockwell" panose="02060603020205020403" pitchFamily="18" charset="0"/>
              </a:rPr>
              <a:t>Paths (Undirected)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cxnSp>
        <p:nvCxnSpPr>
          <p:cNvPr id="27" name="AutoShape 13"/>
          <p:cNvCxnSpPr>
            <a:cxnSpLocks noChangeShapeType="1"/>
            <a:endCxn id="16391" idx="2"/>
          </p:cNvCxnSpPr>
          <p:nvPr/>
        </p:nvCxnSpPr>
        <p:spPr bwMode="auto">
          <a:xfrm flipV="1">
            <a:off x="4218783" y="3467100"/>
            <a:ext cx="2182017" cy="17464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841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0D4D22CB166478289643FDD561339" ma:contentTypeVersion="4" ma:contentTypeDescription="Create a new document." ma:contentTypeScope="" ma:versionID="803bf9756aba98e3a6050bccb8e89d48">
  <xsd:schema xmlns:xsd="http://www.w3.org/2001/XMLSchema" xmlns:xs="http://www.w3.org/2001/XMLSchema" xmlns:p="http://schemas.microsoft.com/office/2006/metadata/properties" xmlns:ns2="4167fab8-8ff8-4d16-8e2f-22d40d7d3bdb" targetNamespace="http://schemas.microsoft.com/office/2006/metadata/properties" ma:root="true" ma:fieldsID="c715a021d04c119efffa5cd945983032" ns2:_="">
    <xsd:import namespace="4167fab8-8ff8-4d16-8e2f-22d40d7d3b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7fab8-8ff8-4d16-8e2f-22d40d7d3b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EFA1BC-F3C8-47DA-B85C-2F231F29154D}"/>
</file>

<file path=customXml/itemProps2.xml><?xml version="1.0" encoding="utf-8"?>
<ds:datastoreItem xmlns:ds="http://schemas.openxmlformats.org/officeDocument/2006/customXml" ds:itemID="{95747B06-2999-40B9-9DFC-E95988014990}"/>
</file>

<file path=customXml/itemProps3.xml><?xml version="1.0" encoding="utf-8"?>
<ds:datastoreItem xmlns:ds="http://schemas.openxmlformats.org/officeDocument/2006/customXml" ds:itemID="{9D1B2395-6F24-4986-9BA8-350AE2732BDB}"/>
</file>

<file path=docProps/app.xml><?xml version="1.0" encoding="utf-8"?>
<Properties xmlns="http://schemas.openxmlformats.org/officeDocument/2006/extended-properties" xmlns:vt="http://schemas.openxmlformats.org/officeDocument/2006/docPropsVTypes">
  <TotalTime>1729</TotalTime>
  <Words>1234</Words>
  <Application>Microsoft Office PowerPoint</Application>
  <PresentationFormat>Custom</PresentationFormat>
  <Paragraphs>514</Paragraphs>
  <Slides>31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Paths (Undirected)</vt:lpstr>
      <vt:lpstr>Paths (Undirected)</vt:lpstr>
      <vt:lpstr>Paths (Undirected)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Is it cycle?</vt:lpstr>
      <vt:lpstr>Paths</vt:lpstr>
      <vt:lpstr>Paths</vt:lpstr>
      <vt:lpstr>Paths (Directed)</vt:lpstr>
      <vt:lpstr>Paths (Directed)</vt:lpstr>
      <vt:lpstr>Connectedness in Undirected Graphs</vt:lpstr>
      <vt:lpstr>Is it Connected?</vt:lpstr>
      <vt:lpstr>Connectedness in Undirected Graphs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Connectedness in Directed Graphs</vt:lpstr>
      <vt:lpstr>Strongly Connected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Feedback</dc:title>
  <dc:creator>T-T</dc:creator>
  <cp:lastModifiedBy>*</cp:lastModifiedBy>
  <cp:revision>100</cp:revision>
  <dcterms:created xsi:type="dcterms:W3CDTF">2014-08-03T05:56:42Z</dcterms:created>
  <dcterms:modified xsi:type="dcterms:W3CDTF">2020-11-26T04:33:07Z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0x0101004F20D4D22CB166478289643FDD561339</vt:lpwstr>
  </property>
</Properties>
</file>